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6858000" cx="12192000"/>
  <p:notesSz cx="6858000" cy="9144000"/>
  <p:embeddedFontLst>
    <p:embeddedFont>
      <p:font typeface="Proxima Nova"/>
      <p:regular r:id="rId45"/>
      <p:bold r:id="rId46"/>
      <p:italic r:id="rId47"/>
      <p:boldItalic r:id="rId48"/>
    </p:embeddedFont>
    <p:embeddedFont>
      <p:font typeface="Helvetica Neue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ProximaNova-bold.fntdata"/><Relationship Id="rId45" Type="http://schemas.openxmlformats.org/officeDocument/2006/relationships/font" Target="fonts/ProximaNova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roximaNova-boldItalic.fntdata"/><Relationship Id="rId47" Type="http://schemas.openxmlformats.org/officeDocument/2006/relationships/font" Target="fonts/ProximaNova-italic.fntdata"/><Relationship Id="rId49" Type="http://schemas.openxmlformats.org/officeDocument/2006/relationships/font" Target="fonts/HelveticaNeu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-italic.fntdata"/><Relationship Id="rId50" Type="http://schemas.openxmlformats.org/officeDocument/2006/relationships/font" Target="fonts/HelveticaNeue-bold.fntdata"/><Relationship Id="rId52" Type="http://schemas.openxmlformats.org/officeDocument/2006/relationships/font" Target="fonts/HelveticaNeue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cd16e85a3_0_3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fcd16e85a3_0_3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fcd16e85a3_0_1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gfcd16e85a3_0_1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cd16e85a3_0_1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fcd16e85a3_0_1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00404239a4_0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00404239a4_0_8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fcd16e85a3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fcd16e85a3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fcd16e85a3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fcd16e85a3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fcd16e85a3_0_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fcd16e85a3_0_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cd16e85a3_0_2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fcd16e85a3_0_2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fcd16e85a3_0_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fcd16e85a3_0_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ATACseq workflow from ENCODE.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At this level of complexity, some may find working with a GUI to be more of a hindrance than help. It can be hard to tell what connects with what.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And we’re aware of this fact.</a:t>
            </a:r>
            <a:endParaRPr sz="10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00404239a4_0_2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00404239a4_0_2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fcd16e85a3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fcd16e85a3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Basically, I’m what happens when a </a:t>
            </a:r>
            <a:r>
              <a:rPr lang="en-US" sz="1100"/>
              <a:t>biologist is also a computer nerd and learns that there’s a way to combine the two.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I’ve worked in areas ranging from plant genomics to cancer, and have a background ranging from wet lab molecular biology to being an (unofficial) sysadmin.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These days I’m happy to work with the great folks at Seven Bridges to help create fantastic cloud platforms to help analyze -omics data at massive scale.</a:t>
            </a:r>
            <a:endParaRPr sz="11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fcd16e85a3_0_2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fcd16e85a3_0_2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cb8149501a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cb8149501a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b8149501a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b8149501a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cb8149501a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cb8149501a_0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fcd16e85a3_0_2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fcd16e85a3_0_2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fa5fa7bf35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fa5fa7bf35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fa5fa7bf35_0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fa5fa7bf35_0_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cd16e85a3_0_2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fcd16e85a3_0_2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fa5fa7bf35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fa5fa7bf35_0_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fa5fa7bf35_0_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fa5fa7bf35_0_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fcd16e85a3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fcd16e85a3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By the end of  this presentation you should: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 sz="1100"/>
              <a:t>Know what the CGC is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 sz="1100"/>
              <a:t>How it helps solve challenges in bioinformatics and facilitates easier workflow development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 sz="1100"/>
              <a:t>Know about the various tools we offer to assist your workflow development and how this can streamline and integrate with best practices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 sz="1100"/>
              <a:t>Areas we’re looking into in the future </a:t>
            </a:r>
            <a:endParaRPr sz="11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fa5fa7bf35_0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fa5fa7bf35_0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fc35de6800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fc35de6800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fcd16e85a3_0_2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fcd16e85a3_0_2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fc35de6800_0_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fc35de6800_0_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fcd16e85a3_0_2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fcd16e85a3_0_2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00404239a4_0_2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00404239a4_0_2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fc35de6800_0_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fc35de6800_0_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fa5fa7bf35_0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fa5fa7bf35_0_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fc35de6800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fc35de6800_0_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fcd16e85a3_0_2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fcd16e85a3_0_2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fcd16e85a3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fcd16e85a3_0_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cd16e85a3_0_65:notes"/>
          <p:cNvSpPr/>
          <p:nvPr>
            <p:ph idx="2" type="sldImg"/>
          </p:nvPr>
        </p:nvSpPr>
        <p:spPr>
          <a:xfrm>
            <a:off x="526143" y="685800"/>
            <a:ext cx="5805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" name="Google Shape;96;gfcd16e85a3_0_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ay that we deliver these 3 things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customizable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 (and secure)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collaborative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 analysis even on multi-peta byte data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Sentence per figure - use animation, bold text that’s relevant as we walk through the slide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reproducible</a:t>
            </a:r>
            <a:endParaRPr b="1" sz="1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0404239a4_0_98:notes"/>
          <p:cNvSpPr/>
          <p:nvPr>
            <p:ph idx="2" type="sldImg"/>
          </p:nvPr>
        </p:nvSpPr>
        <p:spPr>
          <a:xfrm>
            <a:off x="526143" y="685800"/>
            <a:ext cx="5805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" name="Google Shape;120;g100404239a4_0_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rPr lang="en-US"/>
              <a:t>collaborate slide is next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0404239a4_0_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00404239a4_0_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fcd16e85a3_0_1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Highlight important words in bold, and the audience can focus on them and follow along better</a:t>
            </a:r>
            <a:endParaRPr/>
          </a:p>
        </p:txBody>
      </p:sp>
      <p:sp>
        <p:nvSpPr>
          <p:cNvPr id="174" name="Google Shape;174;gfcd16e85a3_0_1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fcd16e85a3_0_2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fcd16e85a3_0_2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ide 1" showMasterSp="0">
  <p:cSld name="Title Side 1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34231" l="0" r="19945" t="19545"/>
          <a:stretch/>
        </p:blipFill>
        <p:spPr>
          <a:xfrm>
            <a:off x="-207392" y="2473827"/>
            <a:ext cx="12518797" cy="467710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type="title"/>
          </p:nvPr>
        </p:nvSpPr>
        <p:spPr>
          <a:xfrm>
            <a:off x="3516199" y="952104"/>
            <a:ext cx="8182466" cy="19890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3516199" y="3009853"/>
            <a:ext cx="8182465" cy="1291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05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9317" y="327637"/>
            <a:ext cx="3575718" cy="624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 showMasterSp="0">
  <p:cSld name="Title Slide 2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 b="0" l="5054" r="0" t="0"/>
          <a:stretch/>
        </p:blipFill>
        <p:spPr>
          <a:xfrm>
            <a:off x="-802393" y="0"/>
            <a:ext cx="13517385" cy="813537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>
            <p:ph type="title"/>
          </p:nvPr>
        </p:nvSpPr>
        <p:spPr>
          <a:xfrm>
            <a:off x="4072379" y="301658"/>
            <a:ext cx="7381188" cy="25546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" type="subTitle"/>
          </p:nvPr>
        </p:nvSpPr>
        <p:spPr>
          <a:xfrm>
            <a:off x="4072380" y="4590855"/>
            <a:ext cx="7381187" cy="1291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05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7568" y="6231255"/>
            <a:ext cx="3575304" cy="626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 showMasterSp="0">
  <p:cSld name="Title Slide 3">
    <p:bg>
      <p:bgPr>
        <a:solidFill>
          <a:schemeClr val="accen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b="15699" l="10524" r="3837" t="0"/>
          <a:stretch/>
        </p:blipFill>
        <p:spPr>
          <a:xfrm>
            <a:off x="1" y="1219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/>
          <p:nvPr>
            <p:ph type="title"/>
          </p:nvPr>
        </p:nvSpPr>
        <p:spPr>
          <a:xfrm>
            <a:off x="4506011" y="301658"/>
            <a:ext cx="7192653" cy="25640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4506010" y="4590855"/>
            <a:ext cx="7192653" cy="1291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05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drawing&#10;&#10;Description automatically generated" id="28" name="Google Shape;2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5180" y="6326114"/>
            <a:ext cx="3575304" cy="46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lide - 1">
  <p:cSld name="Section Slide - 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9156167" y="6478356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4038601" y="6464914"/>
            <a:ext cx="411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2" name="Google Shape;32;p5"/>
          <p:cNvGrpSpPr/>
          <p:nvPr/>
        </p:nvGrpSpPr>
        <p:grpSpPr>
          <a:xfrm>
            <a:off x="-9199" y="-12178"/>
            <a:ext cx="12201199" cy="2087522"/>
            <a:chOff x="-6899" y="5021964"/>
            <a:chExt cx="9150899" cy="121536"/>
          </a:xfrm>
        </p:grpSpPr>
        <p:sp>
          <p:nvSpPr>
            <p:cNvPr id="33" name="Google Shape;33;p5"/>
            <p:cNvSpPr/>
            <p:nvPr/>
          </p:nvSpPr>
          <p:spPr>
            <a:xfrm>
              <a:off x="6932987" y="5021964"/>
              <a:ext cx="1106113" cy="1215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67"/>
                <a:buFont typeface="Helvetica Neue"/>
                <a:buNone/>
              </a:pPr>
              <a:r>
                <a:t/>
              </a:r>
              <a:endParaRPr b="0" i="0" sz="1867" u="none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8031632" y="5021964"/>
              <a:ext cx="1112368" cy="12153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67"/>
                <a:buFont typeface="Helvetica Neue"/>
                <a:buNone/>
              </a:pPr>
              <a:r>
                <a:t/>
              </a:r>
              <a:endParaRPr b="0" i="0" sz="1867" u="none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-6899" y="5021964"/>
              <a:ext cx="7021848" cy="12153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67"/>
                <a:buFont typeface="Helvetica Neue"/>
                <a:buNone/>
              </a:pPr>
              <a:r>
                <a:t/>
              </a:r>
              <a:endParaRPr b="0" i="0" sz="1867" u="none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6" name="Google Shape;36;p5"/>
          <p:cNvSpPr txBox="1"/>
          <p:nvPr>
            <p:ph type="ctrTitle"/>
          </p:nvPr>
        </p:nvSpPr>
        <p:spPr>
          <a:xfrm>
            <a:off x="652798" y="2160916"/>
            <a:ext cx="10056046" cy="21493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4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subTitle"/>
          </p:nvPr>
        </p:nvSpPr>
        <p:spPr>
          <a:xfrm>
            <a:off x="652798" y="4337954"/>
            <a:ext cx="10066003" cy="1945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3050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5"/>
          <p:cNvSpPr/>
          <p:nvPr/>
        </p:nvSpPr>
        <p:spPr>
          <a:xfrm>
            <a:off x="0" y="6478357"/>
            <a:ext cx="3454400" cy="3719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rawing&#10;&#10;Description automatically generated" id="39" name="Google Shape;3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1095" y="616395"/>
            <a:ext cx="3575304" cy="46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1 Column">
  <p:cSld name="Title and Content - 1 Colum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9156167" y="6478356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1" y="6464914"/>
            <a:ext cx="411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/>
        </p:nvSpPr>
        <p:spPr>
          <a:xfrm>
            <a:off x="14833600" y="8631937"/>
            <a:ext cx="1015997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b="0" i="0" lang="en-US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33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 txBox="1"/>
          <p:nvPr>
            <p:ph type="title"/>
          </p:nvPr>
        </p:nvSpPr>
        <p:spPr>
          <a:xfrm>
            <a:off x="323850" y="365125"/>
            <a:ext cx="11563349" cy="949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32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" type="body"/>
          </p:nvPr>
        </p:nvSpPr>
        <p:spPr>
          <a:xfrm>
            <a:off x="323850" y="1400175"/>
            <a:ext cx="11563349" cy="4822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erriweather Sans"/>
              <a:buChar char="-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7154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67"/>
              <a:buFont typeface="Arial"/>
              <a:buChar char="•"/>
              <a:defRPr b="0" i="0" sz="1867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2 Column">
  <p:cSld name="Title and Content - 2 Colum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9156167" y="6478356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1" y="6464914"/>
            <a:ext cx="411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/>
        </p:nvSpPr>
        <p:spPr>
          <a:xfrm>
            <a:off x="14833600" y="8631937"/>
            <a:ext cx="1015997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b="0" i="0" lang="en-US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33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"/>
          <p:cNvSpPr txBox="1"/>
          <p:nvPr>
            <p:ph type="title"/>
          </p:nvPr>
        </p:nvSpPr>
        <p:spPr>
          <a:xfrm>
            <a:off x="323850" y="365125"/>
            <a:ext cx="11563349" cy="949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32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" type="body"/>
          </p:nvPr>
        </p:nvSpPr>
        <p:spPr>
          <a:xfrm>
            <a:off x="323851" y="1400175"/>
            <a:ext cx="5652744" cy="4822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erriweather Sans"/>
              <a:buChar char="-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7154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67"/>
              <a:buFont typeface="Arial"/>
              <a:buChar char="•"/>
              <a:defRPr b="0" i="0" sz="1867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2" type="body"/>
          </p:nvPr>
        </p:nvSpPr>
        <p:spPr>
          <a:xfrm>
            <a:off x="6243884" y="1400175"/>
            <a:ext cx="5652744" cy="4822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erriweather Sans"/>
              <a:buChar char="-"/>
              <a:def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7154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67"/>
              <a:buFont typeface="Arial"/>
              <a:buChar char="•"/>
              <a:defRPr b="0" i="0" sz="1867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9156167" y="6478356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8"/>
          <p:cNvSpPr txBox="1"/>
          <p:nvPr>
            <p:ph idx="11" type="ftr"/>
          </p:nvPr>
        </p:nvSpPr>
        <p:spPr>
          <a:xfrm>
            <a:off x="4038601" y="6464914"/>
            <a:ext cx="411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/>
        </p:nvSpPr>
        <p:spPr>
          <a:xfrm>
            <a:off x="14833600" y="8631937"/>
            <a:ext cx="1015997" cy="486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b="0" i="0" lang="en-US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33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8"/>
          <p:cNvSpPr txBox="1"/>
          <p:nvPr>
            <p:ph type="title"/>
          </p:nvPr>
        </p:nvSpPr>
        <p:spPr>
          <a:xfrm>
            <a:off x="323850" y="365125"/>
            <a:ext cx="11563349" cy="949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32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2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580604" y="303288"/>
            <a:ext cx="110307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31200" y="1069333"/>
            <a:ext cx="11529600" cy="50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875" lIns="107875" spcFirstLastPara="1" rIns="107875" wrap="square" tIns="107875">
            <a:noAutofit/>
          </a:bodyPr>
          <a:lstStyle>
            <a:lvl1pPr indent="-32385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Proxima Nova"/>
              <a:buChar char="●"/>
              <a:defRPr b="0" i="0" sz="210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  <a:defRPr b="0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  <a:defRPr b="0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  <a:defRPr b="0" i="0" sz="15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  <a:defRPr b="0" i="0" sz="15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  <a:defRPr b="0" i="0" sz="15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  <a:defRPr b="0" i="0" sz="15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  <a:defRPr b="0" i="0" sz="15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oxima Nova"/>
              <a:buChar char="●"/>
              <a:defRPr b="0" i="0" sz="15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9156167" y="6478356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Google Shape;7;p1"/>
          <p:cNvSpPr txBox="1"/>
          <p:nvPr>
            <p:ph idx="11" type="ftr"/>
          </p:nvPr>
        </p:nvSpPr>
        <p:spPr>
          <a:xfrm>
            <a:off x="4038601" y="6464914"/>
            <a:ext cx="4114800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323850" y="365125"/>
            <a:ext cx="11563349" cy="949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9" name="Google Shape;9;p1"/>
          <p:cNvGrpSpPr/>
          <p:nvPr/>
        </p:nvGrpSpPr>
        <p:grpSpPr>
          <a:xfrm>
            <a:off x="-9199" y="6361308"/>
            <a:ext cx="12201200" cy="103605"/>
            <a:chOff x="-9199" y="6695952"/>
            <a:chExt cx="12201200" cy="162048"/>
          </a:xfrm>
        </p:grpSpPr>
        <p:sp>
          <p:nvSpPr>
            <p:cNvPr id="10" name="Google Shape;10;p1"/>
            <p:cNvSpPr/>
            <p:nvPr/>
          </p:nvSpPr>
          <p:spPr>
            <a:xfrm>
              <a:off x="9243984" y="6695952"/>
              <a:ext cx="1474817" cy="1620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67"/>
                <a:buFont typeface="Helvetica Neue"/>
                <a:buNone/>
              </a:pPr>
              <a:r>
                <a:t/>
              </a:r>
              <a:endParaRPr b="0" i="0" sz="1867" u="none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10708844" y="6695952"/>
              <a:ext cx="1483157" cy="16204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67"/>
                <a:buFont typeface="Helvetica Neue"/>
                <a:buNone/>
              </a:pPr>
              <a:r>
                <a:t/>
              </a:r>
              <a:endParaRPr b="0" i="0" sz="1867" u="none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-9199" y="6695952"/>
              <a:ext cx="9362464" cy="1620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2750" lIns="32750" spcFirstLastPara="1" rIns="32750" wrap="square" tIns="327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67"/>
                <a:buFont typeface="Helvetica Neue"/>
                <a:buNone/>
              </a:pPr>
              <a:r>
                <a:t/>
              </a:r>
              <a:endParaRPr b="0" i="0" sz="1867" u="none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13" name="Google Shape;13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23850" y="6423647"/>
            <a:ext cx="2724912" cy="4756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42.gif"/><Relationship Id="rId5" Type="http://schemas.openxmlformats.org/officeDocument/2006/relationships/image" Target="../media/image25.png"/><Relationship Id="rId6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36.png"/><Relationship Id="rId11" Type="http://schemas.openxmlformats.org/officeDocument/2006/relationships/image" Target="../media/image34.png"/><Relationship Id="rId10" Type="http://schemas.openxmlformats.org/officeDocument/2006/relationships/image" Target="../media/image16.png"/><Relationship Id="rId9" Type="http://schemas.openxmlformats.org/officeDocument/2006/relationships/image" Target="../media/image3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Relationship Id="rId7" Type="http://schemas.openxmlformats.org/officeDocument/2006/relationships/image" Target="../media/image30.png"/><Relationship Id="rId8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7" Type="http://schemas.openxmlformats.org/officeDocument/2006/relationships/image" Target="../media/image16.png"/><Relationship Id="rId8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bioconductor.org/packages/release/bioc/html/sevenbridges.html" TargetMode="External"/><Relationship Id="rId4" Type="http://schemas.openxmlformats.org/officeDocument/2006/relationships/hyperlink" Target="https://github.com/sbg/sevenbridges-r" TargetMode="External"/><Relationship Id="rId5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pypi.org/project/sevenbridges-python/" TargetMode="External"/><Relationship Id="rId4" Type="http://schemas.openxmlformats.org/officeDocument/2006/relationships/hyperlink" Target="https://github.com/sbg/sevenbridges-python" TargetMode="External"/><Relationship Id="rId5" Type="http://schemas.openxmlformats.org/officeDocument/2006/relationships/image" Target="../media/image4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rabix.io/" TargetMode="External"/><Relationship Id="rId4" Type="http://schemas.openxmlformats.org/officeDocument/2006/relationships/hyperlink" Target="https://github.com/rabix" TargetMode="External"/><Relationship Id="rId5" Type="http://schemas.openxmlformats.org/officeDocument/2006/relationships/image" Target="../media/image35.png"/><Relationship Id="rId6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github.com/rabix/sbpack" TargetMode="External"/><Relationship Id="rId4" Type="http://schemas.openxmlformats.org/officeDocument/2006/relationships/hyperlink" Target="https://pypi.org/project/sbpack/" TargetMode="External"/><Relationship Id="rId5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pdxnetwork.org/" TargetMode="External"/><Relationship Id="rId4" Type="http://schemas.openxmlformats.org/officeDocument/2006/relationships/image" Target="../media/image41.png"/><Relationship Id="rId5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6.png"/><Relationship Id="rId4" Type="http://schemas.openxmlformats.org/officeDocument/2006/relationships/image" Target="../media/image53.png"/><Relationship Id="rId5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github.com/rabix/sb-ci" TargetMode="External"/><Relationship Id="rId4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4.png"/><Relationship Id="rId4" Type="http://schemas.openxmlformats.org/officeDocument/2006/relationships/image" Target="../media/image58.png"/><Relationship Id="rId5" Type="http://schemas.openxmlformats.org/officeDocument/2006/relationships/image" Target="../media/image5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biocomputeobject.org/" TargetMode="External"/><Relationship Id="rId4" Type="http://schemas.openxmlformats.org/officeDocument/2006/relationships/hyperlink" Target="https://github.com/sbg/bco-app" TargetMode="External"/><Relationship Id="rId5" Type="http://schemas.openxmlformats.org/officeDocument/2006/relationships/hyperlink" Target="https://sbg.github.io/biocompute/" TargetMode="External"/><Relationship Id="rId6" Type="http://schemas.openxmlformats.org/officeDocument/2006/relationships/image" Target="../media/image50.png"/><Relationship Id="rId7" Type="http://schemas.openxmlformats.org/officeDocument/2006/relationships/image" Target="../media/image6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png"/><Relationship Id="rId4" Type="http://schemas.openxmlformats.org/officeDocument/2006/relationships/image" Target="../media/image6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6.jp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4072379" y="301658"/>
            <a:ext cx="7381188" cy="25546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000"/>
              <a:t>Developing Scalable Bioinformatics Workflows on the Cancer Genomics Cloud</a:t>
            </a:r>
            <a:endParaRPr sz="3000"/>
          </a:p>
        </p:txBody>
      </p:sp>
      <p:sp>
        <p:nvSpPr>
          <p:cNvPr id="66" name="Google Shape;66;p10"/>
          <p:cNvSpPr txBox="1"/>
          <p:nvPr>
            <p:ph idx="1" type="subTitle"/>
          </p:nvPr>
        </p:nvSpPr>
        <p:spPr>
          <a:xfrm>
            <a:off x="4072380" y="4590855"/>
            <a:ext cx="7381187" cy="1291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Dr. Jeffrey Grover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Genomics Scientist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Seven Bridges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p19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Monitor Progress and Capture Logs</a:t>
            </a:r>
            <a:endParaRPr/>
          </a:p>
        </p:txBody>
      </p:sp>
      <p:pic>
        <p:nvPicPr>
          <p:cNvPr id="194" name="Google Shape;1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038" y="1314325"/>
            <a:ext cx="9004824" cy="485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050" y="1313762"/>
            <a:ext cx="9004800" cy="4860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3050" y="1314325"/>
            <a:ext cx="9382401" cy="485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Data Cruncher for Interactive Analyses</a:t>
            </a:r>
            <a:endParaRPr/>
          </a:p>
        </p:txBody>
      </p:sp>
      <p:sp>
        <p:nvSpPr>
          <p:cNvPr id="202" name="Google Shape;202;p20"/>
          <p:cNvSpPr txBox="1"/>
          <p:nvPr>
            <p:ph idx="1" type="body"/>
          </p:nvPr>
        </p:nvSpPr>
        <p:spPr>
          <a:xfrm>
            <a:off x="323850" y="1400175"/>
            <a:ext cx="11563200" cy="48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Bridges Data Cruncher</a:t>
            </a:r>
            <a:endParaRPr/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Perform interactive and exploratory data analysis.</a:t>
            </a:r>
            <a:endParaRPr/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Jupyter and R Studio for interactive analysis.</a:t>
            </a:r>
            <a:endParaRPr/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Operate on your data in-place.</a:t>
            </a:r>
            <a:endParaRPr/>
          </a:p>
        </p:txBody>
      </p:sp>
      <p:grpSp>
        <p:nvGrpSpPr>
          <p:cNvPr id="203" name="Google Shape;203;p20"/>
          <p:cNvGrpSpPr/>
          <p:nvPr/>
        </p:nvGrpSpPr>
        <p:grpSpPr>
          <a:xfrm>
            <a:off x="5417638" y="3635924"/>
            <a:ext cx="4337550" cy="2438500"/>
            <a:chOff x="4806450" y="1732924"/>
            <a:chExt cx="4337550" cy="2438500"/>
          </a:xfrm>
        </p:grpSpPr>
        <p:pic>
          <p:nvPicPr>
            <p:cNvPr descr="mac.png" id="204" name="Google Shape;204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806450" y="1732924"/>
              <a:ext cx="4337550" cy="243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-cruncher.gif" id="205" name="Google Shape;205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350371" y="1868754"/>
              <a:ext cx="3249709" cy="19973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6" name="Google Shape;206;p20"/>
          <p:cNvSpPr txBox="1"/>
          <p:nvPr/>
        </p:nvSpPr>
        <p:spPr>
          <a:xfrm>
            <a:off x="3463763" y="3717013"/>
            <a:ext cx="6447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34739F"/>
                </a:solidFill>
                <a:latin typeface="Arial"/>
                <a:ea typeface="Arial"/>
                <a:cs typeface="Arial"/>
                <a:sym typeface="Arial"/>
              </a:rPr>
              <a:t>Files</a:t>
            </a:r>
            <a:endParaRPr b="1" i="0" sz="1200" u="none" cap="none" strike="noStrike">
              <a:solidFill>
                <a:srgbClr val="133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p20"/>
          <p:cNvGrpSpPr/>
          <p:nvPr/>
        </p:nvGrpSpPr>
        <p:grpSpPr>
          <a:xfrm>
            <a:off x="3776735" y="5218190"/>
            <a:ext cx="644848" cy="902230"/>
            <a:chOff x="1640325" y="2236800"/>
            <a:chExt cx="764400" cy="1069500"/>
          </a:xfrm>
        </p:grpSpPr>
        <p:sp>
          <p:nvSpPr>
            <p:cNvPr id="208" name="Google Shape;208;p20"/>
            <p:cNvSpPr/>
            <p:nvPr/>
          </p:nvSpPr>
          <p:spPr>
            <a:xfrm>
              <a:off x="1640325" y="2236800"/>
              <a:ext cx="764400" cy="1069500"/>
            </a:xfrm>
            <a:prstGeom prst="roundRect">
              <a:avLst>
                <a:gd fmla="val 17477" name="adj"/>
              </a:avLst>
            </a:prstGeom>
            <a:solidFill>
              <a:srgbClr val="EBF0F3"/>
            </a:solidFill>
            <a:ln cap="flat" cmpd="sng" w="28575">
              <a:solidFill>
                <a:srgbClr val="133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0"/>
            <p:cNvSpPr/>
            <p:nvPr/>
          </p:nvSpPr>
          <p:spPr>
            <a:xfrm>
              <a:off x="1765725" y="2386050"/>
              <a:ext cx="513600" cy="96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33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0"/>
            <p:cNvSpPr/>
            <p:nvPr/>
          </p:nvSpPr>
          <p:spPr>
            <a:xfrm>
              <a:off x="1765725" y="2523450"/>
              <a:ext cx="513600" cy="96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33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1765725" y="2660850"/>
              <a:ext cx="513600" cy="96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33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2" name="Google Shape;21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5463" y="5218200"/>
            <a:ext cx="639950" cy="639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20"/>
          <p:cNvGrpSpPr/>
          <p:nvPr/>
        </p:nvGrpSpPr>
        <p:grpSpPr>
          <a:xfrm>
            <a:off x="2436823" y="4335090"/>
            <a:ext cx="303659" cy="313060"/>
            <a:chOff x="4718250" y="2875500"/>
            <a:chExt cx="587802" cy="606000"/>
          </a:xfrm>
        </p:grpSpPr>
        <p:sp>
          <p:nvSpPr>
            <p:cNvPr id="214" name="Google Shape;214;p20"/>
            <p:cNvSpPr/>
            <p:nvPr/>
          </p:nvSpPr>
          <p:spPr>
            <a:xfrm>
              <a:off x="4718250" y="2875500"/>
              <a:ext cx="435402" cy="453600"/>
            </a:xfrm>
            <a:prstGeom prst="flowChartDocument">
              <a:avLst/>
            </a:prstGeom>
            <a:solidFill>
              <a:srgbClr val="FFFFFF"/>
            </a:solidFill>
            <a:ln cap="flat" cmpd="sng" w="9525">
              <a:solidFill>
                <a:srgbClr val="5151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4794450" y="2951700"/>
              <a:ext cx="435402" cy="453600"/>
            </a:xfrm>
            <a:prstGeom prst="flowChartDocument">
              <a:avLst/>
            </a:prstGeom>
            <a:solidFill>
              <a:srgbClr val="FFFFFF"/>
            </a:solidFill>
            <a:ln cap="flat" cmpd="sng" w="9525">
              <a:solidFill>
                <a:srgbClr val="5151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4870650" y="3027900"/>
              <a:ext cx="435402" cy="453600"/>
            </a:xfrm>
            <a:prstGeom prst="flowChartDocument">
              <a:avLst/>
            </a:prstGeom>
            <a:solidFill>
              <a:srgbClr val="FFFFFF"/>
            </a:solidFill>
            <a:ln cap="flat" cmpd="sng" w="9525">
              <a:solidFill>
                <a:srgbClr val="5151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20"/>
          <p:cNvGrpSpPr/>
          <p:nvPr/>
        </p:nvGrpSpPr>
        <p:grpSpPr>
          <a:xfrm>
            <a:off x="2740623" y="3985740"/>
            <a:ext cx="303659" cy="313060"/>
            <a:chOff x="4718250" y="2875500"/>
            <a:chExt cx="587802" cy="606000"/>
          </a:xfrm>
        </p:grpSpPr>
        <p:sp>
          <p:nvSpPr>
            <p:cNvPr id="218" name="Google Shape;218;p20"/>
            <p:cNvSpPr/>
            <p:nvPr/>
          </p:nvSpPr>
          <p:spPr>
            <a:xfrm>
              <a:off x="4718250" y="2875500"/>
              <a:ext cx="435402" cy="453600"/>
            </a:xfrm>
            <a:prstGeom prst="flowChartDocument">
              <a:avLst/>
            </a:prstGeom>
            <a:solidFill>
              <a:srgbClr val="FFFFFF"/>
            </a:solidFill>
            <a:ln cap="flat" cmpd="sng" w="9525">
              <a:solidFill>
                <a:srgbClr val="5151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4794450" y="2951700"/>
              <a:ext cx="435402" cy="453600"/>
            </a:xfrm>
            <a:prstGeom prst="flowChartDocument">
              <a:avLst/>
            </a:prstGeom>
            <a:solidFill>
              <a:srgbClr val="FFFFFF"/>
            </a:solidFill>
            <a:ln cap="flat" cmpd="sng" w="9525">
              <a:solidFill>
                <a:srgbClr val="5151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4870650" y="3027900"/>
              <a:ext cx="435402" cy="453600"/>
            </a:xfrm>
            <a:prstGeom prst="flowChartDocument">
              <a:avLst/>
            </a:prstGeom>
            <a:solidFill>
              <a:srgbClr val="FFFFFF"/>
            </a:solidFill>
            <a:ln cap="flat" cmpd="sng" w="9525">
              <a:solidFill>
                <a:srgbClr val="5151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20"/>
          <p:cNvGrpSpPr/>
          <p:nvPr/>
        </p:nvGrpSpPr>
        <p:grpSpPr>
          <a:xfrm>
            <a:off x="3241248" y="3864515"/>
            <a:ext cx="303659" cy="313060"/>
            <a:chOff x="4718250" y="2875500"/>
            <a:chExt cx="587802" cy="606000"/>
          </a:xfrm>
        </p:grpSpPr>
        <p:sp>
          <p:nvSpPr>
            <p:cNvPr id="222" name="Google Shape;222;p20"/>
            <p:cNvSpPr/>
            <p:nvPr/>
          </p:nvSpPr>
          <p:spPr>
            <a:xfrm>
              <a:off x="4718250" y="2875500"/>
              <a:ext cx="435402" cy="453600"/>
            </a:xfrm>
            <a:prstGeom prst="flowChartDocument">
              <a:avLst/>
            </a:prstGeom>
            <a:solidFill>
              <a:srgbClr val="FFFFFF"/>
            </a:solidFill>
            <a:ln cap="flat" cmpd="sng" w="9525">
              <a:solidFill>
                <a:srgbClr val="5151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4794450" y="2951700"/>
              <a:ext cx="435402" cy="453600"/>
            </a:xfrm>
            <a:prstGeom prst="flowChartDocument">
              <a:avLst/>
            </a:prstGeom>
            <a:solidFill>
              <a:srgbClr val="FFFFFF"/>
            </a:solidFill>
            <a:ln cap="flat" cmpd="sng" w="9525">
              <a:solidFill>
                <a:srgbClr val="5151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4870650" y="3027900"/>
              <a:ext cx="435402" cy="453600"/>
            </a:xfrm>
            <a:prstGeom prst="flowChartDocument">
              <a:avLst/>
            </a:prstGeom>
            <a:solidFill>
              <a:srgbClr val="FFFFFF"/>
            </a:solidFill>
            <a:ln cap="flat" cmpd="sng" w="9525">
              <a:solidFill>
                <a:srgbClr val="5151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25" name="Google Shape;225;p20"/>
          <p:cNvCxnSpPr>
            <a:stCxn id="216" idx="3"/>
            <a:endCxn id="226" idx="1"/>
          </p:cNvCxnSpPr>
          <p:nvPr/>
        </p:nvCxnSpPr>
        <p:spPr>
          <a:xfrm>
            <a:off x="2740481" y="4530985"/>
            <a:ext cx="322800" cy="69300"/>
          </a:xfrm>
          <a:prstGeom prst="straightConnector1">
            <a:avLst/>
          </a:prstGeom>
          <a:noFill/>
          <a:ln cap="flat" cmpd="sng" w="9525">
            <a:solidFill>
              <a:srgbClr val="51515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7" name="Google Shape;227;p20"/>
          <p:cNvCxnSpPr>
            <a:stCxn id="220" idx="2"/>
            <a:endCxn id="228" idx="1"/>
          </p:cNvCxnSpPr>
          <p:nvPr/>
        </p:nvCxnSpPr>
        <p:spPr>
          <a:xfrm>
            <a:off x="2931817" y="4283308"/>
            <a:ext cx="199200" cy="196800"/>
          </a:xfrm>
          <a:prstGeom prst="straightConnector1">
            <a:avLst/>
          </a:prstGeom>
          <a:noFill/>
          <a:ln cap="flat" cmpd="sng" w="9525">
            <a:solidFill>
              <a:srgbClr val="51515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p20"/>
          <p:cNvCxnSpPr>
            <a:stCxn id="224" idx="2"/>
            <a:endCxn id="228" idx="7"/>
          </p:cNvCxnSpPr>
          <p:nvPr/>
        </p:nvCxnSpPr>
        <p:spPr>
          <a:xfrm flipH="1">
            <a:off x="3322342" y="4162083"/>
            <a:ext cx="110100" cy="318000"/>
          </a:xfrm>
          <a:prstGeom prst="straightConnector1">
            <a:avLst/>
          </a:prstGeom>
          <a:noFill/>
          <a:ln cap="flat" cmpd="sng" w="9525">
            <a:solidFill>
              <a:srgbClr val="51515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0" name="Google Shape;230;p20"/>
          <p:cNvCxnSpPr>
            <a:stCxn id="228" idx="4"/>
            <a:endCxn id="231" idx="1"/>
          </p:cNvCxnSpPr>
          <p:nvPr/>
        </p:nvCxnSpPr>
        <p:spPr>
          <a:xfrm flipH="1" rot="-5400000">
            <a:off x="2820961" y="5100778"/>
            <a:ext cx="1285200" cy="473700"/>
          </a:xfrm>
          <a:prstGeom prst="bentConnector2">
            <a:avLst/>
          </a:prstGeom>
          <a:noFill/>
          <a:ln cap="flat" cmpd="sng" w="19050">
            <a:solidFill>
              <a:srgbClr val="133050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231" name="Google Shape;231;p20"/>
          <p:cNvSpPr/>
          <p:nvPr/>
        </p:nvSpPr>
        <p:spPr>
          <a:xfrm>
            <a:off x="3700538" y="5906500"/>
            <a:ext cx="1479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0"/>
          <p:cNvSpPr/>
          <p:nvPr/>
        </p:nvSpPr>
        <p:spPr>
          <a:xfrm>
            <a:off x="5417638" y="5906500"/>
            <a:ext cx="1479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0"/>
          <p:cNvSpPr/>
          <p:nvPr/>
        </p:nvSpPr>
        <p:spPr>
          <a:xfrm>
            <a:off x="3435488" y="5906500"/>
            <a:ext cx="1479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4" name="Google Shape;234;p20"/>
          <p:cNvCxnSpPr>
            <a:endCxn id="232" idx="1"/>
          </p:cNvCxnSpPr>
          <p:nvPr/>
        </p:nvCxnSpPr>
        <p:spPr>
          <a:xfrm flipH="1" rot="10800000">
            <a:off x="4436038" y="5980150"/>
            <a:ext cx="981600" cy="168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133050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235" name="Google Shape;235;p20"/>
          <p:cNvCxnSpPr>
            <a:stCxn id="236" idx="0"/>
            <a:endCxn id="237" idx="1"/>
          </p:cNvCxnSpPr>
          <p:nvPr/>
        </p:nvCxnSpPr>
        <p:spPr>
          <a:xfrm flipH="1" rot="10800000">
            <a:off x="3376781" y="4436627"/>
            <a:ext cx="336300" cy="131400"/>
          </a:xfrm>
          <a:prstGeom prst="straightConnector1">
            <a:avLst/>
          </a:prstGeom>
          <a:noFill/>
          <a:ln cap="flat" cmpd="sng" w="9525">
            <a:solidFill>
              <a:srgbClr val="51515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38" name="Google Shape;238;p20"/>
          <p:cNvGrpSpPr/>
          <p:nvPr/>
        </p:nvGrpSpPr>
        <p:grpSpPr>
          <a:xfrm>
            <a:off x="3634273" y="4240740"/>
            <a:ext cx="303659" cy="313060"/>
            <a:chOff x="4718250" y="2875500"/>
            <a:chExt cx="587802" cy="606000"/>
          </a:xfrm>
        </p:grpSpPr>
        <p:sp>
          <p:nvSpPr>
            <p:cNvPr id="239" name="Google Shape;239;p20"/>
            <p:cNvSpPr/>
            <p:nvPr/>
          </p:nvSpPr>
          <p:spPr>
            <a:xfrm>
              <a:off x="4718250" y="2875500"/>
              <a:ext cx="435402" cy="453600"/>
            </a:xfrm>
            <a:prstGeom prst="flowChartDocument">
              <a:avLst/>
            </a:prstGeom>
            <a:solidFill>
              <a:srgbClr val="FFFFFF"/>
            </a:solidFill>
            <a:ln cap="flat" cmpd="sng" w="9525">
              <a:solidFill>
                <a:srgbClr val="5151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4794450" y="2951700"/>
              <a:ext cx="435402" cy="453600"/>
            </a:xfrm>
            <a:prstGeom prst="flowChartDocument">
              <a:avLst/>
            </a:prstGeom>
            <a:solidFill>
              <a:srgbClr val="FFFFFF"/>
            </a:solidFill>
            <a:ln cap="flat" cmpd="sng" w="9525">
              <a:solidFill>
                <a:srgbClr val="5151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4870650" y="3027900"/>
              <a:ext cx="435402" cy="453600"/>
            </a:xfrm>
            <a:prstGeom prst="flowChartDocument">
              <a:avLst/>
            </a:prstGeom>
            <a:solidFill>
              <a:srgbClr val="FFFFFF"/>
            </a:solidFill>
            <a:ln cap="flat" cmpd="sng" w="9525">
              <a:solidFill>
                <a:srgbClr val="51515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20"/>
          <p:cNvGrpSpPr/>
          <p:nvPr/>
        </p:nvGrpSpPr>
        <p:grpSpPr>
          <a:xfrm>
            <a:off x="3044277" y="4443190"/>
            <a:ext cx="397326" cy="267799"/>
            <a:chOff x="1186191" y="1229192"/>
            <a:chExt cx="639920" cy="431308"/>
          </a:xfrm>
        </p:grpSpPr>
        <p:sp>
          <p:nvSpPr>
            <p:cNvPr id="242" name="Google Shape;242;p20"/>
            <p:cNvSpPr/>
            <p:nvPr/>
          </p:nvSpPr>
          <p:spPr>
            <a:xfrm>
              <a:off x="1288225" y="1451700"/>
              <a:ext cx="436200" cy="208800"/>
            </a:xfrm>
            <a:prstGeom prst="rect">
              <a:avLst/>
            </a:prstGeom>
            <a:solidFill>
              <a:srgbClr val="133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1261912" y="1229192"/>
              <a:ext cx="436200" cy="405600"/>
            </a:xfrm>
            <a:prstGeom prst="ellipse">
              <a:avLst/>
            </a:prstGeom>
            <a:solidFill>
              <a:srgbClr val="133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1186191" y="1451688"/>
              <a:ext cx="208800" cy="208800"/>
            </a:xfrm>
            <a:prstGeom prst="ellipse">
              <a:avLst/>
            </a:prstGeom>
            <a:solidFill>
              <a:srgbClr val="133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1617311" y="1430249"/>
              <a:ext cx="208800" cy="230100"/>
            </a:xfrm>
            <a:prstGeom prst="ellipse">
              <a:avLst/>
            </a:prstGeom>
            <a:solidFill>
              <a:srgbClr val="133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20"/>
          <p:cNvSpPr txBox="1"/>
          <p:nvPr/>
        </p:nvSpPr>
        <p:spPr>
          <a:xfrm>
            <a:off x="3644063" y="4853400"/>
            <a:ext cx="10311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34739F"/>
                </a:solidFill>
                <a:latin typeface="Arial"/>
                <a:ea typeface="Arial"/>
                <a:cs typeface="Arial"/>
                <a:sym typeface="Arial"/>
              </a:rPr>
              <a:t>Instance</a:t>
            </a:r>
            <a:endParaRPr b="1" i="0" sz="1400" u="none" cap="none" strike="noStrike">
              <a:solidFill>
                <a:srgbClr val="3473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1738" y="4456249"/>
            <a:ext cx="825750" cy="63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0"/>
          <p:cNvSpPr txBox="1"/>
          <p:nvPr/>
        </p:nvSpPr>
        <p:spPr>
          <a:xfrm>
            <a:off x="2488938" y="4651150"/>
            <a:ext cx="8259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34739F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endParaRPr b="1" i="0" sz="1200" u="none" cap="none" strike="noStrike">
              <a:solidFill>
                <a:srgbClr val="133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0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1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2" name="Google Shape;252;p21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Cancer Genomics Cloud: Advantages</a:t>
            </a:r>
            <a:endParaRPr/>
          </a:p>
        </p:txBody>
      </p:sp>
      <p:sp>
        <p:nvSpPr>
          <p:cNvPr id="253" name="Google Shape;253;p21"/>
          <p:cNvSpPr txBox="1"/>
          <p:nvPr>
            <p:ph idx="1" type="body"/>
          </p:nvPr>
        </p:nvSpPr>
        <p:spPr>
          <a:xfrm>
            <a:off x="323850" y="1171575"/>
            <a:ext cx="115632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Operate on data in-place, in the cloud.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Public, curated, selection of tools and workflows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600"/>
              <a:t>Implemeted in CWL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600">
                <a:solidFill>
                  <a:schemeClr val="accent4"/>
                </a:solidFill>
              </a:rPr>
              <a:t>https://cgc.sbgenomics.com/public/apps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Collaboration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600"/>
              <a:t>Share data and workflows in your CGC projects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Flexibility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600"/>
              <a:t>Bring your own data or favorite tools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600"/>
              <a:t>Explore data and results in Jupyter and R notebooks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Computational resources when you need them</a:t>
            </a:r>
            <a:endParaRPr sz="1800"/>
          </a:p>
        </p:txBody>
      </p:sp>
      <p:pic>
        <p:nvPicPr>
          <p:cNvPr id="254" name="Google Shape;2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9900" y="1746225"/>
            <a:ext cx="3365550" cy="33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0" name="Google Shape;260;p22"/>
          <p:cNvSpPr txBox="1"/>
          <p:nvPr>
            <p:ph type="ctrTitle"/>
          </p:nvPr>
        </p:nvSpPr>
        <p:spPr>
          <a:xfrm>
            <a:off x="652798" y="2160916"/>
            <a:ext cx="10056000" cy="2149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Workflows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6" name="Google Shape;266;p23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 Typical Progression</a:t>
            </a:r>
            <a:endParaRPr/>
          </a:p>
        </p:txBody>
      </p:sp>
      <p:sp>
        <p:nvSpPr>
          <p:cNvPr id="267" name="Google Shape;267;p23"/>
          <p:cNvSpPr txBox="1"/>
          <p:nvPr/>
        </p:nvSpPr>
        <p:spPr>
          <a:xfrm>
            <a:off x="236850" y="1260350"/>
            <a:ext cx="218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“I just need this to run.”</a:t>
            </a:r>
            <a:endParaRPr/>
          </a:p>
        </p:txBody>
      </p:sp>
      <p:sp>
        <p:nvSpPr>
          <p:cNvPr id="268" name="Google Shape;268;p23"/>
          <p:cNvSpPr txBox="1"/>
          <p:nvPr/>
        </p:nvSpPr>
        <p:spPr>
          <a:xfrm>
            <a:off x="2508088" y="1260350"/>
            <a:ext cx="2187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“I need to run that again… what settings did I use?”</a:t>
            </a:r>
            <a:endParaRPr/>
          </a:p>
        </p:txBody>
      </p:sp>
      <p:sp>
        <p:nvSpPr>
          <p:cNvPr id="269" name="Google Shape;269;p23"/>
          <p:cNvSpPr txBox="1"/>
          <p:nvPr/>
        </p:nvSpPr>
        <p:spPr>
          <a:xfrm>
            <a:off x="5106327" y="1260350"/>
            <a:ext cx="218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“I need to run this at scale.”</a:t>
            </a:r>
            <a:endParaRPr/>
          </a:p>
        </p:txBody>
      </p:sp>
      <p:sp>
        <p:nvSpPr>
          <p:cNvPr id="270" name="Google Shape;270;p23"/>
          <p:cNvSpPr txBox="1"/>
          <p:nvPr/>
        </p:nvSpPr>
        <p:spPr>
          <a:xfrm>
            <a:off x="7472025" y="1260350"/>
            <a:ext cx="2187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“I need to run this at an even bigger scale, and want each step to run efficiently.”</a:t>
            </a:r>
            <a:endParaRPr/>
          </a:p>
        </p:txBody>
      </p:sp>
      <p:sp>
        <p:nvSpPr>
          <p:cNvPr id="271" name="Google Shape;271;p23"/>
          <p:cNvSpPr txBox="1"/>
          <p:nvPr/>
        </p:nvSpPr>
        <p:spPr>
          <a:xfrm>
            <a:off x="9925125" y="1260350"/>
            <a:ext cx="2187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“All the previous, but now my data are in the cloud and I want to operate on it in-place.”</a:t>
            </a:r>
            <a:endParaRPr/>
          </a:p>
        </p:txBody>
      </p:sp>
      <p:pic>
        <p:nvPicPr>
          <p:cNvPr id="272" name="Google Shape;272;p23"/>
          <p:cNvPicPr preferRelativeResize="0"/>
          <p:nvPr/>
        </p:nvPicPr>
        <p:blipFill rotWithShape="1">
          <a:blip r:embed="rId3">
            <a:alphaModFix/>
          </a:blip>
          <a:srcRect b="0" l="0" r="0" t="19897"/>
          <a:stretch/>
        </p:blipFill>
        <p:spPr>
          <a:xfrm>
            <a:off x="2769025" y="4928675"/>
            <a:ext cx="7202050" cy="26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8100" y="3371050"/>
            <a:ext cx="5715800" cy="286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5425" y="1825425"/>
            <a:ext cx="3940050" cy="45077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23"/>
          <p:cNvGrpSpPr/>
          <p:nvPr/>
        </p:nvGrpSpPr>
        <p:grpSpPr>
          <a:xfrm>
            <a:off x="1199775" y="2845425"/>
            <a:ext cx="9253749" cy="2784547"/>
            <a:chOff x="1199775" y="2845425"/>
            <a:chExt cx="9253749" cy="2784547"/>
          </a:xfrm>
        </p:grpSpPr>
        <p:pic>
          <p:nvPicPr>
            <p:cNvPr id="276" name="Google Shape;276;p23"/>
            <p:cNvPicPr preferRelativeResize="0"/>
            <p:nvPr/>
          </p:nvPicPr>
          <p:blipFill rotWithShape="1">
            <a:blip r:embed="rId6">
              <a:alphaModFix/>
            </a:blip>
            <a:srcRect b="0" l="0" r="77235" t="0"/>
            <a:stretch/>
          </p:blipFill>
          <p:spPr>
            <a:xfrm>
              <a:off x="3238097" y="3029938"/>
              <a:ext cx="1282225" cy="1256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185249" y="4680773"/>
              <a:ext cx="4729172" cy="94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23"/>
            <p:cNvPicPr preferRelativeResize="0"/>
            <p:nvPr/>
          </p:nvPicPr>
          <p:blipFill rotWithShape="1">
            <a:blip r:embed="rId8">
              <a:alphaModFix/>
            </a:blip>
            <a:srcRect b="22296" l="24390" r="20452" t="17733"/>
            <a:stretch/>
          </p:blipFill>
          <p:spPr>
            <a:xfrm>
              <a:off x="4956863" y="2845425"/>
              <a:ext cx="2826374" cy="176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2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265625" y="3436678"/>
              <a:ext cx="2187899" cy="1872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2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99775" y="3436674"/>
              <a:ext cx="1853322" cy="1872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1" name="Google Shape;281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17500" y="2554925"/>
            <a:ext cx="3365550" cy="33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7" name="Google Shape;287;p24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CGC Addresses Challenges in Workflow Development</a:t>
            </a:r>
            <a:endParaRPr/>
          </a:p>
        </p:txBody>
      </p:sp>
      <p:sp>
        <p:nvSpPr>
          <p:cNvPr id="288" name="Google Shape;288;p24"/>
          <p:cNvSpPr txBox="1"/>
          <p:nvPr>
            <p:ph idx="1" type="body"/>
          </p:nvPr>
        </p:nvSpPr>
        <p:spPr>
          <a:xfrm>
            <a:off x="323850" y="1400175"/>
            <a:ext cx="115632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Justification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Choice of workflow management framework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Choice of execution environment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Where do you store your data?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Setting up a development environment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How to design an efficient workflow?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Provenance and logging</a:t>
            </a:r>
            <a:endParaRPr sz="1600"/>
          </a:p>
        </p:txBody>
      </p:sp>
      <p:pic>
        <p:nvPicPr>
          <p:cNvPr id="289" name="Google Shape;2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7175" y="1978550"/>
            <a:ext cx="3365550" cy="33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5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5" name="Google Shape;295;p25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Workflow Development Principles</a:t>
            </a:r>
            <a:endParaRPr/>
          </a:p>
        </p:txBody>
      </p:sp>
      <p:sp>
        <p:nvSpPr>
          <p:cNvPr id="296" name="Google Shape;296;p25"/>
          <p:cNvSpPr txBox="1"/>
          <p:nvPr>
            <p:ph idx="1" type="body"/>
          </p:nvPr>
        </p:nvSpPr>
        <p:spPr>
          <a:xfrm>
            <a:off x="323850" y="1400175"/>
            <a:ext cx="115632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Break workflows into smaller modules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Reuse intermediate files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Take advantage of parallelization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Use containers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Test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Don’t try to be </a:t>
            </a:r>
            <a:r>
              <a:rPr b="1" i="1" lang="en-US"/>
              <a:t>too</a:t>
            </a:r>
            <a:r>
              <a:rPr lang="en-US"/>
              <a:t> clever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2" name="Google Shape;302;p26"/>
          <p:cNvSpPr txBox="1"/>
          <p:nvPr>
            <p:ph type="ctrTitle"/>
          </p:nvPr>
        </p:nvSpPr>
        <p:spPr>
          <a:xfrm>
            <a:off x="652798" y="2160916"/>
            <a:ext cx="10056000" cy="2149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Workflow Development Tools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8" name="Google Shape;308;p27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Complex Workflow Are Hard to Visualize</a:t>
            </a:r>
            <a:endParaRPr/>
          </a:p>
        </p:txBody>
      </p:sp>
      <p:pic>
        <p:nvPicPr>
          <p:cNvPr id="309" name="Google Shape;3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588" y="1039652"/>
            <a:ext cx="10050826" cy="516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5" name="Google Shape;315;p28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Reasons to Move Beyond the GUI</a:t>
            </a:r>
            <a:endParaRPr/>
          </a:p>
        </p:txBody>
      </p:sp>
      <p:sp>
        <p:nvSpPr>
          <p:cNvPr id="316" name="Google Shape;316;p28"/>
          <p:cNvSpPr txBox="1"/>
          <p:nvPr>
            <p:ph idx="1" type="body"/>
          </p:nvPr>
        </p:nvSpPr>
        <p:spPr>
          <a:xfrm>
            <a:off x="323850" y="1400175"/>
            <a:ext cx="115632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more complex the workflow, the harder it is to visualize.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Take advantage of software engineering best practices.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Version control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Unit testing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Customize your development environment.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Orchestrate complex executions.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If you can script it, you can do it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11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Me</a:t>
            </a:r>
            <a:endParaRPr/>
          </a:p>
        </p:txBody>
      </p:sp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323850" y="1400175"/>
            <a:ext cx="57723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Jeff Grover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Ph.D. Molecular and Cellular Biology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Epigenetics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Gene Expression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NGS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Workflow Development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DevOps/Sysadmin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Genomics Scientist at Seven Bridges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Prototype technical solutions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Expand our bioinformatics offerings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Assist with running large public programs</a:t>
            </a:r>
            <a:endParaRPr/>
          </a:p>
        </p:txBody>
      </p:sp>
      <p:pic>
        <p:nvPicPr>
          <p:cNvPr id="74" name="Google Shape;7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9500" y="1845525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1"/>
          <p:cNvPicPr preferRelativeResize="0"/>
          <p:nvPr/>
        </p:nvPicPr>
        <p:blipFill rotWithShape="1">
          <a:blip r:embed="rId4">
            <a:alphaModFix/>
          </a:blip>
          <a:srcRect b="0" l="27719" r="27549" t="0"/>
          <a:stretch/>
        </p:blipFill>
        <p:spPr>
          <a:xfrm>
            <a:off x="7227675" y="5529425"/>
            <a:ext cx="681659" cy="7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1450" y="5543675"/>
            <a:ext cx="983194" cy="7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40850" y="5543675"/>
            <a:ext cx="890557" cy="7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38300" y="5529425"/>
            <a:ext cx="754350" cy="7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42575" y="5543686"/>
            <a:ext cx="681650" cy="77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1"/>
          <p:cNvPicPr preferRelativeResize="0"/>
          <p:nvPr/>
        </p:nvPicPr>
        <p:blipFill rotWithShape="1">
          <a:blip r:embed="rId9">
            <a:alphaModFix/>
          </a:blip>
          <a:srcRect b="21239" l="24068" r="19802" t="17444"/>
          <a:stretch/>
        </p:blipFill>
        <p:spPr>
          <a:xfrm>
            <a:off x="10835390" y="5556375"/>
            <a:ext cx="1213085" cy="7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2" name="Google Shape;322;p29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Tooling From Seven Bridges</a:t>
            </a:r>
            <a:endParaRPr/>
          </a:p>
        </p:txBody>
      </p:sp>
      <p:sp>
        <p:nvSpPr>
          <p:cNvPr id="323" name="Google Shape;323;p29"/>
          <p:cNvSpPr txBox="1"/>
          <p:nvPr>
            <p:ph idx="1" type="body"/>
          </p:nvPr>
        </p:nvSpPr>
        <p:spPr>
          <a:xfrm>
            <a:off x="323850" y="1400175"/>
            <a:ext cx="57723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sb CLI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Upload/download data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Execute tasks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List project contents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Query billing information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Automatable with shell scripting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...and more</a:t>
            </a:r>
            <a:endParaRPr/>
          </a:p>
        </p:txBody>
      </p:sp>
      <p:pic>
        <p:nvPicPr>
          <p:cNvPr id="324" name="Google Shape;32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4450" y="1400175"/>
            <a:ext cx="5791051" cy="4354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0" name="Google Shape;330;p30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Tooling From Seven Bridges</a:t>
            </a:r>
            <a:endParaRPr/>
          </a:p>
        </p:txBody>
      </p:sp>
      <p:sp>
        <p:nvSpPr>
          <p:cNvPr id="331" name="Google Shape;331;p30"/>
          <p:cNvSpPr txBox="1"/>
          <p:nvPr>
            <p:ph idx="1" type="body"/>
          </p:nvPr>
        </p:nvSpPr>
        <p:spPr>
          <a:xfrm>
            <a:off x="323850" y="1400175"/>
            <a:ext cx="57723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sevenbridges R Library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Programmatically interact with the platform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Treats </a:t>
            </a:r>
            <a:r>
              <a:rPr lang="en-US"/>
              <a:t>projects</a:t>
            </a:r>
            <a:r>
              <a:rPr lang="en-US"/>
              <a:t>, tasks, etc. as R objects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Create workflows and CWL from R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Pull execution information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Orchestrate tasks with API calls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Works great in notebooks!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https://bioconductor.org/packages/release/bioc/html/sevenbridges.html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https://github.com/sbg/sevenbridges-r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7175" y="999375"/>
            <a:ext cx="4048319" cy="485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1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8" name="Google Shape;338;p31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Tooling From Seven Bridges</a:t>
            </a:r>
            <a:endParaRPr/>
          </a:p>
        </p:txBody>
      </p:sp>
      <p:sp>
        <p:nvSpPr>
          <p:cNvPr id="339" name="Google Shape;339;p31"/>
          <p:cNvSpPr txBox="1"/>
          <p:nvPr>
            <p:ph idx="1" type="body"/>
          </p:nvPr>
        </p:nvSpPr>
        <p:spPr>
          <a:xfrm>
            <a:off x="323850" y="1400175"/>
            <a:ext cx="57723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sevenbridges Python package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Programmatically interact with the platform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Treats projects, tasks, etc. as Python objects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Create workflows and CWL from Python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Pull execution information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Orchestrate tasks with API calls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Works great in notebooks!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https://pypi.org/project/sevenbridges-python/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https://github.com/sbg/sevenbridges-python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2250" y="1213488"/>
            <a:ext cx="4019706" cy="4859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2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6" name="Google Shape;346;p32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Rabix - Open Source Tools</a:t>
            </a:r>
            <a:endParaRPr/>
          </a:p>
        </p:txBody>
      </p:sp>
      <p:sp>
        <p:nvSpPr>
          <p:cNvPr id="347" name="Google Shape;347;p32"/>
          <p:cNvSpPr txBox="1"/>
          <p:nvPr>
            <p:ph idx="1" type="body"/>
          </p:nvPr>
        </p:nvSpPr>
        <p:spPr>
          <a:xfrm>
            <a:off x="323850" y="1400175"/>
            <a:ext cx="57723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Tools, libraries, and examples for the advanced/code curious user.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Make workflow development and interaction with Seven Bridges platforms more frictionless.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https://rabix.io/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https://github.com/rabix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Google Shape;34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92570" y="1314331"/>
            <a:ext cx="4363745" cy="115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0575" y="2760595"/>
            <a:ext cx="2547755" cy="2547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5" name="Google Shape;355;p33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Rabix - Open Source Tools</a:t>
            </a:r>
            <a:endParaRPr/>
          </a:p>
        </p:txBody>
      </p:sp>
      <p:sp>
        <p:nvSpPr>
          <p:cNvPr id="356" name="Google Shape;356;p33"/>
          <p:cNvSpPr txBox="1"/>
          <p:nvPr>
            <p:ph idx="1" type="body"/>
          </p:nvPr>
        </p:nvSpPr>
        <p:spPr>
          <a:xfrm>
            <a:off x="323850" y="1400175"/>
            <a:ext cx="57723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Benten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Language server for local CWL development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Code intelligence for CWL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VSCode Extension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Vim compatible</a:t>
            </a:r>
            <a:endParaRPr/>
          </a:p>
        </p:txBody>
      </p:sp>
      <p:pic>
        <p:nvPicPr>
          <p:cNvPr id="357" name="Google Shape;3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7300" y="1968963"/>
            <a:ext cx="5791050" cy="3685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3" name="Google Shape;363;p34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Rabix - Open Source Tools</a:t>
            </a:r>
            <a:endParaRPr/>
          </a:p>
        </p:txBody>
      </p:sp>
      <p:sp>
        <p:nvSpPr>
          <p:cNvPr id="364" name="Google Shape;364;p34"/>
          <p:cNvSpPr txBox="1"/>
          <p:nvPr>
            <p:ph idx="1" type="body"/>
          </p:nvPr>
        </p:nvSpPr>
        <p:spPr>
          <a:xfrm>
            <a:off x="323850" y="1400175"/>
            <a:ext cx="57723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sbpack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Download CWL from the platform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“Pack”/“Unpack” workflows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Upload CWL to the platform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Can be used to create a local development environment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https://github.com/rabix/sbpack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https://pypi.org/project/sbpack/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34"/>
          <p:cNvPicPr preferRelativeResize="0"/>
          <p:nvPr/>
        </p:nvPicPr>
        <p:blipFill rotWithShape="1">
          <a:blip r:embed="rId5">
            <a:alphaModFix/>
          </a:blip>
          <a:srcRect b="306" l="0" r="0" t="751"/>
          <a:stretch/>
        </p:blipFill>
        <p:spPr>
          <a:xfrm>
            <a:off x="6658875" y="965825"/>
            <a:ext cx="5005175" cy="480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1" name="Google Shape;371;p35"/>
          <p:cNvSpPr txBox="1"/>
          <p:nvPr>
            <p:ph type="ctrTitle"/>
          </p:nvPr>
        </p:nvSpPr>
        <p:spPr>
          <a:xfrm>
            <a:off x="652798" y="2160916"/>
            <a:ext cx="10056000" cy="2149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Features In Action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6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7" name="Google Shape;377;p36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 1</a:t>
            </a:r>
            <a:endParaRPr/>
          </a:p>
        </p:txBody>
      </p:sp>
      <p:sp>
        <p:nvSpPr>
          <p:cNvPr id="378" name="Google Shape;378;p36"/>
          <p:cNvSpPr txBox="1"/>
          <p:nvPr>
            <p:ph idx="1" type="body"/>
          </p:nvPr>
        </p:nvSpPr>
        <p:spPr>
          <a:xfrm>
            <a:off x="323850" y="1400175"/>
            <a:ext cx="57723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NCI-Funded Consortium to Study Patient-derived Xenograft models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&gt; 80TB of RNAseq and WES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Workflows developed with JAX on CGC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Originally, end-to-end workflows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Limited re-use of intermediate files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Constrained analysis of complex experiments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Reorganized workflows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Split up alignment and variant-calling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Cost savings and avoided unnecessary steps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https://www.pdxnetwork.org/</a:t>
            </a:r>
            <a:endParaRPr sz="1800"/>
          </a:p>
        </p:txBody>
      </p:sp>
      <p:pic>
        <p:nvPicPr>
          <p:cNvPr id="379" name="Google Shape;37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0473" y="365125"/>
            <a:ext cx="2888925" cy="5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8550" y="1466725"/>
            <a:ext cx="5791050" cy="399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6" name="Google Shape;386;p37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End-to-End PDX WES Workflows</a:t>
            </a:r>
            <a:endParaRPr/>
          </a:p>
        </p:txBody>
      </p:sp>
      <p:sp>
        <p:nvSpPr>
          <p:cNvPr id="387" name="Google Shape;387;p37"/>
          <p:cNvSpPr txBox="1"/>
          <p:nvPr/>
        </p:nvSpPr>
        <p:spPr>
          <a:xfrm>
            <a:off x="4024925" y="1074625"/>
            <a:ext cx="562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8" name="Google Shape;3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975" y="1627225"/>
            <a:ext cx="9652037" cy="469873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7"/>
          <p:cNvSpPr txBox="1"/>
          <p:nvPr/>
        </p:nvSpPr>
        <p:spPr>
          <a:xfrm>
            <a:off x="4669638" y="1227025"/>
            <a:ext cx="285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Tumor-only End-to-End Workflow</a:t>
            </a:r>
            <a:endParaRPr/>
          </a:p>
        </p:txBody>
      </p:sp>
      <p:pic>
        <p:nvPicPr>
          <p:cNvPr id="390" name="Google Shape;39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5198" y="1627225"/>
            <a:ext cx="7700514" cy="4698724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7"/>
          <p:cNvSpPr txBox="1"/>
          <p:nvPr/>
        </p:nvSpPr>
        <p:spPr>
          <a:xfrm>
            <a:off x="4555800" y="1227025"/>
            <a:ext cx="309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Tumor-Normal End-to-End Workflow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7" name="Google Shape;397;p38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Split Alignment/QC and Variant Calling</a:t>
            </a:r>
            <a:endParaRPr/>
          </a:p>
        </p:txBody>
      </p:sp>
      <p:pic>
        <p:nvPicPr>
          <p:cNvPr id="398" name="Google Shape;39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795" y="1476500"/>
            <a:ext cx="5877456" cy="481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6714" y="1476500"/>
            <a:ext cx="5423111" cy="2368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6714" y="4460385"/>
            <a:ext cx="5423112" cy="1834887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8"/>
          <p:cNvSpPr txBox="1"/>
          <p:nvPr/>
        </p:nvSpPr>
        <p:spPr>
          <a:xfrm>
            <a:off x="683850" y="1162550"/>
            <a:ext cx="166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Alignment and QC</a:t>
            </a:r>
            <a:endParaRPr/>
          </a:p>
        </p:txBody>
      </p:sp>
      <p:sp>
        <p:nvSpPr>
          <p:cNvPr id="402" name="Google Shape;402;p38"/>
          <p:cNvSpPr txBox="1"/>
          <p:nvPr/>
        </p:nvSpPr>
        <p:spPr>
          <a:xfrm>
            <a:off x="8391775" y="1162550"/>
            <a:ext cx="293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Tumor-Normal Variant Workflow</a:t>
            </a:r>
            <a:endParaRPr/>
          </a:p>
        </p:txBody>
      </p:sp>
      <p:sp>
        <p:nvSpPr>
          <p:cNvPr id="403" name="Google Shape;403;p38"/>
          <p:cNvSpPr txBox="1"/>
          <p:nvPr/>
        </p:nvSpPr>
        <p:spPr>
          <a:xfrm>
            <a:off x="8391775" y="4151925"/>
            <a:ext cx="293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Tumor Only Variant Workflow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12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87" name="Google Shape;87;p12"/>
          <p:cNvSpPr txBox="1"/>
          <p:nvPr>
            <p:ph idx="1" type="body"/>
          </p:nvPr>
        </p:nvSpPr>
        <p:spPr>
          <a:xfrm>
            <a:off x="323850" y="1400175"/>
            <a:ext cx="115632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Introduction to The Cancer Genomics Cloud (CGC)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Introduction to Workflows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Developing Workflows on the CGC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Advanced Development Tools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Examples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Emerging Areas in Workflow Development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9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9" name="Google Shape;409;p39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Automation to Handle Complex Study Designs</a:t>
            </a:r>
            <a:endParaRPr/>
          </a:p>
        </p:txBody>
      </p:sp>
      <p:sp>
        <p:nvSpPr>
          <p:cNvPr id="410" name="Google Shape;410;p39"/>
          <p:cNvSpPr txBox="1"/>
          <p:nvPr>
            <p:ph idx="1" type="body"/>
          </p:nvPr>
        </p:nvSpPr>
        <p:spPr>
          <a:xfrm>
            <a:off x="323850" y="1400175"/>
            <a:ext cx="45813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Take advantage of R/Python Libraries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Complex batching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Programmatic workflow execution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Saved thousands of clicks while getting all the benefits of the CGC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Orchestrating AWS instances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Capturing execution logs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Operating on data in-place</a:t>
            </a:r>
            <a:endParaRPr/>
          </a:p>
        </p:txBody>
      </p:sp>
      <p:grpSp>
        <p:nvGrpSpPr>
          <p:cNvPr id="411" name="Google Shape;411;p39"/>
          <p:cNvGrpSpPr/>
          <p:nvPr/>
        </p:nvGrpSpPr>
        <p:grpSpPr>
          <a:xfrm>
            <a:off x="5057550" y="1890375"/>
            <a:ext cx="5772300" cy="3842400"/>
            <a:chOff x="6242475" y="1870500"/>
            <a:chExt cx="5772300" cy="3842400"/>
          </a:xfrm>
        </p:grpSpPr>
        <p:sp>
          <p:nvSpPr>
            <p:cNvPr id="412" name="Google Shape;412;p39"/>
            <p:cNvSpPr/>
            <p:nvPr/>
          </p:nvSpPr>
          <p:spPr>
            <a:xfrm>
              <a:off x="6502275" y="4384838"/>
              <a:ext cx="1104300" cy="3663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Alignment</a:t>
              </a:r>
              <a:endParaRPr/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7775550" y="4384838"/>
              <a:ext cx="1104300" cy="3663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Alignment</a:t>
              </a:r>
              <a:endParaRPr/>
            </a:p>
          </p:txBody>
        </p:sp>
        <p:sp>
          <p:nvSpPr>
            <p:cNvPr id="414" name="Google Shape;414;p39"/>
            <p:cNvSpPr txBox="1"/>
            <p:nvPr/>
          </p:nvSpPr>
          <p:spPr>
            <a:xfrm>
              <a:off x="10244400" y="4367888"/>
              <a:ext cx="349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…</a:t>
              </a:r>
              <a:endParaRPr/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10649900" y="4384838"/>
              <a:ext cx="1104300" cy="3663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Alignment</a:t>
              </a:r>
              <a:endParaRPr/>
            </a:p>
          </p:txBody>
        </p:sp>
        <p:sp>
          <p:nvSpPr>
            <p:cNvPr id="416" name="Google Shape;416;p39"/>
            <p:cNvSpPr txBox="1"/>
            <p:nvPr/>
          </p:nvSpPr>
          <p:spPr>
            <a:xfrm>
              <a:off x="6665625" y="4967713"/>
              <a:ext cx="777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Normal</a:t>
              </a:r>
              <a:endParaRPr/>
            </a:p>
          </p:txBody>
        </p:sp>
        <p:sp>
          <p:nvSpPr>
            <p:cNvPr id="417" name="Google Shape;417;p39"/>
            <p:cNvSpPr txBox="1"/>
            <p:nvPr/>
          </p:nvSpPr>
          <p:spPr>
            <a:xfrm>
              <a:off x="7908138" y="4967713"/>
              <a:ext cx="839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Tumor1</a:t>
              </a:r>
              <a:endParaRPr/>
            </a:p>
          </p:txBody>
        </p:sp>
        <p:sp>
          <p:nvSpPr>
            <p:cNvPr id="418" name="Google Shape;418;p39"/>
            <p:cNvSpPr txBox="1"/>
            <p:nvPr/>
          </p:nvSpPr>
          <p:spPr>
            <a:xfrm>
              <a:off x="10693553" y="4967713"/>
              <a:ext cx="1017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Tumor100</a:t>
              </a:r>
              <a:endParaRPr/>
            </a:p>
          </p:txBody>
        </p:sp>
        <p:cxnSp>
          <p:nvCxnSpPr>
            <p:cNvPr id="419" name="Google Shape;419;p39"/>
            <p:cNvCxnSpPr>
              <a:stCxn id="416" idx="0"/>
              <a:endCxn id="412" idx="2"/>
            </p:cNvCxnSpPr>
            <p:nvPr/>
          </p:nvCxnSpPr>
          <p:spPr>
            <a:xfrm rot="10800000">
              <a:off x="7054425" y="4751113"/>
              <a:ext cx="0" cy="216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20" name="Google Shape;420;p39"/>
            <p:cNvCxnSpPr>
              <a:stCxn id="417" idx="0"/>
              <a:endCxn id="413" idx="2"/>
            </p:cNvCxnSpPr>
            <p:nvPr/>
          </p:nvCxnSpPr>
          <p:spPr>
            <a:xfrm rot="10800000">
              <a:off x="8327688" y="4751113"/>
              <a:ext cx="0" cy="216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21" name="Google Shape;421;p39"/>
            <p:cNvCxnSpPr>
              <a:stCxn id="418" idx="0"/>
              <a:endCxn id="415" idx="2"/>
            </p:cNvCxnSpPr>
            <p:nvPr/>
          </p:nvCxnSpPr>
          <p:spPr>
            <a:xfrm rot="10800000">
              <a:off x="11202053" y="4751113"/>
              <a:ext cx="0" cy="216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22" name="Google Shape;422;p39"/>
            <p:cNvSpPr/>
            <p:nvPr/>
          </p:nvSpPr>
          <p:spPr>
            <a:xfrm>
              <a:off x="6502275" y="3674938"/>
              <a:ext cx="1104300" cy="3663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QC</a:t>
              </a:r>
              <a:endParaRPr/>
            </a:p>
          </p:txBody>
        </p:sp>
        <p:sp>
          <p:nvSpPr>
            <p:cNvPr id="423" name="Google Shape;423;p39"/>
            <p:cNvSpPr/>
            <p:nvPr/>
          </p:nvSpPr>
          <p:spPr>
            <a:xfrm>
              <a:off x="7775550" y="3674938"/>
              <a:ext cx="1104300" cy="3663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QC</a:t>
              </a:r>
              <a:endParaRPr/>
            </a:p>
          </p:txBody>
        </p:sp>
        <p:sp>
          <p:nvSpPr>
            <p:cNvPr id="424" name="Google Shape;424;p39"/>
            <p:cNvSpPr txBox="1"/>
            <p:nvPr/>
          </p:nvSpPr>
          <p:spPr>
            <a:xfrm>
              <a:off x="10244400" y="3657988"/>
              <a:ext cx="349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…</a:t>
              </a:r>
              <a:endParaRPr/>
            </a:p>
          </p:txBody>
        </p:sp>
        <p:sp>
          <p:nvSpPr>
            <p:cNvPr id="425" name="Google Shape;425;p39"/>
            <p:cNvSpPr/>
            <p:nvPr/>
          </p:nvSpPr>
          <p:spPr>
            <a:xfrm>
              <a:off x="10649900" y="3674938"/>
              <a:ext cx="1104300" cy="3663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QC</a:t>
              </a:r>
              <a:endParaRPr/>
            </a:p>
          </p:txBody>
        </p:sp>
        <p:sp>
          <p:nvSpPr>
            <p:cNvPr id="426" name="Google Shape;426;p39"/>
            <p:cNvSpPr/>
            <p:nvPr/>
          </p:nvSpPr>
          <p:spPr>
            <a:xfrm>
              <a:off x="8559825" y="2965038"/>
              <a:ext cx="1452300" cy="3663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Variant Calling</a:t>
              </a:r>
              <a:endParaRPr/>
            </a:p>
          </p:txBody>
        </p:sp>
        <p:cxnSp>
          <p:nvCxnSpPr>
            <p:cNvPr id="427" name="Google Shape;427;p39"/>
            <p:cNvCxnSpPr>
              <a:stCxn id="412" idx="0"/>
              <a:endCxn id="422" idx="2"/>
            </p:cNvCxnSpPr>
            <p:nvPr/>
          </p:nvCxnSpPr>
          <p:spPr>
            <a:xfrm rot="10800000">
              <a:off x="7054425" y="4041338"/>
              <a:ext cx="0" cy="343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28" name="Google Shape;428;p39"/>
            <p:cNvCxnSpPr>
              <a:stCxn id="413" idx="0"/>
              <a:endCxn id="423" idx="2"/>
            </p:cNvCxnSpPr>
            <p:nvPr/>
          </p:nvCxnSpPr>
          <p:spPr>
            <a:xfrm rot="10800000">
              <a:off x="8327700" y="4041338"/>
              <a:ext cx="0" cy="343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29" name="Google Shape;429;p39"/>
            <p:cNvCxnSpPr>
              <a:stCxn id="415" idx="0"/>
              <a:endCxn id="425" idx="2"/>
            </p:cNvCxnSpPr>
            <p:nvPr/>
          </p:nvCxnSpPr>
          <p:spPr>
            <a:xfrm rot="10800000">
              <a:off x="11202050" y="4041338"/>
              <a:ext cx="0" cy="343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0" name="Google Shape;430;p39"/>
            <p:cNvCxnSpPr>
              <a:stCxn id="423" idx="0"/>
              <a:endCxn id="426" idx="2"/>
            </p:cNvCxnSpPr>
            <p:nvPr/>
          </p:nvCxnSpPr>
          <p:spPr>
            <a:xfrm flipH="1" rot="10800000">
              <a:off x="8327700" y="3331438"/>
              <a:ext cx="958200" cy="343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1" name="Google Shape;431;p39"/>
            <p:cNvCxnSpPr>
              <a:stCxn id="425" idx="0"/>
              <a:endCxn id="426" idx="2"/>
            </p:cNvCxnSpPr>
            <p:nvPr/>
          </p:nvCxnSpPr>
          <p:spPr>
            <a:xfrm rot="10800000">
              <a:off x="9285950" y="3331438"/>
              <a:ext cx="1916100" cy="343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32" name="Google Shape;432;p39"/>
            <p:cNvCxnSpPr>
              <a:stCxn id="422" idx="0"/>
              <a:endCxn id="426" idx="2"/>
            </p:cNvCxnSpPr>
            <p:nvPr/>
          </p:nvCxnSpPr>
          <p:spPr>
            <a:xfrm flipH="1" rot="10800000">
              <a:off x="7054425" y="3331438"/>
              <a:ext cx="2231700" cy="343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33" name="Google Shape;433;p39"/>
            <p:cNvSpPr/>
            <p:nvPr/>
          </p:nvSpPr>
          <p:spPr>
            <a:xfrm>
              <a:off x="8733825" y="2255238"/>
              <a:ext cx="1104300" cy="3663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Output</a:t>
              </a:r>
              <a:endParaRPr/>
            </a:p>
          </p:txBody>
        </p:sp>
        <p:cxnSp>
          <p:nvCxnSpPr>
            <p:cNvPr id="434" name="Google Shape;434;p39"/>
            <p:cNvCxnSpPr>
              <a:stCxn id="426" idx="0"/>
              <a:endCxn id="433" idx="2"/>
            </p:cNvCxnSpPr>
            <p:nvPr/>
          </p:nvCxnSpPr>
          <p:spPr>
            <a:xfrm rot="10800000">
              <a:off x="9285975" y="2621538"/>
              <a:ext cx="0" cy="343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35" name="Google Shape;435;p39"/>
            <p:cNvSpPr/>
            <p:nvPr/>
          </p:nvSpPr>
          <p:spPr>
            <a:xfrm>
              <a:off x="9071063" y="4384838"/>
              <a:ext cx="1104300" cy="3663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Alignment</a:t>
              </a:r>
              <a:endParaRPr/>
            </a:p>
          </p:txBody>
        </p:sp>
        <p:sp>
          <p:nvSpPr>
            <p:cNvPr id="436" name="Google Shape;436;p39"/>
            <p:cNvSpPr txBox="1"/>
            <p:nvPr/>
          </p:nvSpPr>
          <p:spPr>
            <a:xfrm>
              <a:off x="9203650" y="4967713"/>
              <a:ext cx="839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Tumor2</a:t>
              </a:r>
              <a:endParaRPr/>
            </a:p>
          </p:txBody>
        </p:sp>
        <p:cxnSp>
          <p:nvCxnSpPr>
            <p:cNvPr id="437" name="Google Shape;437;p39"/>
            <p:cNvCxnSpPr>
              <a:stCxn id="436" idx="0"/>
              <a:endCxn id="435" idx="2"/>
            </p:cNvCxnSpPr>
            <p:nvPr/>
          </p:nvCxnSpPr>
          <p:spPr>
            <a:xfrm rot="10800000">
              <a:off x="9623200" y="4751113"/>
              <a:ext cx="0" cy="216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38" name="Google Shape;438;p39"/>
            <p:cNvSpPr/>
            <p:nvPr/>
          </p:nvSpPr>
          <p:spPr>
            <a:xfrm>
              <a:off x="9071063" y="3674938"/>
              <a:ext cx="1104300" cy="3663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QC</a:t>
              </a:r>
              <a:endParaRPr/>
            </a:p>
          </p:txBody>
        </p:sp>
        <p:cxnSp>
          <p:nvCxnSpPr>
            <p:cNvPr id="439" name="Google Shape;439;p39"/>
            <p:cNvCxnSpPr>
              <a:stCxn id="435" idx="0"/>
              <a:endCxn id="438" idx="2"/>
            </p:cNvCxnSpPr>
            <p:nvPr/>
          </p:nvCxnSpPr>
          <p:spPr>
            <a:xfrm rot="10800000">
              <a:off x="9623213" y="4041338"/>
              <a:ext cx="0" cy="343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40" name="Google Shape;440;p39"/>
            <p:cNvCxnSpPr>
              <a:stCxn id="438" idx="0"/>
              <a:endCxn id="426" idx="2"/>
            </p:cNvCxnSpPr>
            <p:nvPr/>
          </p:nvCxnSpPr>
          <p:spPr>
            <a:xfrm rot="10800000">
              <a:off x="9286013" y="3331438"/>
              <a:ext cx="337200" cy="343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41" name="Google Shape;441;p39"/>
            <p:cNvSpPr/>
            <p:nvPr/>
          </p:nvSpPr>
          <p:spPr>
            <a:xfrm>
              <a:off x="6242475" y="1870500"/>
              <a:ext cx="5772300" cy="3842400"/>
            </a:xfrm>
            <a:prstGeom prst="rect">
              <a:avLst/>
            </a:prstGeom>
            <a:noFill/>
            <a:ln cap="flat" cmpd="sng" w="1905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2" name="Google Shape;442;p39"/>
          <p:cNvSpPr txBox="1"/>
          <p:nvPr/>
        </p:nvSpPr>
        <p:spPr>
          <a:xfrm>
            <a:off x="11110125" y="3429000"/>
            <a:ext cx="104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1,000s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Individuals</a:t>
            </a:r>
            <a:endParaRPr/>
          </a:p>
        </p:txBody>
      </p:sp>
      <p:sp>
        <p:nvSpPr>
          <p:cNvPr id="443" name="Google Shape;443;p39"/>
          <p:cNvSpPr txBox="1"/>
          <p:nvPr/>
        </p:nvSpPr>
        <p:spPr>
          <a:xfrm>
            <a:off x="10890825" y="3490500"/>
            <a:ext cx="37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X</a:t>
            </a:r>
            <a:endParaRPr sz="2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0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9" name="Google Shape;449;p40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Solution: The Seven Bridges R/Python Libraries</a:t>
            </a:r>
            <a:endParaRPr/>
          </a:p>
        </p:txBody>
      </p:sp>
      <p:pic>
        <p:nvPicPr>
          <p:cNvPr id="450" name="Google Shape;450;p40"/>
          <p:cNvPicPr preferRelativeResize="0"/>
          <p:nvPr/>
        </p:nvPicPr>
        <p:blipFill rotWithShape="1">
          <a:blip r:embed="rId3">
            <a:alphaModFix/>
          </a:blip>
          <a:srcRect b="1419" l="0" r="0" t="0"/>
          <a:stretch/>
        </p:blipFill>
        <p:spPr>
          <a:xfrm>
            <a:off x="2918172" y="1314325"/>
            <a:ext cx="6374565" cy="482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6" name="Google Shape;456;p41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 2 - Continuous Integration and Deployment</a:t>
            </a:r>
            <a:endParaRPr/>
          </a:p>
        </p:txBody>
      </p:sp>
      <p:sp>
        <p:nvSpPr>
          <p:cNvPr id="457" name="Google Shape;457;p41"/>
          <p:cNvSpPr txBox="1"/>
          <p:nvPr>
            <p:ph idx="1" type="body"/>
          </p:nvPr>
        </p:nvSpPr>
        <p:spPr>
          <a:xfrm>
            <a:off x="323850" y="1400175"/>
            <a:ext cx="57723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Some bioinformaticians: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“I want to use git/version control.”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“I use multiple execution environments.”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“I like to use vim/emacs/VSCode, etc.”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Using Seven Bridges and CWL tools you can: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Develop locally (Benten + sbpack)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Automate CWL validation (pre-commit hook)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sz="1600"/>
              <a:t>Deploy from Github to CGC (Github Actions + sbpack)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hlinkClick r:id="rId3"/>
              </a:rPr>
              <a:t>https://github.com/rabix/sb-ci</a:t>
            </a:r>
            <a:endParaRPr sz="1600"/>
          </a:p>
        </p:txBody>
      </p:sp>
      <p:pic>
        <p:nvPicPr>
          <p:cNvPr id="458" name="Google Shape;45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8550" y="1827300"/>
            <a:ext cx="5791050" cy="2721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2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4" name="Google Shape;464;p42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Automating Workflow Deployment</a:t>
            </a:r>
            <a:endParaRPr/>
          </a:p>
        </p:txBody>
      </p:sp>
      <p:pic>
        <p:nvPicPr>
          <p:cNvPr id="465" name="Google Shape;46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225" y="3325862"/>
            <a:ext cx="7791550" cy="11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2"/>
          <p:cNvSpPr txBox="1"/>
          <p:nvPr/>
        </p:nvSpPr>
        <p:spPr>
          <a:xfrm>
            <a:off x="5358000" y="2940950"/>
            <a:ext cx="147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.git/pre-commit</a:t>
            </a:r>
            <a:endParaRPr/>
          </a:p>
        </p:txBody>
      </p:sp>
      <p:sp>
        <p:nvSpPr>
          <p:cNvPr id="467" name="Google Shape;467;p42"/>
          <p:cNvSpPr txBox="1"/>
          <p:nvPr/>
        </p:nvSpPr>
        <p:spPr>
          <a:xfrm>
            <a:off x="5358000" y="1374475"/>
            <a:ext cx="13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Github Action</a:t>
            </a:r>
            <a:endParaRPr/>
          </a:p>
        </p:txBody>
      </p:sp>
      <p:pic>
        <p:nvPicPr>
          <p:cNvPr id="468" name="Google Shape;46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0225" y="1834801"/>
            <a:ext cx="7791550" cy="443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0222" y="1834828"/>
            <a:ext cx="8180753" cy="44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2"/>
          <p:cNvSpPr txBox="1"/>
          <p:nvPr/>
        </p:nvSpPr>
        <p:spPr>
          <a:xfrm>
            <a:off x="5597400" y="1374475"/>
            <a:ext cx="99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Deployed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3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6" name="Google Shape;476;p43"/>
          <p:cNvSpPr txBox="1"/>
          <p:nvPr>
            <p:ph type="ctrTitle"/>
          </p:nvPr>
        </p:nvSpPr>
        <p:spPr>
          <a:xfrm>
            <a:off x="652798" y="2160916"/>
            <a:ext cx="10056000" cy="2149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Emerging Areas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4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2" name="Google Shape;482;p44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Managing Complexity</a:t>
            </a:r>
            <a:endParaRPr/>
          </a:p>
        </p:txBody>
      </p:sp>
      <p:sp>
        <p:nvSpPr>
          <p:cNvPr id="483" name="Google Shape;483;p44"/>
          <p:cNvSpPr txBox="1"/>
          <p:nvPr>
            <p:ph idx="1" type="body"/>
          </p:nvPr>
        </p:nvSpPr>
        <p:spPr>
          <a:xfrm>
            <a:off x="323850" y="1400175"/>
            <a:ext cx="57723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Nested workflows: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Composable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Easier to visualize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Enables users to run portions as needed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Natural use case for conditional execution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Level of complexity should be considered from the beginning of development: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Which results do I need to keep?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Which steps are computationally expensive?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Storage cost vs recomputation cost?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Does my workflow have branching points?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Are there manual decisions that can be automated with conditionals?</a:t>
            </a:r>
            <a:endParaRPr/>
          </a:p>
        </p:txBody>
      </p:sp>
      <p:pic>
        <p:nvPicPr>
          <p:cNvPr id="484" name="Google Shape;484;p44"/>
          <p:cNvPicPr preferRelativeResize="0"/>
          <p:nvPr/>
        </p:nvPicPr>
        <p:blipFill rotWithShape="1">
          <a:blip r:embed="rId3">
            <a:alphaModFix/>
          </a:blip>
          <a:srcRect b="10508" l="21827" r="16599" t="10540"/>
          <a:stretch/>
        </p:blipFill>
        <p:spPr>
          <a:xfrm>
            <a:off x="8487125" y="2048525"/>
            <a:ext cx="2871050" cy="27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5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0" name="Google Shape;490;p45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Nested Workflows Are Supported on the CGC</a:t>
            </a:r>
            <a:endParaRPr/>
          </a:p>
        </p:txBody>
      </p:sp>
      <p:pic>
        <p:nvPicPr>
          <p:cNvPr id="491" name="Google Shape;4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5188" y="2384075"/>
            <a:ext cx="5601627" cy="230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6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7" name="Google Shape;497;p46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Documenting an Analysis</a:t>
            </a:r>
            <a:endParaRPr/>
          </a:p>
        </p:txBody>
      </p:sp>
      <p:sp>
        <p:nvSpPr>
          <p:cNvPr id="498" name="Google Shape;498;p46"/>
          <p:cNvSpPr txBox="1"/>
          <p:nvPr>
            <p:ph idx="1" type="body"/>
          </p:nvPr>
        </p:nvSpPr>
        <p:spPr>
          <a:xfrm>
            <a:off x="323850" y="1400175"/>
            <a:ext cx="57723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Biocompute Objects: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Emerging standard to document an analysis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Includes data, workflows, environment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Human and machine-readable formats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IEEE standard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hlinkClick r:id="rId3"/>
              </a:rPr>
              <a:t>https://biocomputeobject.org/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Seven Bridges Biocompute App/R library: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Create BCOs from the R and CGC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In development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hlinkClick r:id="rId4"/>
              </a:rPr>
              <a:t>https://github.com/sbg/bco-app</a:t>
            </a:r>
            <a:endParaRPr sz="1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hlinkClick r:id="rId5"/>
              </a:rPr>
              <a:t>https://sbg.github.io/biocompute/</a:t>
            </a:r>
            <a:endParaRPr sz="1600"/>
          </a:p>
        </p:txBody>
      </p:sp>
      <p:pic>
        <p:nvPicPr>
          <p:cNvPr id="499" name="Google Shape;49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1437" y="401075"/>
            <a:ext cx="3878923" cy="12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34750" y="1777400"/>
            <a:ext cx="4952312" cy="4548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7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6" name="Google Shape;506;p47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Biocompute Object Tools</a:t>
            </a:r>
            <a:endParaRPr/>
          </a:p>
        </p:txBody>
      </p:sp>
      <p:pic>
        <p:nvPicPr>
          <p:cNvPr id="507" name="Google Shape;507;p47"/>
          <p:cNvPicPr preferRelativeResize="0"/>
          <p:nvPr/>
        </p:nvPicPr>
        <p:blipFill rotWithShape="1">
          <a:blip r:embed="rId3">
            <a:alphaModFix/>
          </a:blip>
          <a:srcRect b="9551" l="4851" r="5309" t="10723"/>
          <a:stretch/>
        </p:blipFill>
        <p:spPr>
          <a:xfrm>
            <a:off x="323850" y="1321900"/>
            <a:ext cx="5341049" cy="41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8392" y="1314325"/>
            <a:ext cx="5791208" cy="3766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8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4" name="Google Shape;514;p48"/>
          <p:cNvSpPr txBox="1"/>
          <p:nvPr>
            <p:ph type="ctrTitle"/>
          </p:nvPr>
        </p:nvSpPr>
        <p:spPr>
          <a:xfrm>
            <a:off x="652798" y="2160916"/>
            <a:ext cx="10056000" cy="2149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13"/>
          <p:cNvSpPr txBox="1"/>
          <p:nvPr>
            <p:ph type="ctrTitle"/>
          </p:nvPr>
        </p:nvSpPr>
        <p:spPr>
          <a:xfrm>
            <a:off x="652798" y="2160916"/>
            <a:ext cx="10056000" cy="2149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the Cancer Genomics Cloud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4"/>
          <p:cNvGrpSpPr/>
          <p:nvPr/>
        </p:nvGrpSpPr>
        <p:grpSpPr>
          <a:xfrm>
            <a:off x="7900359" y="3990090"/>
            <a:ext cx="2019550" cy="2563753"/>
            <a:chOff x="6022375" y="2764037"/>
            <a:chExt cx="1514700" cy="1922863"/>
          </a:xfrm>
        </p:grpSpPr>
        <p:sp>
          <p:nvSpPr>
            <p:cNvPr id="99" name="Google Shape;99;p14"/>
            <p:cNvSpPr txBox="1"/>
            <p:nvPr/>
          </p:nvSpPr>
          <p:spPr>
            <a:xfrm>
              <a:off x="6022375" y="3885900"/>
              <a:ext cx="1514700" cy="80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57728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Flexible &amp; fully reproducible methods</a:t>
              </a:r>
              <a:endParaRPr b="0" i="0" sz="1600" u="none" cap="none" strike="noStrike">
                <a:solidFill>
                  <a:srgbClr val="57728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descr="SB-IconLib-69.png" id="100" name="Google Shape;100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211074" y="2764037"/>
              <a:ext cx="1137322" cy="11373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1" name="Google Shape;101;p14"/>
          <p:cNvGrpSpPr/>
          <p:nvPr/>
        </p:nvGrpSpPr>
        <p:grpSpPr>
          <a:xfrm>
            <a:off x="2151882" y="4075584"/>
            <a:ext cx="2019550" cy="2549858"/>
            <a:chOff x="1742588" y="2828159"/>
            <a:chExt cx="1514700" cy="1912441"/>
          </a:xfrm>
        </p:grpSpPr>
        <p:sp>
          <p:nvSpPr>
            <p:cNvPr id="102" name="Google Shape;102;p14"/>
            <p:cNvSpPr txBox="1"/>
            <p:nvPr/>
          </p:nvSpPr>
          <p:spPr>
            <a:xfrm>
              <a:off x="1742588" y="3885900"/>
              <a:ext cx="1514700" cy="8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57728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Scalable computation</a:t>
              </a:r>
              <a:endParaRPr b="0" i="0" sz="1600" u="none" cap="none" strike="noStrike">
                <a:solidFill>
                  <a:srgbClr val="57728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descr="SB-IconLib-71.png" id="103" name="Google Shape;103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95415" y="2828159"/>
              <a:ext cx="1009060" cy="10090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" name="Google Shape;104;p14"/>
          <p:cNvSpPr txBox="1"/>
          <p:nvPr>
            <p:ph type="title"/>
          </p:nvPr>
        </p:nvSpPr>
        <p:spPr>
          <a:xfrm>
            <a:off x="580604" y="303288"/>
            <a:ext cx="110307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The Cancer Genomics Cloud </a:t>
            </a:r>
            <a:endParaRPr/>
          </a:p>
        </p:txBody>
      </p:sp>
      <p:grpSp>
        <p:nvGrpSpPr>
          <p:cNvPr id="105" name="Google Shape;105;p14"/>
          <p:cNvGrpSpPr/>
          <p:nvPr/>
        </p:nvGrpSpPr>
        <p:grpSpPr>
          <a:xfrm>
            <a:off x="235727" y="4091688"/>
            <a:ext cx="2019550" cy="2002167"/>
            <a:chOff x="176800" y="2840237"/>
            <a:chExt cx="1514700" cy="1501663"/>
          </a:xfrm>
        </p:grpSpPr>
        <p:sp>
          <p:nvSpPr>
            <p:cNvPr id="106" name="Google Shape;106;p14"/>
            <p:cNvSpPr txBox="1"/>
            <p:nvPr/>
          </p:nvSpPr>
          <p:spPr>
            <a:xfrm>
              <a:off x="176800" y="3885900"/>
              <a:ext cx="1514700" cy="45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57728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Easy data management</a:t>
              </a:r>
              <a:endParaRPr b="0" i="0" sz="1600" u="none" cap="none" strike="noStrike">
                <a:solidFill>
                  <a:srgbClr val="57728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descr="SB-IconLib-67.png" id="107" name="Google Shape;107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65487" y="2840237"/>
              <a:ext cx="1137322" cy="11373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8" name="Google Shape;108;p14"/>
          <p:cNvGrpSpPr/>
          <p:nvPr/>
        </p:nvGrpSpPr>
        <p:grpSpPr>
          <a:xfrm>
            <a:off x="6100045" y="4023927"/>
            <a:ext cx="2019550" cy="2529917"/>
            <a:chOff x="3051110" y="2789415"/>
            <a:chExt cx="1514700" cy="1897485"/>
          </a:xfrm>
        </p:grpSpPr>
        <p:sp>
          <p:nvSpPr>
            <p:cNvPr id="109" name="Google Shape;109;p14"/>
            <p:cNvSpPr txBox="1"/>
            <p:nvPr/>
          </p:nvSpPr>
          <p:spPr>
            <a:xfrm>
              <a:off x="3051110" y="3885900"/>
              <a:ext cx="1514700" cy="80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57728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Secure collaboration</a:t>
              </a:r>
              <a:endParaRPr b="0" i="0" sz="1600" u="none" cap="none" strike="noStrike">
                <a:solidFill>
                  <a:srgbClr val="57728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descr="SB-IconLib-68.png" id="110" name="Google Shape;110;p14"/>
            <p:cNvPicPr preferRelativeResize="0"/>
            <p:nvPr/>
          </p:nvPicPr>
          <p:blipFill rotWithShape="1">
            <a:blip r:embed="rId6">
              <a:alphaModFix/>
            </a:blip>
            <a:srcRect b="17864" l="0" r="0" t="0"/>
            <a:stretch/>
          </p:blipFill>
          <p:spPr>
            <a:xfrm>
              <a:off x="3274673" y="2789415"/>
              <a:ext cx="1137325" cy="934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1" name="Google Shape;111;p14"/>
          <p:cNvGrpSpPr/>
          <p:nvPr/>
        </p:nvGrpSpPr>
        <p:grpSpPr>
          <a:xfrm>
            <a:off x="4155398" y="3931545"/>
            <a:ext cx="2019550" cy="2622299"/>
            <a:chOff x="4675750" y="2720127"/>
            <a:chExt cx="1514700" cy="1966773"/>
          </a:xfrm>
        </p:grpSpPr>
        <p:sp>
          <p:nvSpPr>
            <p:cNvPr id="112" name="Google Shape;112;p14"/>
            <p:cNvSpPr txBox="1"/>
            <p:nvPr/>
          </p:nvSpPr>
          <p:spPr>
            <a:xfrm>
              <a:off x="4675750" y="3885900"/>
              <a:ext cx="1514700" cy="80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57728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Optimized bioinformatics algorithms</a:t>
              </a:r>
              <a:endParaRPr b="0" i="0" sz="1600" u="none" cap="none" strike="noStrike">
                <a:solidFill>
                  <a:srgbClr val="57728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descr="SB-IconLib-70.png" id="113" name="Google Shape;113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797250" y="2720127"/>
              <a:ext cx="1225125" cy="12251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4" name="Google Shape;114;p14"/>
          <p:cNvGrpSpPr/>
          <p:nvPr/>
        </p:nvGrpSpPr>
        <p:grpSpPr>
          <a:xfrm>
            <a:off x="9816516" y="3990090"/>
            <a:ext cx="2019550" cy="2563753"/>
            <a:chOff x="7514975" y="2764037"/>
            <a:chExt cx="1514700" cy="1922863"/>
          </a:xfrm>
        </p:grpSpPr>
        <p:sp>
          <p:nvSpPr>
            <p:cNvPr id="115" name="Google Shape;115;p14"/>
            <p:cNvSpPr txBox="1"/>
            <p:nvPr/>
          </p:nvSpPr>
          <p:spPr>
            <a:xfrm>
              <a:off x="7514975" y="3885900"/>
              <a:ext cx="1514700" cy="80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57728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Extensible and developer-friendly</a:t>
              </a:r>
              <a:endParaRPr b="0" i="0" sz="1600" u="none" cap="none" strike="noStrike">
                <a:solidFill>
                  <a:srgbClr val="57728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57728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platform</a:t>
              </a:r>
              <a:endParaRPr b="0" i="0" sz="1600" u="none" cap="none" strike="noStrike">
                <a:solidFill>
                  <a:srgbClr val="57728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descr="SB-IconLib-72.png" id="116" name="Google Shape;116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673728" y="2764037"/>
              <a:ext cx="1137322" cy="11373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14"/>
          <p:cNvSpPr txBox="1"/>
          <p:nvPr>
            <p:ph idx="1" type="body"/>
          </p:nvPr>
        </p:nvSpPr>
        <p:spPr>
          <a:xfrm>
            <a:off x="49200" y="1264267"/>
            <a:ext cx="11424000" cy="28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875" lIns="107875" spcFirstLastPara="1" rIns="107875" wrap="square" tIns="107875">
            <a:noAutofit/>
          </a:bodyPr>
          <a:lstStyle/>
          <a:p>
            <a:pPr indent="-400050" lvl="1" marL="10795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A stable, secure, and highly customizable cloud storage and computing platform</a:t>
            </a:r>
            <a:endParaRPr sz="2100"/>
          </a:p>
          <a:p>
            <a:pPr indent="0" lvl="0" marL="609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00050" lvl="1" marL="10795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A user-friendly portal for collaborative analysis of petabytes of public data alongside private data </a:t>
            </a:r>
            <a:endParaRPr sz="2100"/>
          </a:p>
          <a:p>
            <a:pPr indent="0" lvl="0" marL="609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00050" lvl="1" marL="10795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An optimized venue for reproducible data analysis using validated tools and pipelines</a:t>
            </a:r>
            <a:endParaRPr sz="2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/>
          <p:nvPr>
            <p:ph type="title"/>
          </p:nvPr>
        </p:nvSpPr>
        <p:spPr>
          <a:xfrm>
            <a:off x="438071" y="309555"/>
            <a:ext cx="110307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/>
              <a:t>Projects organize files, methods, and results</a:t>
            </a:r>
            <a:endParaRPr/>
          </a:p>
        </p:txBody>
      </p:sp>
      <p:sp>
        <p:nvSpPr>
          <p:cNvPr id="123" name="Google Shape;123;p15"/>
          <p:cNvSpPr txBox="1"/>
          <p:nvPr>
            <p:ph idx="1" type="body"/>
          </p:nvPr>
        </p:nvSpPr>
        <p:spPr>
          <a:xfrm>
            <a:off x="6195567" y="1165984"/>
            <a:ext cx="5665200" cy="10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07875" lIns="107875" spcFirstLastPara="1" rIns="107875" wrap="square" tIns="1078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</a:pPr>
            <a:r>
              <a:rPr lang="en-US">
                <a:solidFill>
                  <a:schemeClr val="dk2"/>
                </a:solidFill>
              </a:rPr>
              <a:t>Also known as </a:t>
            </a:r>
            <a:r>
              <a:rPr i="1" lang="en-US">
                <a:solidFill>
                  <a:schemeClr val="dk2"/>
                </a:solidFill>
              </a:rPr>
              <a:t>workspaces</a:t>
            </a:r>
            <a:r>
              <a:rPr lang="en-US">
                <a:solidFill>
                  <a:schemeClr val="dk2"/>
                </a:solidFill>
              </a:rPr>
              <a:t> or </a:t>
            </a:r>
            <a:r>
              <a:rPr i="1" lang="en-US">
                <a:solidFill>
                  <a:schemeClr val="dk2"/>
                </a:solidFill>
              </a:rPr>
              <a:t>sandboxes</a:t>
            </a:r>
            <a:endParaRPr i="1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</a:pPr>
            <a:r>
              <a:rPr lang="en-US">
                <a:solidFill>
                  <a:schemeClr val="dk2"/>
                </a:solidFill>
              </a:rPr>
              <a:t>Easily manage collaborators and permissions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124" name="Google Shape;124;p15"/>
          <p:cNvGrpSpPr/>
          <p:nvPr/>
        </p:nvGrpSpPr>
        <p:grpSpPr>
          <a:xfrm>
            <a:off x="422086" y="1026553"/>
            <a:ext cx="5090906" cy="4970842"/>
            <a:chOff x="773750" y="769900"/>
            <a:chExt cx="4303750" cy="4202250"/>
          </a:xfrm>
        </p:grpSpPr>
        <p:pic>
          <p:nvPicPr>
            <p:cNvPr id="125" name="Google Shape;125;p15"/>
            <p:cNvPicPr preferRelativeResize="0"/>
            <p:nvPr/>
          </p:nvPicPr>
          <p:blipFill rotWithShape="1">
            <a:blip r:embed="rId3">
              <a:alphaModFix/>
            </a:blip>
            <a:srcRect b="90303" l="0" r="88037" t="0"/>
            <a:stretch/>
          </p:blipFill>
          <p:spPr>
            <a:xfrm>
              <a:off x="1836700" y="769900"/>
              <a:ext cx="434100" cy="37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5"/>
            <p:cNvSpPr txBox="1"/>
            <p:nvPr/>
          </p:nvSpPr>
          <p:spPr>
            <a:xfrm>
              <a:off x="803112" y="824500"/>
              <a:ext cx="1294800" cy="26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Project owner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1489450" y="1599625"/>
              <a:ext cx="1128600" cy="332700"/>
            </a:xfrm>
            <a:prstGeom prst="roundRect">
              <a:avLst>
                <a:gd fmla="val 16667" name="adj"/>
              </a:avLst>
            </a:prstGeom>
            <a:solidFill>
              <a:srgbClr val="E0666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Project</a:t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773750" y="2309050"/>
              <a:ext cx="715800" cy="332700"/>
            </a:xfrm>
            <a:prstGeom prst="roundRect">
              <a:avLst>
                <a:gd fmla="val 16667" name="adj"/>
              </a:avLst>
            </a:prstGeom>
            <a:solidFill>
              <a:srgbClr val="674EA7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Files</a:t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1695850" y="2309050"/>
              <a:ext cx="715800" cy="332700"/>
            </a:xfrm>
            <a:prstGeom prst="roundRect">
              <a:avLst>
                <a:gd fmla="val 16667" name="adj"/>
              </a:avLst>
            </a:prstGeom>
            <a:solidFill>
              <a:srgbClr val="3D85C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Apps</a:t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586125" y="2309050"/>
              <a:ext cx="715800" cy="332700"/>
            </a:xfrm>
            <a:prstGeom prst="roundRect">
              <a:avLst>
                <a:gd fmla="val 16667" name="adj"/>
              </a:avLst>
            </a:prstGeom>
            <a:solidFill>
              <a:srgbClr val="76A5A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-US" sz="13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Tasks</a:t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980050" y="2852100"/>
              <a:ext cx="575700" cy="267600"/>
            </a:xfrm>
            <a:prstGeom prst="roundRect">
              <a:avLst>
                <a:gd fmla="val 16667" name="adj"/>
              </a:avLst>
            </a:prstGeom>
            <a:solidFill>
              <a:srgbClr val="B4A7D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File 1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980050" y="3775150"/>
              <a:ext cx="575700" cy="267600"/>
            </a:xfrm>
            <a:prstGeom prst="roundRect">
              <a:avLst>
                <a:gd fmla="val 16667" name="adj"/>
              </a:avLst>
            </a:prstGeom>
            <a:solidFill>
              <a:srgbClr val="B4A7D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File </a:t>
              </a:r>
              <a:r>
                <a:rPr b="0" i="1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</a:t>
              </a:r>
              <a:endParaRPr b="0" i="1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980050" y="3199325"/>
              <a:ext cx="575700" cy="267600"/>
            </a:xfrm>
            <a:prstGeom prst="roundRect">
              <a:avLst>
                <a:gd fmla="val 16667" name="adj"/>
              </a:avLst>
            </a:prstGeom>
            <a:solidFill>
              <a:srgbClr val="B4A7D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File 2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980050" y="4164800"/>
              <a:ext cx="575700" cy="267600"/>
            </a:xfrm>
            <a:prstGeom prst="roundRect">
              <a:avLst>
                <a:gd fmla="val 16667" name="adj"/>
              </a:avLst>
            </a:prstGeom>
            <a:solidFill>
              <a:srgbClr val="B4A7D6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New file 1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1865500" y="2852100"/>
              <a:ext cx="575700" cy="267600"/>
            </a:xfrm>
            <a:prstGeom prst="roundRect">
              <a:avLst>
                <a:gd fmla="val 16667" name="adj"/>
              </a:avLst>
            </a:prstGeom>
            <a:solidFill>
              <a:srgbClr val="A4C2F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 1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865500" y="3199325"/>
              <a:ext cx="575700" cy="267600"/>
            </a:xfrm>
            <a:prstGeom prst="roundRect">
              <a:avLst>
                <a:gd fmla="val 16667" name="adj"/>
              </a:avLst>
            </a:prstGeom>
            <a:solidFill>
              <a:srgbClr val="A4C2F4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App 2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2750959" y="2852089"/>
              <a:ext cx="622500" cy="267600"/>
            </a:xfrm>
            <a:prstGeom prst="roundRect">
              <a:avLst>
                <a:gd fmla="val 16667" name="adj"/>
              </a:avLst>
            </a:prstGeom>
            <a:solidFill>
              <a:srgbClr val="A2C4C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Task 1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8" name="Google Shape;138;p15"/>
            <p:cNvCxnSpPr>
              <a:stCxn id="127" idx="2"/>
              <a:endCxn id="129" idx="0"/>
            </p:cNvCxnSpPr>
            <p:nvPr/>
          </p:nvCxnSpPr>
          <p:spPr>
            <a:xfrm>
              <a:off x="2053750" y="1932325"/>
              <a:ext cx="0" cy="3768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9" name="Google Shape;139;p15"/>
            <p:cNvCxnSpPr>
              <a:stCxn id="128" idx="0"/>
              <a:endCxn id="130" idx="0"/>
            </p:cNvCxnSpPr>
            <p:nvPr/>
          </p:nvCxnSpPr>
          <p:spPr>
            <a:xfrm flipH="1" rot="-5400000">
              <a:off x="2037650" y="1403050"/>
              <a:ext cx="300" cy="1812300"/>
            </a:xfrm>
            <a:prstGeom prst="bentConnector3">
              <a:avLst>
                <a:gd fmla="val -17812293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0" name="Google Shape;140;p15"/>
            <p:cNvCxnSpPr>
              <a:endCxn id="134" idx="1"/>
            </p:cNvCxnSpPr>
            <p:nvPr/>
          </p:nvCxnSpPr>
          <p:spPr>
            <a:xfrm flipH="1" rot="-5400000">
              <a:off x="95050" y="3413600"/>
              <a:ext cx="1650000" cy="120000"/>
            </a:xfrm>
            <a:prstGeom prst="bentConnector2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1" name="Google Shape;141;p15"/>
            <p:cNvCxnSpPr>
              <a:stCxn id="132" idx="1"/>
            </p:cNvCxnSpPr>
            <p:nvPr/>
          </p:nvCxnSpPr>
          <p:spPr>
            <a:xfrm rot="10800000">
              <a:off x="852850" y="3908950"/>
              <a:ext cx="1272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2" name="Google Shape;142;p15"/>
            <p:cNvCxnSpPr>
              <a:stCxn id="133" idx="1"/>
            </p:cNvCxnSpPr>
            <p:nvPr/>
          </p:nvCxnSpPr>
          <p:spPr>
            <a:xfrm rot="10800000">
              <a:off x="860050" y="3333125"/>
              <a:ext cx="1200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3" name="Google Shape;143;p15"/>
            <p:cNvCxnSpPr>
              <a:stCxn id="131" idx="1"/>
            </p:cNvCxnSpPr>
            <p:nvPr/>
          </p:nvCxnSpPr>
          <p:spPr>
            <a:xfrm rot="10800000">
              <a:off x="860050" y="2985900"/>
              <a:ext cx="1200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4" name="Google Shape;144;p15"/>
            <p:cNvSpPr txBox="1"/>
            <p:nvPr/>
          </p:nvSpPr>
          <p:spPr>
            <a:xfrm>
              <a:off x="1077250" y="3501638"/>
              <a:ext cx="434100" cy="2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...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5"/>
            <p:cNvSpPr txBox="1"/>
            <p:nvPr/>
          </p:nvSpPr>
          <p:spPr>
            <a:xfrm>
              <a:off x="1001050" y="4507688"/>
              <a:ext cx="434100" cy="2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...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6" name="Google Shape;146;p15"/>
            <p:cNvCxnSpPr>
              <a:endCxn id="136" idx="1"/>
            </p:cNvCxnSpPr>
            <p:nvPr/>
          </p:nvCxnSpPr>
          <p:spPr>
            <a:xfrm flipH="1" rot="-5400000">
              <a:off x="1463200" y="2930825"/>
              <a:ext cx="684600" cy="120000"/>
            </a:xfrm>
            <a:prstGeom prst="bentConnector2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7" name="Google Shape;147;p15"/>
            <p:cNvCxnSpPr/>
            <p:nvPr/>
          </p:nvCxnSpPr>
          <p:spPr>
            <a:xfrm rot="10800000">
              <a:off x="1741900" y="2985900"/>
              <a:ext cx="12720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8" name="Google Shape;148;p15"/>
            <p:cNvCxnSpPr>
              <a:endCxn id="137" idx="1"/>
            </p:cNvCxnSpPr>
            <p:nvPr/>
          </p:nvCxnSpPr>
          <p:spPr>
            <a:xfrm flipH="1" rot="-5400000">
              <a:off x="2545309" y="2780239"/>
              <a:ext cx="337200" cy="74100"/>
            </a:xfrm>
            <a:prstGeom prst="bentConnector2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9" name="Google Shape;149;p15"/>
            <p:cNvSpPr txBox="1"/>
            <p:nvPr/>
          </p:nvSpPr>
          <p:spPr>
            <a:xfrm>
              <a:off x="1979038" y="3428988"/>
              <a:ext cx="434100" cy="2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...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0" name="Google Shape;150;p15"/>
            <p:cNvCxnSpPr>
              <a:stCxn id="132" idx="3"/>
              <a:endCxn id="137" idx="2"/>
            </p:cNvCxnSpPr>
            <p:nvPr/>
          </p:nvCxnSpPr>
          <p:spPr>
            <a:xfrm flipH="1" rot="10800000">
              <a:off x="1555750" y="3119650"/>
              <a:ext cx="1506600" cy="789300"/>
            </a:xfrm>
            <a:prstGeom prst="bentConnector2">
              <a:avLst/>
            </a:prstGeom>
            <a:noFill/>
            <a:ln cap="flat" cmpd="sng" w="9525">
              <a:solidFill>
                <a:srgbClr val="000000"/>
              </a:solidFill>
              <a:prstDash val="lgDash"/>
              <a:round/>
              <a:headEnd len="sm" w="sm" type="none"/>
              <a:tailEnd len="med" w="med" type="triangle"/>
            </a:ln>
          </p:spPr>
        </p:cxnSp>
        <p:grpSp>
          <p:nvGrpSpPr>
            <p:cNvPr id="151" name="Google Shape;151;p15"/>
            <p:cNvGrpSpPr/>
            <p:nvPr/>
          </p:nvGrpSpPr>
          <p:grpSpPr>
            <a:xfrm>
              <a:off x="2441200" y="3133325"/>
              <a:ext cx="473400" cy="202500"/>
              <a:chOff x="6175000" y="3133325"/>
              <a:chExt cx="473400" cy="202500"/>
            </a:xfrm>
          </p:grpSpPr>
          <p:cxnSp>
            <p:nvCxnSpPr>
              <p:cNvPr id="152" name="Google Shape;152;p15"/>
              <p:cNvCxnSpPr>
                <a:stCxn id="136" idx="3"/>
              </p:cNvCxnSpPr>
              <p:nvPr/>
            </p:nvCxnSpPr>
            <p:spPr>
              <a:xfrm>
                <a:off x="6175000" y="3333125"/>
                <a:ext cx="473400" cy="2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lgDash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53" name="Google Shape;153;p15"/>
              <p:cNvCxnSpPr/>
              <p:nvPr/>
            </p:nvCxnSpPr>
            <p:spPr>
              <a:xfrm rot="10800000">
                <a:off x="6619450" y="3133325"/>
                <a:ext cx="0" cy="202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lgDash"/>
                <a:round/>
                <a:headEnd len="sm" w="sm" type="none"/>
                <a:tailEnd len="med" w="med" type="triangle"/>
              </a:ln>
            </p:spPr>
          </p:cxnSp>
        </p:grpSp>
        <p:cxnSp>
          <p:nvCxnSpPr>
            <p:cNvPr id="154" name="Google Shape;154;p15"/>
            <p:cNvCxnSpPr/>
            <p:nvPr/>
          </p:nvCxnSpPr>
          <p:spPr>
            <a:xfrm>
              <a:off x="2885650" y="3234575"/>
              <a:ext cx="0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5" name="Google Shape;155;p15"/>
            <p:cNvCxnSpPr>
              <a:endCxn id="134" idx="3"/>
            </p:cNvCxnSpPr>
            <p:nvPr/>
          </p:nvCxnSpPr>
          <p:spPr>
            <a:xfrm flipH="1">
              <a:off x="1555750" y="3140600"/>
              <a:ext cx="1662600" cy="1158000"/>
            </a:xfrm>
            <a:prstGeom prst="bentConnector3">
              <a:avLst>
                <a:gd fmla="val -49474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56" name="Google Shape;156;p15"/>
            <p:cNvSpPr txBox="1"/>
            <p:nvPr/>
          </p:nvSpPr>
          <p:spPr>
            <a:xfrm>
              <a:off x="3330100" y="3180950"/>
              <a:ext cx="1450800" cy="58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 user selects the files, apps, and parameters to create tasks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 txBox="1"/>
            <p:nvPr/>
          </p:nvSpPr>
          <p:spPr>
            <a:xfrm>
              <a:off x="1695850" y="4386850"/>
              <a:ext cx="1483200" cy="58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Completed tasks generate new files that are stored in the project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8" name="Google Shape;158;p15"/>
            <p:cNvCxnSpPr>
              <a:endCxn id="127" idx="0"/>
            </p:cNvCxnSpPr>
            <p:nvPr/>
          </p:nvCxnSpPr>
          <p:spPr>
            <a:xfrm>
              <a:off x="2053750" y="1187125"/>
              <a:ext cx="0" cy="4125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9" name="Google Shape;159;p15"/>
            <p:cNvCxnSpPr>
              <a:stCxn id="125" idx="3"/>
              <a:endCxn id="127" idx="3"/>
            </p:cNvCxnSpPr>
            <p:nvPr/>
          </p:nvCxnSpPr>
          <p:spPr>
            <a:xfrm>
              <a:off x="2270800" y="958300"/>
              <a:ext cx="347100" cy="807600"/>
            </a:xfrm>
            <a:prstGeom prst="curvedConnector3">
              <a:avLst>
                <a:gd fmla="val 402866" name="adj1"/>
              </a:avLst>
            </a:prstGeom>
            <a:noFill/>
            <a:ln cap="flat" cmpd="sng" w="9525">
              <a:solidFill>
                <a:srgbClr val="000000"/>
              </a:solidFill>
              <a:prstDash val="lgDash"/>
              <a:round/>
              <a:headEnd len="sm" w="sm" type="none"/>
              <a:tailEnd len="med" w="med" type="triangle"/>
            </a:ln>
          </p:spPr>
        </p:cxnSp>
        <p:sp>
          <p:nvSpPr>
            <p:cNvPr id="160" name="Google Shape;160;p15"/>
            <p:cNvSpPr txBox="1"/>
            <p:nvPr/>
          </p:nvSpPr>
          <p:spPr>
            <a:xfrm>
              <a:off x="3373500" y="1111025"/>
              <a:ext cx="1704000" cy="68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Project owners can add collaborators to the project and define permissions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1" name="Google Shape;161;p15"/>
            <p:cNvPicPr preferRelativeResize="0"/>
            <p:nvPr/>
          </p:nvPicPr>
          <p:blipFill rotWithShape="1">
            <a:blip r:embed="rId3">
              <a:alphaModFix/>
            </a:blip>
            <a:srcRect b="90303" l="0" r="88037" t="0"/>
            <a:stretch/>
          </p:blipFill>
          <p:spPr>
            <a:xfrm>
              <a:off x="3009100" y="1173700"/>
              <a:ext cx="434100" cy="3767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2" name="Google Shape;16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9867" y="2478400"/>
            <a:ext cx="7032131" cy="3324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16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Getting Data</a:t>
            </a:r>
            <a:endParaRPr/>
          </a:p>
        </p:txBody>
      </p:sp>
      <p:sp>
        <p:nvSpPr>
          <p:cNvPr id="169" name="Google Shape;169;p16"/>
          <p:cNvSpPr txBox="1"/>
          <p:nvPr>
            <p:ph idx="1" type="body"/>
          </p:nvPr>
        </p:nvSpPr>
        <p:spPr>
          <a:xfrm>
            <a:off x="323850" y="1400175"/>
            <a:ext cx="5918700" cy="4822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Hosted data (TCGA, et al.)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Ways to bring your private data: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Seven Bridges CLI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Connect Cloud Storage (Volumes)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FTP Uploader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SBFS (Seven Bridges File System)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Platform GUI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Data behaves identically regardless of source</a:t>
            </a:r>
            <a:endParaRPr/>
          </a:p>
        </p:txBody>
      </p:sp>
      <p:pic>
        <p:nvPicPr>
          <p:cNvPr id="170" name="Google Shape;170;p16"/>
          <p:cNvPicPr preferRelativeResize="0"/>
          <p:nvPr/>
        </p:nvPicPr>
        <p:blipFill rotWithShape="1">
          <a:blip r:embed="rId3">
            <a:alphaModFix/>
          </a:blip>
          <a:srcRect b="31591" l="0" r="0" t="0"/>
          <a:stretch/>
        </p:blipFill>
        <p:spPr>
          <a:xfrm>
            <a:off x="5080925" y="1080225"/>
            <a:ext cx="7032127" cy="234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4663" y="3563200"/>
            <a:ext cx="5644650" cy="2659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Use or Create Reproducible Workflows</a:t>
            </a:r>
            <a:endParaRPr/>
          </a:p>
        </p:txBody>
      </p:sp>
      <p:sp>
        <p:nvSpPr>
          <p:cNvPr id="177" name="Google Shape;177;p17"/>
          <p:cNvSpPr txBox="1"/>
          <p:nvPr>
            <p:ph idx="1" type="body"/>
          </p:nvPr>
        </p:nvSpPr>
        <p:spPr>
          <a:xfrm>
            <a:off x="323850" y="1400175"/>
            <a:ext cx="6134700" cy="48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>
                <a:solidFill>
                  <a:srgbClr val="1A4B73"/>
                </a:solidFill>
              </a:rPr>
              <a:t>Common Workflow Language enables </a:t>
            </a:r>
            <a:r>
              <a:rPr b="1" lang="en-US" sz="1800">
                <a:solidFill>
                  <a:srgbClr val="1A4B73"/>
                </a:solidFill>
              </a:rPr>
              <a:t>portability</a:t>
            </a:r>
            <a:r>
              <a:rPr lang="en-US" sz="1800">
                <a:solidFill>
                  <a:srgbClr val="1A4B73"/>
                </a:solidFill>
              </a:rPr>
              <a:t>; </a:t>
            </a:r>
            <a:r>
              <a:rPr b="1" lang="en-US" sz="1800">
                <a:solidFill>
                  <a:srgbClr val="1A4B73"/>
                </a:solidFill>
              </a:rPr>
              <a:t>reproducibility</a:t>
            </a:r>
            <a:r>
              <a:rPr lang="en-US" sz="1800">
                <a:solidFill>
                  <a:srgbClr val="1A4B73"/>
                </a:solidFill>
              </a:rPr>
              <a:t>; &amp; </a:t>
            </a:r>
            <a:r>
              <a:rPr b="1" lang="en-US" sz="1800">
                <a:solidFill>
                  <a:srgbClr val="1A4B73"/>
                </a:solidFill>
              </a:rPr>
              <a:t>scalability</a:t>
            </a:r>
            <a:r>
              <a:rPr lang="en-US" sz="1800">
                <a:solidFill>
                  <a:srgbClr val="1A4B73"/>
                </a:solidFill>
              </a:rPr>
              <a:t>.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rgbClr val="1A4B7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-US" sz="1800">
                <a:solidFill>
                  <a:srgbClr val="1A4B73"/>
                </a:solidFill>
              </a:rPr>
              <a:t>Use or combine </a:t>
            </a:r>
            <a:r>
              <a:rPr b="1" lang="en-US" sz="1800">
                <a:solidFill>
                  <a:srgbClr val="1A4B73"/>
                </a:solidFill>
              </a:rPr>
              <a:t>hundreds of</a:t>
            </a:r>
            <a:r>
              <a:rPr b="1" lang="en-US" sz="1800">
                <a:solidFill>
                  <a:srgbClr val="1A4B73"/>
                </a:solidFill>
              </a:rPr>
              <a:t> optimized tools</a:t>
            </a:r>
            <a:r>
              <a:rPr lang="en-US" sz="1800">
                <a:solidFill>
                  <a:srgbClr val="1A4B73"/>
                </a:solidFill>
              </a:rPr>
              <a:t> and workflows to construct your analysis.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rgbClr val="1A4B7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-US" sz="1800">
                <a:solidFill>
                  <a:srgbClr val="1A4B73"/>
                </a:solidFill>
              </a:rPr>
              <a:t>Seamlessly </a:t>
            </a:r>
            <a:r>
              <a:rPr b="1" lang="en-US" sz="1800">
                <a:solidFill>
                  <a:srgbClr val="1A4B73"/>
                </a:solidFill>
              </a:rPr>
              <a:t>import workflows</a:t>
            </a:r>
            <a:r>
              <a:rPr lang="en-US" sz="1800">
                <a:solidFill>
                  <a:srgbClr val="1A4B73"/>
                </a:solidFill>
              </a:rPr>
              <a:t> from external public repos (e.g. Dockstore).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00">
              <a:solidFill>
                <a:srgbClr val="1A4B7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b="1" lang="en-US" sz="1800">
                <a:solidFill>
                  <a:srgbClr val="1A4B73"/>
                </a:solidFill>
              </a:rPr>
              <a:t>Create your own apps</a:t>
            </a:r>
            <a:r>
              <a:rPr lang="en-US" sz="1800">
                <a:solidFill>
                  <a:srgbClr val="1A4B73"/>
                </a:solidFill>
              </a:rPr>
              <a:t> with a graphical workflow editor</a:t>
            </a:r>
            <a:endParaRPr sz="1800">
              <a:solidFill>
                <a:srgbClr val="1A4B73"/>
              </a:solidFill>
            </a:endParaRPr>
          </a:p>
        </p:txBody>
      </p:sp>
      <p:pic>
        <p:nvPicPr>
          <p:cNvPr descr="CWL-Logo-4k.png" id="178" name="Google Shape;178;p17"/>
          <p:cNvPicPr preferRelativeResize="0"/>
          <p:nvPr/>
        </p:nvPicPr>
        <p:blipFill rotWithShape="1">
          <a:blip r:embed="rId3">
            <a:alphaModFix/>
          </a:blip>
          <a:srcRect b="18464" l="21982" r="19677" t="13651"/>
          <a:stretch/>
        </p:blipFill>
        <p:spPr>
          <a:xfrm>
            <a:off x="9885975" y="1091236"/>
            <a:ext cx="1618850" cy="108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4249" y="1182825"/>
            <a:ext cx="1618851" cy="9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7"/>
          <p:cNvPicPr preferRelativeResize="0"/>
          <p:nvPr/>
        </p:nvPicPr>
        <p:blipFill rotWithShape="1">
          <a:blip r:embed="rId5">
            <a:alphaModFix/>
          </a:blip>
          <a:srcRect b="0" l="11613" r="0" t="0"/>
          <a:stretch/>
        </p:blipFill>
        <p:spPr>
          <a:xfrm>
            <a:off x="6595325" y="2356175"/>
            <a:ext cx="5382675" cy="3386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/>
          <p:nvPr>
            <p:ph idx="12" type="sldNum"/>
          </p:nvPr>
        </p:nvSpPr>
        <p:spPr>
          <a:xfrm>
            <a:off x="9156167" y="6478356"/>
            <a:ext cx="2743200" cy="366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p18"/>
          <p:cNvSpPr txBox="1"/>
          <p:nvPr>
            <p:ph type="title"/>
          </p:nvPr>
        </p:nvSpPr>
        <p:spPr>
          <a:xfrm>
            <a:off x="323850" y="365125"/>
            <a:ext cx="11563200" cy="94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Create and Edit Workflows Using a GUI</a:t>
            </a:r>
            <a:endParaRPr/>
          </a:p>
        </p:txBody>
      </p:sp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7600" y="1447437"/>
            <a:ext cx="7695701" cy="396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EW SBG Template">
  <a:themeElements>
    <a:clrScheme name="Custom 2">
      <a:dk1>
        <a:srgbClr val="4D4D4F"/>
      </a:dk1>
      <a:lt1>
        <a:srgbClr val="FFFFFF"/>
      </a:lt1>
      <a:dk2>
        <a:srgbClr val="4D4D4F"/>
      </a:dk2>
      <a:lt2>
        <a:srgbClr val="FFFFFF"/>
      </a:lt2>
      <a:accent1>
        <a:srgbClr val="1A4B73"/>
      </a:accent1>
      <a:accent2>
        <a:srgbClr val="547387"/>
      </a:accent2>
      <a:accent3>
        <a:srgbClr val="9FD9DC"/>
      </a:accent3>
      <a:accent4>
        <a:srgbClr val="EA6142"/>
      </a:accent4>
      <a:accent5>
        <a:srgbClr val="FDC435"/>
      </a:accent5>
      <a:accent6>
        <a:srgbClr val="AEAFB2"/>
      </a:accent6>
      <a:hlink>
        <a:srgbClr val="547387"/>
      </a:hlink>
      <a:folHlink>
        <a:srgbClr val="5473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