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FE53B7_51AFF22A.xml" ContentType="application/vnd.ms-powerpoint.comment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6" r:id="rId5"/>
    <p:sldId id="2147373969" r:id="rId6"/>
    <p:sldId id="2147373992" r:id="rId7"/>
    <p:sldId id="418" r:id="rId8"/>
    <p:sldId id="2147373991" r:id="rId9"/>
    <p:sldId id="2147373971" r:id="rId10"/>
    <p:sldId id="2147373972" r:id="rId11"/>
    <p:sldId id="2147373996" r:id="rId12"/>
    <p:sldId id="264" r:id="rId13"/>
    <p:sldId id="2147373997" r:id="rId14"/>
    <p:sldId id="2147373999" r:id="rId15"/>
    <p:sldId id="2147374000" r:id="rId16"/>
    <p:sldId id="259" r:id="rId17"/>
    <p:sldId id="2147373984" r:id="rId18"/>
    <p:sldId id="2147374003" r:id="rId19"/>
    <p:sldId id="2147374004" r:id="rId20"/>
    <p:sldId id="2147374005" r:id="rId21"/>
    <p:sldId id="2147373998" r:id="rId22"/>
    <p:sldId id="2147374007" r:id="rId23"/>
    <p:sldId id="2147374006" r:id="rId24"/>
    <p:sldId id="2147374008" r:id="rId25"/>
    <p:sldId id="2147373985" r:id="rId26"/>
    <p:sldId id="758" r:id="rId27"/>
    <p:sldId id="749" r:id="rId28"/>
    <p:sldId id="761" r:id="rId29"/>
    <p:sldId id="2147373987" r:id="rId30"/>
    <p:sldId id="2147373986" r:id="rId31"/>
    <p:sldId id="2147373988" r:id="rId32"/>
    <p:sldId id="2147373989" r:id="rId33"/>
    <p:sldId id="2147373990" r:id="rId34"/>
    <p:sldId id="21473739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070124-89E2-4B25-9CA8-ABA9BB25AE20}">
          <p14:sldIdLst>
            <p14:sldId id="256"/>
            <p14:sldId id="2147373969"/>
            <p14:sldId id="2147373992"/>
            <p14:sldId id="418"/>
            <p14:sldId id="2147373991"/>
            <p14:sldId id="2147373971"/>
            <p14:sldId id="2147373972"/>
            <p14:sldId id="2147373996"/>
            <p14:sldId id="264"/>
            <p14:sldId id="2147373997"/>
            <p14:sldId id="2147373999"/>
            <p14:sldId id="2147374000"/>
            <p14:sldId id="259"/>
            <p14:sldId id="2147373984"/>
            <p14:sldId id="2147374003"/>
            <p14:sldId id="2147374004"/>
            <p14:sldId id="2147374005"/>
            <p14:sldId id="2147373998"/>
            <p14:sldId id="2147374007"/>
            <p14:sldId id="2147374006"/>
            <p14:sldId id="2147374008"/>
            <p14:sldId id="2147373985"/>
            <p14:sldId id="758"/>
            <p14:sldId id="749"/>
            <p14:sldId id="761"/>
            <p14:sldId id="2147373987"/>
            <p14:sldId id="2147373986"/>
            <p14:sldId id="2147373988"/>
            <p14:sldId id="2147373989"/>
            <p14:sldId id="2147373990"/>
            <p14:sldId id="2147373967"/>
          </p14:sldIdLst>
        </p14:section>
        <p14:section name="ARCHIVE" id="{40E50AC7-A449-462B-95BC-7F005470A8C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6AF51C-CFC4-62CC-0A8F-ECBCF9366999}" name="Thompson, Mike (NIH/NCI) [C]" initials="T[" userId="S::thompsonmif@nih.gov::8a21277a-5e6d-4b5e-ac97-7e2bc5c89f0c" providerId="AD"/>
  <p188:author id="{0ED7936E-F8CF-375C-B572-7C4014A19B47}" name="Breslin, Dave (NIH/NCI) [C]" initials="DB" userId="S::breslindh@nih.gov::65530cff-acf3-4f45-aa87-12458419c97d" providerId="AD"/>
  <p188:author id="{F0EDB17C-A0D3-F201-4D49-E89A640B53A8}" name="Seshadri, Krish (NIH/NCI) [E]" initials="S[" userId="S::seshadrik2@nih.gov::576de3ae-0088-4d15-80dc-98c2130dc4a9" providerId="AD"/>
  <p188:author id="{42B3F4DA-93BF-9A65-9C8F-D4BA171095F5}" name="Brem, Larry (NIH/NCI) [E]" initials="BL([" userId="S::breml@nih.gov::ec25dd8f-7ef1-43bc-bcd9-2da11eaf75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9D494-CE82-4617-9158-C9C9B0DD9B3E}" v="3203" dt="2024-03-20T14:50:51.941"/>
    <p1510:client id="{28D68B66-DA84-F8EF-53B2-ECBA544E1780}" v="316" dt="2024-03-19T15:32:38.068"/>
    <p1510:client id="{36D83E5C-8D3A-ECE4-A8D5-9C083336489B}" v="1" dt="2024-03-19T18:21:57.185"/>
    <p1510:client id="{43968FB3-C6BD-2E4C-A568-AF0A965736C4}" v="39" dt="2024-03-20T14:43:40.585"/>
    <p1510:client id="{75374D7C-CD5D-A95A-6659-4C153A4A1944}" v="184" dt="2024-03-20T15:18:59.153"/>
    <p1510:client id="{B2716FEE-7D28-E25F-001B-0EBD3A14ABAC}" v="8" dt="2024-03-20T14:37:53.208"/>
    <p1510:client id="{B4216A63-1290-1FCC-4E07-B58CC9CC650B}" v="425" dt="2024-03-20T02:03:00.585"/>
    <p1510:client id="{D7354D51-5C28-E14B-8910-83F92CB2DDA0}" v="304" dt="2024-03-20T14:57:49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0"/>
  </p:normalViewPr>
  <p:slideViewPr>
    <p:cSldViewPr snapToGrid="0">
      <p:cViewPr varScale="1">
        <p:scale>
          <a:sx n="116" d="100"/>
          <a:sy n="116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omments/modernComment_7FFE53B7_51AFF2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EFD6D6-1AB2-459A-971D-EC1A33C56D04}" authorId="{F0EDB17C-A0D3-F201-4D49-E89A640B53A8}" status="resolved" created="2024-03-19T14:36:17.813" complete="100000">
    <pc:sldMkLst xmlns:pc="http://schemas.microsoft.com/office/powerpoint/2013/main/command">
      <pc:docMk/>
      <pc:sldMk cId="2491476015" sldId="257"/>
    </pc:sldMkLst>
    <p188:replyLst>
      <p188:reply id="{D18C860A-C560-45BC-9B4C-5BDED4F9364B}" authorId="{346AF51C-CFC4-62CC-0A8F-ECBCF9366999}" created="2024-03-20T14:03:53.814">
        <p188:txBody>
          <a:bodyPr/>
          <a:lstStyle/>
          <a:p>
            <a:r>
              <a:rPr lang="en-US"/>
              <a:t>Hi [@Seshadri, Krish (NIH/NCI) [E]], I added in the VPC boundary here. What do you think? [@Breslin, Dave (NIH/NCI) [C]]  please take a look as well. Thanks.</a:t>
            </a:r>
          </a:p>
        </p188:txBody>
      </p188:reply>
    </p188:replyLst>
    <p188:txBody>
      <a:bodyPr/>
      <a:lstStyle/>
      <a:p>
        <a:r>
          <a:rPr lang="en-US"/>
          <a:t>Can you define the system boundaries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3-20T13:04:36.949" authorId="{346AF51C-CFC4-62CC-0A8F-ECBCF9366999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BA17-2601-440D-92C1-45E5E871BCDB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54BC2-CAFB-4539-BA2F-8D57462EA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Center for Biomedical informatics and Information Technology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4BC2-CAFB-4539-BA2F-8D57462EA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4BC2-CAFB-4539-BA2F-8D57462EA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1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4BC2-CAFB-4539-BA2F-8D57462EAC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555315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35296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38300"/>
            <a:ext cx="10363200" cy="1827843"/>
          </a:xfrm>
        </p:spPr>
        <p:txBody>
          <a:bodyPr lIns="0" tIns="0" rIns="0" bIns="0" anchor="b">
            <a:noAutofit/>
          </a:bodyPr>
          <a:lstStyle>
            <a:lvl1pPr algn="r">
              <a:defRPr sz="373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67" b="0" i="1" spc="133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goes here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27700"/>
            <a:ext cx="3048000" cy="474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67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A157A906-E9FF-A241-9D14-E37C3882A5D8}" type="datetime4">
              <a:rPr lang="en-US" smtClean="0"/>
              <a:pPr>
                <a:defRPr/>
              </a:pPr>
              <a:t>March 20, 2024</a:t>
            </a:fld>
            <a:endParaRPr lang="en-US"/>
          </a:p>
        </p:txBody>
      </p:sp>
      <p:pic>
        <p:nvPicPr>
          <p:cNvPr id="2050" name="Picture 2" descr="C:\Users\CUNNIN~1\AppData\Local\Temp\SNAGHTML417d9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5" y="5344939"/>
            <a:ext cx="5662507" cy="12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1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C5D28D3-E7B6-B04A-8B36-BA6BCC1B6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2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CC68F4-B114-9848-809D-C237DACD2F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0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1F9D0A-F584-8F4B-9007-C3DFCFDBF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0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B04D50-B6EB-9940-8CA2-1E18DAABD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4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56208A-E003-DC4D-A601-E06AF7DAA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6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24002E-FDE3-6C43-A4C3-66D7827BC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2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 descr="NCI-Logo-St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7" y="2844800"/>
            <a:ext cx="4159335" cy="1136227"/>
          </a:xfrm>
          <a:prstGeom prst="rect">
            <a:avLst/>
          </a:prstGeom>
        </p:spPr>
      </p:pic>
      <p:pic>
        <p:nvPicPr>
          <p:cNvPr id="8" name="Picture 7" descr="4_hhs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1" y="2654300"/>
            <a:ext cx="1549400" cy="1549400"/>
          </a:xfrm>
          <a:prstGeom prst="rect">
            <a:avLst/>
          </a:prstGeom>
        </p:spPr>
      </p:pic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701330" y="5808133"/>
            <a:ext cx="683802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133" b="1">
                <a:solidFill>
                  <a:schemeClr val="bg1"/>
                </a:solidFill>
                <a:latin typeface="Arial" charset="0"/>
              </a:rPr>
              <a:t>www.cancer.gov                 www.cancer.gov/espanol</a:t>
            </a:r>
          </a:p>
        </p:txBody>
      </p:sp>
    </p:spTree>
    <p:extLst>
      <p:ext uri="{BB962C8B-B14F-4D97-AF65-F5344CB8AC3E}">
        <p14:creationId xmlns:p14="http://schemas.microsoft.com/office/powerpoint/2010/main" val="58951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D039-E95C-330B-297E-221C3E670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07D26-5B59-10CB-7B49-6DDA880C9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288D5-8AAF-7410-D19C-80B6F493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FE80-3152-44EB-AA84-06650FCE8B55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AA08-6400-C17C-5C13-E2F5C959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14F17-4E89-5068-1EDE-72B30C51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04A3-180E-4218-AFB6-E56B24A8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56948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4166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1828800"/>
            <a:ext cx="402336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32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9008" y="0"/>
            <a:ext cx="5730240" cy="6864096"/>
          </a:xfrm>
        </p:spPr>
        <p:txBody>
          <a:bodyPr anchor="ctr">
            <a:noAutofit/>
          </a:bodyPr>
          <a:lstStyle>
            <a:lvl1pPr marL="609585" marR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914377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2533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/>
              <a:t>Agenda Item 1</a:t>
            </a:r>
          </a:p>
          <a:p>
            <a:pPr lvl="1"/>
            <a:r>
              <a:rPr lang="en-US"/>
              <a:t>Agenda Item 1a</a:t>
            </a:r>
          </a:p>
          <a:p>
            <a:pPr lvl="1"/>
            <a:r>
              <a:rPr lang="en-US"/>
              <a:t>Agenda Item 1b</a:t>
            </a:r>
          </a:p>
          <a:p>
            <a:r>
              <a:rPr lang="en-US"/>
              <a:t>Agenda Item 2</a:t>
            </a:r>
          </a:p>
          <a:p>
            <a:pPr lvl="1"/>
            <a:r>
              <a:rPr lang="en-US"/>
              <a:t>Agenda Item 2a</a:t>
            </a:r>
          </a:p>
          <a:p>
            <a:pPr lvl="1"/>
            <a:r>
              <a:rPr lang="en-US"/>
              <a:t>Agenda Item 2b</a:t>
            </a:r>
          </a:p>
          <a:p>
            <a:r>
              <a:rPr lang="en-US"/>
              <a:t>Agenda Item 3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/>
              <a:t>Agenda Item 3a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/>
              <a:t>Agenda Item 3b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21921" y="6400800"/>
            <a:ext cx="3126692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8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rgbClr val="2A7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1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21920" y="6400800"/>
            <a:ext cx="312928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8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2031143" y="0"/>
            <a:ext cx="3829485" cy="6339840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4305313" cy="6339840"/>
          </a:xfrm>
          <a:prstGeom prst="homePlate">
            <a:avLst>
              <a:gd name="adj" fmla="val 3235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60628" y="2252524"/>
            <a:ext cx="5416971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0628" y="4172764"/>
            <a:ext cx="5408560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5938" y="6400800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4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28800"/>
            <a:ext cx="103632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32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/>
              <a:t>Vision Quote</a:t>
            </a:r>
            <a:br>
              <a:rPr lang="en-US"/>
            </a:br>
            <a:r>
              <a:rPr lang="en-US"/>
              <a:t>“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fugit </a:t>
            </a:r>
            <a:r>
              <a:rPr lang="en-US" err="1"/>
              <a:t>liberavisse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nec</a:t>
            </a:r>
            <a:r>
              <a:rPr lang="en-US"/>
              <a:t> at. </a:t>
            </a:r>
            <a:r>
              <a:rPr lang="en-US" err="1"/>
              <a:t>Essent</a:t>
            </a:r>
            <a:r>
              <a:rPr lang="en-US"/>
              <a:t> </a:t>
            </a:r>
            <a:r>
              <a:rPr lang="en-US" err="1"/>
              <a:t>elaboraret</a:t>
            </a:r>
            <a:r>
              <a:rPr lang="en-US"/>
              <a:t> </a:t>
            </a:r>
            <a:r>
              <a:rPr lang="en-US" err="1"/>
              <a:t>conclusionemque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eam</a:t>
            </a:r>
            <a:r>
              <a:rPr lang="en-US"/>
              <a:t> id. Quo ex </a:t>
            </a:r>
            <a:r>
              <a:rPr lang="en-US" err="1"/>
              <a:t>laboramus</a:t>
            </a:r>
            <a:r>
              <a:rPr lang="en-US"/>
              <a:t> </a:t>
            </a:r>
            <a:r>
              <a:rPr lang="en-US" err="1"/>
              <a:t>accommodare</a:t>
            </a:r>
            <a:r>
              <a:rPr lang="en-US"/>
              <a:t>, </a:t>
            </a:r>
            <a:br>
              <a:rPr lang="en-US"/>
            </a:br>
            <a:r>
              <a:rPr lang="en-US"/>
              <a:t>his </a:t>
            </a:r>
            <a:r>
              <a:rPr lang="en-US" err="1"/>
              <a:t>falli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. </a:t>
            </a:r>
            <a:r>
              <a:rPr lang="en-US" err="1"/>
              <a:t>Illud</a:t>
            </a:r>
            <a:r>
              <a:rPr lang="en-US"/>
              <a:t> postulant </a:t>
            </a:r>
            <a:br>
              <a:rPr lang="en-US"/>
            </a:br>
            <a:r>
              <a:rPr lang="en-US" err="1"/>
              <a:t>adversarium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21920" y="6400800"/>
            <a:ext cx="312928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1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4358B8-246D-9749-89DC-303494C06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3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507BE1E-60AF-F540-B3CF-81B016C422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7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1C67FB-D85E-674E-8948-33F125336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7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F56B8AD-338D-8247-9E2A-D58924FB49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8328" y="6394704"/>
            <a:ext cx="3126693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63540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205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March 20, 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6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609585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5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914377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1219170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2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52396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1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8/10/relationships/comments" Target="../comments/modernComment_7FFE53B7_51AFF22A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B13E-1EE0-1024-0C87-DC808A6BB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38300"/>
            <a:ext cx="10363200" cy="1827843"/>
          </a:xfrm>
        </p:spPr>
        <p:txBody>
          <a:bodyPr>
            <a:normAutofit/>
          </a:bodyPr>
          <a:lstStyle/>
          <a:p>
            <a:r>
              <a:rPr lang="en-US"/>
              <a:t>CWIG: Use of Containers for </a:t>
            </a:r>
            <a:br>
              <a:rPr lang="en-US"/>
            </a:br>
            <a:r>
              <a:rPr lang="en-US"/>
              <a:t>Custom Software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795FA-47A1-04B6-E4DE-6F1CD68B4F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at the NCI for AWS Cloud and On Premises</a:t>
            </a:r>
          </a:p>
        </p:txBody>
      </p:sp>
    </p:spTree>
    <p:extLst>
      <p:ext uri="{BB962C8B-B14F-4D97-AF65-F5344CB8AC3E}">
        <p14:creationId xmlns:p14="http://schemas.microsoft.com/office/powerpoint/2010/main" val="413923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11873D-3BA7-00C5-77DD-85DF8BBD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NCI AWS Ref. Architecture – Java Microservices On-Prem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FF9F513-38DB-4908-24B2-E3ECC62AC08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58368" y="1432925"/>
            <a:ext cx="5476875" cy="2713766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67199BE-6D79-A0AD-6475-C7F433EF056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429187" y="2048661"/>
            <a:ext cx="6104445" cy="4393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7A5B88-5ABE-AF00-DF93-1639D6466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187" y="1432925"/>
            <a:ext cx="2355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2A2-D9AE-413A-275D-6D348D57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CI/CD Deployment Workflow: Compute &amp; Application Pipelines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408E9B83-17C6-CF20-E3F1-7B2DA80EDD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8" y="1203438"/>
            <a:ext cx="3012475" cy="4731060"/>
          </a:xfrm>
        </p:spPr>
        <p:txBody>
          <a:bodyPr/>
          <a:lstStyle/>
          <a:p>
            <a:pPr marL="0" indent="0">
              <a:buNone/>
            </a:pPr>
            <a:r>
              <a:rPr lang="en-US" sz="1200"/>
              <a:t>The diagram shows the following workflow: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An application developer commits code to a code repository.</a:t>
            </a:r>
          </a:p>
          <a:p>
            <a:pPr marL="91440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A pipeline is initiated.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Build agent builds and pushes the Docker image to a customer's repo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 err="1"/>
              <a:t>Github</a:t>
            </a:r>
            <a:r>
              <a:rPr lang="en-US" sz="1200"/>
              <a:t> Actions (GHA) + TF deploys a new image to an existing Fargate service in a non-production Amazon ECS cluster. 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Amazon ECS pulls the image from the Amazon ECR repository into a non-production Fargate service.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Testing is performed using a non-production URL.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The release manager approves the production deployment.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GHA/TF deploys the new image to an existing Fargate service in a production Amazon ECS cluster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Amazon ECS pulls the image from the Amazon ECR repository into the production Fargate service.</a:t>
            </a:r>
          </a:p>
          <a:p>
            <a:pPr marL="301752">
              <a:spcAft>
                <a:spcPts val="33"/>
              </a:spcAft>
              <a:buFont typeface="+mj-lt"/>
              <a:buAutoNum type="arabicPeriod"/>
            </a:pPr>
            <a:r>
              <a:rPr lang="en-US" sz="1200"/>
              <a:t>Production users access your feature by using a production URL.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28E5F70-BC38-D8CC-80F8-327D44ADC31B}"/>
              </a:ext>
            </a:extLst>
          </p:cNvPr>
          <p:cNvGrpSpPr/>
          <p:nvPr/>
        </p:nvGrpSpPr>
        <p:grpSpPr>
          <a:xfrm>
            <a:off x="3670843" y="1238216"/>
            <a:ext cx="8261516" cy="4697361"/>
            <a:chOff x="3670843" y="1238216"/>
            <a:chExt cx="8261516" cy="46973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26B53C4-51F0-48EE-FAE7-0760141EBCB0}"/>
                </a:ext>
              </a:extLst>
            </p:cNvPr>
            <p:cNvSpPr/>
            <p:nvPr/>
          </p:nvSpPr>
          <p:spPr>
            <a:xfrm>
              <a:off x="6310736" y="5624341"/>
              <a:ext cx="1017032" cy="16997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7F2D6B6-6FB2-6898-880D-3A9DB3B45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10" t="1303" r="2265" b="825"/>
            <a:stretch/>
          </p:blipFill>
          <p:spPr>
            <a:xfrm>
              <a:off x="3670843" y="1238216"/>
              <a:ext cx="8261516" cy="4697361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8CC5C5-64D9-5AF4-F865-A58A67AF2934}"/>
                </a:ext>
              </a:extLst>
            </p:cNvPr>
            <p:cNvSpPr/>
            <p:nvPr/>
          </p:nvSpPr>
          <p:spPr>
            <a:xfrm>
              <a:off x="4522681" y="5379263"/>
              <a:ext cx="2783327" cy="342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E4B572-BD11-8C65-A047-8E06DA394CC6}"/>
                </a:ext>
              </a:extLst>
            </p:cNvPr>
            <p:cNvSpPr/>
            <p:nvPr/>
          </p:nvSpPr>
          <p:spPr>
            <a:xfrm>
              <a:off x="7520729" y="4702855"/>
              <a:ext cx="839406" cy="1467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8F086AA-7803-A1F8-B247-2A7C61889EDF}"/>
                </a:ext>
              </a:extLst>
            </p:cNvPr>
            <p:cNvSpPr/>
            <p:nvPr/>
          </p:nvSpPr>
          <p:spPr>
            <a:xfrm>
              <a:off x="7619789" y="4250943"/>
              <a:ext cx="985911" cy="772605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Build &amp; Push Image to Customer repo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Terraform/GHA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PrismaCloud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Jenkins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AWS </a:t>
              </a:r>
              <a:r>
                <a:rPr kumimoji="0" lang="en-US" sz="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CodeBuild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27BA186-9976-6E4B-0000-95B2149509A3}"/>
                </a:ext>
              </a:extLst>
            </p:cNvPr>
            <p:cNvSpPr/>
            <p:nvPr/>
          </p:nvSpPr>
          <p:spPr>
            <a:xfrm>
              <a:off x="4899730" y="5033372"/>
              <a:ext cx="986527" cy="68841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Commits Code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GitHub Repo*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NCIDockerHub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AWS </a:t>
              </a:r>
              <a:r>
                <a:rPr kumimoji="0" lang="en-US" sz="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CodeCommit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7EF4DD1D-1C2A-C48C-E6B5-0985F5448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6257" y="5301002"/>
              <a:ext cx="340422" cy="108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C1F7147-839C-97FE-3F2A-6335E1B701E0}"/>
                </a:ext>
              </a:extLst>
            </p:cNvPr>
            <p:cNvSpPr/>
            <p:nvPr/>
          </p:nvSpPr>
          <p:spPr>
            <a:xfrm>
              <a:off x="6226679" y="5023210"/>
              <a:ext cx="1040303" cy="70484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Pipeline Initiated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GitHub Actions* (GHA) workflow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Jenkins*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AWS </a:t>
              </a:r>
              <a:r>
                <a:rPr kumimoji="0" lang="en-US" sz="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CodePipeline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0F2354B8-2827-5AA9-14A8-CCAB80283158}"/>
                </a:ext>
              </a:extLst>
            </p:cNvPr>
            <p:cNvCxnSpPr>
              <a:cxnSpLocks/>
            </p:cNvCxnSpPr>
            <p:nvPr/>
          </p:nvCxnSpPr>
          <p:spPr>
            <a:xfrm>
              <a:off x="7270835" y="5291122"/>
              <a:ext cx="1396915" cy="17593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433075E7-618B-ABB0-3A7C-1E46FD58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0621" y="4767617"/>
              <a:ext cx="667939" cy="238172"/>
            </a:xfrm>
            <a:prstGeom prst="bentConnector3">
              <a:avLst>
                <a:gd name="adj1" fmla="val -2478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51B42F91-01D0-BE9E-2B9A-6D2F6869B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8128" y="5299921"/>
              <a:ext cx="510633" cy="108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5F824C67-1C9B-1F24-A087-D00E9ACCAD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2760" y="4770148"/>
              <a:ext cx="510633" cy="108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C4214E5E-F5B7-6433-363F-8B97936C2721}"/>
                </a:ext>
              </a:extLst>
            </p:cNvPr>
            <p:cNvSpPr/>
            <p:nvPr/>
          </p:nvSpPr>
          <p:spPr>
            <a:xfrm>
              <a:off x="7300718" y="3467773"/>
              <a:ext cx="985911" cy="66063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NCI Docker Repos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Amazon ECR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NCIDockerHub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F0FEB41-9E80-8E2B-46C7-FC60CE42D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167" t="64578" r="17824" b="10164"/>
            <a:stretch/>
          </p:blipFill>
          <p:spPr>
            <a:xfrm>
              <a:off x="9608718" y="5014141"/>
              <a:ext cx="484676" cy="525071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D4B3769-73A3-FB08-64BD-A1817C45A2C9}"/>
                </a:ext>
              </a:extLst>
            </p:cNvPr>
            <p:cNvGrpSpPr/>
            <p:nvPr/>
          </p:nvGrpSpPr>
          <p:grpSpPr>
            <a:xfrm>
              <a:off x="7669319" y="5062328"/>
              <a:ext cx="834128" cy="495143"/>
              <a:chOff x="7607965" y="5070134"/>
              <a:chExt cx="834128" cy="495143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DEED1FA-673C-413A-505D-D3C1A24692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447" b="23519"/>
              <a:stretch/>
            </p:blipFill>
            <p:spPr>
              <a:xfrm>
                <a:off x="8037981" y="5071195"/>
                <a:ext cx="404112" cy="457446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6B5F5F1E-C035-DC5B-0CFA-186F12ED57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167" t="64578" r="17824" b="10164"/>
              <a:stretch/>
            </p:blipFill>
            <p:spPr>
              <a:xfrm>
                <a:off x="7607965" y="5070134"/>
                <a:ext cx="457051" cy="495143"/>
              </a:xfrm>
              <a:prstGeom prst="rect">
                <a:avLst/>
              </a:prstGeom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CE59EBB-5E1A-B942-CA92-818A67D5D96F}"/>
                </a:ext>
              </a:extLst>
            </p:cNvPr>
            <p:cNvGrpSpPr/>
            <p:nvPr/>
          </p:nvGrpSpPr>
          <p:grpSpPr>
            <a:xfrm>
              <a:off x="10770876" y="5039762"/>
              <a:ext cx="834128" cy="495143"/>
              <a:chOff x="7607965" y="5070134"/>
              <a:chExt cx="834128" cy="495143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25E17848-49D1-8CEC-A990-FA83372648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447" b="23519"/>
              <a:stretch/>
            </p:blipFill>
            <p:spPr>
              <a:xfrm>
                <a:off x="8037981" y="5071195"/>
                <a:ext cx="404112" cy="457446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4A1606B-BC7F-8C06-A23B-D41523AC80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167" t="64578" r="17824" b="10164"/>
              <a:stretch/>
            </p:blipFill>
            <p:spPr>
              <a:xfrm>
                <a:off x="7607965" y="5070134"/>
                <a:ext cx="457051" cy="4951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007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05EB-6B35-E002-9491-C3140A39B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NCI CBIIT Containerization </a:t>
            </a:r>
            <a:br>
              <a:rPr lang="en-US"/>
            </a:br>
            <a:r>
              <a:rPr lang="en-US"/>
              <a:t>Security &amp; Governance Solutions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4BBA12F-45F3-FEB2-3B89-B4B480FBE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Presented by Cuong Nguyen</a:t>
            </a:r>
          </a:p>
        </p:txBody>
      </p:sp>
    </p:spTree>
    <p:extLst>
      <p:ext uri="{BB962C8B-B14F-4D97-AF65-F5344CB8AC3E}">
        <p14:creationId xmlns:p14="http://schemas.microsoft.com/office/powerpoint/2010/main" val="195918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D16A-4B10-EB0A-988A-9D4D9F20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NCI CBIIT Container Security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E1F4-3F3B-0264-6823-E0979DC9E2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8" y="1109392"/>
            <a:ext cx="2887263" cy="2361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Prisma Cloud/</a:t>
            </a:r>
            <a:r>
              <a:rPr lang="en-US" sz="1800" err="1"/>
              <a:t>Twistlock</a:t>
            </a:r>
            <a:endParaRPr lang="en-US" sz="1800"/>
          </a:p>
          <a:p>
            <a:r>
              <a:rPr lang="en-US" sz="1734"/>
              <a:t>Image repository scanning (Continuous Monitoring)</a:t>
            </a:r>
            <a:endParaRPr lang="en-US" sz="1734">
              <a:cs typeface="Calibri"/>
            </a:endParaRPr>
          </a:p>
          <a:p>
            <a:r>
              <a:rPr lang="en-US" sz="1734">
                <a:cs typeface="Calibri"/>
              </a:rPr>
              <a:t>Running containers</a:t>
            </a:r>
          </a:p>
          <a:p>
            <a:r>
              <a:rPr lang="en-US" sz="1734">
                <a:cs typeface="Calibri"/>
              </a:rPr>
              <a:t>Code repository scans</a:t>
            </a:r>
          </a:p>
          <a:p>
            <a:pPr lvl="1"/>
            <a:endParaRPr lang="en-US" sz="160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9C964-4870-DBA9-698C-8C24056C8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3641311"/>
            <a:ext cx="5193222" cy="261146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17FF02-2438-8249-A64E-4D08E0D20EA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640533" y="1109392"/>
            <a:ext cx="4893097" cy="2459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BA00A-4D87-3AC9-5001-125F74394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532" y="3640879"/>
            <a:ext cx="4893098" cy="26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2A2-D9AE-413A-275D-6D348D57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Pipelines – CI/CD Pipeline Activities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E0F21A-8818-FEA9-07BC-2F0A66C394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70" y="1426633"/>
            <a:ext cx="3404344" cy="4800600"/>
          </a:xfrm>
        </p:spPr>
        <p:txBody>
          <a:bodyPr/>
          <a:lstStyle/>
          <a:p>
            <a:r>
              <a:rPr lang="en-US" sz="1600"/>
              <a:t>This pipeline type will take source code files, tests, static analysis, database deployment, configuration, and other code to perform build, test, deploy, and release processes. </a:t>
            </a:r>
          </a:p>
          <a:p>
            <a:r>
              <a:rPr lang="en-US" sz="1600"/>
              <a:t>The pipeline launches an environment from the compute image artifacts generated in the compute image pipeline. </a:t>
            </a:r>
          </a:p>
          <a:p>
            <a:r>
              <a:rPr lang="en-US" sz="1600"/>
              <a:t>Automated tests are run on the environment(s) as part of the deployment pipeline.</a:t>
            </a:r>
          </a:p>
          <a:p>
            <a:r>
              <a:rPr lang="en-US" sz="1600"/>
              <a:t>Every commit to the trunk has a change to go to production if all steps of the pipeline complete successfully.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7DE616E-26F6-1DA3-C2E9-8A1ECDF285F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b="17118"/>
          <a:stretch/>
        </p:blipFill>
        <p:spPr>
          <a:xfrm>
            <a:off x="4062714" y="1697986"/>
            <a:ext cx="7470916" cy="4257893"/>
          </a:xfrm>
        </p:spPr>
      </p:pic>
    </p:spTree>
    <p:extLst>
      <p:ext uri="{BB962C8B-B14F-4D97-AF65-F5344CB8AC3E}">
        <p14:creationId xmlns:p14="http://schemas.microsoft.com/office/powerpoint/2010/main" val="92122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24F9-520E-D097-0549-139622019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 sz="4000" b="1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NCI Container Security &amp; Compliance Services Demo &amp; Walk-thru</a:t>
            </a:r>
            <a:endParaRPr lang="en-US" sz="3200" b="1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0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05EB-6B35-E002-9491-C3140A39B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NCI CBIIT DevOps Pipelines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556DDF-C650-97FB-A33D-2D28DE00B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Presented by Mike Thompson</a:t>
            </a:r>
          </a:p>
        </p:txBody>
      </p:sp>
    </p:spTree>
    <p:extLst>
      <p:ext uri="{BB962C8B-B14F-4D97-AF65-F5344CB8AC3E}">
        <p14:creationId xmlns:p14="http://schemas.microsoft.com/office/powerpoint/2010/main" val="244362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2A2-D9AE-413A-275D-6D348D57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415545"/>
            <a:ext cx="10887456" cy="423193"/>
          </a:xfrm>
        </p:spPr>
        <p:txBody>
          <a:bodyPr/>
          <a:lstStyle/>
          <a:p>
            <a:r>
              <a:rPr lang="en-US"/>
              <a:t>Deployment Pipelines – Compute Image Pipeline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D0851-8CE7-6CAD-023B-83BDD2B5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96" y="1539118"/>
            <a:ext cx="7497908" cy="305689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26737-8D9D-3EA7-A59F-D1113F5F76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8" y="4596016"/>
            <a:ext cx="10887456" cy="1631216"/>
          </a:xfrm>
        </p:spPr>
        <p:txBody>
          <a:bodyPr/>
          <a:lstStyle/>
          <a:p>
            <a:pPr marL="381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Calibri"/>
                <a:ea typeface="ＭＳ Ｐゴシック"/>
              </a:rPr>
              <a:t>The diagram illustrates the following:</a:t>
            </a:r>
            <a:endParaRPr lang="en-US">
              <a:latin typeface="Calibri"/>
              <a:ea typeface="ＭＳ Ｐゴシック"/>
            </a:endParaRP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>
                <a:effectLst/>
                <a:latin typeface="Calibri"/>
                <a:ea typeface="ＭＳ Ｐゴシック"/>
              </a:rPr>
              <a:t>A user adds a </a:t>
            </a:r>
            <a:r>
              <a:rPr lang="en-US" sz="1800" b="0" i="0" err="1">
                <a:effectLst/>
                <a:latin typeface="Calibri"/>
                <a:ea typeface="ＭＳ Ｐゴシック"/>
              </a:rPr>
              <a:t>Dockerfile</a:t>
            </a:r>
            <a:r>
              <a:rPr lang="en-US" sz="1800" b="0" i="0">
                <a:effectLst/>
                <a:latin typeface="Calibri"/>
                <a:ea typeface="ＭＳ Ｐゴシック"/>
              </a:rPr>
              <a:t> and Terraform templates to the GitHub repository.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>
                <a:effectLst/>
                <a:latin typeface="Calibri" panose="020F0502020204030204" pitchFamily="34" charset="0"/>
              </a:rPr>
              <a:t>These additions initiate a GitHub Actions workflow.</a:t>
            </a:r>
          </a:p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>
                <a:effectLst/>
                <a:latin typeface="Calibri"/>
                <a:ea typeface="ＭＳ Ｐゴシック"/>
              </a:rPr>
              <a:t>The workflow builds the </a:t>
            </a:r>
            <a:r>
              <a:rPr lang="en-US" sz="1800" b="0" i="0" err="1">
                <a:effectLst/>
                <a:latin typeface="Calibri"/>
                <a:ea typeface="ＭＳ Ｐゴシック"/>
              </a:rPr>
              <a:t>Dockerfile</a:t>
            </a:r>
            <a:r>
              <a:rPr lang="en-US" sz="1800" b="0" i="0">
                <a:effectLst/>
                <a:latin typeface="Calibri"/>
                <a:ea typeface="ＭＳ Ｐゴシック"/>
              </a:rPr>
              <a:t> and pushes the image to the Amazon ECR repository.</a:t>
            </a:r>
          </a:p>
          <a:p>
            <a:pPr marL="304165" indent="-304165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5536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2A2-D9AE-413A-275D-6D348D57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NCI AWS Ref. Architecture - Drupal on ECS / Fargate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053C5-B743-7DF5-9F09-93516FA0C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8" y="1026335"/>
            <a:ext cx="5621133" cy="4994927"/>
          </a:xfrm>
        </p:spPr>
        <p:txBody>
          <a:bodyPr/>
          <a:lstStyle/>
          <a:p>
            <a:pPr marL="304165" indent="-304165">
              <a:spcAft>
                <a:spcPts val="600"/>
              </a:spcAft>
            </a:pPr>
            <a:r>
              <a:rPr lang="en-US" sz="1600">
                <a:ea typeface="ＭＳ Ｐゴシック"/>
              </a:rPr>
              <a:t>The </a:t>
            </a:r>
            <a:r>
              <a:rPr lang="en-US" sz="1600" b="1">
                <a:ea typeface="ＭＳ Ｐゴシック"/>
              </a:rPr>
              <a:t>Application Load Balancer (ALB) </a:t>
            </a:r>
            <a:r>
              <a:rPr lang="en-US" sz="1600">
                <a:ea typeface="ＭＳ Ｐゴシック"/>
              </a:rPr>
              <a:t>that inspects the client request. Based on routing rules, the load balancer directs the request to an instance and port from the target group that matches the state.</a:t>
            </a:r>
          </a:p>
          <a:p>
            <a:pPr marL="304165" indent="-304165">
              <a:spcAft>
                <a:spcPts val="600"/>
              </a:spcAft>
            </a:pPr>
            <a:r>
              <a:rPr lang="en-US" sz="1600">
                <a:ea typeface="ＭＳ Ｐゴシック"/>
              </a:rPr>
              <a:t>A </a:t>
            </a:r>
            <a:r>
              <a:rPr lang="en-US" sz="1600" b="1">
                <a:ea typeface="ＭＳ Ｐゴシック"/>
              </a:rPr>
              <a:t>target group </a:t>
            </a:r>
            <a:r>
              <a:rPr lang="en-US" sz="1600">
                <a:ea typeface="ＭＳ Ｐゴシック"/>
              </a:rPr>
              <a:t>for each ECS Service. The target groups are used by the corresponding services to automatically register the service's IP address.</a:t>
            </a:r>
          </a:p>
          <a:p>
            <a:pPr marL="304165" indent="-304165">
              <a:spcAft>
                <a:spcPts val="600"/>
              </a:spcAft>
            </a:pPr>
            <a:r>
              <a:rPr lang="en-US" sz="1600">
                <a:ea typeface="ＭＳ Ｐゴシック"/>
              </a:rPr>
              <a:t>An </a:t>
            </a:r>
            <a:r>
              <a:rPr lang="en-US" sz="1600" b="1">
                <a:ea typeface="ＭＳ Ｐゴシック"/>
              </a:rPr>
              <a:t>Amazon ECS cluster </a:t>
            </a:r>
            <a:r>
              <a:rPr lang="en-US" sz="1600">
                <a:ea typeface="ＭＳ Ｐゴシック"/>
              </a:rPr>
              <a:t>that hosts the containers for each microservice.</a:t>
            </a:r>
          </a:p>
          <a:p>
            <a:pPr marL="304165" indent="-304165">
              <a:spcAft>
                <a:spcPts val="600"/>
              </a:spcAft>
            </a:pPr>
            <a:r>
              <a:rPr lang="en-US" sz="1600">
                <a:ea typeface="ＭＳ Ｐゴシック"/>
              </a:rPr>
              <a:t>An Amazon </a:t>
            </a:r>
            <a:r>
              <a:rPr lang="en-US" sz="1600" b="1">
                <a:ea typeface="ＭＳ Ｐゴシック"/>
              </a:rPr>
              <a:t>Virtual Private Cloud (Amazon VPC) </a:t>
            </a:r>
            <a:r>
              <a:rPr lang="en-US" sz="1600">
                <a:ea typeface="ＭＳ Ｐゴシック"/>
              </a:rPr>
              <a:t>network</a:t>
            </a:r>
            <a:r>
              <a:rPr lang="en-US" sz="1600" b="1">
                <a:ea typeface="ＭＳ Ｐゴシック"/>
              </a:rPr>
              <a:t> </a:t>
            </a:r>
            <a:r>
              <a:rPr lang="en-US" sz="1600">
                <a:ea typeface="ＭＳ Ｐゴシック"/>
              </a:rPr>
              <a:t>for hosting the Amazon ECS cluster and associated security groups.</a:t>
            </a:r>
          </a:p>
          <a:p>
            <a:pPr marL="304165" indent="-304165">
              <a:spcAft>
                <a:spcPts val="600"/>
              </a:spcAft>
            </a:pPr>
            <a:r>
              <a:rPr lang="en-US" sz="1600">
                <a:ea typeface="ＭＳ Ｐゴシック"/>
              </a:rPr>
              <a:t>An Amazon </a:t>
            </a:r>
            <a:r>
              <a:rPr lang="en-US" sz="1600" b="1">
                <a:ea typeface="ＭＳ Ｐゴシック"/>
              </a:rPr>
              <a:t>Elastic Container Registry (Amazon ECR) </a:t>
            </a:r>
            <a:r>
              <a:rPr lang="en-US" sz="1600">
                <a:ea typeface="ＭＳ Ｐゴシック"/>
              </a:rPr>
              <a:t>repository for each microservice.</a:t>
            </a:r>
          </a:p>
          <a:p>
            <a:pPr marL="304165" indent="-304165">
              <a:spcAft>
                <a:spcPts val="600"/>
              </a:spcAft>
            </a:pPr>
            <a:r>
              <a:rPr lang="en-US" sz="1600">
                <a:ea typeface="ＭＳ Ｐゴシック"/>
              </a:rPr>
              <a:t>A </a:t>
            </a:r>
            <a:r>
              <a:rPr lang="en-US" sz="1600" b="1">
                <a:ea typeface="ＭＳ Ｐゴシック"/>
              </a:rPr>
              <a:t>service or task definition </a:t>
            </a:r>
            <a:r>
              <a:rPr lang="en-US" sz="1600">
                <a:ea typeface="ＭＳ Ｐゴシック"/>
              </a:rPr>
              <a:t>for each microservice, which spins up containers on the instances of the Amazon ECS cluster.</a:t>
            </a:r>
          </a:p>
          <a:p>
            <a:pPr marL="304165" indent="-304165">
              <a:spcAft>
                <a:spcPts val="600"/>
              </a:spcAft>
            </a:pPr>
            <a:r>
              <a:rPr lang="en-US" sz="1600" b="1">
                <a:ea typeface="ＭＳ Ｐゴシック"/>
              </a:rPr>
              <a:t>ECS Service</a:t>
            </a:r>
            <a:r>
              <a:rPr lang="en-US" sz="1600">
                <a:ea typeface="ＭＳ Ｐゴシック"/>
              </a:rPr>
              <a:t> can automatically manage autoscaling with ECS </a:t>
            </a:r>
            <a:r>
              <a:rPr lang="en-US" sz="1600" err="1">
                <a:ea typeface="ＭＳ Ｐゴシック"/>
              </a:rPr>
              <a:t>Fargate</a:t>
            </a:r>
            <a:r>
              <a:rPr lang="en-US" sz="1600">
                <a:ea typeface="ＭＳ Ｐゴシック"/>
              </a:rPr>
              <a:t> based on task count and CPU utilization.</a:t>
            </a:r>
            <a:endParaRPr lang="en-US" sz="160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DDD56E4-2F78-5229-55D6-938EDBFC2DE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12106"/>
          <a:stretch/>
        </p:blipFill>
        <p:spPr>
          <a:xfrm>
            <a:off x="6482743" y="1026335"/>
            <a:ext cx="5061048" cy="4994925"/>
          </a:xfrm>
        </p:spPr>
      </p:pic>
    </p:spTree>
    <p:extLst>
      <p:ext uri="{BB962C8B-B14F-4D97-AF65-F5344CB8AC3E}">
        <p14:creationId xmlns:p14="http://schemas.microsoft.com/office/powerpoint/2010/main" val="1985416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2A2-D9AE-413A-275D-6D348D57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NCI AWS Drupal Ref. Architecture on ECS Fargate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C8C84-0265-4A65-3BCD-69AB4F7D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71" y="941676"/>
            <a:ext cx="8358620" cy="54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52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65FA-B521-D46C-6F4A-AA60F13D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9B58C-7B85-873F-E17D-92CE83C087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608965" indent="-608965"/>
            <a:r>
              <a:rPr lang="en-US" sz="2650">
                <a:ea typeface="ＭＳ Ｐゴシック"/>
              </a:rPr>
              <a:t>Introductions </a:t>
            </a:r>
          </a:p>
          <a:p>
            <a:pPr marL="608965" indent="-608965"/>
            <a:r>
              <a:rPr lang="en-US" sz="2400" i="0">
                <a:ea typeface="+mn-lt"/>
                <a:cs typeface="+mn-lt"/>
              </a:rPr>
              <a:t>Cloud Platforms at NCI</a:t>
            </a:r>
            <a:endParaRPr lang="en-US" sz="2400" i="0">
              <a:cs typeface="+mn-lt"/>
            </a:endParaRPr>
          </a:p>
          <a:p>
            <a:pPr marL="608965" indent="-608965"/>
            <a:r>
              <a:rPr lang="en-US" sz="2400" i="0">
                <a:ea typeface="ＭＳ Ｐゴシック"/>
                <a:cs typeface="+mn-lt"/>
              </a:rPr>
              <a:t>Container</a:t>
            </a:r>
            <a:r>
              <a:rPr lang="en-US" sz="2400" i="0">
                <a:ea typeface="ＭＳ Ｐゴシック"/>
                <a:cs typeface="Arial"/>
              </a:rPr>
              <a:t> Technologies – AWS</a:t>
            </a:r>
            <a:endParaRPr lang="en-US" sz="2400" i="0">
              <a:cs typeface="Arial"/>
            </a:endParaRPr>
          </a:p>
          <a:p>
            <a:pPr marL="608965" indent="-608965"/>
            <a:r>
              <a:rPr lang="en-US" sz="2400" i="0">
                <a:ea typeface="ＭＳ Ｐゴシック"/>
                <a:cs typeface="Arial"/>
              </a:rPr>
              <a:t>Solution Pattern </a:t>
            </a:r>
            <a:endParaRPr lang="en-US" sz="2400" i="0">
              <a:cs typeface="Arial"/>
            </a:endParaRPr>
          </a:p>
          <a:p>
            <a:pPr marL="608965" indent="-608965"/>
            <a:r>
              <a:rPr lang="en-US" sz="2400" i="0">
                <a:ea typeface="ＭＳ Ｐゴシック"/>
                <a:cs typeface="Arial"/>
              </a:rPr>
              <a:t>CBIIT Container Technologies</a:t>
            </a:r>
            <a:endParaRPr lang="en-US" sz="2400" i="0">
              <a:cs typeface="Arial"/>
            </a:endParaRPr>
          </a:p>
          <a:p>
            <a:pPr marL="913765" lvl="1" indent="-304165"/>
            <a:r>
              <a:rPr lang="en-US" sz="2250" i="0">
                <a:ea typeface="ＭＳ Ｐゴシック"/>
                <a:cs typeface="Arial"/>
              </a:rPr>
              <a:t>Reference Architecture</a:t>
            </a:r>
            <a:endParaRPr lang="en-US" sz="2250" i="0">
              <a:cs typeface="Arial"/>
            </a:endParaRPr>
          </a:p>
          <a:p>
            <a:pPr marL="913765" lvl="1" indent="-304165"/>
            <a:r>
              <a:rPr lang="en-US" sz="2250" i="0">
                <a:ea typeface="ＭＳ Ｐゴシック"/>
                <a:cs typeface="Arial"/>
              </a:rPr>
              <a:t>Container Pipeline Architecture</a:t>
            </a:r>
            <a:endParaRPr lang="en-US" sz="2250" i="0">
              <a:cs typeface="Arial"/>
            </a:endParaRPr>
          </a:p>
          <a:p>
            <a:pPr marL="913765" lvl="1" indent="-304165"/>
            <a:r>
              <a:rPr lang="en-US" sz="2250" i="0">
                <a:ea typeface="ＭＳ Ｐゴシック"/>
                <a:cs typeface="Arial"/>
              </a:rPr>
              <a:t>Container Pipeline Options</a:t>
            </a:r>
            <a:endParaRPr lang="en-US" sz="2250" i="0">
              <a:cs typeface="Arial"/>
            </a:endParaRPr>
          </a:p>
          <a:p>
            <a:pPr marL="913765" lvl="1" indent="-304165"/>
            <a:r>
              <a:rPr lang="en-US" sz="2250" i="0">
                <a:ea typeface="ＭＳ Ｐゴシック"/>
                <a:cs typeface="Arial"/>
              </a:rPr>
              <a:t>Container Security</a:t>
            </a:r>
            <a:endParaRPr lang="en-US" sz="2250" i="0">
              <a:cs typeface="Arial"/>
            </a:endParaRPr>
          </a:p>
          <a:p>
            <a:pPr marL="913765" lvl="1" indent="-304165"/>
            <a:r>
              <a:rPr lang="en-US" sz="2250" i="0">
                <a:ea typeface="ＭＳ Ｐゴシック"/>
                <a:cs typeface="Arial"/>
              </a:rPr>
              <a:t>Container Monitoring</a:t>
            </a:r>
            <a:endParaRPr lang="en-US" sz="2250" i="0">
              <a:cs typeface="Arial"/>
            </a:endParaRPr>
          </a:p>
          <a:p>
            <a:pPr marL="913765" lvl="1" indent="-304165"/>
            <a:r>
              <a:rPr lang="en-US" sz="2250" i="0">
                <a:ea typeface="ＭＳ Ｐゴシック"/>
                <a:cs typeface="Arial"/>
              </a:rPr>
              <a:t>Container Governance</a:t>
            </a:r>
          </a:p>
          <a:p>
            <a:pPr marL="608965" indent="-608965"/>
            <a:r>
              <a:rPr lang="en-US" sz="2400" i="0">
                <a:ea typeface="ＭＳ Ｐゴシック"/>
                <a:cs typeface="Arial"/>
              </a:rPr>
              <a:t>Question and Answers</a:t>
            </a:r>
            <a:endParaRPr lang="en-US" sz="2400" i="0">
              <a:cs typeface="Arial"/>
            </a:endParaRPr>
          </a:p>
          <a:p>
            <a:pPr marL="608965" indent="-608965">
              <a:buFont typeface="Arial"/>
              <a:buAutoNum type="arabicPeriod"/>
            </a:pPr>
            <a:endParaRPr lang="en-US" sz="265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19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24F9-520E-D097-0549-139622019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 sz="4000" b="1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NCI CBIIT Compute &amp; Infrastructure Pipelines</a:t>
            </a:r>
            <a:br>
              <a:rPr lang="en-US" sz="4000" b="1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4000" b="1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Demo &amp; Walk-thru</a:t>
            </a:r>
            <a:endParaRPr lang="en-US" sz="3200" b="1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3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05EB-6B35-E002-9491-C3140A39B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NCI Software Engineering </a:t>
            </a:r>
            <a:br>
              <a:rPr lang="en-US"/>
            </a:br>
            <a:r>
              <a:rPr lang="en-US"/>
              <a:t>&amp; Support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556DDF-C650-97FB-A33D-2D28DE00B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Presented by: Larry Brem &amp; Team</a:t>
            </a:r>
          </a:p>
        </p:txBody>
      </p:sp>
    </p:spTree>
    <p:extLst>
      <p:ext uri="{BB962C8B-B14F-4D97-AF65-F5344CB8AC3E}">
        <p14:creationId xmlns:p14="http://schemas.microsoft.com/office/powerpoint/2010/main" val="411719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FAD48A-D049-B14F-DFFC-F8509983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0"/>
            <a:ext cx="10887456" cy="903514"/>
          </a:xfrm>
        </p:spPr>
        <p:txBody>
          <a:bodyPr/>
          <a:lstStyle/>
          <a:p>
            <a:r>
              <a:rPr lang="en-US"/>
              <a:t>Container usage in the Digital Services Center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6986A9-5B4C-0156-449D-7F0C9DA12E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8" y="1284965"/>
            <a:ext cx="10887456" cy="4800600"/>
          </a:xfrm>
        </p:spPr>
        <p:txBody>
          <a:bodyPr/>
          <a:lstStyle/>
          <a:p>
            <a:r>
              <a:rPr lang="en-US" sz="2400"/>
              <a:t>Drupal Website Development</a:t>
            </a:r>
          </a:p>
          <a:p>
            <a:pPr lvl="1"/>
            <a:r>
              <a:rPr lang="en-US" sz="2400"/>
              <a:t>Genomic Data Commons (GDC), Enterprise Vocabulary Services (EVS), BRIDG Model, Events Registration (soon)</a:t>
            </a:r>
          </a:p>
          <a:p>
            <a:r>
              <a:rPr lang="en-US" sz="2400"/>
              <a:t>Business Applications</a:t>
            </a:r>
          </a:p>
          <a:p>
            <a:pPr lvl="1"/>
            <a:r>
              <a:rPr lang="en-US" sz="2400"/>
              <a:t>Electronic Individual Development Program (eIDP), Manuscript Review System (MRS)(soon), others</a:t>
            </a:r>
          </a:p>
          <a:p>
            <a:r>
              <a:rPr lang="en-US" sz="2400"/>
              <a:t>Analysis Tools</a:t>
            </a:r>
          </a:p>
          <a:p>
            <a:pPr lvl="1"/>
            <a:r>
              <a:rPr lang="en-US" sz="2400" err="1"/>
              <a:t>mSigPortal</a:t>
            </a:r>
            <a:endParaRPr lang="en-US" sz="2400"/>
          </a:p>
          <a:p>
            <a:pPr lvl="1"/>
            <a:r>
              <a:rPr lang="en-US" sz="2400" err="1"/>
              <a:t>Meythlscape</a:t>
            </a:r>
            <a:endParaRPr lang="en-US" sz="2400"/>
          </a:p>
          <a:p>
            <a:pPr lvl="1"/>
            <a:r>
              <a:rPr lang="en-US" sz="240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2178611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959084D-980B-8545-97FA-C5A4A8CB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2" y="952943"/>
            <a:ext cx="10461897" cy="52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2A3B55A-C720-C540-AED7-74D2A8651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415545"/>
            <a:ext cx="8138164" cy="423193"/>
          </a:xfrm>
        </p:spPr>
        <p:txBody>
          <a:bodyPr/>
          <a:lstStyle/>
          <a:p>
            <a:r>
              <a:rPr lang="en-US"/>
              <a:t>Drupal DevOps Jenkins/Docker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7DED8-C015-744B-8408-EAB7265231FB}"/>
              </a:ext>
            </a:extLst>
          </p:cNvPr>
          <p:cNvSpPr txBox="1"/>
          <p:nvPr/>
        </p:nvSpPr>
        <p:spPr>
          <a:xfrm>
            <a:off x="7246621" y="1379220"/>
            <a:ext cx="1549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CBIIT CentOS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C3064A-9030-5847-9B32-1D1F16D82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632" y="2086013"/>
            <a:ext cx="722264" cy="555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B3C61B-579B-9041-AA37-92F94C6EF0BF}"/>
              </a:ext>
            </a:extLst>
          </p:cNvPr>
          <p:cNvSpPr txBox="1"/>
          <p:nvPr/>
        </p:nvSpPr>
        <p:spPr>
          <a:xfrm>
            <a:off x="7246620" y="211758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Drupal Image</a:t>
            </a:r>
          </a:p>
        </p:txBody>
      </p:sp>
    </p:spTree>
    <p:extLst>
      <p:ext uri="{BB962C8B-B14F-4D97-AF65-F5344CB8AC3E}">
        <p14:creationId xmlns:p14="http://schemas.microsoft.com/office/powerpoint/2010/main" val="294888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3CA0-A13C-D84C-83D9-8A4E6286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Drupal Docker Container LAMP Stack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EF89C2-79F2-3449-8DC5-ACDD215D2898}"/>
              </a:ext>
            </a:extLst>
          </p:cNvPr>
          <p:cNvGrpSpPr/>
          <p:nvPr/>
        </p:nvGrpSpPr>
        <p:grpSpPr>
          <a:xfrm>
            <a:off x="649713" y="1426630"/>
            <a:ext cx="5847904" cy="3356389"/>
            <a:chOff x="487285" y="1069972"/>
            <a:chExt cx="4385928" cy="2330284"/>
          </a:xfrm>
          <a:solidFill>
            <a:schemeClr val="accent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2BEC549-84F1-6141-92D3-D16D2BC9108F}"/>
                </a:ext>
              </a:extLst>
            </p:cNvPr>
            <p:cNvSpPr/>
            <p:nvPr/>
          </p:nvSpPr>
          <p:spPr>
            <a:xfrm>
              <a:off x="493713" y="2797479"/>
              <a:ext cx="4376228" cy="602777"/>
            </a:xfrm>
            <a:custGeom>
              <a:avLst/>
              <a:gdLst>
                <a:gd name="connsiteX0" fmla="*/ 0 w 4376228"/>
                <a:gd name="connsiteY0" fmla="*/ 78072 h 780717"/>
                <a:gd name="connsiteX1" fmla="*/ 78072 w 4376228"/>
                <a:gd name="connsiteY1" fmla="*/ 0 h 780717"/>
                <a:gd name="connsiteX2" fmla="*/ 4298156 w 4376228"/>
                <a:gd name="connsiteY2" fmla="*/ 0 h 780717"/>
                <a:gd name="connsiteX3" fmla="*/ 4376228 w 4376228"/>
                <a:gd name="connsiteY3" fmla="*/ 78072 h 780717"/>
                <a:gd name="connsiteX4" fmla="*/ 4376228 w 4376228"/>
                <a:gd name="connsiteY4" fmla="*/ 702645 h 780717"/>
                <a:gd name="connsiteX5" fmla="*/ 4298156 w 4376228"/>
                <a:gd name="connsiteY5" fmla="*/ 780717 h 780717"/>
                <a:gd name="connsiteX6" fmla="*/ 78072 w 4376228"/>
                <a:gd name="connsiteY6" fmla="*/ 780717 h 780717"/>
                <a:gd name="connsiteX7" fmla="*/ 0 w 4376228"/>
                <a:gd name="connsiteY7" fmla="*/ 702645 h 780717"/>
                <a:gd name="connsiteX8" fmla="*/ 0 w 4376228"/>
                <a:gd name="connsiteY8" fmla="*/ 78072 h 78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6228" h="780717">
                  <a:moveTo>
                    <a:pt x="0" y="78072"/>
                  </a:moveTo>
                  <a:cubicBezTo>
                    <a:pt x="0" y="34954"/>
                    <a:pt x="34954" y="0"/>
                    <a:pt x="78072" y="0"/>
                  </a:cubicBezTo>
                  <a:lnTo>
                    <a:pt x="4298156" y="0"/>
                  </a:lnTo>
                  <a:cubicBezTo>
                    <a:pt x="4341274" y="0"/>
                    <a:pt x="4376228" y="34954"/>
                    <a:pt x="4376228" y="78072"/>
                  </a:cubicBezTo>
                  <a:lnTo>
                    <a:pt x="4376228" y="702645"/>
                  </a:lnTo>
                  <a:cubicBezTo>
                    <a:pt x="4376228" y="745763"/>
                    <a:pt x="4341274" y="780717"/>
                    <a:pt x="4298156" y="780717"/>
                  </a:cubicBezTo>
                  <a:lnTo>
                    <a:pt x="78072" y="780717"/>
                  </a:lnTo>
                  <a:cubicBezTo>
                    <a:pt x="34954" y="780717"/>
                    <a:pt x="0" y="745763"/>
                    <a:pt x="0" y="702645"/>
                  </a:cubicBezTo>
                  <a:lnTo>
                    <a:pt x="0" y="7807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288" tIns="208288" rIns="208288" bIns="208288" numCol="1" spcCol="1270" anchor="ctr" anchorCtr="0">
              <a:noAutofit/>
            </a:bodyPr>
            <a:lstStyle/>
            <a:p>
              <a:pPr algn="ctr" defTabSz="2074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67"/>
                <a:t>Docker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14BFD7-48D1-804C-BC2B-32540471726A}"/>
                </a:ext>
              </a:extLst>
            </p:cNvPr>
            <p:cNvSpPr/>
            <p:nvPr/>
          </p:nvSpPr>
          <p:spPr>
            <a:xfrm>
              <a:off x="493713" y="2222754"/>
              <a:ext cx="4376228" cy="536300"/>
            </a:xfrm>
            <a:custGeom>
              <a:avLst/>
              <a:gdLst>
                <a:gd name="connsiteX0" fmla="*/ 0 w 4376228"/>
                <a:gd name="connsiteY0" fmla="*/ 75642 h 756420"/>
                <a:gd name="connsiteX1" fmla="*/ 75642 w 4376228"/>
                <a:gd name="connsiteY1" fmla="*/ 0 h 756420"/>
                <a:gd name="connsiteX2" fmla="*/ 4300586 w 4376228"/>
                <a:gd name="connsiteY2" fmla="*/ 0 h 756420"/>
                <a:gd name="connsiteX3" fmla="*/ 4376228 w 4376228"/>
                <a:gd name="connsiteY3" fmla="*/ 75642 h 756420"/>
                <a:gd name="connsiteX4" fmla="*/ 4376228 w 4376228"/>
                <a:gd name="connsiteY4" fmla="*/ 680778 h 756420"/>
                <a:gd name="connsiteX5" fmla="*/ 4300586 w 4376228"/>
                <a:gd name="connsiteY5" fmla="*/ 756420 h 756420"/>
                <a:gd name="connsiteX6" fmla="*/ 75642 w 4376228"/>
                <a:gd name="connsiteY6" fmla="*/ 756420 h 756420"/>
                <a:gd name="connsiteX7" fmla="*/ 0 w 4376228"/>
                <a:gd name="connsiteY7" fmla="*/ 680778 h 756420"/>
                <a:gd name="connsiteX8" fmla="*/ 0 w 4376228"/>
                <a:gd name="connsiteY8" fmla="*/ 75642 h 75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6228" h="756420">
                  <a:moveTo>
                    <a:pt x="0" y="75642"/>
                  </a:moveTo>
                  <a:cubicBezTo>
                    <a:pt x="0" y="33866"/>
                    <a:pt x="33866" y="0"/>
                    <a:pt x="75642" y="0"/>
                  </a:cubicBezTo>
                  <a:lnTo>
                    <a:pt x="4300586" y="0"/>
                  </a:lnTo>
                  <a:cubicBezTo>
                    <a:pt x="4342362" y="0"/>
                    <a:pt x="4376228" y="33866"/>
                    <a:pt x="4376228" y="75642"/>
                  </a:cubicBezTo>
                  <a:lnTo>
                    <a:pt x="4376228" y="680778"/>
                  </a:lnTo>
                  <a:cubicBezTo>
                    <a:pt x="4376228" y="722554"/>
                    <a:pt x="4342362" y="756420"/>
                    <a:pt x="4300586" y="756420"/>
                  </a:cubicBezTo>
                  <a:lnTo>
                    <a:pt x="75642" y="756420"/>
                  </a:lnTo>
                  <a:cubicBezTo>
                    <a:pt x="33866" y="756420"/>
                    <a:pt x="0" y="722554"/>
                    <a:pt x="0" y="680778"/>
                  </a:cubicBezTo>
                  <a:lnTo>
                    <a:pt x="0" y="756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260" tIns="202260" rIns="202260" bIns="202260" numCol="1" spcCol="1270" anchor="ctr" anchorCtr="0">
              <a:noAutofit/>
            </a:bodyPr>
            <a:lstStyle/>
            <a:p>
              <a:pPr algn="ctr" defTabSz="20150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33" err="1"/>
                <a:t>AlpineOS</a:t>
              </a:r>
              <a:endParaRPr lang="en-US" sz="4533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784DCBB-7D80-FD48-B6C4-7C9661E9F778}"/>
                </a:ext>
              </a:extLst>
            </p:cNvPr>
            <p:cNvSpPr/>
            <p:nvPr/>
          </p:nvSpPr>
          <p:spPr>
            <a:xfrm>
              <a:off x="487285" y="1688470"/>
              <a:ext cx="4376228" cy="512648"/>
            </a:xfrm>
            <a:custGeom>
              <a:avLst/>
              <a:gdLst>
                <a:gd name="connsiteX0" fmla="*/ 0 w 4376228"/>
                <a:gd name="connsiteY0" fmla="*/ 51265 h 512648"/>
                <a:gd name="connsiteX1" fmla="*/ 51265 w 4376228"/>
                <a:gd name="connsiteY1" fmla="*/ 0 h 512648"/>
                <a:gd name="connsiteX2" fmla="*/ 4324963 w 4376228"/>
                <a:gd name="connsiteY2" fmla="*/ 0 h 512648"/>
                <a:gd name="connsiteX3" fmla="*/ 4376228 w 4376228"/>
                <a:gd name="connsiteY3" fmla="*/ 51265 h 512648"/>
                <a:gd name="connsiteX4" fmla="*/ 4376228 w 4376228"/>
                <a:gd name="connsiteY4" fmla="*/ 461383 h 512648"/>
                <a:gd name="connsiteX5" fmla="*/ 4324963 w 4376228"/>
                <a:gd name="connsiteY5" fmla="*/ 512648 h 512648"/>
                <a:gd name="connsiteX6" fmla="*/ 51265 w 4376228"/>
                <a:gd name="connsiteY6" fmla="*/ 512648 h 512648"/>
                <a:gd name="connsiteX7" fmla="*/ 0 w 4376228"/>
                <a:gd name="connsiteY7" fmla="*/ 461383 h 512648"/>
                <a:gd name="connsiteX8" fmla="*/ 0 w 4376228"/>
                <a:gd name="connsiteY8" fmla="*/ 51265 h 51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6228" h="512648">
                  <a:moveTo>
                    <a:pt x="0" y="51265"/>
                  </a:moveTo>
                  <a:cubicBezTo>
                    <a:pt x="0" y="22952"/>
                    <a:pt x="22952" y="0"/>
                    <a:pt x="51265" y="0"/>
                  </a:cubicBezTo>
                  <a:lnTo>
                    <a:pt x="4324963" y="0"/>
                  </a:lnTo>
                  <a:cubicBezTo>
                    <a:pt x="4353276" y="0"/>
                    <a:pt x="4376228" y="22952"/>
                    <a:pt x="4376228" y="51265"/>
                  </a:cubicBezTo>
                  <a:lnTo>
                    <a:pt x="4376228" y="461383"/>
                  </a:lnTo>
                  <a:cubicBezTo>
                    <a:pt x="4376228" y="489696"/>
                    <a:pt x="4353276" y="512648"/>
                    <a:pt x="4324963" y="512648"/>
                  </a:cubicBezTo>
                  <a:lnTo>
                    <a:pt x="51265" y="512648"/>
                  </a:lnTo>
                  <a:cubicBezTo>
                    <a:pt x="22952" y="512648"/>
                    <a:pt x="0" y="489696"/>
                    <a:pt x="0" y="461383"/>
                  </a:cubicBezTo>
                  <a:lnTo>
                    <a:pt x="0" y="512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60" tIns="136860" rIns="136860" bIns="136860" numCol="1" spcCol="1270" anchor="ctr" anchorCtr="0">
              <a:noAutofit/>
            </a:bodyPr>
            <a:lstStyle/>
            <a:p>
              <a:pPr algn="ctr" defTabSz="13630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67"/>
                <a:t>Apache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C99A5DA-ECB4-C449-98A3-3F1BDF0025A2}"/>
                </a:ext>
              </a:extLst>
            </p:cNvPr>
            <p:cNvSpPr/>
            <p:nvPr/>
          </p:nvSpPr>
          <p:spPr>
            <a:xfrm>
              <a:off x="2707168" y="1069972"/>
              <a:ext cx="2166045" cy="602777"/>
            </a:xfrm>
            <a:custGeom>
              <a:avLst/>
              <a:gdLst>
                <a:gd name="connsiteX0" fmla="*/ 0 w 2166045"/>
                <a:gd name="connsiteY0" fmla="*/ 93514 h 935142"/>
                <a:gd name="connsiteX1" fmla="*/ 93514 w 2166045"/>
                <a:gd name="connsiteY1" fmla="*/ 0 h 935142"/>
                <a:gd name="connsiteX2" fmla="*/ 2072531 w 2166045"/>
                <a:gd name="connsiteY2" fmla="*/ 0 h 935142"/>
                <a:gd name="connsiteX3" fmla="*/ 2166045 w 2166045"/>
                <a:gd name="connsiteY3" fmla="*/ 93514 h 935142"/>
                <a:gd name="connsiteX4" fmla="*/ 2166045 w 2166045"/>
                <a:gd name="connsiteY4" fmla="*/ 841628 h 935142"/>
                <a:gd name="connsiteX5" fmla="*/ 2072531 w 2166045"/>
                <a:gd name="connsiteY5" fmla="*/ 935142 h 935142"/>
                <a:gd name="connsiteX6" fmla="*/ 93514 w 2166045"/>
                <a:gd name="connsiteY6" fmla="*/ 935142 h 935142"/>
                <a:gd name="connsiteX7" fmla="*/ 0 w 2166045"/>
                <a:gd name="connsiteY7" fmla="*/ 841628 h 935142"/>
                <a:gd name="connsiteX8" fmla="*/ 0 w 2166045"/>
                <a:gd name="connsiteY8" fmla="*/ 93514 h 93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045" h="935142">
                  <a:moveTo>
                    <a:pt x="0" y="93514"/>
                  </a:moveTo>
                  <a:cubicBezTo>
                    <a:pt x="0" y="41868"/>
                    <a:pt x="41868" y="0"/>
                    <a:pt x="93514" y="0"/>
                  </a:cubicBezTo>
                  <a:lnTo>
                    <a:pt x="2072531" y="0"/>
                  </a:lnTo>
                  <a:cubicBezTo>
                    <a:pt x="2124177" y="0"/>
                    <a:pt x="2166045" y="41868"/>
                    <a:pt x="2166045" y="93514"/>
                  </a:cubicBezTo>
                  <a:lnTo>
                    <a:pt x="2166045" y="841628"/>
                  </a:lnTo>
                  <a:cubicBezTo>
                    <a:pt x="2166045" y="893274"/>
                    <a:pt x="2124177" y="935142"/>
                    <a:pt x="2072531" y="935142"/>
                  </a:cubicBezTo>
                  <a:lnTo>
                    <a:pt x="93514" y="935142"/>
                  </a:lnTo>
                  <a:cubicBezTo>
                    <a:pt x="41868" y="935142"/>
                    <a:pt x="0" y="893274"/>
                    <a:pt x="0" y="841628"/>
                  </a:cubicBezTo>
                  <a:lnTo>
                    <a:pt x="0" y="935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359" tIns="153359" rIns="153359" bIns="153359" numCol="1" spcCol="1270" anchor="ctr" anchorCtr="0">
              <a:noAutofit/>
            </a:bodyPr>
            <a:lstStyle/>
            <a:p>
              <a:pPr algn="ctr" defTabSz="13630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67"/>
                <a:t>PHP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71B7E27-B456-FB4F-A65A-7C0A73F1024A}"/>
                </a:ext>
              </a:extLst>
            </p:cNvPr>
            <p:cNvSpPr/>
            <p:nvPr/>
          </p:nvSpPr>
          <p:spPr>
            <a:xfrm>
              <a:off x="493713" y="1069973"/>
              <a:ext cx="2149917" cy="602777"/>
            </a:xfrm>
            <a:custGeom>
              <a:avLst/>
              <a:gdLst>
                <a:gd name="connsiteX0" fmla="*/ 0 w 2149917"/>
                <a:gd name="connsiteY0" fmla="*/ 91399 h 913988"/>
                <a:gd name="connsiteX1" fmla="*/ 91399 w 2149917"/>
                <a:gd name="connsiteY1" fmla="*/ 0 h 913988"/>
                <a:gd name="connsiteX2" fmla="*/ 2058518 w 2149917"/>
                <a:gd name="connsiteY2" fmla="*/ 0 h 913988"/>
                <a:gd name="connsiteX3" fmla="*/ 2149917 w 2149917"/>
                <a:gd name="connsiteY3" fmla="*/ 91399 h 913988"/>
                <a:gd name="connsiteX4" fmla="*/ 2149917 w 2149917"/>
                <a:gd name="connsiteY4" fmla="*/ 822589 h 913988"/>
                <a:gd name="connsiteX5" fmla="*/ 2058518 w 2149917"/>
                <a:gd name="connsiteY5" fmla="*/ 913988 h 913988"/>
                <a:gd name="connsiteX6" fmla="*/ 91399 w 2149917"/>
                <a:gd name="connsiteY6" fmla="*/ 913988 h 913988"/>
                <a:gd name="connsiteX7" fmla="*/ 0 w 2149917"/>
                <a:gd name="connsiteY7" fmla="*/ 822589 h 913988"/>
                <a:gd name="connsiteX8" fmla="*/ 0 w 2149917"/>
                <a:gd name="connsiteY8" fmla="*/ 91399 h 91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917" h="913988">
                  <a:moveTo>
                    <a:pt x="0" y="91399"/>
                  </a:moveTo>
                  <a:cubicBezTo>
                    <a:pt x="0" y="40921"/>
                    <a:pt x="40921" y="0"/>
                    <a:pt x="91399" y="0"/>
                  </a:cubicBezTo>
                  <a:lnTo>
                    <a:pt x="2058518" y="0"/>
                  </a:lnTo>
                  <a:cubicBezTo>
                    <a:pt x="2108996" y="0"/>
                    <a:pt x="2149917" y="40921"/>
                    <a:pt x="2149917" y="91399"/>
                  </a:cubicBezTo>
                  <a:lnTo>
                    <a:pt x="2149917" y="822589"/>
                  </a:lnTo>
                  <a:cubicBezTo>
                    <a:pt x="2149917" y="873067"/>
                    <a:pt x="2108996" y="913988"/>
                    <a:pt x="2058518" y="913988"/>
                  </a:cubicBezTo>
                  <a:lnTo>
                    <a:pt x="91399" y="913988"/>
                  </a:lnTo>
                  <a:cubicBezTo>
                    <a:pt x="40921" y="913988"/>
                    <a:pt x="0" y="873067"/>
                    <a:pt x="0" y="822589"/>
                  </a:cubicBezTo>
                  <a:lnTo>
                    <a:pt x="0" y="913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33" tIns="152533" rIns="152533" bIns="152533" numCol="1" spcCol="1270" anchor="ctr" anchorCtr="0">
              <a:noAutofit/>
            </a:bodyPr>
            <a:lstStyle/>
            <a:p>
              <a:pPr algn="ctr" defTabSz="13630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67"/>
                <a:t>Drupal</a:t>
              </a:r>
            </a:p>
          </p:txBody>
        </p:sp>
      </p:grpSp>
      <p:sp>
        <p:nvSpPr>
          <p:cNvPr id="6" name="Can 5">
            <a:extLst>
              <a:ext uri="{FF2B5EF4-FFF2-40B4-BE49-F238E27FC236}">
                <a16:creationId xmlns:a16="http://schemas.microsoft.com/office/drawing/2014/main" id="{8A859DEE-7560-3F4B-A920-FDDC0BCD491D}"/>
              </a:ext>
            </a:extLst>
          </p:cNvPr>
          <p:cNvSpPr/>
          <p:nvPr/>
        </p:nvSpPr>
        <p:spPr>
          <a:xfrm>
            <a:off x="8276221" y="1283193"/>
            <a:ext cx="2825676" cy="2639209"/>
          </a:xfrm>
          <a:prstGeom prst="can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Amazon RDS Database Service (MySQL)</a:t>
            </a:r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B83A4AA3-619D-4F46-997A-B15BAE310CED}"/>
              </a:ext>
            </a:extLst>
          </p:cNvPr>
          <p:cNvSpPr/>
          <p:nvPr/>
        </p:nvSpPr>
        <p:spPr>
          <a:xfrm rot="5400000">
            <a:off x="6992471" y="1312337"/>
            <a:ext cx="717176" cy="1706881"/>
          </a:xfrm>
          <a:prstGeom prst="upDown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B6A72D03-72F1-B34B-80BC-30D1B2A9B92F}"/>
              </a:ext>
            </a:extLst>
          </p:cNvPr>
          <p:cNvSpPr/>
          <p:nvPr/>
        </p:nvSpPr>
        <p:spPr>
          <a:xfrm>
            <a:off x="8319244" y="4216999"/>
            <a:ext cx="2022437" cy="1606475"/>
          </a:xfrm>
          <a:prstGeom prst="foldedCorner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Amazon S3 File Storage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DF49CD0D-D88D-9D44-BE5A-78678A196F58}"/>
              </a:ext>
            </a:extLst>
          </p:cNvPr>
          <p:cNvSpPr/>
          <p:nvPr/>
        </p:nvSpPr>
        <p:spPr>
          <a:xfrm rot="5400000">
            <a:off x="6992471" y="3570990"/>
            <a:ext cx="717176" cy="1706881"/>
          </a:xfrm>
          <a:prstGeom prst="upDown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C5AFC8E-084F-A748-9442-B3E4D9A5CDC4}"/>
              </a:ext>
            </a:extLst>
          </p:cNvPr>
          <p:cNvSpPr/>
          <p:nvPr/>
        </p:nvSpPr>
        <p:spPr>
          <a:xfrm>
            <a:off x="692072" y="4838363"/>
            <a:ext cx="5834971" cy="985111"/>
          </a:xfrm>
          <a:custGeom>
            <a:avLst/>
            <a:gdLst>
              <a:gd name="connsiteX0" fmla="*/ 0 w 4376228"/>
              <a:gd name="connsiteY0" fmla="*/ 78072 h 780717"/>
              <a:gd name="connsiteX1" fmla="*/ 78072 w 4376228"/>
              <a:gd name="connsiteY1" fmla="*/ 0 h 780717"/>
              <a:gd name="connsiteX2" fmla="*/ 4298156 w 4376228"/>
              <a:gd name="connsiteY2" fmla="*/ 0 h 780717"/>
              <a:gd name="connsiteX3" fmla="*/ 4376228 w 4376228"/>
              <a:gd name="connsiteY3" fmla="*/ 78072 h 780717"/>
              <a:gd name="connsiteX4" fmla="*/ 4376228 w 4376228"/>
              <a:gd name="connsiteY4" fmla="*/ 702645 h 780717"/>
              <a:gd name="connsiteX5" fmla="*/ 4298156 w 4376228"/>
              <a:gd name="connsiteY5" fmla="*/ 780717 h 780717"/>
              <a:gd name="connsiteX6" fmla="*/ 78072 w 4376228"/>
              <a:gd name="connsiteY6" fmla="*/ 780717 h 780717"/>
              <a:gd name="connsiteX7" fmla="*/ 0 w 4376228"/>
              <a:gd name="connsiteY7" fmla="*/ 702645 h 780717"/>
              <a:gd name="connsiteX8" fmla="*/ 0 w 4376228"/>
              <a:gd name="connsiteY8" fmla="*/ 78072 h 7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6228" h="780717">
                <a:moveTo>
                  <a:pt x="0" y="78072"/>
                </a:moveTo>
                <a:cubicBezTo>
                  <a:pt x="0" y="34954"/>
                  <a:pt x="34954" y="0"/>
                  <a:pt x="78072" y="0"/>
                </a:cubicBezTo>
                <a:lnTo>
                  <a:pt x="4298156" y="0"/>
                </a:lnTo>
                <a:cubicBezTo>
                  <a:pt x="4341274" y="0"/>
                  <a:pt x="4376228" y="34954"/>
                  <a:pt x="4376228" y="78072"/>
                </a:cubicBezTo>
                <a:lnTo>
                  <a:pt x="4376228" y="702645"/>
                </a:lnTo>
                <a:cubicBezTo>
                  <a:pt x="4376228" y="745763"/>
                  <a:pt x="4341274" y="780717"/>
                  <a:pt x="4298156" y="780717"/>
                </a:cubicBezTo>
                <a:lnTo>
                  <a:pt x="78072" y="780717"/>
                </a:lnTo>
                <a:cubicBezTo>
                  <a:pt x="34954" y="780717"/>
                  <a:pt x="0" y="745763"/>
                  <a:pt x="0" y="702645"/>
                </a:cubicBezTo>
                <a:lnTo>
                  <a:pt x="0" y="78072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288" tIns="208288" rIns="208288" bIns="208288" numCol="1" spcCol="1270" anchor="ctr" anchorCtr="0">
            <a:noAutofit/>
          </a:bodyPr>
          <a:lstStyle/>
          <a:p>
            <a:pPr algn="ctr" defTabSz="20742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67" err="1"/>
              <a:t>CloudOne</a:t>
            </a:r>
            <a:r>
              <a:rPr lang="en-US" sz="4667"/>
              <a:t>(AWS)</a:t>
            </a:r>
          </a:p>
        </p:txBody>
      </p:sp>
    </p:spTree>
    <p:extLst>
      <p:ext uri="{BB962C8B-B14F-4D97-AF65-F5344CB8AC3E}">
        <p14:creationId xmlns:p14="http://schemas.microsoft.com/office/powerpoint/2010/main" val="3710747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2FE5-7D6C-E3AE-27C6-D13A6B86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85057"/>
            <a:ext cx="10887456" cy="947057"/>
          </a:xfrm>
        </p:spPr>
        <p:txBody>
          <a:bodyPr/>
          <a:lstStyle/>
          <a:p>
            <a:r>
              <a:rPr lang="en-US"/>
              <a:t>Drupal Amazon AWS </a:t>
            </a:r>
            <a:r>
              <a:rPr lang="en-US" err="1"/>
              <a:t>Fargate</a:t>
            </a:r>
            <a:r>
              <a:rPr lang="en-US"/>
              <a:t> hosting environment (</a:t>
            </a:r>
            <a:r>
              <a:rPr lang="en-US" err="1"/>
              <a:t>CloudOne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5E967-DEDA-C7C5-8742-B6EFFBAE33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133"/>
              <a:t>Drupal Docker images stored in Amazon ECR</a:t>
            </a:r>
          </a:p>
          <a:p>
            <a:r>
              <a:rPr lang="en-US" sz="2133"/>
              <a:t>Task Definitions used to build system environments on ECS in multiple tiers (DEV, STAGE, PROD)</a:t>
            </a:r>
          </a:p>
          <a:p>
            <a:r>
              <a:rPr lang="en-US" sz="2133"/>
              <a:t>Currently using one Availability Zone (AZ – Northern Virginia)</a:t>
            </a:r>
          </a:p>
          <a:p>
            <a:r>
              <a:rPr lang="en-US" sz="2133"/>
              <a:t>ECS will automatically replicate tasks to add more system capability when certain performance threshold is reached (ex: 70% CPU utilization create an additional task)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A8656F-0363-B213-9B39-8FEF7F3B9AB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 bwMode="auto">
          <a:xfrm>
            <a:off x="6800771" y="1426633"/>
            <a:ext cx="429487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0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E8DA-C9F7-FA46-35B9-11C47D1E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eIDP Technology Stack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06669-A75C-1481-9388-82C511CFA8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/>
              <a:t>Hosted in AWS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/>
              <a:t>Deployed via </a:t>
            </a:r>
            <a:r>
              <a:rPr lang="en-US" err="1"/>
              <a:t>Fargate</a:t>
            </a:r>
            <a:endParaRPr lang="en-US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/>
              <a:t>Multiple endpoints for some Institutes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1800"/>
              <a:t>NIAID has their own instance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682FDE-928A-E2BC-17B7-1D8840D4F1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/>
              <a:t>RDS PostgreSQL 14</a:t>
            </a:r>
          </a:p>
          <a:p>
            <a:pPr lvl="1"/>
            <a:r>
              <a:rPr lang="en-US"/>
              <a:t>Amazon </a:t>
            </a:r>
            <a:r>
              <a:rPr lang="en-US" err="1"/>
              <a:t>Corretto</a:t>
            </a:r>
            <a:r>
              <a:rPr lang="en-US"/>
              <a:t> Java 11</a:t>
            </a:r>
          </a:p>
          <a:p>
            <a:pPr lvl="1"/>
            <a:r>
              <a:rPr lang="en-US"/>
              <a:t>Tomcat 8.5</a:t>
            </a:r>
          </a:p>
          <a:p>
            <a:pPr lvl="1"/>
            <a:r>
              <a:rPr lang="en-US"/>
              <a:t>Spring Framework 5</a:t>
            </a:r>
          </a:p>
          <a:p>
            <a:pPr lvl="1"/>
            <a:r>
              <a:rPr lang="en-US"/>
              <a:t>Hibernate 5</a:t>
            </a:r>
          </a:p>
          <a:p>
            <a:pPr lvl="1"/>
            <a:r>
              <a:rPr lang="en-US"/>
              <a:t>Bootstrap 3</a:t>
            </a:r>
          </a:p>
          <a:p>
            <a:pPr lvl="1"/>
            <a:r>
              <a:rPr lang="en-US"/>
              <a:t>jQuery 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5C68-44DD-2611-0691-72C7C26C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415545"/>
            <a:ext cx="10887456" cy="912214"/>
          </a:xfrm>
        </p:spPr>
        <p:txBody>
          <a:bodyPr/>
          <a:lstStyle/>
          <a:p>
            <a:r>
              <a:rPr lang="en-US"/>
              <a:t>Java Containerization Example</a:t>
            </a:r>
            <a:br>
              <a:rPr lang="en-US"/>
            </a:br>
            <a:r>
              <a:rPr lang="en-US"/>
              <a:t>Electronic Individual Development Program (eIDP)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638096CC-B9A1-F9A2-B9DE-1C654C06DA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79" y="2014006"/>
            <a:ext cx="9041296" cy="3588608"/>
          </a:xfrm>
        </p:spPr>
      </p:pic>
    </p:spTree>
    <p:extLst>
      <p:ext uri="{BB962C8B-B14F-4D97-AF65-F5344CB8AC3E}">
        <p14:creationId xmlns:p14="http://schemas.microsoft.com/office/powerpoint/2010/main" val="3517689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0D94-9988-33EE-4E04-E634E56F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35C6-B886-2153-B7E8-AAD2826410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All AWS based tools</a:t>
            </a:r>
          </a:p>
          <a:p>
            <a:r>
              <a:rPr lang="en-US"/>
              <a:t>Mix of technologies</a:t>
            </a:r>
          </a:p>
          <a:p>
            <a:r>
              <a:rPr lang="en-US"/>
              <a:t>Uses Jenkins for the CI/CD pipeline</a:t>
            </a:r>
          </a:p>
          <a:p>
            <a:r>
              <a:rPr lang="en-US"/>
              <a:t>Many use EC2’s, but moving more towards </a:t>
            </a:r>
            <a:r>
              <a:rPr lang="en-US" err="1"/>
              <a:t>Fargate</a:t>
            </a:r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06F0-BDD6-6A08-442F-D9FF8451508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/>
          <a:lstStyle/>
          <a:p>
            <a:pPr algn="l"/>
            <a:r>
              <a:rPr lang="en-US"/>
              <a:t>Containerized Applications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err="1"/>
              <a:t>mSigPortal</a:t>
            </a:r>
            <a:endParaRPr lang="en-US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err="1"/>
              <a:t>Methylscape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3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00C6-3A3C-4025-BF2E-0A59E38E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mSigPortal</a:t>
            </a:r>
            <a:r>
              <a:rPr lang="en-US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80919-AE34-8DC8-4338-089C402A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50" y="1146854"/>
            <a:ext cx="9015900" cy="50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1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ED15-13DD-6FF2-E60A-EB5133E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Introductions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15DF-2BBC-281B-04CD-1900C4AC78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9" y="2434727"/>
            <a:ext cx="5477849" cy="3792505"/>
          </a:xfrm>
        </p:spPr>
        <p:txBody>
          <a:bodyPr/>
          <a:lstStyle/>
          <a:p>
            <a:pPr marL="608965" lvl="1" indent="-304165"/>
            <a:r>
              <a:rPr lang="en-US" sz="2000">
                <a:ea typeface="ＭＳ Ｐゴシック"/>
              </a:rPr>
              <a:t>Krish Seshadri – Federal Manager, Systems Engineering and Cloud Platform Engineering and Operations</a:t>
            </a:r>
          </a:p>
          <a:p>
            <a:pPr marL="913757" lvl="2" indent="-304165"/>
            <a:r>
              <a:rPr lang="en-US" sz="1867">
                <a:ea typeface="ＭＳ Ｐゴシック"/>
              </a:rPr>
              <a:t>Dave Breslin – Tech Lead, Systems Engineering Team</a:t>
            </a:r>
          </a:p>
          <a:p>
            <a:pPr marL="913757" lvl="2" indent="-304165"/>
            <a:r>
              <a:rPr lang="en-US" sz="1867" err="1">
                <a:ea typeface="ＭＳ Ｐゴシック"/>
              </a:rPr>
              <a:t>Cuong</a:t>
            </a:r>
            <a:r>
              <a:rPr lang="en-US" sz="1867">
                <a:ea typeface="ＭＳ Ｐゴシック"/>
              </a:rPr>
              <a:t> </a:t>
            </a:r>
            <a:r>
              <a:rPr lang="en-US" sz="1867" err="1">
                <a:ea typeface="ＭＳ Ｐゴシック"/>
              </a:rPr>
              <a:t>Ngyuen</a:t>
            </a:r>
            <a:r>
              <a:rPr lang="en-US" sz="1867">
                <a:ea typeface="ＭＳ Ｐゴシック"/>
              </a:rPr>
              <a:t> – Sr Systems Engineer</a:t>
            </a:r>
            <a:endParaRPr lang="en-US" sz="1867"/>
          </a:p>
          <a:p>
            <a:pPr marL="913757" lvl="2" indent="-304165"/>
            <a:r>
              <a:rPr lang="en-US" sz="1867">
                <a:ea typeface="ＭＳ Ｐゴシック"/>
              </a:rPr>
              <a:t>Mike Thompson – Systems Engineer</a:t>
            </a:r>
            <a:endParaRPr lang="en-US" sz="1867"/>
          </a:p>
          <a:p>
            <a:pPr marL="304165" indent="-304165"/>
            <a:endParaRPr lang="en-US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9879E-7726-74FB-2822-FC280516B7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49408" y="2434727"/>
            <a:ext cx="5196417" cy="3792506"/>
          </a:xfrm>
        </p:spPr>
        <p:txBody>
          <a:bodyPr anchor="t"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000">
                <a:ea typeface="ＭＳ Ｐゴシック"/>
              </a:rPr>
              <a:t>Lawrence (Larry) Brem – Federal Manager for Software Development</a:t>
            </a:r>
          </a:p>
          <a:p>
            <a:pPr marL="1066785" lvl="1" indent="-457200">
              <a:buFont typeface="Wingdings" pitchFamily="2" charset="2"/>
              <a:buChar char="§"/>
            </a:pPr>
            <a:r>
              <a:rPr lang="en-US" sz="1866">
                <a:ea typeface="ＭＳ Ｐゴシック"/>
              </a:rPr>
              <a:t>Madhu </a:t>
            </a:r>
            <a:r>
              <a:rPr lang="en-US" sz="1866" err="1">
                <a:ea typeface="ＭＳ Ｐゴシック"/>
              </a:rPr>
              <a:t>Kanigicherla</a:t>
            </a:r>
            <a:r>
              <a:rPr lang="en-US" sz="1866">
                <a:ea typeface="ＭＳ Ｐゴシック"/>
              </a:rPr>
              <a:t> and team</a:t>
            </a:r>
          </a:p>
          <a:p>
            <a:pPr marL="1066785" lvl="1" indent="-457200">
              <a:buFont typeface="Wingdings" pitchFamily="2" charset="2"/>
              <a:buChar char="§"/>
            </a:pPr>
            <a:r>
              <a:rPr lang="en-US" sz="1866">
                <a:ea typeface="ＭＳ Ｐゴシック"/>
              </a:rPr>
              <a:t>Clint Malone and team</a:t>
            </a:r>
          </a:p>
          <a:p>
            <a:pPr marL="1066785" lvl="1" indent="-457200">
              <a:buFont typeface="Wingdings" pitchFamily="2" charset="2"/>
              <a:buChar char="§"/>
            </a:pPr>
            <a:r>
              <a:rPr lang="en-US" sz="1866">
                <a:ea typeface="ＭＳ Ｐゴシック"/>
              </a:rPr>
              <a:t>Rene Pineda and team</a:t>
            </a:r>
          </a:p>
          <a:p>
            <a:pPr lvl="1" indent="0">
              <a:buNone/>
            </a:pPr>
            <a:endParaRPr lang="en-US" sz="1866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9EFC4-01AD-7343-5259-AF5BD3B64E16}"/>
              </a:ext>
            </a:extLst>
          </p:cNvPr>
          <p:cNvSpPr txBox="1"/>
          <p:nvPr/>
        </p:nvSpPr>
        <p:spPr>
          <a:xfrm>
            <a:off x="911646" y="94801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165" indent="-304165"/>
            <a:r>
              <a:rPr lang="en-US" sz="1800">
                <a:ea typeface="ＭＳ Ｐゴシック"/>
              </a:rPr>
              <a:t>Digital Services and Solutions Branch (NCI/CBIIT/OCIO)</a:t>
            </a:r>
          </a:p>
        </p:txBody>
      </p:sp>
    </p:spTree>
    <p:extLst>
      <p:ext uri="{BB962C8B-B14F-4D97-AF65-F5344CB8AC3E}">
        <p14:creationId xmlns:p14="http://schemas.microsoft.com/office/powerpoint/2010/main" val="3786382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A860-1967-5655-66E1-D7B2EF9D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MethylScape</a:t>
            </a:r>
            <a:r>
              <a:rPr lang="en-US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BA703-8A63-E682-86D9-DBF7C8AD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24" y="1102572"/>
            <a:ext cx="7581552" cy="500047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658666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49BF-1E7B-8EF9-4456-6CB22C648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Question &amp; Answer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038EB-1E0F-C531-C58C-6F9E2A255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4212" y="4343400"/>
            <a:ext cx="7424977" cy="685800"/>
          </a:xfrm>
        </p:spPr>
        <p:txBody>
          <a:bodyPr/>
          <a:lstStyle/>
          <a:p>
            <a:r>
              <a:rPr lang="en-US"/>
              <a:t>CWIG: Use of Containers for Custom Software Development at the NCI for AWS Cloud and On-Premises</a:t>
            </a:r>
          </a:p>
        </p:txBody>
      </p:sp>
    </p:spTree>
    <p:extLst>
      <p:ext uri="{BB962C8B-B14F-4D97-AF65-F5344CB8AC3E}">
        <p14:creationId xmlns:p14="http://schemas.microsoft.com/office/powerpoint/2010/main" val="132903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365760"/>
            <a:ext cx="10887456" cy="422656"/>
          </a:xfrm>
        </p:spPr>
        <p:txBody>
          <a:bodyPr/>
          <a:lstStyle/>
          <a:p>
            <a:pPr algn="ctr"/>
            <a:r>
              <a:rPr lang="en-US" sz="3200" b="1"/>
              <a:t>Digital Services and Solutions Branch (DSSB)</a:t>
            </a:r>
            <a:endParaRPr lang="en-US" sz="1600" b="1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70358" y="1832401"/>
            <a:ext cx="8885834" cy="3467552"/>
          </a:xfrm>
        </p:spPr>
        <p:txBody>
          <a:bodyPr/>
          <a:lstStyle/>
          <a:p>
            <a:pPr marL="0" indent="0">
              <a:spcAft>
                <a:spcPts val="533"/>
              </a:spcAft>
              <a:buNone/>
            </a:pPr>
            <a:endParaRPr lang="en-US" sz="2133" b="1"/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45" indent="-228594">
              <a:spcBef>
                <a:spcPts val="0"/>
              </a:spcBef>
              <a:spcAft>
                <a:spcPts val="533"/>
              </a:spcAft>
            </a:pPr>
            <a:endParaRPr lang="en-US" sz="2133" b="1" i="1">
              <a:solidFill>
                <a:srgbClr val="7030A0"/>
              </a:solidFill>
            </a:endParaRPr>
          </a:p>
          <a:p>
            <a:pPr marL="6351" indent="0" algn="ctr">
              <a:spcBef>
                <a:spcPts val="0"/>
              </a:spcBef>
              <a:spcAft>
                <a:spcPts val="533"/>
              </a:spcAft>
              <a:buNone/>
            </a:pPr>
            <a:endParaRPr lang="en-US" sz="2133" b="1" i="1">
              <a:solidFill>
                <a:srgbClr val="7030A0"/>
              </a:solidFill>
            </a:endParaRPr>
          </a:p>
          <a:p>
            <a:pPr marL="6351" indent="0">
              <a:spcBef>
                <a:spcPts val="0"/>
              </a:spcBef>
              <a:spcAft>
                <a:spcPts val="533"/>
              </a:spcAft>
              <a:buNone/>
            </a:pPr>
            <a:endParaRPr lang="en-US" sz="2133" b="1" i="1">
              <a:solidFill>
                <a:srgbClr val="7030A0"/>
              </a:solidFill>
            </a:endParaRPr>
          </a:p>
          <a:p>
            <a:pPr marL="6351" indent="0">
              <a:spcBef>
                <a:spcPts val="0"/>
              </a:spcBef>
              <a:spcAft>
                <a:spcPts val="533"/>
              </a:spcAft>
              <a:buNone/>
            </a:pPr>
            <a:endParaRPr lang="en-US" sz="2133" b="1" i="1">
              <a:solidFill>
                <a:srgbClr val="7030A0"/>
              </a:solidFill>
            </a:endParaRPr>
          </a:p>
          <a:p>
            <a:pPr marL="6351" indent="0">
              <a:spcBef>
                <a:spcPts val="0"/>
              </a:spcBef>
              <a:spcAft>
                <a:spcPts val="533"/>
              </a:spcAft>
              <a:buNone/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1" indent="0">
              <a:spcBef>
                <a:spcPts val="0"/>
              </a:spcBef>
              <a:spcAft>
                <a:spcPts val="533"/>
              </a:spcAft>
              <a:buNone/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800"/>
              </a:spcBef>
              <a:spcAft>
                <a:spcPts val="533"/>
              </a:spcAft>
              <a:buNone/>
            </a:pPr>
            <a:endParaRPr lang="en-US" sz="2133" b="1" i="1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5FC03-3341-2C31-31C1-FECD5077C185}"/>
              </a:ext>
            </a:extLst>
          </p:cNvPr>
          <p:cNvSpPr txBox="1"/>
          <p:nvPr/>
        </p:nvSpPr>
        <p:spPr>
          <a:xfrm>
            <a:off x="4802460" y="1709853"/>
            <a:ext cx="25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743BD-8959-3371-192B-1D341EF87A41}"/>
              </a:ext>
            </a:extLst>
          </p:cNvPr>
          <p:cNvSpPr txBox="1"/>
          <p:nvPr/>
        </p:nvSpPr>
        <p:spPr>
          <a:xfrm>
            <a:off x="0" y="1956638"/>
            <a:ext cx="5666510" cy="425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485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technical advisory and consultation for digital solution architecture and engineering design.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485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governance and lifecycle management of cloud computing platforms and enterprise Software-as-a-Service (SaaS) platforms and tools.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485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Develops and delivers security-accredited digital solutions.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485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process implementation and governance for IT engineering and IT service management with a focus on human-centered design.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485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Implements business intelligence and data analytics in support of data driven decision making.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7341" indent="-380990">
              <a:spcBef>
                <a:spcPts val="0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n-US" sz="2133">
              <a:solidFill>
                <a:srgbClr val="333333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5EA12-7325-60B2-7D62-3641C6BD70E2}"/>
              </a:ext>
            </a:extLst>
          </p:cNvPr>
          <p:cNvSpPr txBox="1"/>
          <p:nvPr/>
        </p:nvSpPr>
        <p:spPr>
          <a:xfrm>
            <a:off x="653300" y="910862"/>
            <a:ext cx="112683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1">
              <a:spcBef>
                <a:spcPts val="0"/>
              </a:spcBef>
              <a:spcAft>
                <a:spcPts val="533"/>
              </a:spcAft>
            </a:pPr>
            <a:r>
              <a:rPr lang="en-US" sz="1800">
                <a:solidFill>
                  <a:srgbClr val="33333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Operates NCI’s Digital Services Center (DSC), providing a spectrum of professional services that support NCI’s adoption and application of emerging digital technologies and modernization of business processes and IT service management.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FC0511-81C3-7E9C-FAD5-35946F100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2661"/>
          <a:stretch/>
        </p:blipFill>
        <p:spPr>
          <a:xfrm>
            <a:off x="5666510" y="2293619"/>
            <a:ext cx="6119395" cy="30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33BE-C416-6FF7-82E0-7A28CF35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/>
                <a:cs typeface="Arial"/>
              </a:rPr>
              <a:t>Who We Are </a:t>
            </a:r>
            <a:endParaRPr lang="en-US">
              <a:ea typeface="ＭＳ Ｐゴシック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10E0-4DA7-EDD3-5341-79F8FDF1CD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2715" y="3712632"/>
            <a:ext cx="8852582" cy="2348949"/>
          </a:xfrm>
        </p:spPr>
        <p:txBody>
          <a:bodyPr/>
          <a:lstStyle/>
          <a:p>
            <a:pPr marL="0" indent="0">
              <a:buNone/>
            </a:pPr>
            <a:r>
              <a:rPr lang="en-US" sz="1800" b="1">
                <a:latin typeface="Arial"/>
                <a:ea typeface="+mn-lt"/>
                <a:cs typeface="Arial"/>
              </a:rPr>
              <a:t>Cloud Platform Engineering and Support team provides </a:t>
            </a:r>
          </a:p>
          <a:p>
            <a:pPr marL="285750" indent="-285750">
              <a:spcAft>
                <a:spcPct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Cloud SME support during consultations</a:t>
            </a:r>
            <a:endParaRPr lang="en-US" sz="1800">
              <a:latin typeface="Arial"/>
              <a:cs typeface="Arial"/>
            </a:endParaRPr>
          </a:p>
          <a:p>
            <a:pPr marL="285750" indent="-285750">
              <a:spcAft>
                <a:spcPct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Cloud platform engineering, automation </a:t>
            </a:r>
            <a:endParaRPr lang="en-US" sz="1800">
              <a:latin typeface="Arial"/>
              <a:cs typeface="Arial"/>
            </a:endParaRPr>
          </a:p>
          <a:p>
            <a:pPr marL="285750" indent="-285750">
              <a:spcAft>
                <a:spcPct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Operationalize new cloud service(s) </a:t>
            </a:r>
            <a:endParaRPr lang="en-US" sz="1800">
              <a:latin typeface="Arial"/>
              <a:cs typeface="Arial"/>
            </a:endParaRPr>
          </a:p>
          <a:p>
            <a:pPr marL="285750" indent="-285750">
              <a:spcAft>
                <a:spcPct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Cloud platform governance </a:t>
            </a:r>
            <a:endParaRPr lang="en-US" sz="1800">
              <a:latin typeface="Arial"/>
              <a:cs typeface="Arial"/>
            </a:endParaRPr>
          </a:p>
          <a:p>
            <a:pPr marL="285750" indent="-285750">
              <a:spcAft>
                <a:spcPct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Cloud deployment and migration </a:t>
            </a:r>
            <a:endParaRPr lang="en-US" sz="1800">
              <a:latin typeface="Arial"/>
              <a:cs typeface="Arial"/>
            </a:endParaRPr>
          </a:p>
          <a:p>
            <a:pPr marL="285750" indent="-285750">
              <a:spcAft>
                <a:spcPct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Cloud operations support </a:t>
            </a: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8687D84-B4FE-0A87-322F-4E3AC04CB1C1}"/>
              </a:ext>
            </a:extLst>
          </p:cNvPr>
          <p:cNvSpPr txBox="1">
            <a:spLocks/>
          </p:cNvSpPr>
          <p:nvPr/>
        </p:nvSpPr>
        <p:spPr bwMode="auto">
          <a:xfrm>
            <a:off x="492715" y="1075450"/>
            <a:ext cx="8693556" cy="234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4792" indent="-304792" algn="l" defTabSz="609585" rtl="0" eaLnBrk="1" fontAlgn="base" hangingPunct="1">
              <a:spcBef>
                <a:spcPct val="0"/>
              </a:spcBef>
              <a:spcAft>
                <a:spcPts val="1333"/>
              </a:spcAft>
              <a:buClr>
                <a:schemeClr val="accent1"/>
              </a:buClr>
              <a:buFont typeface="Wingdings" charset="0"/>
              <a:buChar char="§"/>
              <a:defRPr sz="2667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609585" indent="-304792" algn="l" defTabSz="609585" rtl="0" eaLnBrk="1" fontAlgn="base" hangingPunct="1">
              <a:spcBef>
                <a:spcPct val="0"/>
              </a:spcBef>
              <a:spcAft>
                <a:spcPts val="1333"/>
              </a:spcAft>
              <a:buClr>
                <a:schemeClr val="accent1"/>
              </a:buClr>
              <a:buFont typeface="Wingdings" charset="0"/>
              <a:buChar char="§"/>
              <a:defRPr sz="2533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914377" indent="-304792" algn="l" defTabSz="609585" rtl="0" eaLnBrk="1" fontAlgn="base" hangingPunct="1">
              <a:spcBef>
                <a:spcPct val="0"/>
              </a:spcBef>
              <a:spcAft>
                <a:spcPts val="1333"/>
              </a:spcAft>
              <a:buClr>
                <a:schemeClr val="accent1"/>
              </a:buClr>
              <a:buFont typeface="Wingdings" charset="0"/>
              <a:buChar char="§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1219170" indent="-304792" algn="l" defTabSz="609585" rtl="0" eaLnBrk="1" fontAlgn="base" hangingPunct="1">
              <a:spcBef>
                <a:spcPct val="0"/>
              </a:spcBef>
              <a:spcAft>
                <a:spcPts val="1333"/>
              </a:spcAft>
              <a:buClr>
                <a:schemeClr val="accent1"/>
              </a:buClr>
              <a:buFont typeface="Wingdings" charset="0"/>
              <a:buChar char="§"/>
              <a:defRPr sz="2267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523962" indent="-304792" algn="l" defTabSz="609585" rtl="0" eaLnBrk="1" fontAlgn="base" hangingPunct="1">
              <a:spcBef>
                <a:spcPct val="0"/>
              </a:spcBef>
              <a:spcAft>
                <a:spcPts val="1333"/>
              </a:spcAft>
              <a:buClr>
                <a:schemeClr val="accent1"/>
              </a:buClr>
              <a:buFont typeface="Wingdings" charset="0"/>
              <a:buChar char="§"/>
              <a:defRPr sz="2133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</a:pPr>
            <a:r>
              <a:rPr lang="en-US" sz="1800" b="1">
                <a:latin typeface="Arial"/>
                <a:ea typeface="+mn-lt"/>
                <a:cs typeface="Arial"/>
              </a:rPr>
              <a:t>System Engineering team provides </a:t>
            </a:r>
            <a:endParaRPr lang="en-US" sz="2800" b="1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latin typeface="Arial"/>
              <a:ea typeface="+mn-lt"/>
              <a:cs typeface="Arial"/>
            </a:endParaRPr>
          </a:p>
          <a:p>
            <a:pPr marL="304165" indent="-304165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Technical consultation regarding systems provisioning, systems architecture, and systems integration</a:t>
            </a:r>
            <a:endParaRPr lang="en-US" sz="1800">
              <a:latin typeface="Arial"/>
              <a:cs typeface="Arial"/>
            </a:endParaRPr>
          </a:p>
          <a:p>
            <a:pPr marL="304165" indent="-304165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Architecture/Design : Interface with other IT SMEs to arrive at a solution</a:t>
            </a:r>
            <a:endParaRPr lang="en-US" sz="2800">
              <a:latin typeface="Arial"/>
              <a:cs typeface="Arial"/>
            </a:endParaRPr>
          </a:p>
          <a:p>
            <a:pPr marL="304165" indent="-304165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Strategic Planning for Infrastructure Automation</a:t>
            </a:r>
            <a:endParaRPr lang="en-US" sz="2800">
              <a:latin typeface="Arial"/>
              <a:cs typeface="Arial"/>
            </a:endParaRPr>
          </a:p>
          <a:p>
            <a:pPr marL="304165" indent="-304165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Systems/Infrastructure Technology Portfolio Management</a:t>
            </a:r>
            <a:endParaRPr lang="en-US" sz="2800">
              <a:latin typeface="Arial"/>
              <a:cs typeface="Arial"/>
            </a:endParaRPr>
          </a:p>
          <a:p>
            <a:pPr marL="304165" indent="-304165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Arial"/>
                <a:ea typeface="+mn-lt"/>
                <a:cs typeface="Arial"/>
              </a:rPr>
              <a:t>SOPs and Knowledge Article</a:t>
            </a:r>
            <a:endParaRPr lang="en-US" sz="280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US" sz="240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</a:pP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50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FBD0-5728-9B06-F2C3-3C33FB77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</a:pPr>
            <a:endParaRPr lang="en-US" sz="2500">
              <a:solidFill>
                <a:srgbClr val="000000"/>
              </a:solidFill>
              <a:ea typeface="ＭＳ Ｐゴシック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</a:pPr>
            <a:r>
              <a:rPr lang="en-US">
                <a:solidFill>
                  <a:schemeClr val="accent3"/>
                </a:solidFill>
                <a:ea typeface="ＭＳ Ｐゴシック"/>
                <a:cs typeface="Arial"/>
              </a:rPr>
              <a:t>Cloud Platforms at NCI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5058-C837-741B-448B-7366E17D77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6434726" cy="4800600"/>
          </a:xfrm>
        </p:spPr>
        <p:txBody>
          <a:bodyPr/>
          <a:lstStyle/>
          <a:p>
            <a:pPr marL="304165" indent="-304165"/>
            <a:r>
              <a:rPr lang="en-US" sz="1800">
                <a:ea typeface="ＭＳ Ｐゴシック"/>
                <a:cs typeface="Arial"/>
              </a:rPr>
              <a:t>Two cloud computing platforms managed by NCI CBIIT</a:t>
            </a:r>
            <a:endParaRPr lang="en-US" sz="1800">
              <a:ea typeface="ＭＳ Ｐゴシック"/>
            </a:endParaRPr>
          </a:p>
          <a:p>
            <a:pPr marL="608965" lvl="1" indent="-304165"/>
            <a:r>
              <a:rPr lang="en-US" sz="1600">
                <a:ea typeface="ＭＳ Ｐゴシック"/>
                <a:cs typeface="Arial"/>
              </a:rPr>
              <a:t>IaaS and PaaS, FedRAMP services only</a:t>
            </a:r>
            <a:endParaRPr lang="en-US" sz="1600">
              <a:ea typeface="ＭＳ Ｐゴシック"/>
            </a:endParaRPr>
          </a:p>
          <a:p>
            <a:pPr marL="304165" indent="-304165"/>
            <a:r>
              <a:rPr lang="en-US" sz="1800">
                <a:ea typeface="ＭＳ Ｐゴシック"/>
                <a:cs typeface="Arial"/>
              </a:rPr>
              <a:t>NCI Cloud One –NCI managed Amazon Web Services (AWS) platform</a:t>
            </a:r>
            <a:endParaRPr lang="en-US" sz="1800">
              <a:ea typeface="ＭＳ Ｐゴシック"/>
            </a:endParaRPr>
          </a:p>
          <a:p>
            <a:pPr marL="608965" lvl="1" indent="-304165"/>
            <a:r>
              <a:rPr lang="en-US" sz="1600">
                <a:ea typeface="ＭＳ Ｐゴシック"/>
                <a:cs typeface="Arial"/>
              </a:rPr>
              <a:t>In full production with FISMA Moderate ATO as General Support System (GSS)</a:t>
            </a:r>
            <a:endParaRPr lang="en-US" sz="1600">
              <a:ea typeface="ＭＳ Ｐゴシック"/>
            </a:endParaRPr>
          </a:p>
          <a:p>
            <a:pPr marL="608965" lvl="1" indent="-304165"/>
            <a:r>
              <a:rPr lang="en-US" sz="1600">
                <a:ea typeface="ＭＳ Ｐゴシック"/>
                <a:cs typeface="Arial"/>
              </a:rPr>
              <a:t>Support for sensitive data</a:t>
            </a:r>
            <a:endParaRPr lang="en-US" sz="1600">
              <a:ea typeface="ＭＳ Ｐゴシック"/>
            </a:endParaRPr>
          </a:p>
          <a:p>
            <a:pPr marL="608965" lvl="1" indent="-304165"/>
            <a:r>
              <a:rPr lang="en-US" sz="1600">
                <a:ea typeface="ＭＳ Ｐゴシック"/>
                <a:cs typeface="Arial"/>
              </a:rPr>
              <a:t>Mature IT support model and assistance with cloud migration and consultation</a:t>
            </a:r>
            <a:endParaRPr lang="en-US" sz="1600">
              <a:ea typeface="ＭＳ Ｐゴシック"/>
            </a:endParaRPr>
          </a:p>
          <a:p>
            <a:pPr marL="304165" indent="-304165"/>
            <a:r>
              <a:rPr lang="en-US" sz="1800">
                <a:ea typeface="ＭＳ Ｐゴシック"/>
                <a:cs typeface="Arial"/>
              </a:rPr>
              <a:t>NCI Cloud Two –NCI managed Google Cloud Platform (GCP)</a:t>
            </a:r>
            <a:endParaRPr lang="en-US" sz="1800">
              <a:ea typeface="ＭＳ Ｐゴシック"/>
            </a:endParaRPr>
          </a:p>
          <a:p>
            <a:pPr marL="608965" lvl="1" indent="-304165"/>
            <a:r>
              <a:rPr lang="en-US" sz="1600">
                <a:ea typeface="ＭＳ Ｐゴシック"/>
                <a:cs typeface="Arial"/>
              </a:rPr>
              <a:t>In full production FISMA Moderate </a:t>
            </a:r>
            <a:r>
              <a:rPr lang="en-US" sz="1600" err="1">
                <a:ea typeface="ＭＳ Ｐゴシック"/>
                <a:cs typeface="Arial"/>
              </a:rPr>
              <a:t>ATO’ed</a:t>
            </a:r>
            <a:r>
              <a:rPr lang="en-US" sz="1600">
                <a:ea typeface="ＭＳ Ｐゴシック"/>
                <a:cs typeface="Arial"/>
              </a:rPr>
              <a:t> platform</a:t>
            </a:r>
            <a:endParaRPr lang="en-US" sz="1600">
              <a:ea typeface="ＭＳ Ｐゴシック"/>
            </a:endParaRPr>
          </a:p>
          <a:p>
            <a:pPr marL="608965" lvl="1" indent="-304165"/>
            <a:r>
              <a:rPr lang="en-US" sz="1600">
                <a:ea typeface="ＭＳ Ｐゴシック"/>
                <a:cs typeface="Arial"/>
              </a:rPr>
              <a:t>IT support model to support cloud migration and consultation</a:t>
            </a:r>
            <a:endParaRPr lang="en-US" sz="1600">
              <a:ea typeface="ＭＳ Ｐゴシック"/>
            </a:endParaRPr>
          </a:p>
          <a:p>
            <a:pPr marL="304165" indent="-304165"/>
            <a:endParaRPr 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E5B579-484C-5B05-4727-9421347374F7}"/>
              </a:ext>
            </a:extLst>
          </p:cNvPr>
          <p:cNvGrpSpPr/>
          <p:nvPr/>
        </p:nvGrpSpPr>
        <p:grpSpPr>
          <a:xfrm>
            <a:off x="7345125" y="962649"/>
            <a:ext cx="4350936" cy="3687745"/>
            <a:chOff x="6656012" y="1426475"/>
            <a:chExt cx="4350936" cy="36877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CD72FB-7F83-0D24-4129-3D694BC63B74}"/>
                </a:ext>
              </a:extLst>
            </p:cNvPr>
            <p:cNvGrpSpPr/>
            <p:nvPr/>
          </p:nvGrpSpPr>
          <p:grpSpPr>
            <a:xfrm>
              <a:off x="6656012" y="1426475"/>
              <a:ext cx="4350936" cy="3687745"/>
              <a:chOff x="6656012" y="1426475"/>
              <a:chExt cx="4350936" cy="368774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DDFD4A3-128D-0788-75EA-4ED6A2BE5A92}"/>
                  </a:ext>
                </a:extLst>
              </p:cNvPr>
              <p:cNvGrpSpPr/>
              <p:nvPr/>
            </p:nvGrpSpPr>
            <p:grpSpPr>
              <a:xfrm>
                <a:off x="6922246" y="1656098"/>
                <a:ext cx="3690768" cy="2220687"/>
                <a:chOff x="6922246" y="1656098"/>
                <a:chExt cx="3690768" cy="2220687"/>
              </a:xfrm>
            </p:grpSpPr>
            <p:sp>
              <p:nvSpPr>
                <p:cNvPr id="12" name="Circular Arrow 10">
                  <a:extLst>
                    <a:ext uri="{FF2B5EF4-FFF2-40B4-BE49-F238E27FC236}">
                      <a16:creationId xmlns:a16="http://schemas.microsoft.com/office/drawing/2014/main" id="{F3EED3D7-BA13-E0E2-48C4-01FE6983E210}"/>
                    </a:ext>
                  </a:extLst>
                </p:cNvPr>
                <p:cNvSpPr/>
                <p:nvPr/>
              </p:nvSpPr>
              <p:spPr>
                <a:xfrm rot="16200000">
                  <a:off x="6941628" y="1636716"/>
                  <a:ext cx="1737972" cy="1776735"/>
                </a:xfrm>
                <a:prstGeom prst="circularArrow">
                  <a:avLst>
                    <a:gd name="adj1" fmla="val 10980"/>
                    <a:gd name="adj2" fmla="val 1142322"/>
                    <a:gd name="adj3" fmla="val 4500000"/>
                    <a:gd name="adj4" fmla="val 10800000"/>
                    <a:gd name="adj5" fmla="val 1250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" name="Freeform 11">
                  <a:extLst>
                    <a:ext uri="{FF2B5EF4-FFF2-40B4-BE49-F238E27FC236}">
                      <a16:creationId xmlns:a16="http://schemas.microsoft.com/office/drawing/2014/main" id="{562659AC-54CC-5C79-353B-DD495D00C291}"/>
                    </a:ext>
                  </a:extLst>
                </p:cNvPr>
                <p:cNvSpPr/>
                <p:nvPr/>
              </p:nvSpPr>
              <p:spPr>
                <a:xfrm>
                  <a:off x="7244462" y="2083659"/>
                  <a:ext cx="987147" cy="623741"/>
                </a:xfrm>
                <a:custGeom>
                  <a:avLst/>
                  <a:gdLst>
                    <a:gd name="connsiteX0" fmla="*/ 0 w 1468434"/>
                    <a:gd name="connsiteY0" fmla="*/ 0 h 734041"/>
                    <a:gd name="connsiteX1" fmla="*/ 1468434 w 1468434"/>
                    <a:gd name="connsiteY1" fmla="*/ 0 h 734041"/>
                    <a:gd name="connsiteX2" fmla="*/ 1468434 w 1468434"/>
                    <a:gd name="connsiteY2" fmla="*/ 734041 h 734041"/>
                    <a:gd name="connsiteX3" fmla="*/ 0 w 1468434"/>
                    <a:gd name="connsiteY3" fmla="*/ 734041 h 734041"/>
                    <a:gd name="connsiteX4" fmla="*/ 0 w 1468434"/>
                    <a:gd name="connsiteY4" fmla="*/ 0 h 73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8434" h="734041">
                      <a:moveTo>
                        <a:pt x="0" y="0"/>
                      </a:moveTo>
                      <a:lnTo>
                        <a:pt x="1468434" y="0"/>
                      </a:lnTo>
                      <a:lnTo>
                        <a:pt x="1468434" y="734041"/>
                      </a:lnTo>
                      <a:lnTo>
                        <a:pt x="0" y="734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335" tIns="13335" rIns="13335" bIns="13335" numCol="1" spcCol="127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200" b="1" kern="1200"/>
                    <a:t>Cloud Platform Engineering</a:t>
                  </a:r>
                </a:p>
              </p:txBody>
            </p:sp>
            <p:sp>
              <p:nvSpPr>
                <p:cNvPr id="14" name="Shape 13">
                  <a:extLst>
                    <a:ext uri="{FF2B5EF4-FFF2-40B4-BE49-F238E27FC236}">
                      <a16:creationId xmlns:a16="http://schemas.microsoft.com/office/drawing/2014/main" id="{A9EBE52B-3D26-FD4B-1EC5-0FCBD5B2E74B}"/>
                    </a:ext>
                  </a:extLst>
                </p:cNvPr>
                <p:cNvSpPr/>
                <p:nvPr/>
              </p:nvSpPr>
              <p:spPr>
                <a:xfrm rot="16200000">
                  <a:off x="7962494" y="2119431"/>
                  <a:ext cx="1737972" cy="1776735"/>
                </a:xfrm>
                <a:prstGeom prst="leftCircularArrow">
                  <a:avLst>
                    <a:gd name="adj1" fmla="val 10980"/>
                    <a:gd name="adj2" fmla="val 1142322"/>
                    <a:gd name="adj3" fmla="val 6300000"/>
                    <a:gd name="adj4" fmla="val 18900000"/>
                    <a:gd name="adj5" fmla="val 12500"/>
                  </a:avLst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9FCDD82A-E1C4-2345-39C3-DF2DB10269D6}"/>
                    </a:ext>
                  </a:extLst>
                </p:cNvPr>
                <p:cNvSpPr/>
                <p:nvPr/>
              </p:nvSpPr>
              <p:spPr>
                <a:xfrm>
                  <a:off x="8331330" y="2787585"/>
                  <a:ext cx="987147" cy="482763"/>
                </a:xfrm>
                <a:custGeom>
                  <a:avLst/>
                  <a:gdLst>
                    <a:gd name="connsiteX0" fmla="*/ 0 w 1468434"/>
                    <a:gd name="connsiteY0" fmla="*/ 0 h 734041"/>
                    <a:gd name="connsiteX1" fmla="*/ 1468434 w 1468434"/>
                    <a:gd name="connsiteY1" fmla="*/ 0 h 734041"/>
                    <a:gd name="connsiteX2" fmla="*/ 1468434 w 1468434"/>
                    <a:gd name="connsiteY2" fmla="*/ 734041 h 734041"/>
                    <a:gd name="connsiteX3" fmla="*/ 0 w 1468434"/>
                    <a:gd name="connsiteY3" fmla="*/ 734041 h 734041"/>
                    <a:gd name="connsiteX4" fmla="*/ 0 w 1468434"/>
                    <a:gd name="connsiteY4" fmla="*/ 0 h 73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8434" h="734041">
                      <a:moveTo>
                        <a:pt x="0" y="0"/>
                      </a:moveTo>
                      <a:lnTo>
                        <a:pt x="1468434" y="0"/>
                      </a:lnTo>
                      <a:lnTo>
                        <a:pt x="1468434" y="734041"/>
                      </a:lnTo>
                      <a:lnTo>
                        <a:pt x="0" y="734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335" tIns="13335" rIns="13335" bIns="13335" numCol="1" spcCol="127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200" b="1" kern="1200"/>
                </a:p>
                <a:p>
                  <a:pPr marL="0" lvl="0" indent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200" b="1"/>
                    <a:t>Cloud One</a:t>
                  </a:r>
                </a:p>
                <a:p>
                  <a:pPr marL="0" lvl="0" indent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200" b="1" kern="1200"/>
                    <a:t>Cloud Two</a:t>
                  </a:r>
                </a:p>
              </p:txBody>
            </p:sp>
            <p:sp>
              <p:nvSpPr>
                <p:cNvPr id="16" name="Block Arc 15">
                  <a:extLst>
                    <a:ext uri="{FF2B5EF4-FFF2-40B4-BE49-F238E27FC236}">
                      <a16:creationId xmlns:a16="http://schemas.microsoft.com/office/drawing/2014/main" id="{3B401A0D-D19B-11F2-8CF0-B508EA5D9A5A}"/>
                    </a:ext>
                  </a:extLst>
                </p:cNvPr>
                <p:cNvSpPr/>
                <p:nvPr/>
              </p:nvSpPr>
              <p:spPr>
                <a:xfrm rot="16200000">
                  <a:off x="9102985" y="1760343"/>
                  <a:ext cx="1493187" cy="1526870"/>
                </a:xfrm>
                <a:prstGeom prst="blockArc">
                  <a:avLst>
                    <a:gd name="adj1" fmla="val 13500000"/>
                    <a:gd name="adj2" fmla="val 10800000"/>
                    <a:gd name="adj3" fmla="val 12740"/>
                  </a:avLst>
                </a:prstGeom>
                <a:solidFill>
                  <a:srgbClr val="7030A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56FD6B1E-FB84-42CB-8427-08D32F0C63B0}"/>
                    </a:ext>
                  </a:extLst>
                </p:cNvPr>
                <p:cNvSpPr/>
                <p:nvPr/>
              </p:nvSpPr>
              <p:spPr>
                <a:xfrm>
                  <a:off x="9356004" y="2138812"/>
                  <a:ext cx="987147" cy="482763"/>
                </a:xfrm>
                <a:custGeom>
                  <a:avLst/>
                  <a:gdLst>
                    <a:gd name="connsiteX0" fmla="*/ 0 w 1468434"/>
                    <a:gd name="connsiteY0" fmla="*/ 0 h 734041"/>
                    <a:gd name="connsiteX1" fmla="*/ 1468434 w 1468434"/>
                    <a:gd name="connsiteY1" fmla="*/ 0 h 734041"/>
                    <a:gd name="connsiteX2" fmla="*/ 1468434 w 1468434"/>
                    <a:gd name="connsiteY2" fmla="*/ 734041 h 734041"/>
                    <a:gd name="connsiteX3" fmla="*/ 0 w 1468434"/>
                    <a:gd name="connsiteY3" fmla="*/ 734041 h 734041"/>
                    <a:gd name="connsiteX4" fmla="*/ 0 w 1468434"/>
                    <a:gd name="connsiteY4" fmla="*/ 0 h 73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8434" h="734041">
                      <a:moveTo>
                        <a:pt x="0" y="0"/>
                      </a:moveTo>
                      <a:lnTo>
                        <a:pt x="1468434" y="0"/>
                      </a:lnTo>
                      <a:lnTo>
                        <a:pt x="1468434" y="734041"/>
                      </a:lnTo>
                      <a:lnTo>
                        <a:pt x="0" y="734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335" tIns="13335" rIns="13335" bIns="13335" numCol="1" spcCol="127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200" b="1" kern="1200"/>
                    <a:t>Cloud Operations</a:t>
                  </a:r>
                </a:p>
              </p:txBody>
            </p:sp>
          </p:grpSp>
          <p:sp>
            <p:nvSpPr>
              <p:cNvPr id="9" name="Rounded Rectangle 17">
                <a:extLst>
                  <a:ext uri="{FF2B5EF4-FFF2-40B4-BE49-F238E27FC236}">
                    <a16:creationId xmlns:a16="http://schemas.microsoft.com/office/drawing/2014/main" id="{C27A12BF-E7FD-B44C-FF70-A749E7DFA4E0}"/>
                  </a:ext>
                </a:extLst>
              </p:cNvPr>
              <p:cNvSpPr/>
              <p:nvPr/>
            </p:nvSpPr>
            <p:spPr>
              <a:xfrm>
                <a:off x="8108657" y="3810973"/>
                <a:ext cx="1526869" cy="7558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3AC9BD2-B841-1029-3583-270016EC0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8649" y="3890971"/>
                <a:ext cx="497494" cy="297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A2F57E-B4B3-D019-D196-D7D652448694}"/>
                  </a:ext>
                </a:extLst>
              </p:cNvPr>
              <p:cNvSpPr/>
              <p:nvPr/>
            </p:nvSpPr>
            <p:spPr>
              <a:xfrm>
                <a:off x="6656012" y="1426475"/>
                <a:ext cx="4350936" cy="36877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7" name="Picture 6" descr="Google Cloud Platform | Cloud Foundry">
              <a:extLst>
                <a:ext uri="{FF2B5EF4-FFF2-40B4-BE49-F238E27FC236}">
                  <a16:creationId xmlns:a16="http://schemas.microsoft.com/office/drawing/2014/main" id="{60205840-BCFD-373B-5CA2-C0E6DEB08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045" y="4118421"/>
              <a:ext cx="1526870" cy="39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B2F470A-6718-4642-A044-04FED9F5C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285" y="4987175"/>
            <a:ext cx="27432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1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9ABE-E9A1-052F-05FA-6CD5BC7F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  <a:ea typeface="ＭＳ Ｐゴシック"/>
                <a:cs typeface="Arial"/>
              </a:rPr>
              <a:t>Container Technologies </a:t>
            </a:r>
            <a:endParaRPr lang="en-US">
              <a:solidFill>
                <a:schemeClr val="accent3"/>
              </a:solidFill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ACB0-C6E8-07BA-E692-CDC4E9D887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50158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650" dirty="0">
                <a:ea typeface="ＭＳ Ｐゴシック"/>
              </a:rPr>
              <a:t>"</a:t>
            </a:r>
            <a:r>
              <a:rPr lang="en-US" sz="1500" dirty="0">
                <a:solidFill>
                  <a:srgbClr val="202124"/>
                </a:solidFill>
                <a:ea typeface="+mn-lt"/>
                <a:cs typeface="+mn-lt"/>
              </a:rPr>
              <a:t>Containers are lightweight packages of your application code together with dependencies such as specific versions of programming language runtimes and libraries required to run your software services."</a:t>
            </a:r>
          </a:p>
          <a:p>
            <a:pPr marL="590550" lvl="1" indent="-285750"/>
            <a:r>
              <a:rPr lang="en-US" sz="2400" dirty="0">
                <a:solidFill>
                  <a:srgbClr val="202124"/>
                </a:solidFill>
                <a:ea typeface="ＭＳ Ｐゴシック"/>
                <a:cs typeface="Arial"/>
              </a:rPr>
              <a:t>Containers Overview</a:t>
            </a:r>
          </a:p>
          <a:p>
            <a:pPr marL="895342" lvl="2" indent="-285750"/>
            <a:r>
              <a:rPr lang="en-US" sz="2000" dirty="0">
                <a:solidFill>
                  <a:srgbClr val="202124"/>
                </a:solidFill>
                <a:ea typeface="ＭＳ Ｐゴシック"/>
                <a:cs typeface="Arial"/>
              </a:rPr>
              <a:t>Containers vs. VMs</a:t>
            </a:r>
          </a:p>
          <a:p>
            <a:pPr marL="895342" lvl="2" indent="-285750"/>
            <a:r>
              <a:rPr lang="en-US" sz="2000" dirty="0">
                <a:solidFill>
                  <a:srgbClr val="202124"/>
                </a:solidFill>
                <a:ea typeface="ＭＳ Ｐゴシック"/>
                <a:cs typeface="Arial"/>
              </a:rPr>
              <a:t>Benefits</a:t>
            </a:r>
            <a:endParaRPr lang="en-US" sz="2000" dirty="0"/>
          </a:p>
          <a:p>
            <a:pPr marL="1200143" lvl="3" indent="-285750"/>
            <a:r>
              <a:rPr lang="en-US" sz="1800" dirty="0">
                <a:solidFill>
                  <a:srgbClr val="202124"/>
                </a:solidFill>
                <a:ea typeface="+mn-lt"/>
                <a:cs typeface="+mn-lt"/>
              </a:rPr>
              <a:t>Separation of responsibility</a:t>
            </a:r>
          </a:p>
          <a:p>
            <a:pPr marL="1200143" lvl="3" indent="-285750"/>
            <a:r>
              <a:rPr lang="en-US" sz="1800" dirty="0">
                <a:solidFill>
                  <a:srgbClr val="202124"/>
                </a:solidFill>
                <a:ea typeface="+mn-lt"/>
                <a:cs typeface="+mn-lt"/>
              </a:rPr>
              <a:t>Workload portability</a:t>
            </a:r>
          </a:p>
          <a:p>
            <a:pPr marL="1218558" lvl="3" indent="-304165"/>
            <a:r>
              <a:rPr lang="en-US" sz="1800" dirty="0">
                <a:solidFill>
                  <a:srgbClr val="202124"/>
                </a:solidFill>
                <a:ea typeface="+mn-lt"/>
                <a:cs typeface="+mn-lt"/>
              </a:rPr>
              <a:t>Application isolation</a:t>
            </a:r>
          </a:p>
          <a:p>
            <a:pPr marL="608965" lvl="1" indent="-304165"/>
            <a:r>
              <a:rPr lang="en-US" sz="2000" dirty="0">
                <a:solidFill>
                  <a:srgbClr val="202124"/>
                </a:solidFill>
                <a:cs typeface="Arial"/>
              </a:rPr>
              <a:t>Container Pattern Development</a:t>
            </a:r>
          </a:p>
          <a:p>
            <a:pPr marL="913757" lvl="2" indent="-304165"/>
            <a:r>
              <a:rPr lang="en-US" sz="1800" dirty="0">
                <a:solidFill>
                  <a:srgbClr val="202124"/>
                </a:solidFill>
                <a:ea typeface="ＭＳ Ｐゴシック"/>
                <a:cs typeface="Arial"/>
              </a:rPr>
              <a:t>Patterns are developed based on analyzing the requirements that we receive from various consultations with our customers across NCI</a:t>
            </a:r>
            <a:endParaRPr lang="en-US" sz="1800" dirty="0">
              <a:solidFill>
                <a:srgbClr val="202124"/>
              </a:solidFill>
              <a:cs typeface="Arial"/>
            </a:endParaRPr>
          </a:p>
          <a:p>
            <a:pPr marL="608965" lvl="1" indent="-304165"/>
            <a:endParaRPr lang="en-US" sz="2100" dirty="0">
              <a:solidFill>
                <a:srgbClr val="202124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EA68D-B84F-B98D-B5C1-5EA5BE7D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67" y="2274921"/>
            <a:ext cx="4210374" cy="16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9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8E0724-2A0B-2DD1-B65D-B0FE414D1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NCI CBIIT AWS Container Infrastructure Services &amp; Reference Architectures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19616E-4870-AD86-F185-82382BE1A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Deploying the AWS Cloud Infrastructure Services and Solutions for our Customers</a:t>
            </a:r>
          </a:p>
        </p:txBody>
      </p:sp>
    </p:spTree>
    <p:extLst>
      <p:ext uri="{BB962C8B-B14F-4D97-AF65-F5344CB8AC3E}">
        <p14:creationId xmlns:p14="http://schemas.microsoft.com/office/powerpoint/2010/main" val="326271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A88EA8-36A9-49EF-09A5-22139B1B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135" y="1028699"/>
            <a:ext cx="5492089" cy="5413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A4484-4CD7-7230-1623-9C1342AE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NCI Container Infrastructure Services – AWS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8B6F-66F9-29DF-2293-6006C24444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0" y="952500"/>
            <a:ext cx="5984035" cy="5162550"/>
          </a:xfrm>
        </p:spPr>
        <p:txBody>
          <a:bodyPr/>
          <a:lstStyle/>
          <a:p>
            <a:r>
              <a:rPr lang="en-US" sz="1700" b="1"/>
              <a:t>Amazon ECS </a:t>
            </a:r>
            <a:r>
              <a:rPr lang="en-US" sz="1700"/>
              <a:t>– highly scalable, fast, container management service that makes it easy to run, stop, and manage containers on a cluster.</a:t>
            </a:r>
          </a:p>
          <a:p>
            <a:r>
              <a:rPr lang="en-US" sz="1700" b="1"/>
              <a:t>Amazon ECR </a:t>
            </a:r>
            <a:r>
              <a:rPr lang="en-US" sz="1700"/>
              <a:t>– managed AWS container image registry service that is secure, scalable, and reliable.</a:t>
            </a:r>
          </a:p>
          <a:p>
            <a:r>
              <a:rPr lang="en-US" sz="1700" b="1"/>
              <a:t>Amazon EFS </a:t>
            </a:r>
            <a:r>
              <a:rPr lang="en-US" sz="1700"/>
              <a:t>– simple, scalable, fully managed elastic NFS file system for use with AWS Cloud services and on-premises resources.</a:t>
            </a:r>
          </a:p>
          <a:p>
            <a:r>
              <a:rPr lang="en-US" sz="1700" b="1"/>
              <a:t>AWS Fargate </a:t>
            </a:r>
            <a:r>
              <a:rPr lang="en-US" sz="1700"/>
              <a:t>– use with Amazon ECS to run containers without having to manage servers or clusters </a:t>
            </a:r>
          </a:p>
          <a:p>
            <a:r>
              <a:rPr lang="en-US" sz="1700" b="1"/>
              <a:t>Amazon RDS </a:t>
            </a:r>
            <a:r>
              <a:rPr lang="en-US" sz="1700"/>
              <a:t>– web service that makes it easier to set up, operate, and scale a relational database </a:t>
            </a:r>
          </a:p>
          <a:p>
            <a:r>
              <a:rPr lang="en-US" sz="1700" b="1"/>
              <a:t>AWS Secrets Manager </a:t>
            </a:r>
            <a:r>
              <a:rPr lang="en-US" sz="1700"/>
              <a:t>– helps you replace hardcoded credentials in your code, including passwords,</a:t>
            </a:r>
          </a:p>
          <a:p>
            <a:r>
              <a:rPr lang="en-US" sz="1700" b="1"/>
              <a:t>Elastic Load Balancing </a:t>
            </a:r>
            <a:r>
              <a:rPr lang="en-US" sz="1700"/>
              <a:t>– distributes incoming application or network traffic across multiple targets</a:t>
            </a:r>
          </a:p>
        </p:txBody>
      </p:sp>
    </p:spTree>
    <p:extLst>
      <p:ext uri="{BB962C8B-B14F-4D97-AF65-F5344CB8AC3E}">
        <p14:creationId xmlns:p14="http://schemas.microsoft.com/office/powerpoint/2010/main" val="2370789865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Type xmlns="2de882ca-9509-47c1-8c64-fb583c88719d" xsi:nil="true"/>
    <lcf76f155ced4ddcb4097134ff3c332f xmlns="2de882ca-9509-47c1-8c64-fb583c88719d">
      <Terms xmlns="http://schemas.microsoft.com/office/infopath/2007/PartnerControls"/>
    </lcf76f155ced4ddcb4097134ff3c332f>
    <TaxCatchAll xmlns="687fcabb-7907-411d-9d68-e27ef4ca3abf" xsi:nil="true"/>
    <PM xmlns="2de882ca-9509-47c1-8c64-fb583c88719d" xsi:nil="true"/>
    <SharedWithUsers xmlns="687fcabb-7907-411d-9d68-e27ef4ca3abf">
      <UserInfo>
        <DisplayName>Seshadri, Krish (NIH/NCI) [E]</DisplayName>
        <AccountId>33</AccountId>
        <AccountType/>
      </UserInfo>
      <UserInfo>
        <DisplayName>Brem, Larry (NIH/NCI) [E]</DisplayName>
        <AccountId>124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4B8DE911AC343BFDC9276B63D4692" ma:contentTypeVersion="17" ma:contentTypeDescription="Create a new document." ma:contentTypeScope="" ma:versionID="6d8162b814ad51ef116be181a807b902">
  <xsd:schema xmlns:xsd="http://www.w3.org/2001/XMLSchema" xmlns:xs="http://www.w3.org/2001/XMLSchema" xmlns:p="http://schemas.microsoft.com/office/2006/metadata/properties" xmlns:ns2="2de882ca-9509-47c1-8c64-fb583c88719d" xmlns:ns3="687fcabb-7907-411d-9d68-e27ef4ca3abf" targetNamespace="http://schemas.microsoft.com/office/2006/metadata/properties" ma:root="true" ma:fieldsID="e191a6d51daaa5015653579cf2052c1c" ns2:_="" ns3:_="">
    <xsd:import namespace="2de882ca-9509-47c1-8c64-fb583c88719d"/>
    <xsd:import namespace="687fcabb-7907-411d-9d68-e27ef4ca3a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rojectType" minOccurs="0"/>
                <xsd:element ref="ns2:P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82ca-9509-47c1-8c64-fb583c887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ojectType" ma:index="23" nillable="true" ma:displayName="Project Type" ma:format="Dropdown" ma:internalName="ProjectType">
      <xsd:simpleType>
        <xsd:restriction base="dms:Text">
          <xsd:maxLength value="255"/>
        </xsd:restriction>
      </xsd:simpleType>
    </xsd:element>
    <xsd:element name="PM" ma:index="24" nillable="true" ma:displayName="PM" ma:format="Dropdown" ma:internalName="P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fcabb-7907-411d-9d68-e27ef4ca3a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2bad2-5458-43cd-b6bd-8c73333869b7}" ma:internalName="TaxCatchAll" ma:showField="CatchAllData" ma:web="687fcabb-7907-411d-9d68-e27ef4ca3a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AB2095-ADE4-4618-B89A-0E59262A26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B263B-EAFB-412E-B899-B7BF465922C2}">
  <ds:schemaRefs>
    <ds:schemaRef ds:uri="2de882ca-9509-47c1-8c64-fb583c88719d"/>
    <ds:schemaRef ds:uri="687fcabb-7907-411d-9d68-e27ef4ca3a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9AFAD1-1456-431A-B940-D804B4E062F6}">
  <ds:schemaRefs>
    <ds:schemaRef ds:uri="2de882ca-9509-47c1-8c64-fb583c88719d"/>
    <ds:schemaRef ds:uri="687fcabb-7907-411d-9d68-e27ef4ca3a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1503</Words>
  <Application>Microsoft Macintosh PowerPoint</Application>
  <PresentationFormat>Widescreen</PresentationFormat>
  <Paragraphs>216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Arial,Sans-Serif</vt:lpstr>
      <vt:lpstr>Calibri</vt:lpstr>
      <vt:lpstr>SapientCentroSlab-Light</vt:lpstr>
      <vt:lpstr>Segoe UI</vt:lpstr>
      <vt:lpstr>Wingdings</vt:lpstr>
      <vt:lpstr>NCI PPT Template 16x9 BLUE</vt:lpstr>
      <vt:lpstr>CWIG: Use of Containers for  Custom Software Development</vt:lpstr>
      <vt:lpstr>PowerPoint Presentation</vt:lpstr>
      <vt:lpstr>Introductions</vt:lpstr>
      <vt:lpstr>Digital Services and Solutions Branch (DSSB)</vt:lpstr>
      <vt:lpstr>Who We Are </vt:lpstr>
      <vt:lpstr> Cloud Platforms at NCI</vt:lpstr>
      <vt:lpstr>Container Technologies </vt:lpstr>
      <vt:lpstr>NCI CBIIT AWS Container Infrastructure Services &amp; Reference Architectures</vt:lpstr>
      <vt:lpstr>NCI Container Infrastructure Services – AWS Technologies</vt:lpstr>
      <vt:lpstr>NCI AWS Ref. Architecture – Java Microservices On-Prem</vt:lpstr>
      <vt:lpstr>CI/CD Deployment Workflow: Compute &amp; Application Pipelines</vt:lpstr>
      <vt:lpstr>NCI CBIIT Containerization  Security &amp; Governance Solutions</vt:lpstr>
      <vt:lpstr>NCI CBIIT Container Security Technologies</vt:lpstr>
      <vt:lpstr>Deployment Pipelines – CI/CD Pipeline Activities</vt:lpstr>
      <vt:lpstr> NCI Container Security &amp; Compliance Services Demo &amp; Walk-thru</vt:lpstr>
      <vt:lpstr>NCI CBIIT DevOps Pipelines</vt:lpstr>
      <vt:lpstr>Deployment Pipelines – Compute Image Pipeline</vt:lpstr>
      <vt:lpstr>NCI AWS Ref. Architecture - Drupal on ECS / Fargate</vt:lpstr>
      <vt:lpstr>NCI AWS Drupal Ref. Architecture on ECS Fargate</vt:lpstr>
      <vt:lpstr> NCI CBIIT Compute &amp; Infrastructure Pipelines Demo &amp; Walk-thru</vt:lpstr>
      <vt:lpstr>NCI Software Engineering  &amp; Support</vt:lpstr>
      <vt:lpstr>Container usage in the Digital Services Center</vt:lpstr>
      <vt:lpstr>Drupal DevOps Jenkins/Docker Architecture</vt:lpstr>
      <vt:lpstr>Drupal Docker Container LAMP Stack</vt:lpstr>
      <vt:lpstr>Drupal Amazon AWS Fargate hosting environment (CloudOne)</vt:lpstr>
      <vt:lpstr>eIDP Technology Stack</vt:lpstr>
      <vt:lpstr>Java Containerization Example Electronic Individual Development Program (eIDP)</vt:lpstr>
      <vt:lpstr>Analysis Tools</vt:lpstr>
      <vt:lpstr>mSigPortal Architecture</vt:lpstr>
      <vt:lpstr>MethylScape Architecture</vt:lpstr>
      <vt:lpstr>Question &amp; Answer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CWIG</dc:title>
  <dc:creator>Breslin, Dave (NIH/NCI) [C]</dc:creator>
  <cp:lastModifiedBy>Seshadri, Krish (NIH/NCI) [E]</cp:lastModifiedBy>
  <cp:revision>4</cp:revision>
  <dcterms:created xsi:type="dcterms:W3CDTF">2024-03-14T17:17:42Z</dcterms:created>
  <dcterms:modified xsi:type="dcterms:W3CDTF">2024-03-20T17:09:23Z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0x010100BAD4B8DE911AC343BFDC9276B63D4692</vt:lpwstr>
  </property>
  <property fmtid="{D5CDD505-2E9C-101B-9397-08002B2CF9AE}" pid="3" name="MediaServiceImageTags">
    <vt:lpwstr/>
  </property>
</Properties>
</file>