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38" r:id="rId1"/>
  </p:sldMasterIdLst>
  <p:notesMasterIdLst>
    <p:notesMasterId r:id="rId17"/>
  </p:notesMasterIdLst>
  <p:sldIdLst>
    <p:sldId id="258" r:id="rId2"/>
    <p:sldId id="259" r:id="rId3"/>
    <p:sldId id="268" r:id="rId4"/>
    <p:sldId id="272" r:id="rId5"/>
    <p:sldId id="261" r:id="rId6"/>
    <p:sldId id="262" r:id="rId7"/>
    <p:sldId id="263" r:id="rId8"/>
    <p:sldId id="264" r:id="rId9"/>
    <p:sldId id="273" r:id="rId10"/>
    <p:sldId id="267" r:id="rId11"/>
    <p:sldId id="270" r:id="rId12"/>
    <p:sldId id="265" r:id="rId13"/>
    <p:sldId id="266" r:id="rId14"/>
    <p:sldId id="269" r:id="rId15"/>
    <p:sldId id="271" r:id="rId16"/>
  </p:sldIdLst>
  <p:sldSz cx="9144000" cy="5143500" type="screen16x9"/>
  <p:notesSz cx="6858000" cy="9144000"/>
  <p:embeddedFontLst>
    <p:embeddedFont>
      <p:font typeface="Poppins" panose="00000500000000000000" pitchFamily="2" charset="0"/>
      <p:regular r:id="rId18"/>
      <p:bold r:id="rId19"/>
      <p:italic r:id="rId20"/>
      <p:boldItalic r:id="rId21"/>
    </p:embeddedFont>
    <p:embeddedFont>
      <p:font typeface="Poppins Medium" panose="00000600000000000000" pitchFamily="2" charset="0"/>
      <p:regular r:id="rId22"/>
      <p:bold r:id="rId23"/>
      <p:italic r:id="rId24"/>
      <p:boldItalic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672"/>
    <p:restoredTop sz="94694"/>
  </p:normalViewPr>
  <p:slideViewPr>
    <p:cSldViewPr snapToGrid="0">
      <p:cViewPr varScale="1">
        <p:scale>
          <a:sx n="79" d="100"/>
          <a:sy n="79" d="100"/>
        </p:scale>
        <p:origin x="756" y="5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2b469d3e1c4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2b469d3e1c4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 title speaker slide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2b47245be5b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2b47245be5b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>
          <a:extLst>
            <a:ext uri="{FF2B5EF4-FFF2-40B4-BE49-F238E27FC236}">
              <a16:creationId xmlns:a16="http://schemas.microsoft.com/office/drawing/2014/main" id="{D3934715-4F67-7A2E-5713-394CC2144A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2b47245be5b_0_15:notes">
            <a:extLst>
              <a:ext uri="{FF2B5EF4-FFF2-40B4-BE49-F238E27FC236}">
                <a16:creationId xmlns:a16="http://schemas.microsoft.com/office/drawing/2014/main" id="{3CD3BEC1-9839-666D-8259-06A63DFFA2B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2b47245be5b_0_15:notes">
            <a:extLst>
              <a:ext uri="{FF2B5EF4-FFF2-40B4-BE49-F238E27FC236}">
                <a16:creationId xmlns:a16="http://schemas.microsoft.com/office/drawing/2014/main" id="{AF1E4CE0-C766-9B5F-B89E-053DF5E93B1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885004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>
          <a:extLst>
            <a:ext uri="{FF2B5EF4-FFF2-40B4-BE49-F238E27FC236}">
              <a16:creationId xmlns:a16="http://schemas.microsoft.com/office/drawing/2014/main" id="{0351AE9F-0471-F6E4-B92D-4F191FD915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2b47245be5b_0_15:notes">
            <a:extLst>
              <a:ext uri="{FF2B5EF4-FFF2-40B4-BE49-F238E27FC236}">
                <a16:creationId xmlns:a16="http://schemas.microsoft.com/office/drawing/2014/main" id="{6BAE2BDC-E82C-BFEB-3C1D-47B0B4C69D4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2b47245be5b_0_15:notes">
            <a:extLst>
              <a:ext uri="{FF2B5EF4-FFF2-40B4-BE49-F238E27FC236}">
                <a16:creationId xmlns:a16="http://schemas.microsoft.com/office/drawing/2014/main" id="{DC2B5678-D797-0FAF-650B-5E9FB1BD30B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247397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>
          <a:extLst>
            <a:ext uri="{FF2B5EF4-FFF2-40B4-BE49-F238E27FC236}">
              <a16:creationId xmlns:a16="http://schemas.microsoft.com/office/drawing/2014/main" id="{281C7A9C-9E41-887D-42AD-3ED3EACA6E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2b47245be5b_0_15:notes">
            <a:extLst>
              <a:ext uri="{FF2B5EF4-FFF2-40B4-BE49-F238E27FC236}">
                <a16:creationId xmlns:a16="http://schemas.microsoft.com/office/drawing/2014/main" id="{F78EBACA-F2FE-78A0-FA87-8CCAB9EAC65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2b47245be5b_0_15:notes">
            <a:extLst>
              <a:ext uri="{FF2B5EF4-FFF2-40B4-BE49-F238E27FC236}">
                <a16:creationId xmlns:a16="http://schemas.microsoft.com/office/drawing/2014/main" id="{27E99842-450E-9F40-25D0-16BF4541174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168953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>
          <a:extLst>
            <a:ext uri="{FF2B5EF4-FFF2-40B4-BE49-F238E27FC236}">
              <a16:creationId xmlns:a16="http://schemas.microsoft.com/office/drawing/2014/main" id="{DF390A56-CB00-07AD-92C4-533EC7DA52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2b47245be5b_0_15:notes">
            <a:extLst>
              <a:ext uri="{FF2B5EF4-FFF2-40B4-BE49-F238E27FC236}">
                <a16:creationId xmlns:a16="http://schemas.microsoft.com/office/drawing/2014/main" id="{FC85EC8A-D296-55BF-7872-C6E3A6F3ECD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2b47245be5b_0_15:notes">
            <a:extLst>
              <a:ext uri="{FF2B5EF4-FFF2-40B4-BE49-F238E27FC236}">
                <a16:creationId xmlns:a16="http://schemas.microsoft.com/office/drawing/2014/main" id="{ACC963FE-51C6-8800-A707-BD05A24A71B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854084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>
          <a:extLst>
            <a:ext uri="{FF2B5EF4-FFF2-40B4-BE49-F238E27FC236}">
              <a16:creationId xmlns:a16="http://schemas.microsoft.com/office/drawing/2014/main" id="{3560F41A-B9F0-F46F-62E1-283B49B24E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2b47245be5b_0_15:notes">
            <a:extLst>
              <a:ext uri="{FF2B5EF4-FFF2-40B4-BE49-F238E27FC236}">
                <a16:creationId xmlns:a16="http://schemas.microsoft.com/office/drawing/2014/main" id="{04A531D6-66B4-EB8A-C0F9-53FE9147319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2b47245be5b_0_15:notes">
            <a:extLst>
              <a:ext uri="{FF2B5EF4-FFF2-40B4-BE49-F238E27FC236}">
                <a16:creationId xmlns:a16="http://schemas.microsoft.com/office/drawing/2014/main" id="{A95CB4A1-5FD0-2C5B-A052-7E4BC4407A4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707994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>
          <a:extLst>
            <a:ext uri="{FF2B5EF4-FFF2-40B4-BE49-F238E27FC236}">
              <a16:creationId xmlns:a16="http://schemas.microsoft.com/office/drawing/2014/main" id="{5768D6EB-5E2F-42B6-B813-57309D830F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2b47245be5b_0_15:notes">
            <a:extLst>
              <a:ext uri="{FF2B5EF4-FFF2-40B4-BE49-F238E27FC236}">
                <a16:creationId xmlns:a16="http://schemas.microsoft.com/office/drawing/2014/main" id="{9C62B592-9306-46B4-623B-C8BB12548CB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2b47245be5b_0_15:notes">
            <a:extLst>
              <a:ext uri="{FF2B5EF4-FFF2-40B4-BE49-F238E27FC236}">
                <a16:creationId xmlns:a16="http://schemas.microsoft.com/office/drawing/2014/main" id="{57A1F5FB-4941-5867-2366-2F23AE825C4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612672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2FA523-2423-74D6-1892-C4F345ABCF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FBFFF0-E11F-0A30-6183-C4006D1285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068D9D-301C-A623-06FB-B7BCA143C3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359FC-3ADD-DF43-8862-698A83C03564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BEC59E-5AD8-CCD7-94B7-4A54CBBAE1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D4DC63-8997-B609-7FC1-0205DAA47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518841979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ADF7D3-4B2A-B315-30E3-C30749FA9B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8AE5CAB-F26F-3D7F-B5E5-7C63D94810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A91373-8140-7B93-A02C-56AF891C78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359FC-3ADD-DF43-8862-698A83C03564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2B6B8C-74C2-BF82-3CBC-143B6460FE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F48D62-2449-38CB-D213-DFCEF083A5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229335045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20D9EDF-CC95-2AB3-498B-687828E52B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3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63F1C26-5DA6-1F4F-99D4-8E745B0BFA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3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6682E6-81E3-96C3-80F2-4DCFCA80CE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359FC-3ADD-DF43-8862-698A83C03564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E6959B-6C9B-FC37-9A72-3963E040F6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756242-B048-CD9C-EE27-568D307658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298998383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16769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C4A96A-62EF-3709-5752-F7542C2B34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1F3666-FAB9-9FC9-540F-A98FC4044B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9CC8BA-EBF7-5010-65B3-CFF06F70D6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359FC-3ADD-DF43-8862-698A83C03564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B7FA59-D833-D7C7-9438-FD84F8F75C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4EB57E-B25C-4950-3FAE-AE2722F8DB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377646402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DACF27-660C-9BE0-4F61-FCC8FB9FC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4B7F35-3968-23D3-41BA-7AEC3292CC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7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9B856D-01DF-4B6B-499C-BA539191C8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359FC-3ADD-DF43-8862-698A83C03564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BD64EE-B535-3ACF-545F-182E4D275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4BDE86-1CCB-C22B-0C9F-4D99308E9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556459183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B231C-C5A0-B0F8-F8DA-510E3C3C5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3A66CE-EA0A-8FC5-7761-2A2CD8E5D0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8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9E1632-B22E-1A79-CFAC-E0FF9443A0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8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277390-7EB1-8D36-78DD-2D21B7FCAB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359FC-3ADD-DF43-8862-698A83C03564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E608A1-EC8A-23F6-F3B5-18BE9159C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5E46E9-953C-837E-3B23-C2BF68041A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775636419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BB250D-BA19-51EA-4A9E-B4C24B306F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1F7026-15A2-458B-4E7D-8BBE7B9194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B64E2F-C823-307F-64BE-FE36B96AFF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A6BFA7A-EAE7-EFF0-1E8F-52125909E4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3AC98B3-41D6-61EE-E281-E9ADF8622E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4952AD2-729A-703E-89EC-4DD85AD399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359FC-3ADD-DF43-8862-698A83C03564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02C663D-1949-AB9E-BC0A-34C25FB3AB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C7CA806-E02F-8CDA-41C8-911248A49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79213061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19DF0E-0930-9ED6-474D-FDEC0FC46D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B4A064D-5C1C-48B6-18E0-EBFF8ED79A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359FC-3ADD-DF43-8862-698A83C03564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F233ED0-4F1B-3718-1684-F02E7785A1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673141-65CD-AB4C-60D7-FE5F6D1D2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292450751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856C1B5-DCB2-5100-7FE7-CEA29736C3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359FC-3ADD-DF43-8862-698A83C03564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95AA00C-B637-1C89-5E40-00197A1DBB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8DF523-BF84-CC9E-7FB9-9970DF6D3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4772302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D4F5C9-3BF7-B3AA-EA14-8BF56D0C7D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345160-5DCC-9C2C-C75E-B8CA9DC301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21DD43-DCF7-258D-E722-B397EC86B0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ADEE6F-3A09-0A22-1C1F-A88C251057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359FC-3ADD-DF43-8862-698A83C03564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ACA5C3-1CC9-725D-C0BB-3F557A0845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CE1D03-49B9-F2D4-0ABA-3811BE8D0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075834988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11B85E-E14F-F7EB-0FA7-9401D1B2D6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ACB6E03-1A17-F134-FD3A-D87639F33D6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6CA8BF-0180-C255-EB60-0B3B147D34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EB7922-7AD2-26F5-986D-DAEC455758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359FC-3ADD-DF43-8862-698A83C03564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1E7398-C1A2-1F5F-82B0-7F69CF5FAF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7A2ECD-2684-869A-615D-5C4F05544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450278067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9B1DC12-88B5-2C7C-D388-74549B4B9E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703ED6-9B41-1BB6-B7FD-3B57402EF7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8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B6D812-6EBF-4361-DB9A-F5847FB8DD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5F359FC-3ADD-DF43-8862-698A83C03564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45CA0D-EB8B-D34B-52D9-A8808A5A4F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AE00DB-237C-82AD-11AB-E9F66C6785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560945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69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5"/>
          <p:cNvSpPr txBox="1"/>
          <p:nvPr/>
        </p:nvSpPr>
        <p:spPr>
          <a:xfrm>
            <a:off x="5120225" y="4357450"/>
            <a:ext cx="3956700" cy="5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Cancer Research Data Exchange Summit</a:t>
            </a:r>
            <a:endParaRPr sz="1100" b="1"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dirty="0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May 9, 2024</a:t>
            </a:r>
            <a:r>
              <a:rPr lang="en" sz="1100" dirty="0">
                <a:solidFill>
                  <a:schemeClr val="dk1"/>
                </a:solidFill>
              </a:rPr>
              <a:t> </a:t>
            </a:r>
            <a:endParaRPr sz="1100" dirty="0">
              <a:solidFill>
                <a:schemeClr val="dk1"/>
              </a:solidFill>
            </a:endParaRPr>
          </a:p>
        </p:txBody>
      </p:sp>
      <p:sp>
        <p:nvSpPr>
          <p:cNvPr id="76" name="Google Shape;76;p15"/>
          <p:cNvSpPr txBox="1"/>
          <p:nvPr/>
        </p:nvSpPr>
        <p:spPr>
          <a:xfrm>
            <a:off x="152675" y="110522"/>
            <a:ext cx="6037500" cy="98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(</a:t>
            </a:r>
            <a:r>
              <a:rPr lang="en-US" sz="3200" b="1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Im</a:t>
            </a:r>
            <a:r>
              <a:rPr lang="en-US" sz="3200" b="1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)patient Data Scientist</a:t>
            </a:r>
            <a:endParaRPr sz="3200" b="1" i="0" u="none" strike="noStrike" cap="none"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2000" b="0" i="0" u="none" strike="noStrike" cap="none" dirty="0">
                <a:solidFill>
                  <a:srgbClr val="00CD82"/>
                </a:solidFill>
                <a:latin typeface="Poppins"/>
                <a:ea typeface="Poppins"/>
                <a:cs typeface="Poppins"/>
                <a:sym typeface="Poppins"/>
              </a:rPr>
              <a:t>The Chasm Between Realities</a:t>
            </a:r>
            <a:endParaRPr sz="2000" b="0" i="0" u="none" strike="noStrike" cap="none" dirty="0">
              <a:solidFill>
                <a:srgbClr val="00CD8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7" name="Google Shape;77;p15"/>
          <p:cNvSpPr txBox="1"/>
          <p:nvPr/>
        </p:nvSpPr>
        <p:spPr>
          <a:xfrm>
            <a:off x="1667599" y="3337650"/>
            <a:ext cx="3089335" cy="923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600" b="1" i="0" u="none" strike="noStrike" cap="none" dirty="0">
                <a:solidFill>
                  <a:srgbClr val="00CD82"/>
                </a:solidFill>
                <a:latin typeface="Poppins"/>
                <a:ea typeface="Poppins"/>
                <a:cs typeface="Poppins"/>
                <a:sym typeface="Poppins"/>
              </a:rPr>
              <a:t>Amanda J. </a:t>
            </a:r>
            <a:r>
              <a:rPr lang="en" sz="1600" b="1" i="0" u="none" strike="noStrike" cap="none" dirty="0" err="1">
                <a:solidFill>
                  <a:srgbClr val="00CD82"/>
                </a:solidFill>
                <a:latin typeface="Poppins"/>
                <a:ea typeface="Poppins"/>
                <a:cs typeface="Poppins"/>
                <a:sym typeface="Poppins"/>
              </a:rPr>
              <a:t>Borens</a:t>
            </a:r>
            <a:r>
              <a:rPr lang="en" sz="1600" b="1" i="0" u="none" strike="noStrike" cap="none" dirty="0">
                <a:solidFill>
                  <a:srgbClr val="00CD82"/>
                </a:solidFill>
                <a:latin typeface="Poppins"/>
                <a:ea typeface="Poppins"/>
                <a:cs typeface="Poppins"/>
                <a:sym typeface="Poppins"/>
              </a:rPr>
              <a:t>, MS</a:t>
            </a:r>
            <a:br>
              <a:rPr lang="en" sz="1600" b="0" i="0" u="none" strike="noStrike" cap="none" dirty="0">
                <a:solidFill>
                  <a:srgbClr val="00CD82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lang="en" sz="1600" b="1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Patient &amp; Chief Data Officer at </a:t>
            </a:r>
            <a:r>
              <a:rPr lang="en" sz="1600" b="1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Aridhia</a:t>
            </a:r>
            <a:r>
              <a:rPr lang="en" sz="1600" b="1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Informatics</a:t>
            </a:r>
            <a:endParaRPr sz="1600" b="1" i="0" u="none" strike="noStrike" cap="none"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78" name="Google Shape;78;p15"/>
          <p:cNvPicPr preferRelativeResize="0"/>
          <p:nvPr/>
        </p:nvPicPr>
        <p:blipFill>
          <a:blip r:embed="rId3"/>
          <a:srcRect t="11230" b="11230"/>
          <a:stretch/>
        </p:blipFill>
        <p:spPr>
          <a:xfrm>
            <a:off x="1788400" y="1436825"/>
            <a:ext cx="1801500" cy="18015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69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10CAF6D-4271-0B1C-8FF1-F7700384803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782"/>
          <a:stretch/>
        </p:blipFill>
        <p:spPr>
          <a:xfrm>
            <a:off x="428546" y="840921"/>
            <a:ext cx="4421809" cy="3476470"/>
          </a:xfrm>
          <a:prstGeom prst="rect">
            <a:avLst/>
          </a:prstGeom>
        </p:spPr>
      </p:pic>
      <p:sp>
        <p:nvSpPr>
          <p:cNvPr id="2" name="Google Shape;84;p16">
            <a:extLst>
              <a:ext uri="{FF2B5EF4-FFF2-40B4-BE49-F238E27FC236}">
                <a16:creationId xmlns:a16="http://schemas.microsoft.com/office/drawing/2014/main" id="{2D3E68BF-57A4-DB7C-EDC9-E1929537890E}"/>
              </a:ext>
            </a:extLst>
          </p:cNvPr>
          <p:cNvSpPr txBox="1"/>
          <p:nvPr/>
        </p:nvSpPr>
        <p:spPr>
          <a:xfrm>
            <a:off x="2133875" y="110522"/>
            <a:ext cx="6037500" cy="630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2900" b="1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Standardizing Free Text</a:t>
            </a:r>
            <a:endParaRPr lang="en-US" sz="2900" b="1" i="0" u="none" strike="noStrike" cap="none"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A806F85-4A4C-9180-76FF-4378A836DC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9728" y="2392135"/>
            <a:ext cx="4587072" cy="2564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0806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69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F2D41E0-9296-CE42-DF37-6D1177B051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85;p16">
            <a:extLst>
              <a:ext uri="{FF2B5EF4-FFF2-40B4-BE49-F238E27FC236}">
                <a16:creationId xmlns:a16="http://schemas.microsoft.com/office/drawing/2014/main" id="{108F5200-83B1-BD98-39A7-F4FF517AAD8A}"/>
              </a:ext>
            </a:extLst>
          </p:cNvPr>
          <p:cNvSpPr txBox="1"/>
          <p:nvPr/>
        </p:nvSpPr>
        <p:spPr>
          <a:xfrm>
            <a:off x="228600" y="1167135"/>
            <a:ext cx="8458200" cy="326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09728" lvl="0" indent="-135128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</a:pPr>
            <a:endParaRPr lang="en-US" sz="1800" dirty="0">
              <a:latin typeface="Poppins"/>
              <a:ea typeface="Poppins"/>
              <a:cs typeface="Poppins"/>
              <a:sym typeface="Poppins"/>
            </a:endParaRPr>
          </a:p>
          <a:p>
            <a:pPr marL="109728" lvl="0" indent="-135128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</a:pPr>
            <a:endParaRPr lang="en-US" sz="1800" dirty="0">
              <a:latin typeface="Poppins"/>
              <a:ea typeface="Poppins"/>
              <a:cs typeface="Poppins"/>
              <a:sym typeface="Poppins"/>
            </a:endParaRPr>
          </a:p>
          <a:p>
            <a:pPr marL="109728" lvl="0" indent="-135128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</a:pPr>
            <a:endParaRPr lang="en-US" sz="1800" dirty="0">
              <a:latin typeface="Poppins"/>
              <a:ea typeface="Poppins"/>
              <a:cs typeface="Poppins"/>
              <a:sym typeface="Poppins"/>
            </a:endParaRPr>
          </a:p>
          <a:p>
            <a:pPr marL="109728" lvl="0" indent="-135128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</a:pPr>
            <a:endParaRPr lang="en-US" sz="1800" dirty="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109728" lvl="0" indent="-135128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</a:pPr>
            <a:endParaRPr lang="en-US" sz="1800" dirty="0">
              <a:latin typeface="Poppins"/>
              <a:ea typeface="Poppins"/>
              <a:cs typeface="Poppins"/>
              <a:sym typeface="Poppins"/>
            </a:endParaRPr>
          </a:p>
          <a:p>
            <a:pPr marL="109728" lvl="0" indent="-135128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</a:pPr>
            <a:endParaRPr lang="en-US" sz="1800" dirty="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109728" lvl="0" indent="-135128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</a:pPr>
            <a:endParaRPr lang="en-US" sz="1800" dirty="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0586889-6771-BF42-C8CA-18E5E8D7A7D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14350" y="741434"/>
            <a:ext cx="7772400" cy="3892368"/>
          </a:xfrm>
          <a:prstGeom prst="rect">
            <a:avLst/>
          </a:prstGeom>
        </p:spPr>
      </p:pic>
      <p:sp>
        <p:nvSpPr>
          <p:cNvPr id="3" name="Google Shape;84;p16">
            <a:extLst>
              <a:ext uri="{FF2B5EF4-FFF2-40B4-BE49-F238E27FC236}">
                <a16:creationId xmlns:a16="http://schemas.microsoft.com/office/drawing/2014/main" id="{6CAEB399-3A53-6B52-3304-A215C7EA4F9D}"/>
              </a:ext>
            </a:extLst>
          </p:cNvPr>
          <p:cNvSpPr txBox="1"/>
          <p:nvPr/>
        </p:nvSpPr>
        <p:spPr>
          <a:xfrm>
            <a:off x="2133875" y="110522"/>
            <a:ext cx="6037500" cy="630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2900" b="1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Standardizing Free Text</a:t>
            </a:r>
            <a:endParaRPr lang="en-US" sz="2900" b="1" i="0" u="none" strike="noStrike" cap="none"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  <p:extLst>
      <p:ext uri="{BB962C8B-B14F-4D97-AF65-F5344CB8AC3E}">
        <p14:creationId xmlns:p14="http://schemas.microsoft.com/office/powerpoint/2010/main" val="22628659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69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Shape 82">
          <a:extLst>
            <a:ext uri="{FF2B5EF4-FFF2-40B4-BE49-F238E27FC236}">
              <a16:creationId xmlns:a16="http://schemas.microsoft.com/office/drawing/2014/main" id="{3C36C590-5AE2-09E7-BFA3-34C5A0EA61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6">
            <a:extLst>
              <a:ext uri="{FF2B5EF4-FFF2-40B4-BE49-F238E27FC236}">
                <a16:creationId xmlns:a16="http://schemas.microsoft.com/office/drawing/2014/main" id="{F7B964B2-4AD7-3D52-1C82-A3CC30373D3A}"/>
              </a:ext>
            </a:extLst>
          </p:cNvPr>
          <p:cNvSpPr txBox="1"/>
          <p:nvPr/>
        </p:nvSpPr>
        <p:spPr>
          <a:xfrm>
            <a:off x="228600" y="1167135"/>
            <a:ext cx="8458200" cy="326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09728" lvl="0" indent="-135128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</a:pPr>
            <a:r>
              <a:rPr lang="en-US" sz="18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AI tools such as machine learning, natural language processing</a:t>
            </a:r>
          </a:p>
          <a:p>
            <a:pPr marL="109728" lvl="0" indent="-135128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</a:pPr>
            <a:r>
              <a:rPr lang="en-US" sz="1800" dirty="0">
                <a:latin typeface="Poppins"/>
                <a:ea typeface="Poppins"/>
                <a:cs typeface="Poppins"/>
                <a:sym typeface="Poppins"/>
              </a:rPr>
              <a:t>Automation of semantic tools such as metadata automation</a:t>
            </a:r>
          </a:p>
          <a:p>
            <a:pPr marL="109728" lvl="0" indent="-135128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</a:pPr>
            <a:endParaRPr lang="en-US" sz="1800" dirty="0">
              <a:latin typeface="Poppins"/>
              <a:ea typeface="Poppins"/>
              <a:cs typeface="Poppins"/>
              <a:sym typeface="Poppins"/>
            </a:endParaRPr>
          </a:p>
          <a:p>
            <a:pPr marL="109728" lvl="0" indent="-135128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</a:pPr>
            <a:endParaRPr lang="en-US" sz="1800" dirty="0">
              <a:latin typeface="Poppins"/>
              <a:ea typeface="Poppins"/>
              <a:cs typeface="Poppins"/>
              <a:sym typeface="Poppins"/>
            </a:endParaRPr>
          </a:p>
          <a:p>
            <a:pPr marL="109728" lvl="0" indent="-135128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</a:pPr>
            <a:endParaRPr lang="en-US" sz="1800" dirty="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109728" lvl="0" indent="-135128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</a:pPr>
            <a:endParaRPr lang="en-US" sz="1800" dirty="0">
              <a:latin typeface="Poppins"/>
              <a:ea typeface="Poppins"/>
              <a:cs typeface="Poppins"/>
              <a:sym typeface="Poppins"/>
            </a:endParaRPr>
          </a:p>
          <a:p>
            <a:pPr marL="109728" lvl="0" indent="-135128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</a:pPr>
            <a:endParaRPr lang="en-US" sz="1800" dirty="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109728" lvl="0" indent="-135128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</a:pPr>
            <a:endParaRPr lang="en-US" sz="1800" dirty="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" name="Google Shape;84;p16">
            <a:extLst>
              <a:ext uri="{FF2B5EF4-FFF2-40B4-BE49-F238E27FC236}">
                <a16:creationId xmlns:a16="http://schemas.microsoft.com/office/drawing/2014/main" id="{2B24394B-DDD6-F7A1-B6D4-E3D1393200ED}"/>
              </a:ext>
            </a:extLst>
          </p:cNvPr>
          <p:cNvSpPr txBox="1"/>
          <p:nvPr/>
        </p:nvSpPr>
        <p:spPr>
          <a:xfrm>
            <a:off x="2133875" y="110522"/>
            <a:ext cx="6037500" cy="630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2900" b="1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AI Tools to Deal with Free Text</a:t>
            </a:r>
            <a:endParaRPr lang="en-US" sz="2900" b="1" i="0" u="none" strike="noStrike" cap="none"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5BBEB6E-8D82-0A97-F376-9E96E8A48E0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9466"/>
          <a:stretch/>
        </p:blipFill>
        <p:spPr>
          <a:xfrm>
            <a:off x="2240927" y="1877793"/>
            <a:ext cx="4662146" cy="3045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800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69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EAA0D45-C7B1-6D8B-09AF-DC68769977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48874"/>
            <a:ext cx="7772400" cy="504575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6A751FE-BA3C-F6B8-76A3-7595CAF4FD15}"/>
              </a:ext>
            </a:extLst>
          </p:cNvPr>
          <p:cNvSpPr/>
          <p:nvPr/>
        </p:nvSpPr>
        <p:spPr>
          <a:xfrm>
            <a:off x="6964136" y="155121"/>
            <a:ext cx="1355271" cy="493950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5650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69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09A965E-6E1C-58A8-2C9D-5787D4B64B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84;p16">
            <a:extLst>
              <a:ext uri="{FF2B5EF4-FFF2-40B4-BE49-F238E27FC236}">
                <a16:creationId xmlns:a16="http://schemas.microsoft.com/office/drawing/2014/main" id="{8417EDB6-83CF-B5C7-EEB4-5B6584A0D0F1}"/>
              </a:ext>
            </a:extLst>
          </p:cNvPr>
          <p:cNvSpPr txBox="1"/>
          <p:nvPr/>
        </p:nvSpPr>
        <p:spPr>
          <a:xfrm>
            <a:off x="1657350" y="79053"/>
            <a:ext cx="6037500" cy="630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2900" b="1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Clinicians and Researchers</a:t>
            </a:r>
            <a:endParaRPr lang="en-US" sz="2900" b="1" i="0" u="none" strike="noStrike" cap="none"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" name="Google Shape;85;p16">
            <a:extLst>
              <a:ext uri="{FF2B5EF4-FFF2-40B4-BE49-F238E27FC236}">
                <a16:creationId xmlns:a16="http://schemas.microsoft.com/office/drawing/2014/main" id="{4DE9FA71-FB25-6338-30F0-30C69189DBEF}"/>
              </a:ext>
            </a:extLst>
          </p:cNvPr>
          <p:cNvSpPr txBox="1"/>
          <p:nvPr/>
        </p:nvSpPr>
        <p:spPr>
          <a:xfrm>
            <a:off x="228600" y="1167135"/>
            <a:ext cx="8458200" cy="326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09728" lvl="0" indent="-135128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</a:pPr>
            <a:r>
              <a:rPr lang="en-US" sz="18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Access to EHR for clinical researchers, d</a:t>
            </a:r>
            <a:r>
              <a:rPr lang="en-US" sz="1800" dirty="0">
                <a:latin typeface="Poppins"/>
                <a:ea typeface="Poppins"/>
                <a:cs typeface="Poppins"/>
                <a:sym typeface="Poppins"/>
              </a:rPr>
              <a:t>ashboards for clinicians</a:t>
            </a:r>
          </a:p>
          <a:p>
            <a:pPr marL="109728" lvl="0" indent="-135128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</a:pPr>
            <a:r>
              <a:rPr lang="en-US" sz="18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Deeply </a:t>
            </a:r>
            <a:r>
              <a:rPr lang="en-US" sz="18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phenotyped</a:t>
            </a:r>
            <a:r>
              <a:rPr lang="en-US" sz="18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patients</a:t>
            </a:r>
          </a:p>
          <a:p>
            <a:pPr marL="109728" lvl="0" indent="-135128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</a:pPr>
            <a:endParaRPr lang="en-US" sz="1800" dirty="0">
              <a:latin typeface="Poppins"/>
              <a:ea typeface="Poppins"/>
              <a:cs typeface="Poppins"/>
              <a:sym typeface="Poppins"/>
            </a:endParaRPr>
          </a:p>
          <a:p>
            <a:pPr marL="109728" lvl="0" indent="-135128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</a:pPr>
            <a:endParaRPr lang="en-US" sz="1800" dirty="0">
              <a:latin typeface="Poppins"/>
              <a:ea typeface="Poppins"/>
              <a:cs typeface="Poppins"/>
              <a:sym typeface="Poppins"/>
            </a:endParaRPr>
          </a:p>
          <a:p>
            <a:pPr marL="109728" lvl="0" indent="-135128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</a:pPr>
            <a:endParaRPr lang="en-US" sz="1800" dirty="0">
              <a:latin typeface="Poppins"/>
              <a:ea typeface="Poppins"/>
              <a:cs typeface="Poppins"/>
              <a:sym typeface="Poppins"/>
            </a:endParaRPr>
          </a:p>
          <a:p>
            <a:pPr marL="109728" lvl="0" indent="-135128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</a:pPr>
            <a:endParaRPr lang="en-US" sz="1800" dirty="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109728" lvl="0" indent="-135128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</a:pPr>
            <a:endParaRPr lang="en-US" sz="1800" dirty="0">
              <a:latin typeface="Poppins"/>
              <a:ea typeface="Poppins"/>
              <a:cs typeface="Poppins"/>
              <a:sym typeface="Poppins"/>
            </a:endParaRPr>
          </a:p>
          <a:p>
            <a:pPr marL="109728" lvl="0" indent="-135128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</a:pPr>
            <a:endParaRPr lang="en-US" sz="1800" dirty="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109728" lvl="0" indent="-135128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</a:pPr>
            <a:endParaRPr lang="en-US" sz="1800" dirty="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EDA9C28-D9A8-C62D-640A-EE3560C08C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7350" y="1874756"/>
            <a:ext cx="7486650" cy="326874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7EA3D43-40C2-4541-7C7D-FACBA65F1D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1" y="3822602"/>
            <a:ext cx="2065564" cy="1210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9076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69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77FEA7D-803E-9ED4-C4F9-EBAE957D24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84;p16">
            <a:extLst>
              <a:ext uri="{FF2B5EF4-FFF2-40B4-BE49-F238E27FC236}">
                <a16:creationId xmlns:a16="http://schemas.microsoft.com/office/drawing/2014/main" id="{0528CE62-7627-2155-3872-CE07C0B5089F}"/>
              </a:ext>
            </a:extLst>
          </p:cNvPr>
          <p:cNvSpPr txBox="1"/>
          <p:nvPr/>
        </p:nvSpPr>
        <p:spPr>
          <a:xfrm>
            <a:off x="2133875" y="110522"/>
            <a:ext cx="6037500" cy="630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2900" b="1" i="0" u="none" strike="noStrike" cap="none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Resettin</a:t>
            </a:r>
            <a:r>
              <a:rPr lang="en-US" sz="2900" b="1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g Expectations</a:t>
            </a:r>
            <a:endParaRPr lang="en-US" sz="2900" b="1" i="0" u="none" strike="noStrike" cap="none"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" name="Google Shape;85;p16">
            <a:extLst>
              <a:ext uri="{FF2B5EF4-FFF2-40B4-BE49-F238E27FC236}">
                <a16:creationId xmlns:a16="http://schemas.microsoft.com/office/drawing/2014/main" id="{5B6B8CA9-B251-E7A9-C585-B7895F89C354}"/>
              </a:ext>
            </a:extLst>
          </p:cNvPr>
          <p:cNvSpPr txBox="1"/>
          <p:nvPr/>
        </p:nvSpPr>
        <p:spPr>
          <a:xfrm>
            <a:off x="228600" y="1053924"/>
            <a:ext cx="8458200" cy="326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</a:pPr>
            <a:r>
              <a:rPr lang="en-US" sz="1800" b="1" dirty="0">
                <a:latin typeface="Poppins"/>
                <a:ea typeface="Poppins"/>
                <a:cs typeface="Poppins"/>
                <a:sym typeface="Poppins"/>
              </a:rPr>
              <a:t>SHORT TERM</a:t>
            </a:r>
          </a:p>
          <a:p>
            <a:pPr marL="109728" lvl="0" indent="-135128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</a:pPr>
            <a:r>
              <a:rPr lang="en-US" sz="1800" dirty="0">
                <a:latin typeface="Poppins"/>
                <a:ea typeface="Poppins"/>
                <a:cs typeface="Poppins"/>
                <a:sym typeface="Poppins"/>
              </a:rPr>
              <a:t>Repositories needed for now</a:t>
            </a:r>
          </a:p>
          <a:p>
            <a:pPr marL="109728" lvl="0" indent="-135128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</a:pPr>
            <a:r>
              <a:rPr lang="en-US" sz="1800" dirty="0">
                <a:latin typeface="Poppins"/>
                <a:ea typeface="Poppins"/>
                <a:cs typeface="Poppins"/>
                <a:sym typeface="Poppins"/>
              </a:rPr>
              <a:t>Static datasets and steep preprocessing curve necessary</a:t>
            </a:r>
          </a:p>
          <a:p>
            <a:pPr marL="109728" lvl="0" indent="-135128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</a:pPr>
            <a:r>
              <a:rPr lang="en-US" sz="1800" i="1" dirty="0">
                <a:latin typeface="Poppins"/>
                <a:ea typeface="Poppins"/>
                <a:cs typeface="Poppins"/>
                <a:sym typeface="Poppins"/>
              </a:rPr>
              <a:t>Also</a:t>
            </a:r>
            <a:r>
              <a:rPr lang="en-US" sz="1800" dirty="0">
                <a:latin typeface="Poppins"/>
                <a:ea typeface="Poppins"/>
                <a:cs typeface="Poppins"/>
                <a:sym typeface="Poppins"/>
              </a:rPr>
              <a:t> increase access for hospitals’ and clinicians’ collaborations across research and RWD across sites</a:t>
            </a:r>
          </a:p>
          <a:p>
            <a:pPr lvl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</a:pPr>
            <a:r>
              <a:rPr lang="en-US" sz="1800" b="1" dirty="0">
                <a:latin typeface="Poppins"/>
                <a:ea typeface="Poppins"/>
                <a:cs typeface="Poppins"/>
                <a:sym typeface="Poppins"/>
              </a:rPr>
              <a:t>LONG TERM</a:t>
            </a:r>
          </a:p>
          <a:p>
            <a:pPr marL="109728" lvl="0" indent="-135128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</a:pPr>
            <a:r>
              <a:rPr lang="en-US" sz="18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Work toward broad interoperability and </a:t>
            </a:r>
            <a:r>
              <a:rPr lang="en-US" sz="18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longitudinality</a:t>
            </a:r>
            <a:endParaRPr lang="en-US" sz="1800" dirty="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109728" lvl="0" indent="-135128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</a:pPr>
            <a:r>
              <a:rPr lang="en-US" sz="1800" dirty="0">
                <a:latin typeface="Poppins"/>
                <a:ea typeface="Poppins"/>
                <a:cs typeface="Poppins"/>
                <a:sym typeface="Poppins"/>
              </a:rPr>
              <a:t>Training for AI requires more than sampling of available patients</a:t>
            </a:r>
          </a:p>
          <a:p>
            <a:pPr marL="109728" lvl="0" indent="-135128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</a:pPr>
            <a:r>
              <a:rPr lang="en-US" sz="1800" dirty="0">
                <a:latin typeface="Poppins"/>
                <a:ea typeface="Poppins"/>
                <a:cs typeface="Poppins"/>
                <a:sym typeface="Poppins"/>
              </a:rPr>
              <a:t>Dynamic and continuous, (near) real-time access to RWD</a:t>
            </a:r>
          </a:p>
          <a:p>
            <a:pPr marL="109728" lvl="0" indent="-135128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</a:pPr>
            <a:r>
              <a:rPr lang="en-US" sz="18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Patients should have access to a unified record!</a:t>
            </a:r>
          </a:p>
          <a:p>
            <a:pPr marL="109728" lvl="0" indent="-135128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</a:pPr>
            <a:endParaRPr lang="en-US" sz="1800" dirty="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  <p:extLst>
      <p:ext uri="{BB962C8B-B14F-4D97-AF65-F5344CB8AC3E}">
        <p14:creationId xmlns:p14="http://schemas.microsoft.com/office/powerpoint/2010/main" val="5812755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69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6"/>
          <p:cNvSpPr txBox="1"/>
          <p:nvPr/>
        </p:nvSpPr>
        <p:spPr>
          <a:xfrm>
            <a:off x="2133875" y="110522"/>
            <a:ext cx="6037500" cy="630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2900" b="1" i="0" u="none" strike="noStrike" cap="none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Background</a:t>
            </a:r>
            <a:endParaRPr sz="2900" b="1" i="0" u="none" strike="noStrike" cap="none"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85" name="Google Shape;85;p16"/>
          <p:cNvSpPr txBox="1"/>
          <p:nvPr/>
        </p:nvSpPr>
        <p:spPr>
          <a:xfrm>
            <a:off x="228599" y="1403899"/>
            <a:ext cx="8548007" cy="326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</a:pPr>
            <a:r>
              <a:rPr lang="en-US" sz="1800" b="1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DATA SCIENTIST </a:t>
            </a:r>
            <a:r>
              <a:rPr lang="en-US" sz="18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with broad experience across 30 years</a:t>
            </a:r>
          </a:p>
          <a:p>
            <a:pPr marL="109728" lvl="6" indent="-135128">
              <a:lnSpc>
                <a:spcPct val="110000"/>
              </a:lnSpc>
              <a:buSzPts val="1800"/>
              <a:buChar char="•"/>
            </a:pPr>
            <a:r>
              <a:rPr lang="en-US" sz="1800" dirty="0">
                <a:latin typeface="Poppins"/>
                <a:ea typeface="Poppins"/>
                <a:cs typeface="Poppins"/>
                <a:sym typeface="Poppins"/>
              </a:rPr>
              <a:t>EHR development – anatomic pathology focus</a:t>
            </a:r>
          </a:p>
          <a:p>
            <a:pPr marL="109728" lvl="6" indent="-135128">
              <a:lnSpc>
                <a:spcPct val="110000"/>
              </a:lnSpc>
              <a:buSzPts val="1800"/>
              <a:buChar char="•"/>
            </a:pPr>
            <a:r>
              <a:rPr lang="en-US" sz="18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Big Data - GIS and metagenomics research in ecology</a:t>
            </a:r>
          </a:p>
          <a:p>
            <a:pPr marL="109728" lvl="6" indent="-135128">
              <a:lnSpc>
                <a:spcPct val="110000"/>
              </a:lnSpc>
              <a:buSzPts val="1800"/>
              <a:buChar char="•"/>
            </a:pPr>
            <a:r>
              <a:rPr lang="en-US" sz="18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Medical device developme</a:t>
            </a:r>
            <a:r>
              <a:rPr lang="en-US" sz="1800" dirty="0">
                <a:latin typeface="Poppins"/>
                <a:ea typeface="Poppins"/>
                <a:cs typeface="Poppins"/>
                <a:sym typeface="Poppins"/>
              </a:rPr>
              <a:t>nt and trial</a:t>
            </a:r>
          </a:p>
          <a:p>
            <a:pPr marL="109728" lvl="6" indent="-135128">
              <a:lnSpc>
                <a:spcPct val="110000"/>
              </a:lnSpc>
              <a:buSzPts val="1800"/>
              <a:buChar char="•"/>
            </a:pPr>
            <a:r>
              <a:rPr lang="en-US" sz="18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Global health</a:t>
            </a:r>
            <a:r>
              <a:rPr lang="en-US" sz="1800" dirty="0">
                <a:latin typeface="Poppins"/>
                <a:ea typeface="Poppins"/>
                <a:cs typeface="Poppins"/>
                <a:sym typeface="Poppins"/>
              </a:rPr>
              <a:t> platforms (WHO, FDA, EMA, PMDA) – trials, ‘omics, RWD, DHTs</a:t>
            </a:r>
          </a:p>
          <a:p>
            <a:pPr marL="109728" lvl="6" indent="-135128">
              <a:lnSpc>
                <a:spcPct val="110000"/>
              </a:lnSpc>
              <a:buSzPts val="1800"/>
              <a:buFont typeface="Arial"/>
              <a:buChar char="•"/>
            </a:pPr>
            <a:r>
              <a:rPr lang="en-US" sz="1800" dirty="0">
                <a:latin typeface="Poppins"/>
                <a:ea typeface="Poppins"/>
                <a:cs typeface="Poppins"/>
                <a:sym typeface="Poppins"/>
              </a:rPr>
              <a:t>Secure, cloud-based environments for hospitals and biotech</a:t>
            </a:r>
            <a:endParaRPr lang="en-US" sz="1800" dirty="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9715A1F-F2D1-6917-FBA3-3FC97AFE9BF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4" t="13058" r="-184" b="28980"/>
          <a:stretch/>
        </p:blipFill>
        <p:spPr>
          <a:xfrm>
            <a:off x="2363560" y="3216728"/>
            <a:ext cx="4416879" cy="19267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69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Shape 82">
          <a:extLst>
            <a:ext uri="{FF2B5EF4-FFF2-40B4-BE49-F238E27FC236}">
              <a16:creationId xmlns:a16="http://schemas.microsoft.com/office/drawing/2014/main" id="{39E4640E-40B8-CD9B-7798-E74D118E22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6">
            <a:extLst>
              <a:ext uri="{FF2B5EF4-FFF2-40B4-BE49-F238E27FC236}">
                <a16:creationId xmlns:a16="http://schemas.microsoft.com/office/drawing/2014/main" id="{AD480247-7E43-D64E-A663-003D9E189AFE}"/>
              </a:ext>
            </a:extLst>
          </p:cNvPr>
          <p:cNvSpPr txBox="1"/>
          <p:nvPr/>
        </p:nvSpPr>
        <p:spPr>
          <a:xfrm>
            <a:off x="2133875" y="110522"/>
            <a:ext cx="6037500" cy="630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2900" b="1" i="0" u="none" strike="noStrike" cap="none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Background</a:t>
            </a:r>
            <a:endParaRPr sz="2900" b="1" i="0" u="none" strike="noStrike" cap="none"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85" name="Google Shape;85;p16">
            <a:extLst>
              <a:ext uri="{FF2B5EF4-FFF2-40B4-BE49-F238E27FC236}">
                <a16:creationId xmlns:a16="http://schemas.microsoft.com/office/drawing/2014/main" id="{8B8FD8A1-E091-714C-EA1D-C3B7F689AFBA}"/>
              </a:ext>
            </a:extLst>
          </p:cNvPr>
          <p:cNvSpPr txBox="1"/>
          <p:nvPr/>
        </p:nvSpPr>
        <p:spPr>
          <a:xfrm>
            <a:off x="228600" y="1403899"/>
            <a:ext cx="8458200" cy="326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</a:pPr>
            <a:r>
              <a:rPr lang="en-US" sz="1800" b="1" dirty="0">
                <a:latin typeface="Poppins"/>
                <a:ea typeface="Poppins"/>
                <a:cs typeface="Poppins"/>
                <a:sym typeface="Poppins"/>
              </a:rPr>
              <a:t>PATIENT</a:t>
            </a:r>
            <a:r>
              <a:rPr lang="en-US" sz="1800" dirty="0">
                <a:latin typeface="Poppins"/>
                <a:ea typeface="Poppins"/>
                <a:cs typeface="Poppins"/>
                <a:sym typeface="Poppins"/>
              </a:rPr>
              <a:t> in cancer treatment 2017-present</a:t>
            </a:r>
          </a:p>
          <a:p>
            <a:pPr marL="109728" lvl="0" indent="-135128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</a:pPr>
            <a:r>
              <a:rPr lang="en-US" sz="18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Currently treated at 2 NCI-designated cancer centers, consultations at 3 other cancer centers across California, Arizona, and Texas</a:t>
            </a:r>
          </a:p>
          <a:p>
            <a:pPr marL="109728" indent="-135128">
              <a:lnSpc>
                <a:spcPct val="110000"/>
              </a:lnSpc>
              <a:buSzPts val="1800"/>
              <a:buFont typeface="Arial"/>
              <a:buChar char="•"/>
            </a:pPr>
            <a:r>
              <a:rPr lang="en-US" sz="1800" dirty="0">
                <a:latin typeface="Poppins"/>
                <a:ea typeface="Poppins"/>
                <a:cs typeface="Poppins"/>
                <a:sym typeface="Poppins"/>
              </a:rPr>
              <a:t>6 months FOLFOX, 12 months FOLFIRI, 3.3 years capecitabine</a:t>
            </a:r>
          </a:p>
          <a:p>
            <a:pPr marL="109728" lvl="0" indent="-135128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</a:pPr>
            <a:r>
              <a:rPr lang="en-US" sz="1800" dirty="0">
                <a:latin typeface="Poppins"/>
                <a:ea typeface="Poppins"/>
                <a:cs typeface="Poppins"/>
                <a:sym typeface="Poppins"/>
              </a:rPr>
              <a:t>6 months hormone blockers, denosumab, </a:t>
            </a:r>
            <a:r>
              <a:rPr lang="en-US" sz="1800" dirty="0" err="1">
                <a:latin typeface="Poppins"/>
                <a:ea typeface="Poppins"/>
                <a:cs typeface="Poppins"/>
                <a:sym typeface="Poppins"/>
              </a:rPr>
              <a:t>ribociclib</a:t>
            </a:r>
            <a:endParaRPr lang="en-US" sz="1800" dirty="0">
              <a:latin typeface="Poppins"/>
              <a:ea typeface="Poppins"/>
              <a:cs typeface="Poppins"/>
              <a:sym typeface="Poppins"/>
            </a:endParaRPr>
          </a:p>
          <a:p>
            <a:pPr marL="109728" lvl="0" indent="-135128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</a:pPr>
            <a:r>
              <a:rPr lang="en-US" sz="18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4 weeks SBRT</a:t>
            </a:r>
          </a:p>
          <a:p>
            <a:pPr marL="109728" indent="-135128">
              <a:lnSpc>
                <a:spcPct val="110000"/>
              </a:lnSpc>
              <a:buSzPts val="1800"/>
              <a:buFont typeface="Arial"/>
              <a:buChar char="•"/>
            </a:pPr>
            <a:r>
              <a:rPr lang="en-US" sz="18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3 major surgeries at 3 unaffiliated hospitals, 2 inpatient stays ~3 weeks</a:t>
            </a:r>
          </a:p>
          <a:p>
            <a:pPr marL="109728" indent="-135128">
              <a:lnSpc>
                <a:spcPct val="110000"/>
              </a:lnSpc>
              <a:buSzPts val="1800"/>
              <a:buFont typeface="Arial"/>
              <a:buChar char="•"/>
            </a:pPr>
            <a:r>
              <a:rPr lang="en-US" sz="1800" dirty="0">
                <a:latin typeface="Poppins"/>
                <a:ea typeface="Poppins"/>
                <a:cs typeface="Poppins"/>
                <a:sym typeface="Poppins"/>
              </a:rPr>
              <a:t>10 PET, 27 CT, 10 MRI, 3 x-ray, 6 ultrasound, 3 EKG, 1 ECG, 3 </a:t>
            </a:r>
            <a:r>
              <a:rPr lang="en-US" sz="1800" dirty="0" err="1">
                <a:latin typeface="Poppins"/>
                <a:ea typeface="Poppins"/>
                <a:cs typeface="Poppins"/>
                <a:sym typeface="Poppins"/>
              </a:rPr>
              <a:t>mammo</a:t>
            </a:r>
            <a:endParaRPr lang="en-US" sz="1800" dirty="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109728" indent="-135128">
              <a:lnSpc>
                <a:spcPct val="110000"/>
              </a:lnSpc>
              <a:buSzPts val="1800"/>
              <a:buFont typeface="Arial"/>
              <a:buChar char="•"/>
            </a:pPr>
            <a:r>
              <a:rPr lang="en-US" sz="18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Miscellaneous specialists at various offices</a:t>
            </a:r>
          </a:p>
          <a:p>
            <a:pPr marL="109728" indent="-135128">
              <a:lnSpc>
                <a:spcPct val="110000"/>
              </a:lnSpc>
              <a:buSzPts val="1800"/>
              <a:buFont typeface="Arial"/>
              <a:buChar char="•"/>
            </a:pPr>
            <a:r>
              <a:rPr lang="en-US" sz="1800" dirty="0">
                <a:latin typeface="Poppins"/>
                <a:ea typeface="Poppins"/>
                <a:cs typeface="Poppins"/>
                <a:sym typeface="Poppins"/>
              </a:rPr>
              <a:t>Endocrinology, Gyn, Cardiology, PCP</a:t>
            </a:r>
            <a:endParaRPr lang="en-US" sz="1800" dirty="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109728" indent="-135128">
              <a:lnSpc>
                <a:spcPct val="110000"/>
              </a:lnSpc>
              <a:buSzPts val="1800"/>
              <a:buFont typeface="Arial"/>
              <a:buChar char="•"/>
            </a:pPr>
            <a:r>
              <a:rPr lang="en-US" sz="1800" dirty="0">
                <a:latin typeface="Poppins"/>
                <a:ea typeface="Poppins"/>
                <a:cs typeface="Poppins"/>
                <a:sym typeface="Poppins"/>
              </a:rPr>
              <a:t>Participant in three clinical studies</a:t>
            </a:r>
            <a:endParaRPr lang="en-US" sz="1800" dirty="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407BA70-FD75-84EC-0E3E-E58910F27D3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0457"/>
          <a:stretch/>
        </p:blipFill>
        <p:spPr>
          <a:xfrm>
            <a:off x="5498996" y="110522"/>
            <a:ext cx="1511129" cy="162699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5D49F60-F2C9-22B6-150A-8B7A6B36C4F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736" b="3752"/>
          <a:stretch/>
        </p:blipFill>
        <p:spPr>
          <a:xfrm>
            <a:off x="6975067" y="110522"/>
            <a:ext cx="1436283" cy="162699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70A5085-FE3A-FA99-047C-786D09B0DD3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8213"/>
          <a:stretch/>
        </p:blipFill>
        <p:spPr>
          <a:xfrm>
            <a:off x="5598931" y="3805902"/>
            <a:ext cx="2752271" cy="123524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64CFED6-8F0A-A841-039F-9C900280CDDC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12694"/>
          <a:stretch/>
        </p:blipFill>
        <p:spPr>
          <a:xfrm>
            <a:off x="7374166" y="1968666"/>
            <a:ext cx="1137922" cy="1235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1123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69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>
            <a:extLst>
              <a:ext uri="{FF2B5EF4-FFF2-40B4-BE49-F238E27FC236}">
                <a16:creationId xmlns:a16="http://schemas.microsoft.com/office/drawing/2014/main" id="{57E25CBA-5200-65B4-D03B-B3186994639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61"/>
          <a:stretch/>
        </p:blipFill>
        <p:spPr bwMode="auto">
          <a:xfrm>
            <a:off x="311700" y="0"/>
            <a:ext cx="8520600" cy="5180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0A51FD8-2533-39CF-5C35-71BC60D298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Chasm Between Realities</a:t>
            </a:r>
          </a:p>
        </p:txBody>
      </p:sp>
    </p:spTree>
    <p:extLst>
      <p:ext uri="{BB962C8B-B14F-4D97-AF65-F5344CB8AC3E}">
        <p14:creationId xmlns:p14="http://schemas.microsoft.com/office/powerpoint/2010/main" val="8525230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69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Shape 82">
          <a:extLst>
            <a:ext uri="{FF2B5EF4-FFF2-40B4-BE49-F238E27FC236}">
              <a16:creationId xmlns:a16="http://schemas.microsoft.com/office/drawing/2014/main" id="{DABAF62C-CDBC-4D55-9CE1-B921D22D5D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6">
            <a:extLst>
              <a:ext uri="{FF2B5EF4-FFF2-40B4-BE49-F238E27FC236}">
                <a16:creationId xmlns:a16="http://schemas.microsoft.com/office/drawing/2014/main" id="{F8B3B992-E07A-AB7E-36E1-652FD3510621}"/>
              </a:ext>
            </a:extLst>
          </p:cNvPr>
          <p:cNvSpPr txBox="1"/>
          <p:nvPr/>
        </p:nvSpPr>
        <p:spPr>
          <a:xfrm>
            <a:off x="2133875" y="110522"/>
            <a:ext cx="6037500" cy="630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2900" b="1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Expectations vs. Reality</a:t>
            </a:r>
            <a:endParaRPr lang="en-US" sz="2900" b="1" i="0" u="none" strike="noStrike" cap="none"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85" name="Google Shape;85;p16">
            <a:extLst>
              <a:ext uri="{FF2B5EF4-FFF2-40B4-BE49-F238E27FC236}">
                <a16:creationId xmlns:a16="http://schemas.microsoft.com/office/drawing/2014/main" id="{80CB798B-734E-54C0-475D-59A20F0BED3D}"/>
              </a:ext>
            </a:extLst>
          </p:cNvPr>
          <p:cNvSpPr txBox="1"/>
          <p:nvPr/>
        </p:nvSpPr>
        <p:spPr>
          <a:xfrm>
            <a:off x="228600" y="1403899"/>
            <a:ext cx="8458200" cy="326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</a:pPr>
            <a:r>
              <a:rPr lang="en-US" sz="1800" b="1" dirty="0">
                <a:latin typeface="Poppins"/>
                <a:ea typeface="Poppins"/>
                <a:cs typeface="Poppins"/>
                <a:sym typeface="Poppins"/>
              </a:rPr>
              <a:t>25 years ago </a:t>
            </a:r>
          </a:p>
          <a:p>
            <a:pPr marL="109728" lvl="0" indent="-135128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</a:pPr>
            <a:r>
              <a:rPr lang="en-US" sz="1800" dirty="0">
                <a:latin typeface="Poppins"/>
                <a:ea typeface="Poppins"/>
                <a:cs typeface="Poppins"/>
                <a:sym typeface="Poppins"/>
              </a:rPr>
              <a:t>terms like EPR, CPR, and broad interoperability were forecasted in 1998 – HL7 interfaces commonplace</a:t>
            </a:r>
          </a:p>
          <a:p>
            <a:pPr>
              <a:lnSpc>
                <a:spcPct val="110000"/>
              </a:lnSpc>
              <a:buSzPts val="1800"/>
            </a:pPr>
            <a:r>
              <a:rPr lang="en-US" sz="1800" b="1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20 years ago</a:t>
            </a:r>
          </a:p>
          <a:p>
            <a:pPr marL="109728" indent="-135128">
              <a:lnSpc>
                <a:spcPct val="110000"/>
              </a:lnSpc>
              <a:buSzPts val="1800"/>
              <a:buFont typeface="Arial"/>
              <a:buChar char="•"/>
            </a:pPr>
            <a:r>
              <a:rPr lang="en-US" sz="18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Synoptic Reporting Module for </a:t>
            </a:r>
            <a:r>
              <a:rPr lang="en-US" sz="18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CoPathPlus</a:t>
            </a:r>
            <a:r>
              <a:rPr lang="en-US" sz="18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product at Sunquest in 2004</a:t>
            </a:r>
          </a:p>
          <a:p>
            <a:pPr>
              <a:lnSpc>
                <a:spcPct val="110000"/>
              </a:lnSpc>
              <a:buSzPts val="1800"/>
            </a:pPr>
            <a:r>
              <a:rPr lang="en-US" sz="1800" b="1" dirty="0">
                <a:latin typeface="Poppins"/>
                <a:ea typeface="Poppins"/>
                <a:cs typeface="Poppins"/>
                <a:sym typeface="Poppins"/>
              </a:rPr>
              <a:t>13 years ago</a:t>
            </a:r>
          </a:p>
          <a:p>
            <a:pPr marL="109728" indent="-135128">
              <a:lnSpc>
                <a:spcPct val="110000"/>
              </a:lnSpc>
              <a:buSzPts val="1800"/>
              <a:buFont typeface="Arial"/>
              <a:buChar char="•"/>
            </a:pPr>
            <a:r>
              <a:rPr lang="en-US" sz="18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GIS systems for large habitat models in 2012 using my laptop (thinking GIS + EHR = magic)</a:t>
            </a:r>
          </a:p>
          <a:p>
            <a:pPr>
              <a:lnSpc>
                <a:spcPct val="110000"/>
              </a:lnSpc>
              <a:buSzPts val="1800"/>
            </a:pPr>
            <a:r>
              <a:rPr lang="en-US" sz="1800" b="1" dirty="0">
                <a:latin typeface="Poppins"/>
                <a:ea typeface="Poppins"/>
                <a:cs typeface="Poppins"/>
                <a:sym typeface="Poppins"/>
              </a:rPr>
              <a:t>12 years ago</a:t>
            </a:r>
          </a:p>
          <a:p>
            <a:pPr marL="109728" indent="-135128">
              <a:lnSpc>
                <a:spcPct val="110000"/>
              </a:lnSpc>
              <a:buSzPts val="1800"/>
              <a:buFont typeface="Arial"/>
              <a:buChar char="•"/>
            </a:pPr>
            <a:r>
              <a:rPr lang="en-US" sz="1800" dirty="0">
                <a:latin typeface="Poppins"/>
                <a:ea typeface="Poppins"/>
                <a:cs typeface="Poppins"/>
                <a:sym typeface="Poppins"/>
              </a:rPr>
              <a:t>metagenomics work shows molecular biology moves at warp speed with data sharing across continents</a:t>
            </a:r>
            <a:endParaRPr lang="en-US" sz="1800" dirty="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109728" lvl="0" indent="-20828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dirty="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  <p:extLst>
      <p:ext uri="{BB962C8B-B14F-4D97-AF65-F5344CB8AC3E}">
        <p14:creationId xmlns:p14="http://schemas.microsoft.com/office/powerpoint/2010/main" val="31656535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69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Shape 82">
          <a:extLst>
            <a:ext uri="{FF2B5EF4-FFF2-40B4-BE49-F238E27FC236}">
              <a16:creationId xmlns:a16="http://schemas.microsoft.com/office/drawing/2014/main" id="{4D0C4020-86FE-D103-F82D-14D8467635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6">
            <a:extLst>
              <a:ext uri="{FF2B5EF4-FFF2-40B4-BE49-F238E27FC236}">
                <a16:creationId xmlns:a16="http://schemas.microsoft.com/office/drawing/2014/main" id="{87A46776-05D6-AB9A-D333-738D9CA3C70B}"/>
              </a:ext>
            </a:extLst>
          </p:cNvPr>
          <p:cNvSpPr txBox="1"/>
          <p:nvPr/>
        </p:nvSpPr>
        <p:spPr>
          <a:xfrm>
            <a:off x="228600" y="1403899"/>
            <a:ext cx="8458200" cy="326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lnSpc>
                <a:spcPct val="110000"/>
              </a:lnSpc>
              <a:buSzPts val="1800"/>
            </a:pPr>
            <a:r>
              <a:rPr lang="en-US" sz="1800" b="1" dirty="0">
                <a:latin typeface="Poppins"/>
                <a:ea typeface="Poppins"/>
                <a:cs typeface="Poppins"/>
                <a:sym typeface="Poppins"/>
              </a:rPr>
              <a:t>7 years ago to present</a:t>
            </a:r>
          </a:p>
          <a:p>
            <a:pPr marL="109728" indent="-135128">
              <a:lnSpc>
                <a:spcPct val="110000"/>
              </a:lnSpc>
              <a:buSzPts val="1800"/>
              <a:buFont typeface="Arial"/>
              <a:buChar char="•"/>
            </a:pPr>
            <a:r>
              <a:rPr lang="en-US" sz="1800" dirty="0">
                <a:latin typeface="Poppins"/>
                <a:ea typeface="Poppins"/>
                <a:cs typeface="Poppins"/>
                <a:sym typeface="Poppins"/>
              </a:rPr>
              <a:t>TB platform enables sharing globally, even low-resource settings</a:t>
            </a:r>
          </a:p>
          <a:p>
            <a:pPr marL="109728" indent="-135128">
              <a:lnSpc>
                <a:spcPct val="110000"/>
              </a:lnSpc>
              <a:buSzPts val="1800"/>
              <a:buFont typeface="Arial"/>
              <a:buChar char="•"/>
            </a:pPr>
            <a:r>
              <a:rPr lang="en-US" sz="1800" dirty="0">
                <a:latin typeface="Poppins"/>
                <a:ea typeface="Poppins"/>
                <a:cs typeface="Poppins"/>
                <a:sym typeface="Poppins"/>
              </a:rPr>
              <a:t>Technology available to address ‘omics, imaging, TB of DHT data</a:t>
            </a:r>
          </a:p>
          <a:p>
            <a:pPr marL="109728" indent="-135128">
              <a:lnSpc>
                <a:spcPct val="110000"/>
              </a:lnSpc>
              <a:buSzPts val="1800"/>
              <a:buFont typeface="Arial"/>
              <a:buChar char="•"/>
            </a:pPr>
            <a:r>
              <a:rPr lang="en-US" sz="1800" dirty="0">
                <a:latin typeface="Poppins"/>
                <a:ea typeface="Poppins"/>
                <a:cs typeface="Poppins"/>
                <a:sym typeface="Poppins"/>
              </a:rPr>
              <a:t>Data aggregation from clinical trials and registries brings semantic challenges, but not so big as data quality issues</a:t>
            </a:r>
          </a:p>
          <a:p>
            <a:pPr marL="109728" indent="-135128">
              <a:lnSpc>
                <a:spcPct val="110000"/>
              </a:lnSpc>
              <a:buSzPts val="1800"/>
              <a:buFont typeface="Arial"/>
              <a:buChar char="•"/>
            </a:pPr>
            <a:endParaRPr lang="en-US" sz="1800" dirty="0">
              <a:latin typeface="Poppins"/>
              <a:ea typeface="Poppins"/>
              <a:cs typeface="Poppins"/>
              <a:sym typeface="Poppins"/>
            </a:endParaRPr>
          </a:p>
          <a:p>
            <a:pPr>
              <a:lnSpc>
                <a:spcPct val="110000"/>
              </a:lnSpc>
              <a:buSzPts val="1800"/>
            </a:pPr>
            <a:r>
              <a:rPr lang="en-US" sz="1800" dirty="0">
                <a:latin typeface="Poppins"/>
                <a:cs typeface="Poppins"/>
                <a:sym typeface="Poppins"/>
              </a:rPr>
              <a:t>…and </a:t>
            </a:r>
            <a:r>
              <a:rPr lang="en-US" sz="1800" i="1" dirty="0">
                <a:latin typeface="Poppins"/>
                <a:cs typeface="Poppins"/>
                <a:sym typeface="Poppins"/>
              </a:rPr>
              <a:t>yet</a:t>
            </a:r>
          </a:p>
          <a:p>
            <a:pPr marL="109728" indent="-135128">
              <a:lnSpc>
                <a:spcPct val="110000"/>
              </a:lnSpc>
              <a:buSzPts val="1800"/>
              <a:buFont typeface="Arial"/>
              <a:buChar char="•"/>
            </a:pPr>
            <a:endParaRPr lang="en-US" sz="1800" dirty="0">
              <a:latin typeface="Poppins"/>
              <a:ea typeface="Poppins"/>
              <a:cs typeface="Poppins"/>
              <a:sym typeface="Poppins"/>
            </a:endParaRPr>
          </a:p>
          <a:p>
            <a:pPr marL="109728" indent="-135128">
              <a:lnSpc>
                <a:spcPct val="110000"/>
              </a:lnSpc>
              <a:buSzPts val="1800"/>
              <a:buFont typeface="Arial"/>
              <a:buChar char="•"/>
            </a:pPr>
            <a:r>
              <a:rPr lang="en-US" sz="1800" dirty="0">
                <a:latin typeface="Poppins"/>
                <a:ea typeface="Poppins"/>
                <a:cs typeface="Poppins"/>
                <a:sym typeface="Poppins"/>
              </a:rPr>
              <a:t>As a patient, none of my expectations were met</a:t>
            </a:r>
          </a:p>
          <a:p>
            <a:pPr marL="109728" indent="-135128">
              <a:lnSpc>
                <a:spcPct val="110000"/>
              </a:lnSpc>
              <a:buSzPts val="1800"/>
              <a:buFont typeface="Arial"/>
              <a:buChar char="•"/>
            </a:pPr>
            <a:r>
              <a:rPr lang="en-US" sz="1800" dirty="0">
                <a:latin typeface="Poppins"/>
                <a:ea typeface="Poppins"/>
                <a:cs typeface="Poppins"/>
                <a:sym typeface="Poppins"/>
              </a:rPr>
              <a:t>RWD experiences on 2 grants were extremely disappointing</a:t>
            </a:r>
            <a:endParaRPr lang="en-US" sz="1800" i="1" dirty="0">
              <a:latin typeface="Poppins"/>
              <a:cs typeface="Poppins"/>
              <a:sym typeface="Poppins"/>
            </a:endParaRPr>
          </a:p>
          <a:p>
            <a:pPr>
              <a:lnSpc>
                <a:spcPct val="110000"/>
              </a:lnSpc>
              <a:buSzPts val="1800"/>
            </a:pPr>
            <a:endParaRPr lang="en-US" sz="1800" dirty="0">
              <a:latin typeface="Poppins"/>
              <a:ea typeface="Poppins"/>
              <a:cs typeface="Poppins"/>
              <a:sym typeface="Poppins"/>
            </a:endParaRPr>
          </a:p>
          <a:p>
            <a:pPr marL="109728" lvl="0" indent="-20828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1800" i="1" dirty="0">
              <a:latin typeface="Poppins"/>
              <a:cs typeface="Poppins"/>
              <a:sym typeface="Poppins"/>
            </a:endParaRPr>
          </a:p>
        </p:txBody>
      </p:sp>
      <p:sp>
        <p:nvSpPr>
          <p:cNvPr id="2" name="Google Shape;84;p16">
            <a:extLst>
              <a:ext uri="{FF2B5EF4-FFF2-40B4-BE49-F238E27FC236}">
                <a16:creationId xmlns:a16="http://schemas.microsoft.com/office/drawing/2014/main" id="{DA9D8916-1CB3-0708-8D11-9979C39E3CF0}"/>
              </a:ext>
            </a:extLst>
          </p:cNvPr>
          <p:cNvSpPr txBox="1"/>
          <p:nvPr/>
        </p:nvSpPr>
        <p:spPr>
          <a:xfrm>
            <a:off x="2133875" y="110522"/>
            <a:ext cx="6037500" cy="630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2900" b="1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Expectations vs. Reality</a:t>
            </a:r>
            <a:endParaRPr lang="en-US" sz="2900" b="1" i="0" u="none" strike="noStrike" cap="none"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  <p:extLst>
      <p:ext uri="{BB962C8B-B14F-4D97-AF65-F5344CB8AC3E}">
        <p14:creationId xmlns:p14="http://schemas.microsoft.com/office/powerpoint/2010/main" val="9731115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69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Shape 82">
          <a:extLst>
            <a:ext uri="{FF2B5EF4-FFF2-40B4-BE49-F238E27FC236}">
              <a16:creationId xmlns:a16="http://schemas.microsoft.com/office/drawing/2014/main" id="{047320AA-7516-4D71-33B5-6A65C39C18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6">
            <a:extLst>
              <a:ext uri="{FF2B5EF4-FFF2-40B4-BE49-F238E27FC236}">
                <a16:creationId xmlns:a16="http://schemas.microsoft.com/office/drawing/2014/main" id="{8D3C53B3-2D99-90ED-9FAE-0748FB0EF983}"/>
              </a:ext>
            </a:extLst>
          </p:cNvPr>
          <p:cNvSpPr txBox="1"/>
          <p:nvPr/>
        </p:nvSpPr>
        <p:spPr>
          <a:xfrm>
            <a:off x="2133874" y="110522"/>
            <a:ext cx="6095725" cy="630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2900" b="1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Frustrations as a Data Scientist</a:t>
            </a:r>
            <a:endParaRPr lang="en-US" sz="2900" b="1" i="0" u="none" strike="noStrike" cap="none"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85" name="Google Shape;85;p16">
            <a:extLst>
              <a:ext uri="{FF2B5EF4-FFF2-40B4-BE49-F238E27FC236}">
                <a16:creationId xmlns:a16="http://schemas.microsoft.com/office/drawing/2014/main" id="{0E61B0B5-1EBC-40C8-15EA-C8353D14CA2E}"/>
              </a:ext>
            </a:extLst>
          </p:cNvPr>
          <p:cNvSpPr txBox="1"/>
          <p:nvPr/>
        </p:nvSpPr>
        <p:spPr>
          <a:xfrm>
            <a:off x="228600" y="1412063"/>
            <a:ext cx="8458200" cy="326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09728" lvl="0" indent="-135128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</a:pPr>
            <a:r>
              <a:rPr lang="en-US" sz="18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Lack of interoperability</a:t>
            </a:r>
          </a:p>
          <a:p>
            <a:pPr marL="109728" lvl="0" indent="-135128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</a:pPr>
            <a:r>
              <a:rPr lang="en-US" sz="1800" dirty="0">
                <a:latin typeface="Poppins"/>
                <a:ea typeface="Poppins"/>
                <a:cs typeface="Poppins"/>
                <a:sym typeface="Poppins"/>
              </a:rPr>
              <a:t>Lack of longitudinality</a:t>
            </a:r>
          </a:p>
          <a:p>
            <a:pPr marL="109728" lvl="0" indent="-135128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</a:pPr>
            <a:r>
              <a:rPr lang="en-US" sz="1800" dirty="0">
                <a:latin typeface="Poppins"/>
                <a:ea typeface="Poppins"/>
                <a:cs typeface="Poppins"/>
                <a:sym typeface="Poppins"/>
              </a:rPr>
              <a:t>Stale, single-use data sets (huge effort for one question)</a:t>
            </a:r>
          </a:p>
          <a:p>
            <a:pPr marL="109728" lvl="0" indent="-135128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</a:pPr>
            <a:r>
              <a:rPr lang="en-US" sz="1800" dirty="0">
                <a:latin typeface="Poppins"/>
                <a:ea typeface="Poppins"/>
                <a:cs typeface="Poppins"/>
                <a:sym typeface="Poppins"/>
              </a:rPr>
              <a:t>”Repositories” will never tell us about corner cases, or how effective an intervention might be in low-income settings, and so on</a:t>
            </a:r>
          </a:p>
          <a:p>
            <a:pPr marL="109728" lvl="0" indent="-135128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</a:pPr>
            <a:r>
              <a:rPr lang="en-US" sz="1800" dirty="0">
                <a:latin typeface="Poppins"/>
                <a:ea typeface="Poppins"/>
                <a:cs typeface="Poppins"/>
                <a:sym typeface="Poppins"/>
              </a:rPr>
              <a:t>Security and privacy prevents consistent access and processing</a:t>
            </a:r>
          </a:p>
          <a:p>
            <a:pPr marL="109728" lvl="0" indent="-135128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</a:pPr>
            <a:r>
              <a:rPr lang="en-US" sz="1800" dirty="0">
                <a:latin typeface="Poppins"/>
                <a:ea typeface="Poppins"/>
                <a:cs typeface="Poppins"/>
                <a:sym typeface="Poppins"/>
              </a:rPr>
              <a:t>Estimation of bias, transparency are potentially compromised, esp. for things like imaging and notes when derived results are shared instead</a:t>
            </a:r>
          </a:p>
          <a:p>
            <a:pPr marL="109728" lvl="0" indent="-135128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</a:pPr>
            <a:endParaRPr lang="en-US" sz="1800" dirty="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109728" lvl="0" indent="-135128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</a:pPr>
            <a:endParaRPr lang="en-US" sz="1800" dirty="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  <p:extLst>
      <p:ext uri="{BB962C8B-B14F-4D97-AF65-F5344CB8AC3E}">
        <p14:creationId xmlns:p14="http://schemas.microsoft.com/office/powerpoint/2010/main" val="34812131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69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Shape 82">
          <a:extLst>
            <a:ext uri="{FF2B5EF4-FFF2-40B4-BE49-F238E27FC236}">
              <a16:creationId xmlns:a16="http://schemas.microsoft.com/office/drawing/2014/main" id="{AB0F1192-AAB9-CC9E-8AF0-F666B4AF9C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6">
            <a:extLst>
              <a:ext uri="{FF2B5EF4-FFF2-40B4-BE49-F238E27FC236}">
                <a16:creationId xmlns:a16="http://schemas.microsoft.com/office/drawing/2014/main" id="{19367017-9ECC-E80E-9A60-94901922B561}"/>
              </a:ext>
            </a:extLst>
          </p:cNvPr>
          <p:cNvSpPr txBox="1"/>
          <p:nvPr/>
        </p:nvSpPr>
        <p:spPr>
          <a:xfrm>
            <a:off x="228600" y="1403899"/>
            <a:ext cx="8458200" cy="326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09728" lvl="0" indent="-135128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</a:pPr>
            <a:r>
              <a:rPr lang="en-US" sz="18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EHR systems primarily focused on individual result reporting and on billing/cost analysis – my billing codes are what gets paid</a:t>
            </a:r>
          </a:p>
          <a:p>
            <a:pPr marL="109728" lvl="0" indent="-135128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</a:pPr>
            <a:r>
              <a:rPr lang="en-US" sz="18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Within hospital: labs, AP, medications!, notes – uneven access, quality</a:t>
            </a:r>
          </a:p>
          <a:p>
            <a:pPr marL="109728" lvl="0" indent="-135128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</a:pPr>
            <a:r>
              <a:rPr lang="en-US" sz="18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Story of patient journey is not accessible from doctor offices, hospitals, pharmacies, community settings</a:t>
            </a:r>
          </a:p>
          <a:p>
            <a:pPr marL="109728" lvl="0" indent="-135128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</a:pPr>
            <a:r>
              <a:rPr lang="en-US" sz="18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What about patient genomics, liquid biopsies, tumor genomics, etc.?</a:t>
            </a:r>
          </a:p>
          <a:p>
            <a:pPr marL="109728" lvl="0" indent="-135128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</a:pPr>
            <a:r>
              <a:rPr lang="en-US" sz="1800" dirty="0">
                <a:latin typeface="Poppins"/>
                <a:ea typeface="Poppins"/>
                <a:cs typeface="Poppins"/>
                <a:sym typeface="Poppins"/>
              </a:rPr>
              <a:t>Don’t get me started about ERRORS when records transferred</a:t>
            </a:r>
            <a:endParaRPr lang="en-US" sz="1800" dirty="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109728" lvl="0" indent="-135128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</a:pPr>
            <a:r>
              <a:rPr lang="en-US" sz="18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Clinical research is in a separate, unrelated silo</a:t>
            </a:r>
          </a:p>
          <a:p>
            <a:pPr marL="109728" lvl="0" indent="-135128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</a:pPr>
            <a:r>
              <a:rPr lang="en-US" sz="1800" dirty="0">
                <a:latin typeface="Poppins"/>
                <a:ea typeface="Poppins"/>
                <a:cs typeface="Poppins"/>
                <a:sym typeface="Poppins"/>
              </a:rPr>
              <a:t>Why is it so hard for my clinician to see/find relevant info?</a:t>
            </a:r>
          </a:p>
          <a:p>
            <a:pPr marL="109728" lvl="0" indent="-135128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</a:pPr>
            <a:r>
              <a:rPr lang="en-US" sz="18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Why do I have to tell you the same thing so often – and you still get it wrong?</a:t>
            </a:r>
          </a:p>
          <a:p>
            <a:pPr marL="109728" lvl="0" indent="-135128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</a:pPr>
            <a:endParaRPr lang="en-US" sz="1800" dirty="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" name="Google Shape;84;p16">
            <a:extLst>
              <a:ext uri="{FF2B5EF4-FFF2-40B4-BE49-F238E27FC236}">
                <a16:creationId xmlns:a16="http://schemas.microsoft.com/office/drawing/2014/main" id="{9AEC5B6B-8834-257B-ABC8-59F10C02B877}"/>
              </a:ext>
            </a:extLst>
          </p:cNvPr>
          <p:cNvSpPr txBox="1"/>
          <p:nvPr/>
        </p:nvSpPr>
        <p:spPr>
          <a:xfrm>
            <a:off x="2133875" y="110522"/>
            <a:ext cx="6037500" cy="630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2900" b="1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Frustrations as a Patient</a:t>
            </a:r>
            <a:endParaRPr lang="en-US" sz="2900" b="1" i="0" u="none" strike="noStrike" cap="none"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  <p:extLst>
      <p:ext uri="{BB962C8B-B14F-4D97-AF65-F5344CB8AC3E}">
        <p14:creationId xmlns:p14="http://schemas.microsoft.com/office/powerpoint/2010/main" val="31879156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69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r/cakefails - a collage of a cake shaped like an owl">
            <a:extLst>
              <a:ext uri="{FF2B5EF4-FFF2-40B4-BE49-F238E27FC236}">
                <a16:creationId xmlns:a16="http://schemas.microsoft.com/office/drawing/2014/main" id="{566347D8-7EA0-B80E-39B2-A197150F76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5" t="12635" b="4538"/>
          <a:stretch/>
        </p:blipFill>
        <p:spPr bwMode="auto">
          <a:xfrm>
            <a:off x="0" y="0"/>
            <a:ext cx="6121455" cy="5143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0A51FD8-2533-39CF-5C35-71BC60D298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2938" y="2150848"/>
            <a:ext cx="3111062" cy="8418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Exploring Proposed Solutions</a:t>
            </a:r>
          </a:p>
        </p:txBody>
      </p:sp>
    </p:spTree>
    <p:extLst>
      <p:ext uri="{BB962C8B-B14F-4D97-AF65-F5344CB8AC3E}">
        <p14:creationId xmlns:p14="http://schemas.microsoft.com/office/powerpoint/2010/main" val="16126167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14796</TotalTime>
  <Words>671</Words>
  <Application>Microsoft Office PowerPoint</Application>
  <PresentationFormat>On-screen Show (16:9)</PresentationFormat>
  <Paragraphs>93</Paragraphs>
  <Slides>15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Aptos Display</vt:lpstr>
      <vt:lpstr>Poppins Medium</vt:lpstr>
      <vt:lpstr>Aptos</vt:lpstr>
      <vt:lpstr>Poppins</vt:lpstr>
      <vt:lpstr>Office Theme</vt:lpstr>
      <vt:lpstr>PowerPoint Presentation</vt:lpstr>
      <vt:lpstr>PowerPoint Presentation</vt:lpstr>
      <vt:lpstr>PowerPoint Presentation</vt:lpstr>
      <vt:lpstr>Chasm Between Realities</vt:lpstr>
      <vt:lpstr>PowerPoint Presentation</vt:lpstr>
      <vt:lpstr>PowerPoint Presentation</vt:lpstr>
      <vt:lpstr>PowerPoint Presentation</vt:lpstr>
      <vt:lpstr>PowerPoint Presentation</vt:lpstr>
      <vt:lpstr>Exploring Proposed Solutions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Silkensen, Shannon (NIH/NCI) [E]</cp:lastModifiedBy>
  <cp:revision>18</cp:revision>
  <dcterms:modified xsi:type="dcterms:W3CDTF">2024-05-30T16:47:56Z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lassificationContentMarkingFooterLocations">
    <vt:lpwstr>Simple Light:3</vt:lpwstr>
  </property>
  <property fmtid="{D5CDD505-2E9C-101B-9397-08002B2CF9AE}" pid="3" name="ClassificationContentMarkingFooterText">
    <vt:lpwstr>Protective Marking: Internal</vt:lpwstr>
  </property>
  <property fmtid="{D5CDD505-2E9C-101B-9397-08002B2CF9AE}" pid="4" name="MSIP_Label_c139f78e-1cec-4180-a9d8-eaa689ab62a4_Enabled">
    <vt:lpwstr>true</vt:lpwstr>
  </property>
  <property fmtid="{D5CDD505-2E9C-101B-9397-08002B2CF9AE}" pid="5" name="MSIP_Label_c139f78e-1cec-4180-a9d8-eaa689ab62a4_SetDate">
    <vt:lpwstr>2024-02-08T00:31:05Z</vt:lpwstr>
  </property>
  <property fmtid="{D5CDD505-2E9C-101B-9397-08002B2CF9AE}" pid="6" name="MSIP_Label_c139f78e-1cec-4180-a9d8-eaa689ab62a4_Method">
    <vt:lpwstr>Privileged</vt:lpwstr>
  </property>
  <property fmtid="{D5CDD505-2E9C-101B-9397-08002B2CF9AE}" pid="7" name="MSIP_Label_c139f78e-1cec-4180-a9d8-eaa689ab62a4_Name">
    <vt:lpwstr>Public</vt:lpwstr>
  </property>
  <property fmtid="{D5CDD505-2E9C-101B-9397-08002B2CF9AE}" pid="8" name="MSIP_Label_c139f78e-1cec-4180-a9d8-eaa689ab62a4_SiteId">
    <vt:lpwstr>1bea21f2-daf2-4600-bcf2-894467ed9fb0</vt:lpwstr>
  </property>
  <property fmtid="{D5CDD505-2E9C-101B-9397-08002B2CF9AE}" pid="9" name="MSIP_Label_c139f78e-1cec-4180-a9d8-eaa689ab62a4_ActionId">
    <vt:lpwstr>f0bae763-a70d-4094-ad0c-c0a5cc90521e</vt:lpwstr>
  </property>
  <property fmtid="{D5CDD505-2E9C-101B-9397-08002B2CF9AE}" pid="10" name="MSIP_Label_c139f78e-1cec-4180-a9d8-eaa689ab62a4_ContentBits">
    <vt:lpwstr>0</vt:lpwstr>
  </property>
</Properties>
</file>