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18" r:id="rId5"/>
  </p:sldMasterIdLst>
  <p:notesMasterIdLst>
    <p:notesMasterId r:id="rId10"/>
  </p:notesMasterIdLst>
  <p:sldIdLst>
    <p:sldId id="2147479192" r:id="rId6"/>
    <p:sldId id="2147479193" r:id="rId7"/>
    <p:sldId id="2147309122" r:id="rId8"/>
    <p:sldId id="21474791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EF3F10-1758-6767-2085-A6555F43C27B}" name="Kelee Petzelt" initials="KP" userId="S::kelee.petzelt@pocp.com::a09564bf-0a51-4a56-89e3-4fdb1c7ec8a0" providerId="AD"/>
  <p188:author id="{3E73AE1E-BFAC-4B24-4C7F-7478BCD63072}" name="Anthony DiDonato" initials="AD" userId="S::ADIDONATO@MITRE.ORG::c7545019-09c7-4959-aa7b-b08e6759a825" providerId="AD"/>
  <p188:author id="{F8FA1F28-ACCD-F82A-37C5-81B67794317D}" name="Gail Shenk" initials="GS" userId="S::gshenk@mitre.org::277558a0-683a-4933-815a-a20b9b95c2c7" providerId="AD"/>
  <p188:author id="{67FA5E33-F077-1EA5-54FC-1045C89CF7CA}" name="Renee L Rookwood" initials="RLR" userId="S::RROOKWOOD@MITRE.ORG::26fea4a9-63b6-403a-8017-099720e10dc3" providerId="AD"/>
  <p188:author id="{A59EBF41-0A09-F80A-0E3C-64E017DBC89E}" name="Anthony DiDonato" initials="AD" userId="S::adidonato@mitre.org::c7545019-09c7-4959-aa7b-b08e6759a825" providerId="AD"/>
  <p188:author id="{29E7E943-FAB7-12BA-940E-36B391678AAC}" name="Gail Shenk" initials="GS" userId="S::GSHENK@MITRE.ORG::277558a0-683a-4933-815a-a20b9b95c2c7" providerId="AD"/>
  <p188:author id="{4490285F-311A-2D55-06B8-23940A363B75}" name="Dr. Suzette K Stoutenburg" initials="SS" userId="S::SUZETTE@MITRE.ORG::2b5dadc3-d831-4ddf-b0c9-406666bc5e3c" providerId="AD"/>
  <p188:author id="{66EAFA6A-6F5F-AD9F-F911-15814AB63254}" name="James Patterson" initials="JP" userId="S::jpatterson@mitre.org::76c8434d-0727-42ab-aa29-ca8104b3fdff" providerId="AD"/>
  <p188:author id="{BE917D82-44E2-4A1F-C948-49BFE7D955BA}" name="Karen M Bates" initials="KMB" userId="S::kbates@mitre.org::2307c930-22ed-4379-af13-971c8d985e03" providerId="AD"/>
  <p188:author id="{D941849B-26AD-F253-17BF-A2E1DDCADF1B}" name="Mallory L Carellas" initials="MC" userId="S::mcarellas@mitre.org::c1291c33-6a86-490e-877f-9cd9bc17acde" providerId="AD"/>
  <p188:author id="{CB185FAA-A736-3A44-3C95-B86D6E96F99C}" name="Dr. Liz Canzone" initials="DLC" userId="S::ECANZONE@MITRE.ORG::b3855f6e-3555-4d63-8c3d-fadbe1fcb204" providerId="AD"/>
  <p188:author id="{E41D56B4-E7EA-BB55-F1A5-F5B9B0347296}" name="Su Chen" initials="SC" userId="S::suchen@mitre.org::46843694-5484-4a1d-b640-b2d045a95a7f" providerId="AD"/>
  <p188:author id="{5885B2B8-9CFD-6D03-C31B-7364916766F0}" name="Maeve C Kokolus" initials="MK" userId="S::mkokolus@mitre.org::b2679613-d448-4789-8ec2-0d208e23c8c0" providerId="AD"/>
  <p188:author id="{AB5E59CE-E2CB-4467-E04A-014259F45490}" name="Su Chen" initials="" userId="S::SUCHEN@MITRE.ORG::46843694-5484-4a1d-b640-b2d045a95a7f" providerId="AD"/>
  <p188:author id="{B49E18D8-DF0D-6BE5-D9D9-ECB9C7526445}" name="Adam Kroetsch" initials="AK" userId="S::akroetsch@mitre.org::74402e89-6a0b-4c10-9f4f-87c97b4a6f56" providerId="AD"/>
  <p188:author id="{77DE15F5-42E0-6655-CD76-5B616F5C6A04}" name="James Patterson" initials="JP" userId="S::JPATTERSON@MITRE.ORG::76c8434d-0727-42ab-aa29-ca8104b3fd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DB1"/>
    <a:srgbClr val="F8DE80"/>
    <a:srgbClr val="CFCFCD"/>
    <a:srgbClr val="9BE2E9"/>
    <a:srgbClr val="D1CFCE"/>
    <a:srgbClr val="F7DE7F"/>
    <a:srgbClr val="568AA7"/>
    <a:srgbClr val="FFFFFF"/>
    <a:srgbClr val="6189A3"/>
    <a:srgbClr val="075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FFB74-E3C7-C44A-A7C6-087C0E72F440}" v="2" dt="2024-04-30T23:43:38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98101-8E94-1747-B490-A634ECC7D55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6B0B9-F56A-4C40-874D-61C5A266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89008-A845-3542-9030-80EE4706E7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85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0670" lvl="2" indent="-348592">
              <a:buFont typeface="Arial" panose="020B0604020202020204" pitchFamily="34" charset="0"/>
              <a:buChar char="•"/>
            </a:pPr>
            <a:r>
              <a:rPr lang="en-US" sz="140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F3C89-9E49-4851-A18A-DAECD34FD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99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D139-D163-E062-3C14-28837F7A2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844" y="1419152"/>
            <a:ext cx="857451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enter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AEDDD-7B9F-C84A-F040-6871B4827F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844" y="3898827"/>
            <a:ext cx="857451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enter Master subtitle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826F71-C1D2-8A10-2DDD-99A44333D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377" y="1364307"/>
            <a:ext cx="1460311" cy="1460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2F087-57D1-40CD-D740-E643A9FD5701}"/>
              </a:ext>
            </a:extLst>
          </p:cNvPr>
          <p:cNvSpPr txBox="1"/>
          <p:nvPr userDrawn="1"/>
        </p:nvSpPr>
        <p:spPr>
          <a:xfrm>
            <a:off x="6974305" y="6517405"/>
            <a:ext cx="4977063" cy="34059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HL7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FHIR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a registered trademark owned by Health Level Seven International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F1F0D-F5CE-4A0E-3DEF-BF4C96B7F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9933" y="318792"/>
            <a:ext cx="3813755" cy="9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5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Subtitle-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8227"/>
            <a:ext cx="5185437" cy="4536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F8E406-053C-1B7D-6F7B-5AA18ADAE9C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36071" y="1458227"/>
            <a:ext cx="5185437" cy="4536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92D5F-7D8A-5507-50C2-D30B8513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0BC5B7-FC60-10D0-9D94-21DDD6E4B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0568FDC-CFC3-72EA-3857-48F3469E1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269614"/>
            <a:ext cx="8185533" cy="219321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1143C-7A04-996B-A567-254E9F5DF786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E1570-D816-810C-2F3E-F54165C03D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1054468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43481"/>
            <a:ext cx="5185437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17D34-3CCD-5A24-C97C-8A1E4B714986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8FC76-08C3-3A25-AB0B-57AAAEA39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94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1054468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43481"/>
            <a:ext cx="5185437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33396-6F90-DF0C-FB17-A886C0BFED06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90152-1D36-EB86-DF2A-05289CBAD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5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47AD5E-07F9-3AE0-B3FA-C6CB8ECD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586D07-4DD5-19A4-67B9-AB2806E553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94C3DE-B274-2185-D063-E3F4821A3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8227"/>
            <a:ext cx="5185437" cy="4536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7E71D-DD2D-9A36-8C85-285124206896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80310-AC7B-CD42-A0EF-7CF0936EF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-Subtitle-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47AD5E-07F9-3AE0-B3FA-C6CB8ECD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586D07-4DD5-19A4-67B9-AB2806E553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94C3DE-B274-2185-D063-E3F4821A3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8227"/>
            <a:ext cx="5185437" cy="4536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D736F0D-8FF2-E861-994E-CEB1957671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6269614"/>
            <a:ext cx="8505022" cy="241355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9B688-207E-B23C-CB3C-3A87F29A1081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54CFC-FA8E-A991-574C-7335B7F66E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1054468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E53E0-E20D-097D-B6B5-030D0F99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1054468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30DB1A6-F4A3-F464-A939-0E52A5CC67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6283683"/>
            <a:ext cx="8482818" cy="215592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C10B7-2108-B60F-DAD7-2B4B745875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09AE6-79FA-528E-3CBF-E86D04B7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8F9C1FE-24D0-D734-D0EF-04414ED4C5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71F12-F546-A551-9407-D91435720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Only-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09AE6-79FA-528E-3CBF-E86D04B7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8F9C1FE-24D0-D734-D0EF-04414ED4C5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28E6DE-6414-C4E3-8DA0-9A2AAC147A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6269615"/>
            <a:ext cx="8868578" cy="230338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1D2E9-62AA-826A-AD79-BE04933A96E8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BCC29-6933-CA21-0A7F-96BDCCC2E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1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3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D139-D163-E062-3C14-28837F7A2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844" y="1130393"/>
            <a:ext cx="8574511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AEDDD-7B9F-C84A-F040-6871B4827F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844" y="3734390"/>
            <a:ext cx="857451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enter Section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6A8FA-18F9-9BF0-93A9-7612CEFC1E8F}"/>
              </a:ext>
            </a:extLst>
          </p:cNvPr>
          <p:cNvSpPr txBox="1"/>
          <p:nvPr userDrawn="1"/>
        </p:nvSpPr>
        <p:spPr>
          <a:xfrm>
            <a:off x="9959926" y="656961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D589D-2928-2112-AA8D-336275D885B9}"/>
              </a:ext>
            </a:extLst>
          </p:cNvPr>
          <p:cNvSpPr txBox="1"/>
          <p:nvPr userDrawn="1"/>
        </p:nvSpPr>
        <p:spPr>
          <a:xfrm>
            <a:off x="9731004" y="6508697"/>
            <a:ext cx="422031" cy="323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9784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B8A7E46-E5B0-6ED0-6F80-B4C4836E3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269614"/>
            <a:ext cx="9166553" cy="244475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</p:spTree>
    <p:extLst>
      <p:ext uri="{BB962C8B-B14F-4D97-AF65-F5344CB8AC3E}">
        <p14:creationId xmlns:p14="http://schemas.microsoft.com/office/powerpoint/2010/main" val="250247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rdX_Blank Slide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D89D2D-9F9A-4436-ACCC-12C4EEB6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06F646-C9B7-394A-A60B-769EA8CEC9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9241F-AB6E-3C13-0EA7-79AAF2FFAFD9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93272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0" y="274637"/>
            <a:ext cx="10972800" cy="86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ts val="4267"/>
              </a:lnSpc>
              <a:defRPr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9728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6750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3C5D79-D431-4A48-BC6F-31ECF2326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2023 THE MITRE CORPORATION. ALL RIGHTS RESERVED. FOR INTERNAL USE ONLY.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D1223-949E-42AE-85D8-3EED775BD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CF63ED-5365-0347-943C-46237B99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6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59882"/>
            <a:ext cx="9524999" cy="23876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978731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472669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5F4A83-393A-4CE0-B1E3-51767F91878B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2A2DF0-854B-4DB1-AE44-913A6FBB81C2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3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3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48413-5CDD-41AF-94E1-7E4257E6BF27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6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46909"/>
            <a:ext cx="11277600" cy="5001491"/>
          </a:xfrm>
        </p:spPr>
        <p:txBody>
          <a:bodyPr>
            <a:noAutofit/>
          </a:bodyPr>
          <a:lstStyle>
            <a:lvl1pPr marL="225425" indent="-225425">
              <a:spcBef>
                <a:spcPts val="0"/>
              </a:spcBef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1pPr>
            <a:lvl2pPr marL="688975" indent="-344488">
              <a:spcBef>
                <a:spcPts val="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>
                <a:solidFill>
                  <a:schemeClr val="tx2"/>
                </a:solidFill>
              </a:defRPr>
            </a:lvl2pPr>
            <a:lvl3pPr marL="1033463" indent="-344488">
              <a:spcBef>
                <a:spcPts val="0"/>
              </a:spcBef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4pPr>
            <a:lvl5pPr marL="1377950" indent="-238125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 marL="1603375" indent="-225425">
              <a:spcBef>
                <a:spcPts val="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01046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-Ltr-lis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281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56909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2000" b="0"/>
            </a:lvl1pPr>
            <a:lvl2pPr marL="466725" indent="-457200">
              <a:buFont typeface="+mj-lt"/>
              <a:buAutoNum type="alphaLcPeriod"/>
              <a:defRPr/>
            </a:lvl2pPr>
            <a:lvl4pPr marL="804862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b="0"/>
            </a:lvl4pPr>
            <a:lvl5pPr marL="1084263" indent="-282575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600" b="0"/>
            </a:lvl5pPr>
            <a:lvl6pPr marL="1371600" indent="-287338">
              <a:spcAft>
                <a:spcPts val="600"/>
              </a:spcAft>
              <a:defRPr sz="1400"/>
            </a:lvl6pPr>
          </a:lstStyle>
          <a:p>
            <a:pPr lvl="0"/>
            <a:r>
              <a:rPr lang="en-US"/>
              <a:t>Click to edit master text style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  <a:p>
            <a:pPr lvl="3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7DDB70-6DF6-4B7F-A712-165D905FB482}"/>
              </a:ext>
            </a:extLst>
          </p:cNvPr>
          <p:cNvSpPr/>
          <p:nvPr userDrawn="1"/>
        </p:nvSpPr>
        <p:spPr>
          <a:xfrm>
            <a:off x="3638550" y="6350272"/>
            <a:ext cx="4876800" cy="46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6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CFEAB-D8BC-4844-8CCE-5BBD5698D4C8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0797795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43481"/>
            <a:ext cx="10797795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3A152-8A8C-3B41-0450-EBA9BF87951C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DEB21-827F-9786-841D-62BEDA8AB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13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771174-2FC8-4F6A-9122-DD370FE6E995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0ADA4FE-7B18-7743-B870-59564B6FC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67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:2B_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727B-F77C-0F4F-B8FC-A3CB54F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6400800"/>
            <a:ext cx="622738" cy="365125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7BA89-147B-D544-859D-FE2871473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488" y="2997309"/>
            <a:ext cx="10515600" cy="840230"/>
          </a:xfrm>
        </p:spPr>
        <p:txBody>
          <a:bodyPr anchor="ctr">
            <a:spAutoFit/>
          </a:bodyPr>
          <a:lstStyle>
            <a:lvl1pPr>
              <a:defRPr sz="5400"/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73DA4-0303-2D45-9BCE-792A64D46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2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:2B_Bullet-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778E7C-0D3D-4C4D-A654-01C6F5B05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376E-4CA3-2542-B51D-A36CE9EA7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1295400"/>
            <a:ext cx="11363325" cy="4876800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tabLst/>
              <a:defRPr/>
            </a:lvl1pPr>
            <a:lvl2pPr marL="457200" indent="-228600">
              <a:buFont typeface="Wingdings" pitchFamily="2" charset="2"/>
              <a:buChar char="§"/>
              <a:tabLst/>
              <a:defRPr/>
            </a:lvl2pPr>
            <a:lvl3pPr marL="571500" indent="-228600">
              <a:tabLst/>
              <a:defRPr/>
            </a:lvl3pPr>
            <a:lvl4pPr marL="685800" indent="-2286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774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conten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281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569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7DDB70-6DF6-4B7F-A712-165D905FB482}"/>
              </a:ext>
            </a:extLst>
          </p:cNvPr>
          <p:cNvSpPr/>
          <p:nvPr userDrawn="1"/>
        </p:nvSpPr>
        <p:spPr>
          <a:xfrm>
            <a:off x="3638550" y="6350272"/>
            <a:ext cx="4876800" cy="46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6DD8-D041-F55B-170A-EAF1F591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3195-F8F2-C102-1320-48D074957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B8C0-89F9-D8F8-C36E-CB48559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5237-61E0-A24D-A593-E6D4B0702181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39CFA-1A56-D5CC-3D6F-2360F472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381E-F8D9-8531-974A-B7E312F4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E278-B75D-B643-969A-D7241018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5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3C5D79-D431-4A48-BC6F-31ECF2326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2023 THE MITRE CORPORATION. ALL RIGHTS RESERVED. FOR INTERNAL USE ONLY.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D1223-949E-42AE-85D8-3EED775BD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CF63ED-5365-0347-943C-46237B99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Slide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410BEC-D935-1296-CCC3-7B45BABFE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7873" y="6282052"/>
            <a:ext cx="1901952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:2B_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F9F-3202-B443-A87A-BDA16F4A1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440" y="1303655"/>
            <a:ext cx="9144000" cy="2009720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FF059-95DD-D442-8A2F-BA0EC6593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440" y="3446671"/>
            <a:ext cx="9144000" cy="5600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A3D1CCA-73DE-0941-8F45-344E5CC605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440" y="4090988"/>
            <a:ext cx="4687887" cy="628650"/>
          </a:xfrm>
          <a:prstGeom prst="rect">
            <a:avLst/>
          </a:prstGeom>
        </p:spPr>
        <p:txBody>
          <a:bodyPr anchor="ctr" anchorCtr="0"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0D6670B-2380-714D-AD0A-1382FC43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740" y="5776720"/>
            <a:ext cx="3566160" cy="4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1054468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43481"/>
            <a:ext cx="11054468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6F9A3-4EA5-F61F-730B-13B8F43AA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6269614"/>
            <a:ext cx="6753340" cy="219321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67F7-3A6E-2202-9516-D42715EC7C5A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6C730-B63D-D10A-CB30-C613543FF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3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04413"/>
            <a:ext cx="10797795" cy="4590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1B427-914E-7169-6CBA-BF8B781647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B7E34-D2F9-A100-D64B-074F50D2F564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EA707-BCB3-0B24-3BDC-024F3E272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73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-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04413"/>
            <a:ext cx="10797795" cy="4590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1B427-914E-7169-6CBA-BF8B781647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08DD674-250F-7253-7572-FFCD341E0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6269614"/>
            <a:ext cx="7954178" cy="241355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AA41C-626F-1133-2806-62182B537253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CB3F6-7BE1-CB9D-4005-22E475204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0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1054468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43481"/>
            <a:ext cx="5185437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F8E406-053C-1B7D-6F7B-5AA18ADAE9C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36071" y="1243481"/>
            <a:ext cx="5185437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66476-F8C4-44C8-5408-8305CB764C05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A2545-E320-EB2E-D9AF-FAFD6E331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8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FC5-B80D-07D7-B517-9FC1F5D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7"/>
            <a:ext cx="11054468" cy="8099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43481"/>
            <a:ext cx="5185437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F8E406-053C-1B7D-6F7B-5AA18ADAE9C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36071" y="1243481"/>
            <a:ext cx="5185437" cy="475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AD89E-D6BC-594F-64CF-48DEB850A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269615"/>
            <a:ext cx="8218583" cy="230338"/>
          </a:xfrm>
        </p:spPr>
        <p:txBody>
          <a:bodyPr anchor="b"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Source/References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348E1-3CD5-4E92-EA8D-15EB68B6126A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999AA-F6F5-179F-1B39-92B8584A33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0DDA-3292-51D7-2867-506F397B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8227"/>
            <a:ext cx="5185437" cy="4536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F8E406-053C-1B7D-6F7B-5AA18ADAE9C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36071" y="1458227"/>
            <a:ext cx="5185437" cy="4536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92D5F-7D8A-5507-50C2-D30B8513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5028"/>
            <a:ext cx="10797795" cy="393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0BC5B7-FC60-10D0-9D94-21DDD6E4B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714375"/>
            <a:ext cx="10798175" cy="528638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800" b="1"/>
            </a:lvl2pPr>
            <a:lvl3pPr marL="457200" indent="0">
              <a:buNone/>
              <a:defRPr sz="1800" b="1"/>
            </a:lvl3pPr>
            <a:lvl4pPr marL="685800" indent="0">
              <a:buNone/>
              <a:defRPr sz="1800" b="1"/>
            </a:lvl4pPr>
            <a:lvl5pPr marL="914400" indent="0">
              <a:buNone/>
              <a:defRPr sz="1800" b="1"/>
            </a:lvl5pPr>
          </a:lstStyle>
          <a:p>
            <a:pPr lvl="0"/>
            <a:r>
              <a:rPr lang="en-US"/>
              <a:t>Insert Subhead in Title Case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76368-C483-D083-3A2A-0811D91885EC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EA3A0-19F6-5D70-9B73-A318B4845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1952" y="6475254"/>
            <a:ext cx="1197700" cy="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DF273-F758-A9E8-6C86-19052C48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25" y="245027"/>
            <a:ext cx="11063218" cy="809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8E14C-65B8-C0F6-3F86-CB7C4360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025" y="1243481"/>
            <a:ext cx="11063218" cy="4751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 descr="Artifact">
            <a:extLst>
              <a:ext uri="{FF2B5EF4-FFF2-40B4-BE49-F238E27FC236}">
                <a16:creationId xmlns:a16="http://schemas.microsoft.com/office/drawing/2014/main" id="{98303AD2-1774-B0AC-65A2-8DD41CF5EFD6}"/>
              </a:ext>
            </a:extLst>
          </p:cNvPr>
          <p:cNvSpPr/>
          <p:nvPr userDrawn="1"/>
        </p:nvSpPr>
        <p:spPr bwMode="auto">
          <a:xfrm>
            <a:off x="88254" y="3712121"/>
            <a:ext cx="292746" cy="14630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 descr="Artifact">
            <a:extLst>
              <a:ext uri="{FF2B5EF4-FFF2-40B4-BE49-F238E27FC236}">
                <a16:creationId xmlns:a16="http://schemas.microsoft.com/office/drawing/2014/main" id="{912F6DA1-1994-91B4-74C0-E1109FF46D82}"/>
              </a:ext>
            </a:extLst>
          </p:cNvPr>
          <p:cNvSpPr/>
          <p:nvPr userDrawn="1"/>
        </p:nvSpPr>
        <p:spPr bwMode="auto">
          <a:xfrm>
            <a:off x="88254" y="63370"/>
            <a:ext cx="292746" cy="35942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 descr="Artifact">
            <a:extLst>
              <a:ext uri="{FF2B5EF4-FFF2-40B4-BE49-F238E27FC236}">
                <a16:creationId xmlns:a16="http://schemas.microsoft.com/office/drawing/2014/main" id="{5B9CC136-72F0-F0EC-605E-1767DF1A85DB}"/>
              </a:ext>
            </a:extLst>
          </p:cNvPr>
          <p:cNvSpPr/>
          <p:nvPr userDrawn="1"/>
        </p:nvSpPr>
        <p:spPr bwMode="auto">
          <a:xfrm>
            <a:off x="88254" y="5237128"/>
            <a:ext cx="292746" cy="7315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 descr="Artifact">
            <a:extLst>
              <a:ext uri="{FF2B5EF4-FFF2-40B4-BE49-F238E27FC236}">
                <a16:creationId xmlns:a16="http://schemas.microsoft.com/office/drawing/2014/main" id="{F21BD98A-E65E-48FE-9891-734E0C86661E}"/>
              </a:ext>
            </a:extLst>
          </p:cNvPr>
          <p:cNvSpPr/>
          <p:nvPr userDrawn="1"/>
        </p:nvSpPr>
        <p:spPr bwMode="auto">
          <a:xfrm>
            <a:off x="88254" y="6030615"/>
            <a:ext cx="292746" cy="36576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 descr="Artifact">
            <a:extLst>
              <a:ext uri="{FF2B5EF4-FFF2-40B4-BE49-F238E27FC236}">
                <a16:creationId xmlns:a16="http://schemas.microsoft.com/office/drawing/2014/main" id="{B6EF07D6-9AB0-C09E-8B25-3D399B812D62}"/>
              </a:ext>
            </a:extLst>
          </p:cNvPr>
          <p:cNvSpPr/>
          <p:nvPr userDrawn="1"/>
        </p:nvSpPr>
        <p:spPr bwMode="auto">
          <a:xfrm>
            <a:off x="88254" y="6458342"/>
            <a:ext cx="292746" cy="18288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 descr="Artifact">
            <a:extLst>
              <a:ext uri="{FF2B5EF4-FFF2-40B4-BE49-F238E27FC236}">
                <a16:creationId xmlns:a16="http://schemas.microsoft.com/office/drawing/2014/main" id="{801E707E-139C-8490-58A1-A7526A90C3C1}"/>
              </a:ext>
            </a:extLst>
          </p:cNvPr>
          <p:cNvSpPr/>
          <p:nvPr userDrawn="1"/>
        </p:nvSpPr>
        <p:spPr bwMode="auto">
          <a:xfrm>
            <a:off x="88254" y="6703189"/>
            <a:ext cx="292746" cy="914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0F40E-0697-4DEC-9CC4-63B09BBB7BE2}"/>
              </a:ext>
            </a:extLst>
          </p:cNvPr>
          <p:cNvSpPr txBox="1"/>
          <p:nvPr userDrawn="1"/>
        </p:nvSpPr>
        <p:spPr>
          <a:xfrm rot="10800000" flipV="1">
            <a:off x="9884928" y="6451267"/>
            <a:ext cx="536215" cy="3234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018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75" r:id="rId5"/>
    <p:sldLayoutId id="2147483674" r:id="rId6"/>
    <p:sldLayoutId id="2147483667" r:id="rId7"/>
    <p:sldLayoutId id="2147483668" r:id="rId8"/>
    <p:sldLayoutId id="2147483677" r:id="rId9"/>
    <p:sldLayoutId id="2147483676" r:id="rId10"/>
    <p:sldLayoutId id="2147483669" r:id="rId11"/>
    <p:sldLayoutId id="2147483678" r:id="rId12"/>
    <p:sldLayoutId id="2147483679" r:id="rId13"/>
    <p:sldLayoutId id="2147483670" r:id="rId14"/>
    <p:sldLayoutId id="2147483671" r:id="rId15"/>
    <p:sldLayoutId id="2147483672" r:id="rId16"/>
    <p:sldLayoutId id="2147483681" r:id="rId17"/>
    <p:sldLayoutId id="2147483680" r:id="rId18"/>
    <p:sldLayoutId id="2147483655" r:id="rId19"/>
    <p:sldLayoutId id="2147483673" r:id="rId20"/>
    <p:sldLayoutId id="2147483682" r:id="rId21"/>
    <p:sldLayoutId id="2147483694" r:id="rId22"/>
    <p:sldLayoutId id="214748371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>
          <a:solidFill>
            <a:schemeClr val="tx2"/>
          </a:solidFill>
          <a:latin typeface="+mj-lt"/>
          <a:ea typeface="A little sunshine" panose="02000603000000000000" pitchFamily="2" charset="0"/>
          <a:cs typeface="Aparajita" panose="020B0502040204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C14A-20CD-D344-A1D8-47FECE9E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2445"/>
            <a:ext cx="11277600" cy="50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Arial 24 pt. Edit master text styles</a:t>
            </a:r>
          </a:p>
          <a:p>
            <a:pPr lvl="1"/>
            <a:r>
              <a:rPr lang="en-US"/>
              <a:t>Arial 24 PT. Second level</a:t>
            </a:r>
          </a:p>
          <a:p>
            <a:pPr lvl="2"/>
            <a:r>
              <a:rPr lang="en-US"/>
              <a:t>Arial 24 PT. Third level</a:t>
            </a:r>
          </a:p>
          <a:p>
            <a:pPr lvl="3"/>
            <a:r>
              <a:rPr lang="en-US"/>
              <a:t>Arial 24 PT. Fourth level</a:t>
            </a:r>
          </a:p>
          <a:p>
            <a:pPr lvl="4"/>
            <a:r>
              <a:rPr lang="en-US"/>
              <a:t>Arial 22 PT. Fifth level</a:t>
            </a:r>
          </a:p>
          <a:p>
            <a:pPr lvl="5"/>
            <a:r>
              <a:rPr lang="en-US"/>
              <a:t>Arial 18 PT. Sixth level</a:t>
            </a:r>
          </a:p>
          <a:p>
            <a:pPr lvl="6"/>
            <a:r>
              <a:rPr lang="en-US"/>
              <a:t>Arial 16 PT. Seventh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r" defTabSz="914400" rtl="0" eaLnBrk="1" latinLnBrk="0" hangingPunct="1">
              <a:defRPr lang="en-US" sz="800" kern="1200" cap="all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902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sz="24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  <a:lvl2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2pPr>
      <a:lvl3pPr marL="238125" indent="-2381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Arial"/>
        <a:buChar char="•"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3pPr>
      <a:lvl4pPr marL="693738" marR="0" indent="-347663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Pct val="110000"/>
        <a:buFont typeface=".AppleSystemUIFont" charset="-120"/>
        <a:buChar char="–"/>
        <a:tabLst/>
        <a:defRPr lang="en-US" sz="2400" b="0" i="0" kern="120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4pPr>
      <a:lvl5pPr marL="1543050" marR="0" indent="-33972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5000"/>
        <a:buFont typeface="Courier New" panose="02070309020205020404" pitchFamily="49" charset="0"/>
        <a:buChar char="o"/>
        <a:tabLst/>
        <a:defRPr lang="en-US" sz="22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5pPr>
      <a:lvl6pPr marL="1947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Arial" panose="020B0604020202020204" pitchFamily="34" charset="0"/>
        <a:buChar char="•"/>
        <a:tabLst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2290763" indent="-223838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-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136392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288">
          <p15:clr>
            <a:srgbClr val="F26B43"/>
          </p15:clr>
        </p15:guide>
        <p15:guide id="25" pos="7392">
          <p15:clr>
            <a:srgbClr val="F26B43"/>
          </p15:clr>
        </p15:guide>
        <p15:guide id="26" orient="horz" pos="3936">
          <p15:clr>
            <a:srgbClr val="F26B43"/>
          </p15:clr>
        </p15:guide>
        <p15:guide id="27" orient="horz" pos="240">
          <p15:clr>
            <a:srgbClr val="F26B43"/>
          </p15:clr>
        </p15:guide>
        <p15:guide id="28" orient="horz" pos="4248">
          <p15:clr>
            <a:srgbClr val="F26B43"/>
          </p15:clr>
        </p15:guide>
        <p15:guide id="29" pos="3840">
          <p15:clr>
            <a:srgbClr val="F26B43"/>
          </p15:clr>
        </p15:guide>
        <p15:guide id="30" orient="horz" pos="4200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://hl7.org/fhir/us/mcode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deX@hl7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circle&#10;&#10;Description automatically generated">
            <a:extLst>
              <a:ext uri="{FF2B5EF4-FFF2-40B4-BE49-F238E27FC236}">
                <a16:creationId xmlns:a16="http://schemas.microsoft.com/office/drawing/2014/main" id="{9E19E0B4-77E2-EBF5-655B-C0CC8C59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71" y="418014"/>
            <a:ext cx="3878560" cy="9451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273AE-F280-F4FE-7439-6F737138F7E5}"/>
              </a:ext>
            </a:extLst>
          </p:cNvPr>
          <p:cNvSpPr txBox="1">
            <a:spLocks/>
          </p:cNvSpPr>
          <p:nvPr/>
        </p:nvSpPr>
        <p:spPr>
          <a:xfrm>
            <a:off x="916281" y="1350435"/>
            <a:ext cx="3933850" cy="1084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minimal Common Oncology Data Elements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77B23A2A-9645-0F9C-77F9-A178AEACB5E3}"/>
              </a:ext>
            </a:extLst>
          </p:cNvPr>
          <p:cNvSpPr txBox="1">
            <a:spLocks/>
          </p:cNvSpPr>
          <p:nvPr/>
        </p:nvSpPr>
        <p:spPr>
          <a:xfrm>
            <a:off x="852781" y="1798937"/>
            <a:ext cx="3997350" cy="1944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B23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B23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FHIR-based core set of common data elements for cancer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B23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B23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Standardized, computable, clinically applicable and available in electronic health records for cancer patients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E70E4-4EF4-A867-C16D-9D177AE83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67" y="3452367"/>
            <a:ext cx="3997350" cy="2778709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6E9DD98-4C76-5A55-DA1E-7E2BBAED2871}"/>
              </a:ext>
            </a:extLst>
          </p:cNvPr>
          <p:cNvSpPr txBox="1">
            <a:spLocks/>
          </p:cNvSpPr>
          <p:nvPr/>
        </p:nvSpPr>
        <p:spPr>
          <a:xfrm>
            <a:off x="1227800" y="6250035"/>
            <a:ext cx="3022555" cy="244475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n-US" sz="2400" b="0" i="0" kern="1200" cap="none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1pPr>
            <a:lvl2pPr marL="466725" indent="-2428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n-US" sz="20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2pPr>
            <a:lvl3pPr marL="690563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lang="en-US" sz="18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3pPr>
            <a:lvl4pPr marL="914400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lang="en-US" sz="16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4pPr>
            <a:lvl5pPr marL="1138238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lang="en-US" sz="14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B2338"/>
                </a:solidFill>
                <a:effectLst/>
                <a:uLnTx/>
                <a:uFillTx/>
                <a:latin typeface="Arial"/>
                <a:ea typeface="+mn-ea"/>
                <a:cs typeface="Arial Narrow" charset="0"/>
              </a:rPr>
              <a:t>*mCODE STU3: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21D1F"/>
                </a:solidFill>
                <a:effectLst/>
                <a:uLnTx/>
                <a:uFillTx/>
                <a:latin typeface="Arial"/>
                <a:ea typeface="+mn-ea"/>
                <a:cs typeface="Arial Narrow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http://hl7.org/fhir/us/mcode/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21D1F"/>
              </a:solidFill>
              <a:effectLst/>
              <a:uLnTx/>
              <a:uFillTx/>
              <a:latin typeface="Arial"/>
              <a:ea typeface="+mn-ea"/>
              <a:cs typeface="Arial Narrow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1FC78E-7721-0B51-2309-1D70337C6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173216" y="5849607"/>
            <a:ext cx="951964" cy="944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90A640-1328-E0B3-ACA3-249CD4566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4815" y="757674"/>
            <a:ext cx="5046179" cy="33941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509A032-3EDF-D0BA-1940-9D799E91A3A1}"/>
              </a:ext>
            </a:extLst>
          </p:cNvPr>
          <p:cNvSpPr txBox="1"/>
          <p:nvPr/>
        </p:nvSpPr>
        <p:spPr>
          <a:xfrm>
            <a:off x="6704578" y="4240307"/>
            <a:ext cx="100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94F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949068-1A65-D895-FCFB-A9773BA02E87}"/>
              </a:ext>
            </a:extLst>
          </p:cNvPr>
          <p:cNvSpPr txBox="1"/>
          <p:nvPr/>
        </p:nvSpPr>
        <p:spPr>
          <a:xfrm>
            <a:off x="6704578" y="4685889"/>
            <a:ext cx="379333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B2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patient health records covered by mCODE consistent vendor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B2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 active development or already available)</a:t>
            </a:r>
          </a:p>
        </p:txBody>
      </p:sp>
      <p:pic>
        <p:nvPicPr>
          <p:cNvPr id="38" name="Picture 6">
            <a:extLst>
              <a:ext uri="{FF2B5EF4-FFF2-40B4-BE49-F238E27FC236}">
                <a16:creationId xmlns:a16="http://schemas.microsoft.com/office/drawing/2014/main" id="{E5BD722A-7D03-C13A-FE60-F45A1CA7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84" y="5351505"/>
            <a:ext cx="1121337" cy="1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6A88BE15-6472-DC3A-4304-0FC3FF9C6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4027" y="4445175"/>
            <a:ext cx="532666" cy="6688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C130727-42FA-75B6-D29E-D9A17F50E514}"/>
              </a:ext>
            </a:extLst>
          </p:cNvPr>
          <p:cNvSpPr txBox="1"/>
          <p:nvPr/>
        </p:nvSpPr>
        <p:spPr>
          <a:xfrm>
            <a:off x="6704577" y="5396518"/>
            <a:ext cx="100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94F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8CFD5A-8C11-EEE8-491C-F23C6FA8A02E}"/>
              </a:ext>
            </a:extLst>
          </p:cNvPr>
          <p:cNvSpPr txBox="1"/>
          <p:nvPr/>
        </p:nvSpPr>
        <p:spPr>
          <a:xfrm>
            <a:off x="6704577" y="5832370"/>
            <a:ext cx="379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B2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North American radiation therapy sites have vendors adopting mCODE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B2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6723B-7421-A02E-CA81-583FCE956119}"/>
              </a:ext>
            </a:extLst>
          </p:cNvPr>
          <p:cNvSpPr txBox="1"/>
          <p:nvPr/>
        </p:nvSpPr>
        <p:spPr>
          <a:xfrm>
            <a:off x="5943600" y="3897865"/>
            <a:ext cx="4635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A952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*countries in red exploring or actively adopting CodeX standards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929A877E-7CE9-C6BD-1ABD-C9EF2B8C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2641" y="6531254"/>
            <a:ext cx="749508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8F58011-25B0-390F-A22B-9F3EC4715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7736" y="6595326"/>
            <a:ext cx="716249" cy="24447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191F84B-350B-CABF-DF71-A75BEB3B3E67}"/>
              </a:ext>
            </a:extLst>
          </p:cNvPr>
          <p:cNvSpPr txBox="1">
            <a:spLocks/>
          </p:cNvSpPr>
          <p:nvPr/>
        </p:nvSpPr>
        <p:spPr>
          <a:xfrm>
            <a:off x="101663" y="6569931"/>
            <a:ext cx="3022555" cy="244475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n-US" sz="2400" b="0" i="0" kern="1200" cap="none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1pPr>
            <a:lvl2pPr marL="466725" indent="-2428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n-US" sz="20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2pPr>
            <a:lvl3pPr marL="690563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lang="en-US" sz="18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3pPr>
            <a:lvl4pPr marL="914400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lang="en-US" sz="16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4pPr>
            <a:lvl5pPr marL="1138238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lang="en-US" sz="1400" b="0" i="0" kern="1200" baseline="0" dirty="0">
                <a:solidFill>
                  <a:schemeClr val="tx2"/>
                </a:solidFill>
                <a:latin typeface="+mn-lt"/>
                <a:ea typeface="+mn-ea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B2338"/>
                </a:solidFill>
                <a:effectLst/>
                <a:uLnTx/>
                <a:uFillTx/>
                <a:latin typeface="Arial"/>
                <a:ea typeface="+mn-ea"/>
                <a:cs typeface="Arial Narrow" charset="0"/>
              </a:rPr>
              <a:t>*mCODE was co-founded by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21D1F"/>
              </a:solidFill>
              <a:effectLst/>
              <a:uLnTx/>
              <a:uFillTx/>
              <a:latin typeface="Arial"/>
              <a:ea typeface="+mn-ea"/>
              <a:cs typeface="Arial Narrow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9B57F-0126-C7DF-F411-5ECE03DA1A50}"/>
              </a:ext>
            </a:extLst>
          </p:cNvPr>
          <p:cNvSpPr txBox="1"/>
          <p:nvPr/>
        </p:nvSpPr>
        <p:spPr>
          <a:xfrm>
            <a:off x="1979406" y="6595326"/>
            <a:ext cx="102125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i="0">
                <a:solidFill>
                  <a:schemeClr val="bg1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©2024 The MITRE Corporation. ALL RIGHTS RESERVED Approved for public release. Distribution unlimited 24-01113.</a:t>
            </a:r>
            <a:endParaRPr lang="en-US" sz="8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7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177EB-FADE-201B-3617-66326E5B85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1200" y="4945817"/>
            <a:ext cx="10153650" cy="1817688"/>
          </a:xfrm>
        </p:spPr>
        <p:txBody>
          <a:bodyPr/>
          <a:lstStyle/>
          <a:p>
            <a:pPr marL="0" indent="0">
              <a:buNone/>
            </a:pPr>
            <a:br>
              <a:rPr lang="en-US"/>
            </a:br>
            <a:r>
              <a:rPr lang="en-US" sz="2400"/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900"/>
              <a:t>   </a:t>
            </a:r>
            <a:br>
              <a:rPr lang="en-US"/>
            </a:br>
            <a:r>
              <a:rPr lang="en-US" b="1">
                <a:solidFill>
                  <a:schemeClr val="tx2"/>
                </a:solidFill>
              </a:rPr>
              <a:t>CODEX DOMAINS: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Oncology   |  Radiation Oncology   |   Genomics   |   Cardiovascular Health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91C47-A0E0-936C-31AF-35AEB373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1" y="13596"/>
            <a:ext cx="5225272" cy="130631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2D1DFB7-D192-433B-244A-BDFDF9973192}"/>
              </a:ext>
            </a:extLst>
          </p:cNvPr>
          <p:cNvSpPr txBox="1">
            <a:spLocks/>
          </p:cNvSpPr>
          <p:nvPr/>
        </p:nvSpPr>
        <p:spPr>
          <a:xfrm>
            <a:off x="1526308" y="1028118"/>
            <a:ext cx="6257531" cy="534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An HL7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FHIR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Accelerator</a:t>
            </a:r>
          </a:p>
        </p:txBody>
      </p:sp>
      <p:pic>
        <p:nvPicPr>
          <p:cNvPr id="2" name="Picture 1" descr="Older woman in mask looking at granddaughter while sitting in a hospital setting">
            <a:extLst>
              <a:ext uri="{FF2B5EF4-FFF2-40B4-BE49-F238E27FC236}">
                <a16:creationId xmlns:a16="http://schemas.microsoft.com/office/drawing/2014/main" id="{B7800406-54FA-8797-E0E2-24CDBB94C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34"/>
                    </a14:imgEffect>
                    <a14:imgEffect>
                      <a14:brightnessContrast bright="-43000"/>
                    </a14:imgEffect>
                  </a14:imgLayer>
                </a14:imgProps>
              </a:ext>
            </a:extLst>
          </a:blip>
          <a:srcRect t="-882" r="9236" b="41826"/>
          <a:stretch/>
        </p:blipFill>
        <p:spPr>
          <a:xfrm>
            <a:off x="0" y="1537911"/>
            <a:ext cx="8614043" cy="4229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D47D7-3C12-4EF5-45E3-BD7C4FE7DD28}"/>
              </a:ext>
            </a:extLst>
          </p:cNvPr>
          <p:cNvSpPr txBox="1"/>
          <p:nvPr/>
        </p:nvSpPr>
        <p:spPr>
          <a:xfrm>
            <a:off x="195408" y="4775798"/>
            <a:ext cx="3766598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Better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B0563-410F-642E-3AAF-EC8DF241FA56}"/>
              </a:ext>
            </a:extLst>
          </p:cNvPr>
          <p:cNvSpPr txBox="1"/>
          <p:nvPr/>
        </p:nvSpPr>
        <p:spPr>
          <a:xfrm>
            <a:off x="3749302" y="1758986"/>
            <a:ext cx="46933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are a community dedicated to advancing clinical specialty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 health 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tandards so patients have the care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research journey they deserve and should expect.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1FF57-968D-C1F4-FD69-DC88E1A2B1D9}"/>
              </a:ext>
            </a:extLst>
          </p:cNvPr>
          <p:cNvSpPr txBox="1"/>
          <p:nvPr/>
        </p:nvSpPr>
        <p:spPr>
          <a:xfrm>
            <a:off x="195408" y="5162487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Better Health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4B66C3F-0FDE-F3B1-90CA-F982602879C9}"/>
              </a:ext>
            </a:extLst>
          </p:cNvPr>
          <p:cNvSpPr txBox="1">
            <a:spLocks/>
          </p:cNvSpPr>
          <p:nvPr/>
        </p:nvSpPr>
        <p:spPr>
          <a:xfrm>
            <a:off x="8802202" y="487341"/>
            <a:ext cx="3000374" cy="764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+mj-lt"/>
                <a:ea typeface="A little sunshine" panose="02000603000000000000" pitchFamily="2" charset="0"/>
                <a:cs typeface="Aparajita" panose="020B05020402040202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95031"/>
                </a:solidFill>
                <a:effectLst/>
                <a:uLnTx/>
                <a:uFillTx/>
                <a:latin typeface="Arial" panose="020B0604020202020204"/>
                <a:cs typeface="Aparajita" panose="020B0502040204020203" pitchFamily="18" charset="0"/>
              </a:rPr>
              <a:t>CodeX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95031"/>
                </a:solidFill>
                <a:effectLst/>
                <a:uLnTx/>
                <a:uFillTx/>
                <a:latin typeface="Arial" panose="020B0604020202020204"/>
                <a:cs typeface="Aparajita" panose="020B0502040204020203" pitchFamily="18" charset="0"/>
              </a:rPr>
              <a:t>Use Cases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CF937-F8ED-1E05-998B-60A049470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02" y="1420126"/>
            <a:ext cx="916720" cy="2885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141063-B131-31B8-A66D-D944D3EC7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6187" y="1659978"/>
            <a:ext cx="2431627" cy="247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ABBF22-3D7E-A8E7-7462-00D550B56A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87" t="3318" b="37002"/>
          <a:stretch/>
        </p:blipFill>
        <p:spPr>
          <a:xfrm>
            <a:off x="8909152" y="4332929"/>
            <a:ext cx="809770" cy="13046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E46B36-E5A7-1A98-85E0-D64C52495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7165" y="4603240"/>
            <a:ext cx="2275929" cy="928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DB2CA9-10C6-3CB5-6971-1D5C03461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9436" y="476159"/>
            <a:ext cx="598635" cy="59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647A7A-4F6C-55BC-45BE-0F7B64E30A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5533" y="685098"/>
            <a:ext cx="598634" cy="594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95FB1-7F55-5CD0-D3F1-8D860E63BF43}"/>
              </a:ext>
            </a:extLst>
          </p:cNvPr>
          <p:cNvSpPr txBox="1"/>
          <p:nvPr/>
        </p:nvSpPr>
        <p:spPr>
          <a:xfrm>
            <a:off x="0" y="6659866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©2024 The MITRE Corporation. ALL RIGHTS RESERVED Approved for public release. Distribution unlimited 24-01113.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5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E3DE3E-DA87-E754-7EB8-F679C3956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111" r="2395"/>
          <a:stretch/>
        </p:blipFill>
        <p:spPr bwMode="auto">
          <a:xfrm>
            <a:off x="2246228" y="10"/>
            <a:ext cx="99427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D455A-1A4A-E035-8150-EA246D25B7C4}"/>
              </a:ext>
            </a:extLst>
          </p:cNvPr>
          <p:cNvSpPr/>
          <p:nvPr/>
        </p:nvSpPr>
        <p:spPr>
          <a:xfrm>
            <a:off x="0" y="-10"/>
            <a:ext cx="12048186" cy="6858000"/>
          </a:xfrm>
          <a:prstGeom prst="rect">
            <a:avLst/>
          </a:prstGeom>
          <a:gradFill>
            <a:gsLst>
              <a:gs pos="54000">
                <a:schemeClr val="bg1">
                  <a:alpha val="86755"/>
                </a:schemeClr>
              </a:gs>
              <a:gs pos="100000">
                <a:srgbClr val="FFFFFF">
                  <a:alpha val="0"/>
                </a:srgb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F9E8D-17AB-5687-136A-2D48C9E7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67" y="-98829"/>
            <a:ext cx="5594290" cy="14534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/>
              <a:t>Scale with Aligned Federal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8486-510D-4142-9DF8-C169D5B0C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34" y="1297378"/>
            <a:ext cx="6157756" cy="52415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1025" lvl="2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White House Cancer Moonshot </a:t>
            </a:r>
            <a:r>
              <a:rPr lang="en-US" sz="1800">
                <a:solidFill>
                  <a:schemeClr val="tx1"/>
                </a:solidFill>
                <a:ea typeface="+mn-ea"/>
                <a:cs typeface="+mn-cs"/>
              </a:rPr>
              <a:t>initiatives leveraging mCODE:</a:t>
            </a:r>
          </a:p>
          <a:p>
            <a:pPr marL="1036638" lvl="3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ONC’s</a:t>
            </a:r>
            <a:r>
              <a:rPr lang="en-US" sz="1800"/>
              <a:t> US Core Data For Interoperability </a:t>
            </a: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(USCDI) + Cancer</a:t>
            </a:r>
            <a:r>
              <a:rPr lang="en-US" sz="1800"/>
              <a:t> </a:t>
            </a:r>
          </a:p>
          <a:p>
            <a:pPr marL="1036638" lvl="3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CMS</a:t>
            </a:r>
            <a:r>
              <a:rPr lang="en-US" sz="1800"/>
              <a:t> </a:t>
            </a: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Enhancing Oncology Model</a:t>
            </a:r>
          </a:p>
          <a:p>
            <a:pPr marL="581025" lvl="2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OSTP </a:t>
            </a:r>
            <a:r>
              <a:rPr lang="en-US" sz="1800">
                <a:solidFill>
                  <a:schemeClr val="tx1"/>
                </a:solidFill>
                <a:ea typeface="+mn-ea"/>
                <a:cs typeface="+mn-cs"/>
              </a:rPr>
              <a:t>and</a:t>
            </a: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 ARPA-H </a:t>
            </a:r>
            <a:r>
              <a:rPr lang="en-US" sz="1800">
                <a:solidFill>
                  <a:schemeClr val="tx1"/>
                </a:solidFill>
                <a:ea typeface="+mn-ea"/>
                <a:cs typeface="+mn-cs"/>
              </a:rPr>
              <a:t>noted CodeX and Vulcan as important partners in strengthening the nation’s clinical trial infrastructure</a:t>
            </a:r>
            <a:endParaRPr lang="en-US" sz="1800" b="1">
              <a:solidFill>
                <a:srgbClr val="5F8BD8"/>
              </a:solidFill>
              <a:ea typeface="+mn-ea"/>
              <a:cs typeface="+mn-cs"/>
            </a:endParaRPr>
          </a:p>
          <a:p>
            <a:pPr marL="581025" lvl="2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President’s Cancer Panel </a:t>
            </a:r>
            <a:r>
              <a:rPr lang="en-US" sz="1800">
                <a:solidFill>
                  <a:schemeClr val="tx1"/>
                </a:solidFill>
                <a:ea typeface="+mn-ea"/>
                <a:cs typeface="+mn-cs"/>
              </a:rPr>
              <a:t>noted the importance of mCODE in recommendations for </a:t>
            </a: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NCI’s National Cancer Plan </a:t>
            </a:r>
            <a:endParaRPr lang="en-US" sz="1800"/>
          </a:p>
          <a:p>
            <a:pPr marL="581025" lvl="2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FDA</a:t>
            </a:r>
            <a:r>
              <a:rPr lang="en-US" sz="1800"/>
              <a:t> championing CodeX </a:t>
            </a: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REMS Integration</a:t>
            </a:r>
            <a:r>
              <a:rPr lang="en-US" sz="1800"/>
              <a:t> Use Case</a:t>
            </a:r>
          </a:p>
          <a:p>
            <a:pPr marL="581025" lvl="2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</a:rPr>
              <a:t>CDC</a:t>
            </a:r>
            <a:r>
              <a:rPr lang="en-US" sz="1800"/>
              <a:t>’s use of mCODE for </a:t>
            </a: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Central Cancer Registry Reporting IG</a:t>
            </a:r>
          </a:p>
          <a:p>
            <a:pPr marL="581025" lvl="2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ONC</a:t>
            </a:r>
            <a:r>
              <a:rPr lang="en-US" sz="1800"/>
              <a:t> included select mCODE data elements in their </a:t>
            </a:r>
            <a:r>
              <a:rPr lang="en-US" sz="1800" b="1">
                <a:solidFill>
                  <a:srgbClr val="5F8BD8"/>
                </a:solidFill>
              </a:rPr>
              <a:t>USCDI+ proposed</a:t>
            </a:r>
            <a:r>
              <a:rPr lang="en-US" sz="1800"/>
              <a:t> </a:t>
            </a:r>
            <a:r>
              <a:rPr lang="en-US" sz="1800" b="1">
                <a:solidFill>
                  <a:srgbClr val="5F8BD8"/>
                </a:solidFill>
                <a:ea typeface="+mn-ea"/>
                <a:cs typeface="+mn-cs"/>
              </a:rPr>
              <a:t>Quality Data Element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6A5A-CC62-2AC0-A606-3D24EF03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827E278-B75D-B643-969A-D72410184821}" type="slidenum">
              <a:rPr kumimoji="0" lang="en-US" sz="8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73464-9E31-1BAF-199F-BCF6FB3E6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19" y="180233"/>
            <a:ext cx="3042868" cy="1873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A4B8-FF62-A027-E24A-E2F952E276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915"/>
          <a:stretch/>
        </p:blipFill>
        <p:spPr>
          <a:xfrm>
            <a:off x="8514663" y="1354622"/>
            <a:ext cx="2743201" cy="1198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D21C8E-7872-8B04-C456-97B90C9672D0}"/>
              </a:ext>
            </a:extLst>
          </p:cNvPr>
          <p:cNvGrpSpPr/>
          <p:nvPr/>
        </p:nvGrpSpPr>
        <p:grpSpPr>
          <a:xfrm>
            <a:off x="7429353" y="2535488"/>
            <a:ext cx="2937135" cy="1073048"/>
            <a:chOff x="7895604" y="3221328"/>
            <a:chExt cx="3092648" cy="10008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E8F399-45C9-DDA7-72EF-D5AF06CA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5604" y="3221328"/>
              <a:ext cx="3089597" cy="4016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50DA6B-415F-D8E5-5805-24B401047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8655" y="3527702"/>
              <a:ext cx="3089597" cy="69445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A06F3A7B-7C20-94EB-52D6-DFCB370071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282"/>
          <a:stretch/>
        </p:blipFill>
        <p:spPr>
          <a:xfrm>
            <a:off x="8470414" y="5648877"/>
            <a:ext cx="3625882" cy="1099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5BEE0-387A-E59E-221C-82710B35B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8205" y="3580606"/>
            <a:ext cx="5410274" cy="1132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6F050A-6E14-C98F-2E3B-932311343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b="13968"/>
          <a:stretch/>
        </p:blipFill>
        <p:spPr bwMode="auto">
          <a:xfrm>
            <a:off x="6812034" y="4701837"/>
            <a:ext cx="3625882" cy="14561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EA767D-9386-63BF-BF85-CE5B3B8979B7}"/>
              </a:ext>
            </a:extLst>
          </p:cNvPr>
          <p:cNvSpPr txBox="1"/>
          <p:nvPr/>
        </p:nvSpPr>
        <p:spPr>
          <a:xfrm>
            <a:off x="0" y="6677766"/>
            <a:ext cx="75304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+mn-ea"/>
                <a:cs typeface="+mn-cs"/>
              </a:rPr>
              <a:t>©2024 The MITRE Corporation. ALL RIGHTS RESERVED Approved for public release. Distribution unlimited 24-01113.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7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9586A6-0DCF-3A70-81CE-DC351BA66C08}"/>
              </a:ext>
            </a:extLst>
          </p:cNvPr>
          <p:cNvSpPr txBox="1">
            <a:spLocks/>
          </p:cNvSpPr>
          <p:nvPr/>
        </p:nvSpPr>
        <p:spPr>
          <a:xfrm>
            <a:off x="6096000" y="455419"/>
            <a:ext cx="5925172" cy="809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>
                <a:solidFill>
                  <a:schemeClr val="tx2"/>
                </a:solidFill>
                <a:latin typeface="+mj-lt"/>
                <a:ea typeface="A little sunshine" panose="02000603000000000000" pitchFamily="2" charset="0"/>
                <a:cs typeface="Aparajita" panose="020B0502040204020203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189A3"/>
                </a:solidFill>
                <a:effectLst/>
                <a:uLnTx/>
                <a:uFillTx/>
                <a:latin typeface="Arial" panose="020B0604020202020204"/>
                <a:cs typeface="Aparajita" panose="020B0502040204020203" pitchFamily="18" charset="0"/>
              </a:rPr>
              <a:t>Join Us!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189A3"/>
                </a:solidFill>
                <a:effectLst/>
                <a:uLnTx/>
                <a:uFillTx/>
                <a:latin typeface="Arial" panose="020B0604020202020204"/>
                <a:cs typeface="Aparajita" panose="020B0502040204020203" pitchFamily="18" charset="0"/>
              </a:rPr>
              <a:t>Build and Innovate on Our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22A80-1AC6-4153-743C-818C2D2C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1" y="207240"/>
            <a:ext cx="5225272" cy="13063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8FD4BE-19C8-A120-FB96-846384C66D3A}"/>
              </a:ext>
            </a:extLst>
          </p:cNvPr>
          <p:cNvSpPr txBox="1">
            <a:spLocks/>
          </p:cNvSpPr>
          <p:nvPr/>
        </p:nvSpPr>
        <p:spPr>
          <a:xfrm>
            <a:off x="9364932" y="2409652"/>
            <a:ext cx="2827068" cy="3513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6189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>
                <a:ln>
                  <a:noFill/>
                </a:ln>
                <a:solidFill>
                  <a:srgbClr val="6189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currently over 250+ stakeholders involved in CodeX. Spread the word and become a CodeX Member!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our site: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Become a Member: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89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CodeX@hl7.org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A901D-EA73-C4BC-2BD5-7CBA54161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399" y="2472116"/>
            <a:ext cx="664116" cy="657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2B46D-2183-B49C-3FFC-F4B21EEF2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399" y="5089748"/>
            <a:ext cx="664116" cy="659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FF67AA-07D1-F0CF-3987-E9C24028D113}"/>
              </a:ext>
            </a:extLst>
          </p:cNvPr>
          <p:cNvSpPr txBox="1"/>
          <p:nvPr/>
        </p:nvSpPr>
        <p:spPr>
          <a:xfrm>
            <a:off x="9234814" y="1746998"/>
            <a:ext cx="2314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189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ENGAGED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F78C3-F095-CCC4-0F74-EFAAF75F7732}"/>
              </a:ext>
            </a:extLst>
          </p:cNvPr>
          <p:cNvSpPr txBox="1"/>
          <p:nvPr/>
        </p:nvSpPr>
        <p:spPr>
          <a:xfrm>
            <a:off x="9247340" y="2071098"/>
            <a:ext cx="3466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Attend Upcoming Events: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2612DF-87DA-B77F-8B7D-BB31CE7FD09F}"/>
              </a:ext>
            </a:extLst>
          </p:cNvPr>
          <p:cNvSpPr txBox="1"/>
          <p:nvPr/>
        </p:nvSpPr>
        <p:spPr>
          <a:xfrm>
            <a:off x="9278654" y="3228945"/>
            <a:ext cx="6870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189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EXPAND OUR REACH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292A7-610F-F2CC-18A1-E7FE789CA145}"/>
              </a:ext>
            </a:extLst>
          </p:cNvPr>
          <p:cNvSpPr txBox="1"/>
          <p:nvPr/>
        </p:nvSpPr>
        <p:spPr>
          <a:xfrm>
            <a:off x="0" y="6659866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©2024 The MITRE Corporation. ALL RIGHTS RESERVED Approved for public release. Distribution unlimited 24-01113.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641EFF-AE5A-4636-5D8F-8994468D9D3E}"/>
              </a:ext>
            </a:extLst>
          </p:cNvPr>
          <p:cNvSpPr/>
          <p:nvPr/>
        </p:nvSpPr>
        <p:spPr>
          <a:xfrm>
            <a:off x="2701158" y="1673769"/>
            <a:ext cx="1177159" cy="397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F6394-9B16-6E10-E343-02A3F8EC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21" y="1678932"/>
            <a:ext cx="8826537" cy="48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8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3">
      <a:dk1>
        <a:srgbClr val="383838"/>
      </a:dk1>
      <a:lt1>
        <a:sysClr val="window" lastClr="FFFFFF"/>
      </a:lt1>
      <a:dk2>
        <a:srgbClr val="A95131"/>
      </a:dk2>
      <a:lt2>
        <a:srgbClr val="6189A3"/>
      </a:lt2>
      <a:accent1>
        <a:srgbClr val="075C83"/>
      </a:accent1>
      <a:accent2>
        <a:srgbClr val="CC9957"/>
      </a:accent2>
      <a:accent3>
        <a:srgbClr val="A9E0E7"/>
      </a:accent3>
      <a:accent4>
        <a:srgbClr val="F4DD8D"/>
      </a:accent4>
      <a:accent5>
        <a:srgbClr val="D0CFCE"/>
      </a:accent5>
      <a:accent6>
        <a:srgbClr val="F0F3F6"/>
      </a:accent6>
      <a:hlink>
        <a:srgbClr val="A95131"/>
      </a:hlink>
      <a:folHlink>
        <a:srgbClr val="A9513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4">
      <a:dk1>
        <a:srgbClr val="FFFFFF"/>
      </a:dk1>
      <a:lt1>
        <a:srgbClr val="0B2338"/>
      </a:lt1>
      <a:dk2>
        <a:srgbClr val="FFFFFF"/>
      </a:dk2>
      <a:lt2>
        <a:srgbClr val="0B2338"/>
      </a:lt2>
      <a:accent1>
        <a:srgbClr val="005B93"/>
      </a:accent1>
      <a:accent2>
        <a:srgbClr val="FFF601"/>
      </a:accent2>
      <a:accent3>
        <a:srgbClr val="87DEFF"/>
      </a:accent3>
      <a:accent4>
        <a:srgbClr val="7E8284"/>
      </a:accent4>
      <a:accent5>
        <a:srgbClr val="F7901E"/>
      </a:accent5>
      <a:accent6>
        <a:srgbClr val="C1CD23"/>
      </a:accent6>
      <a:hlink>
        <a:srgbClr val="1D5C94"/>
      </a:hlink>
      <a:folHlink>
        <a:srgbClr val="1D5C94"/>
      </a:folHlink>
    </a:clrScheme>
    <a:fontScheme name="MITRE_2020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solidFill>
            <a:schemeClr val="accent3"/>
          </a:solidFill>
        </a:ln>
      </a:spPr>
      <a:bodyPr vert="horz" wrap="square" lIns="91440" tIns="45720" rIns="91440" bIns="45720" rtlCol="0">
        <a:noAutofit/>
      </a:bodyPr>
      <a:lstStyle>
        <a:defPPr marL="342900" indent="-342900" algn="l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C6D2F3E-E161-4910-98F4-B2742309E0B3}" vid="{25D58135-F9D5-4245-AB02-CED73E51E9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a44311-ed64-4a72-909f-c9dc6973bde2" xsi:nil="true"/>
    <lcf76f155ced4ddcb4097134ff3c332f xmlns="0ea18198-cbff-4ab1-bb6a-7c383b0cbf13">
      <Terms xmlns="http://schemas.microsoft.com/office/infopath/2007/PartnerControls"/>
    </lcf76f155ced4ddcb4097134ff3c332f>
    <NOTES xmlns="0ea18198-cbff-4ab1-bb6a-7c383b0cbf13" xsi:nil="true"/>
    <InReview xmlns="0ea18198-cbff-4ab1-bb6a-7c383b0cbf13">false</InReview>
    <Image xmlns="0ea18198-cbff-4ab1-bb6a-7c383b0cbf13" xsi:nil="true"/>
    <Complete xmlns="0ea18198-cbff-4ab1-bb6a-7c383b0cbf13">false</Complete>
    <Reasonforsharing xmlns="0ea18198-cbff-4ab1-bb6a-7c383b0cbf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BD7EF72D0202419A527E4BEA1B9C6F" ma:contentTypeVersion="21" ma:contentTypeDescription="Create a new document." ma:contentTypeScope="" ma:versionID="e8a6ac777ceed91e7740ae97bcb24caa">
  <xsd:schema xmlns:xsd="http://www.w3.org/2001/XMLSchema" xmlns:xs="http://www.w3.org/2001/XMLSchema" xmlns:p="http://schemas.microsoft.com/office/2006/metadata/properties" xmlns:ns2="0ea18198-cbff-4ab1-bb6a-7c383b0cbf13" xmlns:ns3="e06630bd-d338-448d-b0c4-cb019250074f" xmlns:ns4="b5a44311-ed64-4a72-909f-c9dc6973bde2" targetNamespace="http://schemas.microsoft.com/office/2006/metadata/properties" ma:root="true" ma:fieldsID="6fb710c98084e9ce4eb26c5f01a74178" ns2:_="" ns3:_="" ns4:_="">
    <xsd:import namespace="0ea18198-cbff-4ab1-bb6a-7c383b0cbf13"/>
    <xsd:import namespace="e06630bd-d338-448d-b0c4-cb019250074f"/>
    <xsd:import namespace="b5a44311-ed64-4a72-909f-c9dc6973b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Image" minOccurs="0"/>
                <xsd:element ref="ns2:MediaServiceLocation" minOccurs="0"/>
                <xsd:element ref="ns2:Complete" minOccurs="0"/>
                <xsd:element ref="ns2:InReview" minOccurs="0"/>
                <xsd:element ref="ns2:lcf76f155ced4ddcb4097134ff3c332f" minOccurs="0"/>
                <xsd:element ref="ns4:TaxCatchAll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Reasonforsha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18198-cbff-4ab1-bb6a-7c383b0cb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Image" ma:index="17" nillable="true" ma:displayName="Image" ma:format="Thumbnail" ma:internalName="Imag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omplete" ma:index="19" nillable="true" ma:displayName="Complete" ma:default="0" ma:internalName="Complete">
      <xsd:simpleType>
        <xsd:restriction base="dms:Boolean"/>
      </xsd:simpleType>
    </xsd:element>
    <xsd:element name="InReview" ma:index="20" nillable="true" ma:displayName="In Review" ma:default="0" ma:format="Dropdown" ma:internalName="InReview">
      <xsd:simpleType>
        <xsd:restriction base="dms:Boolea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ea1a638-fe8f-4e55-a8a3-ec1a1fdf4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asonforsharing" ma:index="27" nillable="true" ma:displayName="Reason for sharing" ma:format="Dropdown" ma:internalName="Reasonforshar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630bd-d338-448d-b0c4-cb0192500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44311-ed64-4a72-909f-c9dc6973bde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64f23c6-279f-4eeb-8b7f-163a9dc50681}" ma:internalName="TaxCatchAll" ma:showField="CatchAllData" ma:web="e06630bd-d338-448d-b0c4-cb01925007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D526C-ADC3-4DCE-901A-B7D9EBCCB7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1C639-EB2B-4C70-BA32-1BB18B73D7D0}">
  <ds:schemaRefs>
    <ds:schemaRef ds:uri="http://schemas.microsoft.com/office/2006/documentManagement/types"/>
    <ds:schemaRef ds:uri="0ea18198-cbff-4ab1-bb6a-7c383b0cbf13"/>
    <ds:schemaRef ds:uri="http://schemas.microsoft.com/office/2006/metadata/properties"/>
    <ds:schemaRef ds:uri="http://www.w3.org/XML/1998/namespace"/>
    <ds:schemaRef ds:uri="e06630bd-d338-448d-b0c4-cb019250074f"/>
    <ds:schemaRef ds:uri="http://purl.org/dc/dcmitype/"/>
    <ds:schemaRef ds:uri="b5a44311-ed64-4a72-909f-c9dc6973bde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7D47FB-12AE-47B8-9043-8B48ED178679}">
  <ds:schemaRefs>
    <ds:schemaRef ds:uri="0ea18198-cbff-4ab1-bb6a-7c383b0cbf13"/>
    <ds:schemaRef ds:uri="b5a44311-ed64-4a72-909f-c9dc6973bde2"/>
    <ds:schemaRef ds:uri="e06630bd-d338-448d-b0c4-cb01925007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374</Words>
  <Application>Microsoft Macintosh PowerPoint</Application>
  <PresentationFormat>Widescreen</PresentationFormat>
  <Paragraphs>50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.AppleSystemUIFont</vt:lpstr>
      <vt:lpstr>Arial</vt:lpstr>
      <vt:lpstr>Calibri</vt:lpstr>
      <vt:lpstr>Courier New</vt:lpstr>
      <vt:lpstr>System Font Regular</vt:lpstr>
      <vt:lpstr>Wingdings</vt:lpstr>
      <vt:lpstr>Office Theme</vt:lpstr>
      <vt:lpstr>4_Office Theme</vt:lpstr>
      <vt:lpstr>PowerPoint Presentation</vt:lpstr>
      <vt:lpstr>PowerPoint Presentation</vt:lpstr>
      <vt:lpstr>Scale with Aligned Federal Initiatives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Moncelsi</dc:creator>
  <cp:lastModifiedBy>Su Chen</cp:lastModifiedBy>
  <cp:revision>3</cp:revision>
  <cp:lastPrinted>2024-01-26T01:26:22Z</cp:lastPrinted>
  <dcterms:created xsi:type="dcterms:W3CDTF">2023-09-15T16:58:04Z</dcterms:created>
  <dcterms:modified xsi:type="dcterms:W3CDTF">2024-04-30T23:44:03Z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0x01010084BD7EF72D0202419A527E4BEA1B9C6F</vt:lpwstr>
  </property>
  <property fmtid="{D5CDD505-2E9C-101B-9397-08002B2CF9AE}" pid="3" name="MediaServiceImageTags">
    <vt:lpwstr/>
  </property>
</Properties>
</file>