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4"/>
    <p:sldMasterId id="2147483728" r:id="rId5"/>
  </p:sldMasterIdLst>
  <p:notesMasterIdLst>
    <p:notesMasterId r:id="rId25"/>
  </p:notesMasterIdLst>
  <p:sldIdLst>
    <p:sldId id="2145707433" r:id="rId6"/>
    <p:sldId id="270" r:id="rId7"/>
    <p:sldId id="398" r:id="rId8"/>
    <p:sldId id="257" r:id="rId9"/>
    <p:sldId id="2145707429" r:id="rId10"/>
    <p:sldId id="2145707394" r:id="rId11"/>
    <p:sldId id="2145707413" r:id="rId12"/>
    <p:sldId id="2145707470" r:id="rId13"/>
    <p:sldId id="2145707372" r:id="rId14"/>
    <p:sldId id="438" r:id="rId15"/>
    <p:sldId id="2145707417" r:id="rId16"/>
    <p:sldId id="2145707409" r:id="rId17"/>
    <p:sldId id="2147374926" r:id="rId18"/>
    <p:sldId id="2145707382" r:id="rId19"/>
    <p:sldId id="2147374927" r:id="rId20"/>
    <p:sldId id="2147374925" r:id="rId21"/>
    <p:sldId id="2147374922" r:id="rId22"/>
    <p:sldId id="2147374923" r:id="rId23"/>
    <p:sldId id="214570755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8ADE6E-B720-71F9-3529-C956093B740C}" name="Kihn (she/her), Claire (CMS/CMMI)" initials="K(C(" userId="S::claire.kihn@cms.hhs.gov::c51cb096-d792-42cf-a530-081fb8ab99e4" providerId="AD"/>
  <p188:author id="{CFCCE983-9E93-9B92-6216-ECDDA5FE0C46}" name="Chong, Alexandra (CMS/CMMI)" initials="AC" userId="Chong, Alexandra (CMS/CMMI)" providerId="None"/>
  <p188:author id="{4A5172D9-5BF0-0B86-515D-763E460502E4}" name="Claire Kihn (she/her)" initials="C(" userId="S-1-5-21-4095628063-3556742122-3606576086-201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lexander Billioux" initials="AB" lastIdx="23" clrIdx="0"/>
  <p:cmAuthor id="43" name="Shirley Fung" initials="SF" lastIdx="1" clrIdx="42">
    <p:extLst>
      <p:ext uri="{19B8F6BF-5375-455C-9EA6-DF929625EA0E}">
        <p15:presenceInfo xmlns:p15="http://schemas.microsoft.com/office/powerpoint/2012/main" userId="S-1-5-21-4095628063-3556742122-3606576086-230847" providerId="AD"/>
      </p:ext>
    </p:extLst>
  </p:cmAuthor>
  <p:cmAuthor id="1" name="Martha Gautier" initials="MG" lastIdx="10" clrIdx="1"/>
  <p:cmAuthor id="44" name="Claire Kihn (she/her)" initials="C(" lastIdx="16" clrIdx="43">
    <p:extLst>
      <p:ext uri="{19B8F6BF-5375-455C-9EA6-DF929625EA0E}">
        <p15:presenceInfo xmlns:p15="http://schemas.microsoft.com/office/powerpoint/2012/main" userId="S-1-5-21-4095628063-3556742122-3606576086-201073" providerId="AD"/>
      </p:ext>
    </p:extLst>
  </p:cmAuthor>
  <p:cmAuthor id="2" name="Nemec, Allison" initials="NA" lastIdx="3" clrIdx="2">
    <p:extLst>
      <p:ext uri="{19B8F6BF-5375-455C-9EA6-DF929625EA0E}">
        <p15:presenceInfo xmlns:p15="http://schemas.microsoft.com/office/powerpoint/2012/main" userId="Nemec, Allison" providerId="None"/>
      </p:ext>
    </p:extLst>
  </p:cmAuthor>
  <p:cmAuthor id="3" name="Taiwanna Lucienne" initials="TL" lastIdx="11" clrIdx="3">
    <p:extLst>
      <p:ext uri="{19B8F6BF-5375-455C-9EA6-DF929625EA0E}">
        <p15:presenceInfo xmlns:p15="http://schemas.microsoft.com/office/powerpoint/2012/main" userId="S-1-5-21-4095628063-3556742122-3606576086-187551" providerId="AD"/>
      </p:ext>
    </p:extLst>
  </p:cmAuthor>
  <p:cmAuthor id="4" name="Joshua Traylor" initials="JT" lastIdx="11" clrIdx="4">
    <p:extLst>
      <p:ext uri="{19B8F6BF-5375-455C-9EA6-DF929625EA0E}">
        <p15:presenceInfo xmlns:p15="http://schemas.microsoft.com/office/powerpoint/2012/main" userId="S-1-5-21-4095628063-3556742122-3606576086-123980" providerId="AD"/>
      </p:ext>
    </p:extLst>
  </p:cmAuthor>
  <p:cmAuthor id="5" name="Debby Levitt" initials="DL" lastIdx="27" clrIdx="5">
    <p:extLst>
      <p:ext uri="{19B8F6BF-5375-455C-9EA6-DF929625EA0E}">
        <p15:presenceInfo xmlns:p15="http://schemas.microsoft.com/office/powerpoint/2012/main" userId="S-1-5-21-4095628063-3556742122-3606576086-135684" providerId="AD"/>
      </p:ext>
    </p:extLst>
  </p:cmAuthor>
  <p:cmAuthor id="6" name="Linda Streitfeld" initials="LTS" lastIdx="4" clrIdx="6">
    <p:extLst>
      <p:ext uri="{19B8F6BF-5375-455C-9EA6-DF929625EA0E}">
        <p15:presenceInfo xmlns:p15="http://schemas.microsoft.com/office/powerpoint/2012/main" userId="Linda Streitfeld" providerId="None"/>
      </p:ext>
    </p:extLst>
  </p:cmAuthor>
  <p:cmAuthor id="7" name="Emily Hall" initials="EH" lastIdx="17" clrIdx="7">
    <p:extLst>
      <p:ext uri="{19B8F6BF-5375-455C-9EA6-DF929625EA0E}">
        <p15:presenceInfo xmlns:p15="http://schemas.microsoft.com/office/powerpoint/2012/main" userId="S-1-5-21-4095628063-3556742122-3606576086-134315" providerId="AD"/>
      </p:ext>
    </p:extLst>
  </p:cmAuthor>
  <p:cmAuthor id="8" name="Karin E Bleeg" initials="KEB" lastIdx="9" clrIdx="8">
    <p:extLst>
      <p:ext uri="{19B8F6BF-5375-455C-9EA6-DF929625EA0E}">
        <p15:presenceInfo xmlns:p15="http://schemas.microsoft.com/office/powerpoint/2012/main" userId="Karin E Bleeg" providerId="None"/>
      </p:ext>
    </p:extLst>
  </p:cmAuthor>
  <p:cmAuthor id="9" name="Geraldine Doetzer" initials="GMD" lastIdx="3" clrIdx="9">
    <p:extLst>
      <p:ext uri="{19B8F6BF-5375-455C-9EA6-DF929625EA0E}">
        <p15:presenceInfo xmlns:p15="http://schemas.microsoft.com/office/powerpoint/2012/main" userId="Geraldine Doetzer" providerId="None"/>
      </p:ext>
    </p:extLst>
  </p:cmAuthor>
  <p:cmAuthor id="10" name="Tiffany McNair" initials="TM" lastIdx="38" clrIdx="10">
    <p:extLst>
      <p:ext uri="{19B8F6BF-5375-455C-9EA6-DF929625EA0E}">
        <p15:presenceInfo xmlns:p15="http://schemas.microsoft.com/office/powerpoint/2012/main" userId="S-1-5-21-4095628063-3556742122-3606576086-135694" providerId="AD"/>
      </p:ext>
    </p:extLst>
  </p:cmAuthor>
  <p:cmAuthor id="11" name="Susannah Cafardi" initials="SC" lastIdx="9" clrIdx="11">
    <p:extLst>
      <p:ext uri="{19B8F6BF-5375-455C-9EA6-DF929625EA0E}">
        <p15:presenceInfo xmlns:p15="http://schemas.microsoft.com/office/powerpoint/2012/main" userId="S-1-5-21-4095628063-3556742122-3606576086-72539" providerId="AD"/>
      </p:ext>
    </p:extLst>
  </p:cmAuthor>
  <p:cmAuthor id="12" name="Elvedin Bijelic" initials="EB" lastIdx="3" clrIdx="12">
    <p:extLst>
      <p:ext uri="{19B8F6BF-5375-455C-9EA6-DF929625EA0E}">
        <p15:presenceInfo xmlns:p15="http://schemas.microsoft.com/office/powerpoint/2012/main" userId="S-1-5-21-4095628063-3556742122-3606576086-200872" providerId="AD"/>
      </p:ext>
    </p:extLst>
  </p:cmAuthor>
  <p:cmAuthor id="13" name="Sally Caine Leathers" initials="SCL" lastIdx="30" clrIdx="13">
    <p:extLst>
      <p:ext uri="{19B8F6BF-5375-455C-9EA6-DF929625EA0E}">
        <p15:presenceInfo xmlns:p15="http://schemas.microsoft.com/office/powerpoint/2012/main" userId="S-1-5-21-4095628063-3556742122-3606576086-159813" providerId="AD"/>
      </p:ext>
    </p:extLst>
  </p:cmAuthor>
  <p:cmAuthor id="14" name="Rivka Friedman" initials="RF" lastIdx="26" clrIdx="14">
    <p:extLst>
      <p:ext uri="{19B8F6BF-5375-455C-9EA6-DF929625EA0E}">
        <p15:presenceInfo xmlns:p15="http://schemas.microsoft.com/office/powerpoint/2012/main" userId="S-1-5-21-4095628063-3556742122-3606576086-160281" providerId="AD"/>
      </p:ext>
    </p:extLst>
  </p:cmAuthor>
  <p:cmAuthor id="15" name="Fowler, Rachel" initials="FR" lastIdx="141" clrIdx="15">
    <p:extLst>
      <p:ext uri="{19B8F6BF-5375-455C-9EA6-DF929625EA0E}">
        <p15:presenceInfo xmlns:p15="http://schemas.microsoft.com/office/powerpoint/2012/main" userId="S::rafowler@deloitte.com::6cb1af9d-bc3e-4ed8-a1b2-0413a4d2805a" providerId="AD"/>
      </p:ext>
    </p:extLst>
  </p:cmAuthor>
  <p:cmAuthor id="16" name="Jake Mathwich" initials="JM" lastIdx="29" clrIdx="16">
    <p:extLst>
      <p:ext uri="{19B8F6BF-5375-455C-9EA6-DF929625EA0E}">
        <p15:presenceInfo xmlns:p15="http://schemas.microsoft.com/office/powerpoint/2012/main" userId="Jake Mathwich" providerId="None"/>
      </p:ext>
    </p:extLst>
  </p:cmAuthor>
  <p:cmAuthor id="17" name="Wallach, Andrea" initials="WA" lastIdx="88" clrIdx="17">
    <p:extLst>
      <p:ext uri="{19B8F6BF-5375-455C-9EA6-DF929625EA0E}">
        <p15:presenceInfo xmlns:p15="http://schemas.microsoft.com/office/powerpoint/2012/main" userId="S::anwallach@deloitte.com::77674771-553b-4764-9a1b-ed110fef2f61" providerId="AD"/>
      </p:ext>
    </p:extLst>
  </p:cmAuthor>
  <p:cmAuthor id="18" name="Lisa Allen" initials="LA" lastIdx="11" clrIdx="18">
    <p:extLst>
      <p:ext uri="{19B8F6BF-5375-455C-9EA6-DF929625EA0E}">
        <p15:presenceInfo xmlns:p15="http://schemas.microsoft.com/office/powerpoint/2012/main" userId="S-1-5-21-1454471165-562591055-725345543-27127" providerId="AD"/>
      </p:ext>
    </p:extLst>
  </p:cmAuthor>
  <p:cmAuthor id="19" name="Elisha Jewett" initials="EJ" lastIdx="31" clrIdx="19">
    <p:extLst>
      <p:ext uri="{19B8F6BF-5375-455C-9EA6-DF929625EA0E}">
        <p15:presenceInfo xmlns:p15="http://schemas.microsoft.com/office/powerpoint/2012/main" userId="S-1-5-21-1454471165-562591055-725345543-31206" providerId="AD"/>
      </p:ext>
    </p:extLst>
  </p:cmAuthor>
  <p:cmAuthor id="20" name="Abiodun Salako" initials="AS" lastIdx="30" clrIdx="20">
    <p:extLst>
      <p:ext uri="{19B8F6BF-5375-455C-9EA6-DF929625EA0E}">
        <p15:presenceInfo xmlns:p15="http://schemas.microsoft.com/office/powerpoint/2012/main" userId="Abiodun Salako" providerId="None"/>
      </p:ext>
    </p:extLst>
  </p:cmAuthor>
  <p:cmAuthor id="21" name="Leathers, Sally Caine (CMS/CMMI)" initials="LSC(" lastIdx="59" clrIdx="21">
    <p:extLst>
      <p:ext uri="{19B8F6BF-5375-455C-9EA6-DF929625EA0E}">
        <p15:presenceInfo xmlns:p15="http://schemas.microsoft.com/office/powerpoint/2012/main" userId="Leathers, Sally Caine (CMS/CMMI)" providerId="None"/>
      </p:ext>
    </p:extLst>
  </p:cmAuthor>
  <p:cmAuthor id="22" name="Rachele Benedetto" initials="RB" lastIdx="85" clrIdx="22">
    <p:extLst>
      <p:ext uri="{19B8F6BF-5375-455C-9EA6-DF929625EA0E}">
        <p15:presenceInfo xmlns:p15="http://schemas.microsoft.com/office/powerpoint/2012/main" userId="Rachele Benedetto" providerId="None"/>
      </p:ext>
    </p:extLst>
  </p:cmAuthor>
  <p:cmAuthor id="23" name="Jerin Philip" initials="JJP" lastIdx="17" clrIdx="23">
    <p:extLst>
      <p:ext uri="{19B8F6BF-5375-455C-9EA6-DF929625EA0E}">
        <p15:presenceInfo xmlns:p15="http://schemas.microsoft.com/office/powerpoint/2012/main" userId="0fdf42254c7f991b" providerId="Windows Live"/>
      </p:ext>
    </p:extLst>
  </p:cmAuthor>
  <p:cmAuthor id="24" name="Simeon Niles" initials="SN" lastIdx="30" clrIdx="24">
    <p:extLst>
      <p:ext uri="{19B8F6BF-5375-455C-9EA6-DF929625EA0E}">
        <p15:presenceInfo xmlns:p15="http://schemas.microsoft.com/office/powerpoint/2012/main" userId="Simeon Niles" providerId="None"/>
      </p:ext>
    </p:extLst>
  </p:cmAuthor>
  <p:cmAuthor id="25" name="Wiley, Adrienne E. (CMS/CMMI)" initials="WAE(" lastIdx="26" clrIdx="25">
    <p:extLst>
      <p:ext uri="{19B8F6BF-5375-455C-9EA6-DF929625EA0E}">
        <p15:presenceInfo xmlns:p15="http://schemas.microsoft.com/office/powerpoint/2012/main" userId="Wiley, Adrienne E. (CMS/CMMI)" providerId="None"/>
      </p:ext>
    </p:extLst>
  </p:cmAuthor>
  <p:cmAuthor id="26" name="Hutchinson, Julie-Ann (CMS/CMMI)" initials="HJ(" lastIdx="6" clrIdx="26">
    <p:extLst>
      <p:ext uri="{19B8F6BF-5375-455C-9EA6-DF929625EA0E}">
        <p15:presenceInfo xmlns:p15="http://schemas.microsoft.com/office/powerpoint/2012/main" userId="Hutchinson, Julie-Ann (CMS/CMMI)" providerId="None"/>
      </p:ext>
    </p:extLst>
  </p:cmAuthor>
  <p:cmAuthor id="27" name="Livia Jaramillo" initials="LJ" lastIdx="3" clrIdx="27">
    <p:extLst>
      <p:ext uri="{19B8F6BF-5375-455C-9EA6-DF929625EA0E}">
        <p15:presenceInfo xmlns:p15="http://schemas.microsoft.com/office/powerpoint/2012/main" userId="Livia Jaramillo" providerId="None"/>
      </p:ext>
    </p:extLst>
  </p:cmAuthor>
  <p:cmAuthor id="28" name="Mark Atalla" initials="MA" lastIdx="2" clrIdx="28">
    <p:extLst>
      <p:ext uri="{19B8F6BF-5375-455C-9EA6-DF929625EA0E}">
        <p15:presenceInfo xmlns:p15="http://schemas.microsoft.com/office/powerpoint/2012/main" userId="S-1-5-21-4095628063-3556742122-3606576086-158023" providerId="AD"/>
      </p:ext>
    </p:extLst>
  </p:cmAuthor>
  <p:cmAuthor id="29" name="Duever, Jenni" initials="DJ" lastIdx="138" clrIdx="29">
    <p:extLst>
      <p:ext uri="{19B8F6BF-5375-455C-9EA6-DF929625EA0E}">
        <p15:presenceInfo xmlns:p15="http://schemas.microsoft.com/office/powerpoint/2012/main" userId="S::jduever@deloitte.com::1c89b396-6fd9-49c9-b621-678b57a54941" providerId="AD"/>
      </p:ext>
    </p:extLst>
  </p:cmAuthor>
  <p:cmAuthor id="30" name="Gelhaus, Alice" initials="GA" lastIdx="1" clrIdx="30">
    <p:extLst>
      <p:ext uri="{19B8F6BF-5375-455C-9EA6-DF929625EA0E}">
        <p15:presenceInfo xmlns:p15="http://schemas.microsoft.com/office/powerpoint/2012/main" userId="S::agelhaus@deloitte.com::fafc7440-df9f-4f29-a2ea-466da33ed80f" providerId="AD"/>
      </p:ext>
    </p:extLst>
  </p:cmAuthor>
  <p:cmAuthor id="31" name="Smith, TJ" initials="ST" lastIdx="7" clrIdx="31">
    <p:extLst>
      <p:ext uri="{19B8F6BF-5375-455C-9EA6-DF929625EA0E}">
        <p15:presenceInfo xmlns:p15="http://schemas.microsoft.com/office/powerpoint/2012/main" userId="S::tjsmith@deloitte.com::a215e673-fe41-4c06-91b1-161149130430" providerId="AD"/>
      </p:ext>
    </p:extLst>
  </p:cmAuthor>
  <p:cmAuthor id="32" name="Batsheva Honig" initials="BH" lastIdx="197" clrIdx="32">
    <p:extLst>
      <p:ext uri="{19B8F6BF-5375-455C-9EA6-DF929625EA0E}">
        <p15:presenceInfo xmlns:p15="http://schemas.microsoft.com/office/powerpoint/2012/main" userId="Batsheva Honig" providerId="None"/>
      </p:ext>
    </p:extLst>
  </p:cmAuthor>
  <p:cmAuthor id="33" name="Hillary Cavanagh" initials="HC" lastIdx="50" clrIdx="33">
    <p:extLst>
      <p:ext uri="{19B8F6BF-5375-455C-9EA6-DF929625EA0E}">
        <p15:presenceInfo xmlns:p15="http://schemas.microsoft.com/office/powerpoint/2012/main" userId="Hillary Cavanagh" providerId="None"/>
      </p:ext>
    </p:extLst>
  </p:cmAuthor>
  <p:cmAuthor id="34" name="Elizabeth Shah (CMS/CMMI/PPG)" initials="EMS" lastIdx="11" clrIdx="34">
    <p:extLst>
      <p:ext uri="{19B8F6BF-5375-455C-9EA6-DF929625EA0E}">
        <p15:presenceInfo xmlns:p15="http://schemas.microsoft.com/office/powerpoint/2012/main" userId="Elizabeth Shah (CMS/CMMI/PPG)" providerId="None"/>
      </p:ext>
    </p:extLst>
  </p:cmAuthor>
  <p:cmAuthor id="35" name="Elizabeth Ela" initials="EE" lastIdx="60" clrIdx="35">
    <p:extLst>
      <p:ext uri="{19B8F6BF-5375-455C-9EA6-DF929625EA0E}">
        <p15:presenceInfo xmlns:p15="http://schemas.microsoft.com/office/powerpoint/2012/main" userId="Elizabeth Ela" providerId="None"/>
      </p:ext>
    </p:extLst>
  </p:cmAuthor>
  <p:cmAuthor id="36" name="Chong, Alexandra (CMS/CMMI)" initials="AC" lastIdx="41" clrIdx="35">
    <p:extLst>
      <p:ext uri="{19B8F6BF-5375-455C-9EA6-DF929625EA0E}">
        <p15:presenceInfo xmlns:p15="http://schemas.microsoft.com/office/powerpoint/2012/main" userId="Chong, Alexandra (CMS/CMMI)" providerId="None"/>
      </p:ext>
    </p:extLst>
  </p:cmAuthor>
  <p:cmAuthor id="37" name="Caroline Ly" initials="CL" lastIdx="7" clrIdx="36">
    <p:extLst>
      <p:ext uri="{19B8F6BF-5375-455C-9EA6-DF929625EA0E}">
        <p15:presenceInfo xmlns:p15="http://schemas.microsoft.com/office/powerpoint/2012/main" userId="Caroline Ly" providerId="None"/>
      </p:ext>
    </p:extLst>
  </p:cmAuthor>
  <p:cmAuthor id="38" name="Alyssa Rosen" initials="AR" lastIdx="2" clrIdx="37">
    <p:extLst>
      <p:ext uri="{19B8F6BF-5375-455C-9EA6-DF929625EA0E}">
        <p15:presenceInfo xmlns:p15="http://schemas.microsoft.com/office/powerpoint/2012/main" userId="Alyssa Rosen" providerId="None"/>
      </p:ext>
    </p:extLst>
  </p:cmAuthor>
  <p:cmAuthor id="39" name="Eileen Witherspoon" initials="EW" lastIdx="13" clrIdx="38">
    <p:extLst>
      <p:ext uri="{19B8F6BF-5375-455C-9EA6-DF929625EA0E}">
        <p15:presenceInfo xmlns:p15="http://schemas.microsoft.com/office/powerpoint/2012/main" userId="Eileen Witherspoon" providerId="None"/>
      </p:ext>
    </p:extLst>
  </p:cmAuthor>
  <p:cmAuthor id="40" name="Lewis, Arbre'ya" initials="LA" lastIdx="9" clrIdx="39">
    <p:extLst>
      <p:ext uri="{19B8F6BF-5375-455C-9EA6-DF929625EA0E}">
        <p15:presenceInfo xmlns:p15="http://schemas.microsoft.com/office/powerpoint/2012/main" userId="S::arblewis@deloitte.com::67e677c9-bc76-478a-ad52-37269db27fc6" providerId="AD"/>
      </p:ext>
    </p:extLst>
  </p:cmAuthor>
  <p:cmAuthor id="41" name="Kuan, Alice" initials="KA" lastIdx="1" clrIdx="40">
    <p:extLst>
      <p:ext uri="{19B8F6BF-5375-455C-9EA6-DF929625EA0E}">
        <p15:presenceInfo xmlns:p15="http://schemas.microsoft.com/office/powerpoint/2012/main" userId="S::alkuan@deloitte.com::c0bc5c14-73b3-4388-ab99-68ad8c72fd46" providerId="AD"/>
      </p:ext>
    </p:extLst>
  </p:cmAuthor>
  <p:cmAuthor id="42" name="Lara Strawbridge" initials="LS" lastIdx="47" clrIdx="41">
    <p:extLst>
      <p:ext uri="{19B8F6BF-5375-455C-9EA6-DF929625EA0E}">
        <p15:presenceInfo xmlns:p15="http://schemas.microsoft.com/office/powerpoint/2012/main" userId="Lara Strawbridg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F4"/>
    <a:srgbClr val="CCEAE8"/>
    <a:srgbClr val="FFFFFF"/>
    <a:srgbClr val="EB7590"/>
    <a:srgbClr val="F9BF90"/>
    <a:srgbClr val="FDD172"/>
    <a:srgbClr val="E96D8F"/>
    <a:srgbClr val="409B9C"/>
    <a:srgbClr val="87E8BD"/>
    <a:srgbClr val="FBEA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92" autoAdjust="0"/>
    <p:restoredTop sz="65583" autoAdjust="0"/>
  </p:normalViewPr>
  <p:slideViewPr>
    <p:cSldViewPr snapToGrid="0" snapToObjects="1">
      <p:cViewPr varScale="1">
        <p:scale>
          <a:sx n="68" d="100"/>
          <a:sy n="68" d="100"/>
        </p:scale>
        <p:origin x="2364" y="72"/>
      </p:cViewPr>
      <p:guideLst>
        <p:guide orient="horz" pos="20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1" d="100"/>
        <a:sy n="13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E59CE-8151-5948-ACC6-FFE315EC403B}" type="datetimeFigureOut">
              <a:rPr lang="en-US" smtClean="0"/>
              <a:t>05/06/2024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F4037-46CC-6045-BE7A-CA09502B4830}" type="slidenum">
              <a:rPr lang="en-US" smtClean="0"/>
              <a:t>‹#›</a:t>
            </a:fld>
            <a:endParaRPr lang="en-US" dirty="0"/>
          </a:p>
        </p:txBody>
      </p:sp>
    </p:spTree>
    <p:extLst>
      <p:ext uri="{BB962C8B-B14F-4D97-AF65-F5344CB8AC3E}">
        <p14:creationId xmlns:p14="http://schemas.microsoft.com/office/powerpoint/2010/main" val="103803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1</a:t>
            </a:fld>
            <a:endParaRPr lang="en-US" dirty="0"/>
          </a:p>
        </p:txBody>
      </p:sp>
    </p:spTree>
    <p:extLst>
      <p:ext uri="{BB962C8B-B14F-4D97-AF65-F5344CB8AC3E}">
        <p14:creationId xmlns:p14="http://schemas.microsoft.com/office/powerpoint/2010/main" val="3665841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our required redesign activities in EOM; we expect participants to engage in these activities that encourages high quality of care that focuses on the patient experience and improves care coordination.  For example, EOM beneficiaries should have 24/7 access to an appropriate clinician, they should be offered patient navigation services.  Also want to note here that with the exception of using CEHRT and following clinical guidelines, these redesign activities are considered Enhanced Services, which participants can bill the MEOS payment for. </a:t>
            </a:r>
          </a:p>
        </p:txBody>
      </p:sp>
      <p:sp>
        <p:nvSpPr>
          <p:cNvPr id="4" name="Slide Number Placeholder 3"/>
          <p:cNvSpPr>
            <a:spLocks noGrp="1"/>
          </p:cNvSpPr>
          <p:nvPr>
            <p:ph type="sldNum" sz="quarter" idx="5"/>
          </p:nvPr>
        </p:nvSpPr>
        <p:spPr/>
        <p:txBody>
          <a:bodyPr/>
          <a:lstStyle/>
          <a:p>
            <a:fld id="{A32F4037-46CC-6045-BE7A-CA09502B4830}" type="slidenum">
              <a:rPr lang="en-US" smtClean="0"/>
              <a:t>10</a:t>
            </a:fld>
            <a:endParaRPr lang="en-US" dirty="0"/>
          </a:p>
        </p:txBody>
      </p:sp>
    </p:spTree>
    <p:extLst>
      <p:ext uri="{BB962C8B-B14F-4D97-AF65-F5344CB8AC3E}">
        <p14:creationId xmlns:p14="http://schemas.microsoft.com/office/powerpoint/2010/main" val="336265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health equity strategy in EOM is pervasive throughout our entire model design.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to incentivize care for underserved communities, our payment strategy allows for an additional MEOS amount for dually eligible </a:t>
            </a:r>
            <a:r>
              <a:rPr lang="en-US" sz="1200" kern="1200" dirty="0" err="1">
                <a:solidFill>
                  <a:schemeClr val="tx1"/>
                </a:solidFill>
                <a:effectLst/>
                <a:latin typeface="+mn-lt"/>
                <a:ea typeface="+mn-ea"/>
                <a:cs typeface="+mn-cs"/>
              </a:rPr>
              <a:t>benes</a:t>
            </a:r>
            <a:r>
              <a:rPr lang="en-US" sz="1200" kern="1200" dirty="0">
                <a:solidFill>
                  <a:schemeClr val="tx1"/>
                </a:solidFill>
                <a:effectLst/>
                <a:latin typeface="+mn-lt"/>
                <a:ea typeface="+mn-ea"/>
                <a:cs typeface="+mn-cs"/>
              </a:rPr>
              <a:t> and we also risk adjust for dual status and LIS in the determination of PBP.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we collect SDE data; we plan to use this data to stratify some of the </a:t>
            </a:r>
            <a:r>
              <a:rPr lang="en-US" sz="1200" kern="1200" dirty="0" err="1">
                <a:solidFill>
                  <a:schemeClr val="tx1"/>
                </a:solidFill>
                <a:effectLst/>
                <a:latin typeface="+mn-lt"/>
                <a:ea typeface="+mn-ea"/>
                <a:cs typeface="+mn-cs"/>
              </a:rPr>
              <a:t>utiliziation</a:t>
            </a:r>
            <a:r>
              <a:rPr lang="en-US" sz="1200" kern="1200" dirty="0">
                <a:solidFill>
                  <a:schemeClr val="tx1"/>
                </a:solidFill>
                <a:effectLst/>
                <a:latin typeface="+mn-lt"/>
                <a:ea typeface="+mn-ea"/>
                <a:cs typeface="+mn-cs"/>
              </a:rPr>
              <a:t> and metric data we provide participants to help them understand their patient population and to give a better sense of how they may address health disparities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one of the redesign activities is to identify and address HRSNs;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redesign activity includes developing and discussing a care plan.  This allows patients to engaged in shared decision making and for providers to acknowledge other aspects of a patient’s care needs, such as psychosocial and or financial needs.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as a part of EOM’s CQI efforts, participants are all required to develop a health equity plan that allows them to consider what gaps exist in their care provision and how to address them</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I’ll now turn things over to Claire to review EOM’s data </a:t>
            </a:r>
            <a:r>
              <a:rPr lang="en-US" sz="1200" kern="1200">
                <a:solidFill>
                  <a:schemeClr val="tx1"/>
                </a:solidFill>
                <a:effectLst/>
                <a:latin typeface="+mn-lt"/>
                <a:ea typeface="+mn-ea"/>
                <a:cs typeface="+mn-cs"/>
              </a:rPr>
              <a:t>sharing strategy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Enhanced Services (e.g., use of a health-related social needs (HRSN) screening tool, care planning, patient navigation)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*We will encourage EOM participants to screen EOM beneficiaries through ePROs; however, we will allow for additional flexibility, should an EOM participant choose to screen for HRSNs outside of ePROs to satisfy the HRSN screening enhanced service requirement. Should participants choose not to implement ePROs at the model start, they will still need to screen for HRSNs.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#3 CMS will encourage EOM participants to develop community partnerships to address identified needs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CQI – We could also mention “Feedback reports for EOM participants will stratify aggregate de-identified data by sociodemographic variables so EOM participants can identify and address disparities”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 highlights: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Evaluation: The Innovation Center’s evaluation team is planning to examine outcomes for subpopulations as feasible, depending on data availability and sample size considerations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Patient navigation</a:t>
            </a:r>
          </a:p>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11</a:t>
            </a:fld>
            <a:endParaRPr lang="en-US" dirty="0"/>
          </a:p>
        </p:txBody>
      </p:sp>
    </p:spTree>
    <p:extLst>
      <p:ext uri="{BB962C8B-B14F-4D97-AF65-F5344CB8AC3E}">
        <p14:creationId xmlns:p14="http://schemas.microsoft.com/office/powerpoint/2010/main" val="192976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EOM’s data sharing is two fold: data that CMS will share with EOM participants and data that CMS will collect from EOM Participants. </a:t>
            </a:r>
          </a:p>
          <a:p>
            <a:endParaRPr lang="en-US" dirty="0"/>
          </a:p>
          <a:p>
            <a:r>
              <a:rPr lang="en-US" dirty="0"/>
              <a:t>For data that CMS shares with EOM participants, EOM participants may request Medicare raw </a:t>
            </a:r>
            <a:r>
              <a:rPr lang="en-US" sz="1800" dirty="0">
                <a:effectLst/>
                <a:latin typeface="Times New Roman" panose="02020603050405020304" pitchFamily="18" charset="0"/>
                <a:ea typeface="Times New Roman" panose="02020603050405020304" pitchFamily="18" charset="0"/>
              </a:rPr>
              <a:t>Beneficiary and Episode line-level claims data for a historical period before EOM began, and on a monthly basis throughout the performance period of EOM (July 1, 2023 – June 30, 2028). </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rPr>
              <a:t>CMS will also be sharing an interactive data dashboard with EOM participants that displays metrics on expenditures, utilization, end of life measures, etc., ​and allow EOM participants to view trends over time and by categories like time periods, beneficiary characteristics, and cancer types​.</a:t>
            </a:r>
          </a:p>
          <a:p>
            <a:endParaRPr lang="en-US" sz="1800" dirty="0">
              <a:effectLst/>
              <a:latin typeface="Times New Roman" panose="02020603050405020304" pitchFamily="18" charset="0"/>
            </a:endParaRPr>
          </a:p>
          <a:p>
            <a:r>
              <a:rPr lang="en-US" sz="2800" b="0" i="0" dirty="0">
                <a:solidFill>
                  <a:srgbClr val="000000"/>
                </a:solidFill>
                <a:effectLst/>
                <a:latin typeface="Times New Roman" panose="02020603050405020304" pitchFamily="18" charset="0"/>
              </a:rPr>
              <a:t>In addition, practices will have access to semi-annual attribution lists, monthly enhanced oncology services (MEOS) recoupment reports, and reconciliation reports. </a:t>
            </a:r>
          </a:p>
          <a:p>
            <a:endParaRPr lang="en-US" sz="2800" b="0" i="0" dirty="0">
              <a:solidFill>
                <a:srgbClr val="000000"/>
              </a:solidFill>
              <a:effectLst/>
              <a:latin typeface="Times New Roman" panose="02020603050405020304" pitchFamily="18" charset="0"/>
            </a:endParaRPr>
          </a:p>
          <a:p>
            <a:r>
              <a:rPr lang="en-US" sz="2800" b="0" i="0" dirty="0">
                <a:solidFill>
                  <a:srgbClr val="000000"/>
                </a:solidFill>
                <a:effectLst/>
                <a:latin typeface="Times New Roman" panose="02020603050405020304" pitchFamily="18" charset="0"/>
              </a:rPr>
              <a:t>For data that EOM participants will submit to CMS, EOM participants will be required to submit quality measure data, clinical data elements, and bene-level sociodemographic data. They will be required to submit this data once a performance period (every 6 months) for the CDEs and SDEs, and annually for quality measures.</a:t>
            </a:r>
            <a:endParaRPr lang="en-US" sz="180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2F4037-46CC-6045-BE7A-CA09502B4830}" type="slidenum">
              <a:rPr lang="en-US" smtClean="0"/>
              <a:t>12</a:t>
            </a:fld>
            <a:endParaRPr lang="en-US" dirty="0"/>
          </a:p>
        </p:txBody>
      </p:sp>
    </p:spTree>
    <p:extLst>
      <p:ext uri="{BB962C8B-B14F-4D97-AF65-F5344CB8AC3E}">
        <p14:creationId xmlns:p14="http://schemas.microsoft.com/office/powerpoint/2010/main" val="157705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cs typeface="Arial" panose="020B0604020202020204" pitchFamily="34" charset="0"/>
              </a:rPr>
              <a:t>EOM includes valid, reliable, and meaningful claims-based, participant-reported and survey quality measures. Performance on these measures are tied to payment: </a:t>
            </a:r>
          </a:p>
          <a:p>
            <a:r>
              <a:rPr lang="en-US" dirty="0"/>
              <a:t>Quality Measures: EOM 1, EOM 2, and EOM 3 are claims based measures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800" b="0" i="0" u="none" strike="noStrike" baseline="0" dirty="0">
                <a:solidFill>
                  <a:srgbClr val="000000"/>
                </a:solidFill>
                <a:latin typeface="Franklin Gothic Book" panose="020B0503020102020204" pitchFamily="34" charset="0"/>
              </a:rPr>
              <a:t>Admissions and Emergency Department Visits for Patients Receiving Outpatient Chemotherapy (OP-35 Respecified)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800" b="0" i="0" u="none" strike="noStrike" baseline="0" dirty="0">
                <a:solidFill>
                  <a:srgbClr val="000000"/>
                </a:solidFill>
                <a:latin typeface="Franklin Gothic Book" panose="020B0503020102020204" pitchFamily="34" charset="0"/>
              </a:rPr>
              <a:t>Proportion of Patients who Died who Were Admitted to Hospice for 3 Days or More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800" b="0" i="0" u="none" strike="noStrike" baseline="0" dirty="0">
                <a:solidFill>
                  <a:srgbClr val="000000"/>
                </a:solidFill>
                <a:latin typeface="Franklin Gothic Book" panose="020B0503020102020204" pitchFamily="34" charset="0"/>
              </a:rPr>
              <a:t>Percentage of Patients who Died from Cancer Receiving Chemotherapy in the Last 14 Days of Life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EOM </a:t>
            </a:r>
            <a:r>
              <a:rPr lang="en-US" sz="1800" b="0" i="0" u="none" strike="noStrike" baseline="0" dirty="0">
                <a:solidFill>
                  <a:srgbClr val="000000"/>
                </a:solidFill>
                <a:latin typeface="Franklin Gothic Book" panose="020B0503020102020204" pitchFamily="34" charset="0"/>
              </a:rPr>
              <a:t>EOM-4 (composed of EOM-4a and EOM-4b) and EOM 5 are EOM Participant Reported: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Franklin Gothic Book" panose="020B0503020102020204" pitchFamily="34" charset="0"/>
              </a:rPr>
              <a:t>-Pain Assessment and Management Set: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Franklin Gothic Book" panose="020B0503020102020204" pitchFamily="34" charset="0"/>
              </a:rPr>
              <a:t>	a) Oncology: Medical and Radiation - Pain Intensity Quantified (NQF 0384; CMS Quality ID # 143)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Franklin Gothic Book" panose="020B0503020102020204" pitchFamily="34" charset="0"/>
              </a:rPr>
              <a:t>	b) Oncology: Medical and Radiation - Plan of Care for Pain (NQF 0383; CMS Quality ID #144)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Franklin Gothic Book" panose="020B0503020102020204" pitchFamily="34" charset="0"/>
              </a:rPr>
              <a:t>-Preventative Care and Screening: Screening for Depression and a Follow-Up Plan (NQF 0418; CMS Quality ID #134)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Franklin Gothic Book" panose="020B0503020102020204" pitchFamily="34" charset="0"/>
              </a:rPr>
              <a:t>EOM 6 is patient reported: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Franklin Gothic Book" panose="020B0503020102020204" pitchFamily="34" charset="0"/>
              </a:rPr>
              <a:t>-Patient-Reported Experience of Care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Franklin Gothic Book" panose="020B0503020102020204" pitchFamily="34" charset="0"/>
            </a:endParaRPr>
          </a:p>
          <a:p>
            <a:r>
              <a:rPr lang="en-US" dirty="0"/>
              <a:t>EOM Quality Measures will be reported through </a:t>
            </a:r>
            <a:r>
              <a:rPr lang="en-US" sz="1200" dirty="0">
                <a:cs typeface="Arial" panose="020B0604020202020204" pitchFamily="34" charset="0"/>
              </a:rPr>
              <a:t>the CMS electronic Heath Data Reporting (HDR) system. But we will not have a FHIR API option for reporting QMs. Participants will use a low tech standardized excel spreadsheet to report this data. </a:t>
            </a:r>
          </a:p>
          <a:p>
            <a:endParaRPr lang="en-US"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Flagging that we use Clinical Quality Measures (CQMs) not electronic Clinical Quality Measures </a:t>
            </a:r>
            <a:r>
              <a:rPr lang="en-US" sz="1200" dirty="0" err="1">
                <a:effectLst/>
                <a:latin typeface="Segoe UI" panose="020B0502040204020203" pitchFamily="34" charset="0"/>
              </a:rPr>
              <a:t>eCQMs</a:t>
            </a:r>
            <a:r>
              <a:rPr lang="en-US" sz="1200" dirty="0">
                <a:effectLst/>
                <a:latin typeface="Segoe UI" panose="020B0502040204020203" pitchFamily="34" charset="0"/>
              </a:rPr>
              <a:t> for the participant reported quality measures. If we want FHIR API collection in the future, we would need to align with the </a:t>
            </a:r>
            <a:r>
              <a:rPr lang="en-US" sz="1200" dirty="0" err="1">
                <a:effectLst/>
                <a:latin typeface="Segoe UI" panose="020B0502040204020203" pitchFamily="34" charset="0"/>
              </a:rPr>
              <a:t>eCQM</a:t>
            </a:r>
            <a:r>
              <a:rPr lang="en-US" sz="1200" dirty="0">
                <a:effectLst/>
                <a:latin typeface="Segoe UI" panose="020B0502040204020203" pitchFamily="34" charset="0"/>
              </a:rPr>
              <a:t> specs - one of our current participant reported QMs only has a CQM (i.e. plan of care for pain), which makes this difficult. There are also considerations of reporting for practices with different levels of comfort and familiarity (would still need to offer low-tech option if we pursued high-tech option in the future)</a:t>
            </a:r>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13</a:t>
            </a:fld>
            <a:endParaRPr lang="en-US" dirty="0"/>
          </a:p>
        </p:txBody>
      </p:sp>
    </p:spTree>
    <p:extLst>
      <p:ext uri="{BB962C8B-B14F-4D97-AF65-F5344CB8AC3E}">
        <p14:creationId xmlns:p14="http://schemas.microsoft.com/office/powerpoint/2010/main" val="191286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0" dirty="0">
                <a:solidFill>
                  <a:schemeClr val="tx1"/>
                </a:solidFill>
                <a:latin typeface="+mn-lt"/>
                <a:ea typeface="+mn-ea"/>
                <a:cs typeface="Arial" panose="020B0604020202020204" pitchFamily="34" charset="0"/>
              </a:rPr>
              <a:t>Sociodemographic Data Elements </a:t>
            </a:r>
            <a:r>
              <a:rPr kumimoji="0" lang="en-US" sz="1800" b="0" i="0" u="none" strike="noStrike" kern="1200" cap="none" spc="0" normalizeH="0" baseline="0" noProof="0" dirty="0">
                <a:ln>
                  <a:noFill/>
                </a:ln>
                <a:solidFill>
                  <a:schemeClr val="tx1"/>
                </a:solidFill>
                <a:effectLst/>
                <a:uLnTx/>
                <a:uFillTx/>
                <a:latin typeface="+mn-lt"/>
                <a:cs typeface="Arial" panose="020B0604020202020204" pitchFamily="34" charset="0"/>
              </a:rPr>
              <a:t>collecting and reporting of beneficiary-level sociodemographic data to be used for monitoring and evaluation. EOM Dashboards and feedback reports will stratify aggregate de-identified data by sociodemographic variables in order for EOM participants to identify and address disparities within their beneficiary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cs typeface="Arial" panose="020B0604020202020204" pitchFamily="34" charset="0"/>
              </a:rPr>
              <a:t>For SDEs, we are collecting the following, in compliance with USCDI: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-sex assigned at birth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-race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-ethnicity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-sexual orientation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-gender identity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-preferred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-disability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cs typeface="Arial" panose="020B0604020202020204" pitchFamily="34" charset="0"/>
              </a:rPr>
              <a:t>*</a:t>
            </a:r>
            <a:r>
              <a:rPr lang="en-US" sz="2800" dirty="0"/>
              <a:t>While disability status will not be a required SDE data element in Performance Period 1, we are targeting collecting data on disability status via the ISP HDR application as part of the SDE collection. We are working to align all SDE collection with the US Core Data for Interoperability (USCDI). Disability Status was finalized as part of USCDI v3 in July 2022. As we wait for further direction from the Office of the National Coordinator on Health Information Technology (ONC) and HL7 on how disability status will be officially operationalized under the USCDI, the Innovation Center is looking to finalize an approach for collecting this data across innovation models starting in 2023. We will share additional information as it becomes available.</a:t>
            </a:r>
            <a:endParaRPr kumimoji="0" lang="en-US" sz="1800" b="0" i="0" u="none" strike="noStrike" kern="1200" cap="none" spc="0" normalizeH="0" baseline="0" noProof="0" dirty="0">
              <a:ln>
                <a:noFill/>
              </a:ln>
              <a:solidFill>
                <a:schemeClr val="tx1"/>
              </a:solidFill>
              <a:effectLst/>
              <a:uLnTx/>
              <a:uFillTx/>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Calibri" panose="020F0502020204030204" pitchFamily="34" charset="0"/>
                <a:ea typeface="Calibri" panose="020F0502020204030204" pitchFamily="34" charset="0"/>
                <a:cs typeface="Calibri" panose="020F0502020204030204" pitchFamily="34" charset="0"/>
              </a:rPr>
              <a:t>The sociodemographic data that is currently included in Medicare and administrative claims data has often proven to be unreliable. The gold standard of data collection is patient-reported data (data that comes directly from the patient/beneficiary). For these reasons and in an effort to more towards more thoroughly including the patient voice/perspective (i.e. patient at the center of the care team), CMMI as a center is moving towards requiring model participants to directly report beneficiary sociodemographic data to CMS, so that we have more reliable data. However, we are legally required to allow beneficiaries to opt-out of sharing their sociodemographic information with their provider, so the quality and completeness of this SDE data that we will receive remains to be seen.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t>Again, SDEs will be reported through </a:t>
            </a:r>
            <a:r>
              <a:rPr lang="en-US" sz="6000" dirty="0">
                <a:cs typeface="Arial" panose="020B0604020202020204" pitchFamily="34" charset="0"/>
              </a:rPr>
              <a:t>the CMS electronic Heath Data Reporting (HDR)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Two reporting options are available for EOM participants to report SDE data to the ISP: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 Excel Template: This reporting option allows EOM participants to leverage (through the HDR application) a standardized Excel template (pre-populated with the list of attributed beneficiaries) for submission of SDEs. The Excel template is available to all EOM participants and is designed to accommodate EOM participants that may not have significant technical support or limited support from Health IT vendors. Although EOM participants are not required to submit SDEs until after they receive attribution lists, they are encouraged to start collecting SDEs before the lists are available. A sample template will be available so participants can begin to collect the data. However, the official template for reporting will be the template that is pre-populated with attributed beneficiary name and other identifiers.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Franklin Gothic Book" panose="020B05030201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t>- HL7 Fast Healthcare Interoperability Resources (FHIR)-based Application Programming Interface (API): This reporting option allows for the reporting of SDEs directly from the EOM participants Electronic Health Record (EHR) system via a FHIR API with the HDR application. Reporting via this method will leverage HL7 United States Core Data for Interoperability (USCDI).</a:t>
            </a:r>
            <a:endParaRPr lang="en-US" sz="1800" b="0" i="0" u="none" strike="noStrike" baseline="0" dirty="0">
              <a:solidFill>
                <a:srgbClr val="000000"/>
              </a:solidFill>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Franklin Gothic Book" panose="020B0503020102020204" pitchFamily="34" charset="0"/>
              </a:rPr>
              <a:t>	</a:t>
            </a:r>
          </a:p>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14</a:t>
            </a:fld>
            <a:endParaRPr lang="en-US" dirty="0"/>
          </a:p>
        </p:txBody>
      </p:sp>
    </p:spTree>
    <p:extLst>
      <p:ext uri="{BB962C8B-B14F-4D97-AF65-F5344CB8AC3E}">
        <p14:creationId xmlns:p14="http://schemas.microsoft.com/office/powerpoint/2010/main" val="3404698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Franklin Gothic Book" panose="020B0503020102020204" pitchFamily="34" charset="0"/>
              </a:rPr>
              <a:t>For </a:t>
            </a:r>
            <a:r>
              <a:rPr lang="en-US" sz="2000" b="0" spc="0" dirty="0">
                <a:solidFill>
                  <a:schemeClr val="tx1"/>
                </a:solidFill>
                <a:latin typeface="+mn-lt"/>
                <a:ea typeface="+mn-ea"/>
                <a:cs typeface="Arial" panose="020B0604020202020204" pitchFamily="34" charset="0"/>
              </a:rPr>
              <a:t>CDEs, we are focusing on </a:t>
            </a:r>
            <a:r>
              <a:rPr kumimoji="0" lang="en-US" sz="1800" b="0" i="0" u="none" strike="noStrike" kern="1200" cap="none" spc="0" normalizeH="0" baseline="0" noProof="0" dirty="0">
                <a:ln>
                  <a:noFill/>
                </a:ln>
                <a:solidFill>
                  <a:schemeClr val="tx1"/>
                </a:solidFill>
                <a:effectLst/>
                <a:uLnTx/>
                <a:uFillTx/>
                <a:latin typeface="+mn-lt"/>
                <a:cs typeface="Arial" panose="020B0604020202020204" pitchFamily="34" charset="0"/>
              </a:rPr>
              <a:t>collecting and reporting clinical data elements that are not available in claims or captured in the quality measures </a:t>
            </a:r>
            <a:r>
              <a:rPr lang="en-US" sz="1800" spc="0" dirty="0">
                <a:solidFill>
                  <a:schemeClr val="tx1"/>
                </a:solidFill>
                <a:latin typeface="+mn-lt"/>
                <a:cs typeface="Arial" panose="020B0604020202020204" pitchFamily="34" charset="0"/>
              </a:rPr>
              <a:t>(e.g., staging including metastatic status, disease status, and biomarkers and receptor status such as </a:t>
            </a:r>
            <a:r>
              <a:rPr lang="en-US" sz="2800" b="0" i="0" dirty="0">
                <a:solidFill>
                  <a:srgbClr val="040C28"/>
                </a:solidFill>
                <a:effectLst/>
                <a:latin typeface="Google Sans"/>
              </a:rPr>
              <a:t>human epidermal growth factor receptor 2 (</a:t>
            </a:r>
            <a:r>
              <a:rPr lang="en-US" sz="1800" spc="0" dirty="0">
                <a:solidFill>
                  <a:schemeClr val="tx1"/>
                </a:solidFill>
                <a:latin typeface="+mn-lt"/>
                <a:cs typeface="Arial" panose="020B0604020202020204" pitchFamily="34" charset="0"/>
              </a:rPr>
              <a:t>HER2), Estrogen Receptor, </a:t>
            </a:r>
            <a:r>
              <a:rPr lang="en-US" sz="2800" dirty="0"/>
              <a:t>Progesterone</a:t>
            </a:r>
            <a:r>
              <a:rPr lang="en-US" sz="1800" spc="0" dirty="0">
                <a:solidFill>
                  <a:schemeClr val="tx1"/>
                </a:solidFill>
                <a:latin typeface="+mn-lt"/>
                <a:cs typeface="Arial" panose="020B0604020202020204" pitchFamily="34" charset="0"/>
              </a:rPr>
              <a:t> Receptor) for </a:t>
            </a:r>
            <a:r>
              <a:rPr kumimoji="0" lang="en-US" sz="1800" b="0" i="0" u="none" strike="noStrike" kern="1200" cap="none" spc="0" normalizeH="0" baseline="0" noProof="0" dirty="0">
                <a:ln>
                  <a:noFill/>
                </a:ln>
                <a:solidFill>
                  <a:schemeClr val="tx1"/>
                </a:solidFill>
                <a:effectLst/>
                <a:uLnTx/>
                <a:uFillTx/>
                <a:latin typeface="+mn-lt"/>
                <a:cs typeface="Arial" panose="020B0604020202020204" pitchFamily="34" charset="0"/>
              </a:rPr>
              <a:t>purposes of monitoring, evaluation, and payment.</a:t>
            </a:r>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15</a:t>
            </a:fld>
            <a:endParaRPr lang="en-US" dirty="0"/>
          </a:p>
        </p:txBody>
      </p:sp>
    </p:spTree>
    <p:extLst>
      <p:ext uri="{BB962C8B-B14F-4D97-AF65-F5344CB8AC3E}">
        <p14:creationId xmlns:p14="http://schemas.microsoft.com/office/powerpoint/2010/main" val="2497741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EOM Cancer Types:</a:t>
            </a:r>
          </a:p>
          <a:p>
            <a:pPr marL="228600" indent="-228600">
              <a:buAutoNum type="arabicPeriod"/>
            </a:pPr>
            <a:r>
              <a:rPr lang="en-US" dirty="0"/>
              <a:t>breast cancer</a:t>
            </a:r>
          </a:p>
          <a:p>
            <a:pPr marL="228600" indent="-228600">
              <a:buAutoNum type="arabicPeriod"/>
            </a:pPr>
            <a:r>
              <a:rPr lang="en-US" dirty="0"/>
              <a:t>chronic leukemia </a:t>
            </a:r>
          </a:p>
          <a:p>
            <a:pPr marL="228600" indent="-228600">
              <a:buAutoNum type="arabicPeriod"/>
            </a:pPr>
            <a:r>
              <a:rPr lang="en-US" dirty="0"/>
              <a:t>lung cancer </a:t>
            </a:r>
          </a:p>
          <a:p>
            <a:pPr marL="228600" indent="-228600">
              <a:buAutoNum type="arabicPeriod"/>
            </a:pPr>
            <a:r>
              <a:rPr lang="en-US" dirty="0"/>
              <a:t>Lymphoma</a:t>
            </a:r>
          </a:p>
          <a:p>
            <a:pPr marL="228600" indent="-228600">
              <a:buAutoNum type="arabicPeriod"/>
            </a:pPr>
            <a:r>
              <a:rPr lang="en-US" dirty="0"/>
              <a:t>multiple myeloma </a:t>
            </a:r>
          </a:p>
          <a:p>
            <a:pPr marL="228600" indent="-228600">
              <a:buAutoNum type="arabicPeriod"/>
            </a:pPr>
            <a:r>
              <a:rPr lang="en-US" dirty="0"/>
              <a:t>prostate cancer</a:t>
            </a:r>
          </a:p>
          <a:p>
            <a:pPr marL="228600" indent="-228600">
              <a:buAutoNum type="arabicPeriod"/>
            </a:pPr>
            <a:r>
              <a:rPr lang="en-US" dirty="0"/>
              <a:t>small intestine / colorectal cancer</a:t>
            </a:r>
          </a:p>
          <a:p>
            <a:pPr marL="228600" indent="-228600">
              <a:buAutoNum type="arabicPeriod"/>
            </a:pPr>
            <a:endParaRPr lang="en-US" dirty="0"/>
          </a:p>
          <a:p>
            <a:pPr marL="228600" indent="-228600">
              <a:buAutoNum type="arabicPeriod"/>
            </a:pPr>
            <a:endParaRPr lang="en-US" dirty="0"/>
          </a:p>
          <a:p>
            <a:pPr marL="0" indent="0">
              <a:buNone/>
            </a:pPr>
            <a:r>
              <a:rPr lang="en-US" dirty="0"/>
              <a:t>Current Clinical Status Trend:</a:t>
            </a:r>
          </a:p>
          <a:p>
            <a:pPr marL="0" indent="0">
              <a:buNone/>
            </a:pPr>
            <a:r>
              <a:rPr lang="en-US" dirty="0"/>
              <a:t>Response: </a:t>
            </a:r>
          </a:p>
          <a:p>
            <a:pPr marL="171450" indent="-171450">
              <a:buFontTx/>
              <a:buChar char="-"/>
            </a:pPr>
            <a:r>
              <a:rPr lang="en-US" dirty="0"/>
              <a:t>Patient's condition improved: Cancer that is decreasing in extent or severity in response to current treatment </a:t>
            </a:r>
          </a:p>
          <a:p>
            <a:pPr marL="171450" indent="-171450">
              <a:buFontTx/>
              <a:buChar char="-"/>
            </a:pPr>
            <a:r>
              <a:rPr lang="en-US" dirty="0"/>
              <a:t>Patient's condition stable: Cancer that is neither decreasing nor increasing in extent or severity </a:t>
            </a:r>
          </a:p>
          <a:p>
            <a:pPr marL="171450" indent="-171450">
              <a:buFontTx/>
              <a:buChar char="-"/>
            </a:pPr>
            <a:r>
              <a:rPr lang="en-US" dirty="0"/>
              <a:t>Patient's condition worsened: Cancer that continues to grow or spread since initial diagnosis. This option should not be selected solely based on the patient having metastatic disease at diagnosis. </a:t>
            </a:r>
          </a:p>
          <a:p>
            <a:pPr marL="171450" indent="-171450">
              <a:buFontTx/>
              <a:buChar char="-"/>
            </a:pPr>
            <a:r>
              <a:rPr lang="en-US" dirty="0"/>
              <a:t>Patient's condition undetermined. </a:t>
            </a:r>
          </a:p>
          <a:p>
            <a:pPr marL="171450" indent="-171450">
              <a:buFontTx/>
              <a:buChar char="-"/>
            </a:pPr>
            <a:r>
              <a:rPr lang="en-US" dirty="0"/>
              <a:t>Malignant neoplasm in full remission: No evidence of cancer in a patient who is being or has been treated for cancer (including a previous recurrence/relapse); or there is no morphological evidence of leukemia. </a:t>
            </a:r>
          </a:p>
          <a:p>
            <a:pPr marL="171450" indent="-171450">
              <a:buFontTx/>
              <a:buChar char="-"/>
            </a:pPr>
            <a:r>
              <a:rPr lang="en-US" dirty="0"/>
              <a:t>Malignant neoplasm in partial remission. </a:t>
            </a:r>
          </a:p>
        </p:txBody>
      </p:sp>
      <p:sp>
        <p:nvSpPr>
          <p:cNvPr id="4" name="Slide Number Placeholder 3"/>
          <p:cNvSpPr>
            <a:spLocks noGrp="1"/>
          </p:cNvSpPr>
          <p:nvPr>
            <p:ph type="sldNum" sz="quarter" idx="5"/>
          </p:nvPr>
        </p:nvSpPr>
        <p:spPr/>
        <p:txBody>
          <a:bodyPr/>
          <a:lstStyle/>
          <a:p>
            <a:fld id="{A32F4037-46CC-6045-BE7A-CA09502B4830}" type="slidenum">
              <a:rPr lang="en-US" smtClean="0"/>
              <a:t>16</a:t>
            </a:fld>
            <a:endParaRPr lang="en-US" dirty="0"/>
          </a:p>
        </p:txBody>
      </p:sp>
    </p:spTree>
    <p:extLst>
      <p:ext uri="{BB962C8B-B14F-4D97-AF65-F5344CB8AC3E}">
        <p14:creationId xmlns:p14="http://schemas.microsoft.com/office/powerpoint/2010/main" val="255238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EOM participants will report quality measures annually, starting in early 2025 (when they report on quality measures for calendar year 2024).</a:t>
            </a:r>
          </a:p>
          <a:p>
            <a:endParaRPr lang="en-US" dirty="0"/>
          </a:p>
          <a:p>
            <a:r>
              <a:rPr lang="en-US" dirty="0"/>
              <a:t>For CDEs and SDEs, EOM participants will report on these semi-annually after they have their beneficiary attribution lists, which should be several months after the end of a performance period. </a:t>
            </a:r>
          </a:p>
          <a:p>
            <a:r>
              <a:rPr lang="en-US" dirty="0"/>
              <a:t>We anticipate that will be collecting CDEs and SDEs around October of 2024 for the first performance period of EOM.</a:t>
            </a:r>
          </a:p>
          <a:p>
            <a:endParaRPr lang="en-US" dirty="0"/>
          </a:p>
          <a:p>
            <a:r>
              <a:rPr lang="en-US" dirty="0"/>
              <a:t>*I think this timing is important to point out to Cancer X. It doesn’t seem like we could do a “sprint” until after we collect the data and see what problems we run into.</a:t>
            </a:r>
          </a:p>
        </p:txBody>
      </p:sp>
      <p:sp>
        <p:nvSpPr>
          <p:cNvPr id="4" name="Slide Number Placeholder 3"/>
          <p:cNvSpPr>
            <a:spLocks noGrp="1"/>
          </p:cNvSpPr>
          <p:nvPr>
            <p:ph type="sldNum" sz="quarter" idx="5"/>
          </p:nvPr>
        </p:nvSpPr>
        <p:spPr/>
        <p:txBody>
          <a:bodyPr/>
          <a:lstStyle/>
          <a:p>
            <a:fld id="{A32F4037-46CC-6045-BE7A-CA09502B4830}" type="slidenum">
              <a:rPr lang="en-US" smtClean="0"/>
              <a:t>17</a:t>
            </a:fld>
            <a:endParaRPr lang="en-US" dirty="0"/>
          </a:p>
        </p:txBody>
      </p:sp>
    </p:spTree>
    <p:extLst>
      <p:ext uri="{BB962C8B-B14F-4D97-AF65-F5344CB8AC3E}">
        <p14:creationId xmlns:p14="http://schemas.microsoft.com/office/powerpoint/2010/main" val="1011191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Verbally add that we have received positive feedback from EOM stakeholders and participants on aligning with </a:t>
            </a:r>
            <a:r>
              <a:rPr lang="en-US" dirty="0" err="1"/>
              <a:t>mCODE</a:t>
            </a:r>
            <a:r>
              <a:rPr lang="en-US" dirty="0"/>
              <a:t>. </a:t>
            </a:r>
          </a:p>
          <a:p>
            <a:endParaRPr lang="en-US" dirty="0"/>
          </a:p>
          <a:p>
            <a:r>
              <a:rPr lang="en-US" dirty="0"/>
              <a:t>We think this is where Cancer X could come in. We would open to collaboration here, and believe that other Payers in the oncology space should align with </a:t>
            </a:r>
            <a:r>
              <a:rPr lang="en-US" dirty="0" err="1"/>
              <a:t>mCODE</a:t>
            </a:r>
            <a:r>
              <a:rPr lang="en-US" dirty="0"/>
              <a:t> as well. We could share tactics and best practices on how we implemented collecting CDEs via </a:t>
            </a:r>
            <a:r>
              <a:rPr lang="en-US" dirty="0" err="1"/>
              <a:t>mCODE</a:t>
            </a:r>
            <a:r>
              <a:rPr lang="en-US" dirty="0"/>
              <a:t> and FHIR API using our CMS reporting systems. But again, we wouldn’t be able to share that information until the end of 2024 at the earliest.</a:t>
            </a:r>
          </a:p>
          <a:p>
            <a:endParaRPr lang="en-US" dirty="0"/>
          </a:p>
          <a:p>
            <a:r>
              <a:rPr lang="en-US" dirty="0"/>
              <a:t>Data gaps/ challenges that we have encountered during planning stages: </a:t>
            </a:r>
          </a:p>
          <a:p>
            <a:pPr marL="342900" marR="0" lvl="0" indent="-342900">
              <a:lnSpc>
                <a:spcPct val="107000"/>
              </a:lnSpc>
              <a:spcBef>
                <a:spcPts val="0"/>
              </a:spcBef>
              <a:spcAft>
                <a:spcPts val="0"/>
              </a:spcAft>
              <a:buFont typeface="+mj-lt"/>
              <a:buAutoNum type="arabicPeriod"/>
            </a:pPr>
            <a:r>
              <a:rPr lang="en-US" dirty="0"/>
              <a:t>-</a:t>
            </a:r>
            <a:r>
              <a:rPr lang="en-US" sz="1100" dirty="0">
                <a:effectLst/>
                <a:latin typeface="Calibri" panose="020F0502020204030204" pitchFamily="34" charset="0"/>
                <a:ea typeface="Calibri" panose="020F0502020204030204" pitchFamily="34" charset="0"/>
                <a:cs typeface="Calibri" panose="020F0502020204030204" pitchFamily="34" charset="0"/>
              </a:rPr>
              <a:t>Difficulty mapping the exact EOM CDEs we wanted to collect to the corresponding </a:t>
            </a:r>
            <a:r>
              <a:rPr lang="en-US" sz="1100" dirty="0" err="1">
                <a:effectLst/>
                <a:latin typeface="Calibri" panose="020F0502020204030204" pitchFamily="34" charset="0"/>
                <a:ea typeface="Calibri" panose="020F0502020204030204" pitchFamily="34" charset="0"/>
                <a:cs typeface="Calibri" panose="020F0502020204030204" pitchFamily="34" charset="0"/>
              </a:rPr>
              <a:t>mCODE</a:t>
            </a:r>
            <a:r>
              <a:rPr lang="en-US" sz="1100" dirty="0">
                <a:effectLst/>
                <a:latin typeface="Calibri" panose="020F0502020204030204" pitchFamily="34" charset="0"/>
                <a:ea typeface="Calibri" panose="020F0502020204030204" pitchFamily="34" charset="0"/>
                <a:cs typeface="Calibri" panose="020F0502020204030204" pitchFamily="34" charset="0"/>
              </a:rPr>
              <a:t> data elements. Examples: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Calibri" panose="020F0502020204030204" pitchFamily="34" charset="0"/>
              </a:rPr>
              <a:t>“Responding” for EOM CDEs -- this most closely maps to Stable Disease "Patient's condition improved" in </a:t>
            </a:r>
            <a:r>
              <a:rPr lang="en-US" sz="1100" dirty="0" err="1">
                <a:effectLst/>
                <a:latin typeface="Calibri" panose="020F0502020204030204" pitchFamily="34" charset="0"/>
                <a:ea typeface="Calibri" panose="020F0502020204030204" pitchFamily="34" charset="0"/>
                <a:cs typeface="Calibri" panose="020F0502020204030204" pitchFamily="34" charset="0"/>
              </a:rPr>
              <a:t>mCODE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Calibri" panose="020F0502020204030204" pitchFamily="34" charset="0"/>
              </a:rPr>
              <a:t>“Progressive Disease” for EOM CDEs -- this most closely maps to Stable Disease "Patient's condition worsened” in </a:t>
            </a:r>
            <a:r>
              <a:rPr lang="en-US" sz="1100" dirty="0" err="1">
                <a:effectLst/>
                <a:latin typeface="Calibri" panose="020F0502020204030204" pitchFamily="34" charset="0"/>
                <a:ea typeface="Calibri" panose="020F0502020204030204" pitchFamily="34" charset="0"/>
                <a:cs typeface="Calibri" panose="020F0502020204030204" pitchFamily="34" charset="0"/>
              </a:rPr>
              <a:t>mCODE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457200" marR="0" lvl="1"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Our CMS systems have been built to accept EOM CDEs submitted via FHIR API using </a:t>
            </a:r>
            <a:r>
              <a:rPr lang="en-US" sz="1800" dirty="0" err="1">
                <a:effectLst/>
                <a:latin typeface="Calibri" panose="020F0502020204030204" pitchFamily="34" charset="0"/>
                <a:ea typeface="Calibri" panose="020F0502020204030204" pitchFamily="34" charset="0"/>
                <a:cs typeface="Calibri" panose="020F0502020204030204" pitchFamily="34" charset="0"/>
              </a:rPr>
              <a:t>mCODE</a:t>
            </a:r>
            <a:r>
              <a:rPr lang="en-US" sz="1800" dirty="0">
                <a:effectLst/>
                <a:latin typeface="Calibri" panose="020F0502020204030204" pitchFamily="34" charset="0"/>
                <a:ea typeface="Calibri" panose="020F0502020204030204" pitchFamily="34" charset="0"/>
                <a:cs typeface="Calibri" panose="020F0502020204030204" pitchFamily="34" charset="0"/>
              </a:rPr>
              <a:t>, but the system only validates against the </a:t>
            </a:r>
            <a:r>
              <a:rPr lang="en-US" sz="1800" dirty="0" err="1">
                <a:effectLst/>
                <a:latin typeface="Calibri" panose="020F0502020204030204" pitchFamily="34" charset="0"/>
                <a:ea typeface="Calibri" panose="020F0502020204030204" pitchFamily="34" charset="0"/>
                <a:cs typeface="Calibri" panose="020F0502020204030204" pitchFamily="34" charset="0"/>
              </a:rPr>
              <a:t>mCODE</a:t>
            </a:r>
            <a:r>
              <a:rPr lang="en-US" sz="1800" dirty="0">
                <a:effectLst/>
                <a:latin typeface="Calibri" panose="020F0502020204030204" pitchFamily="34" charset="0"/>
                <a:ea typeface="Calibri" panose="020F0502020204030204" pitchFamily="34" charset="0"/>
                <a:cs typeface="Calibri" panose="020F0502020204030204" pitchFamily="34" charset="0"/>
              </a:rPr>
              <a:t> standard Implementation Guide (IG) and not the model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r>
              <a:rPr lang="en-US" dirty="0"/>
              <a:t>From </a:t>
            </a:r>
            <a:r>
              <a:rPr lang="en-US" dirty="0" err="1"/>
              <a:t>Telligen</a:t>
            </a:r>
            <a:r>
              <a:rPr lang="en-US" dirty="0"/>
              <a:t>: </a:t>
            </a:r>
            <a:r>
              <a:rPr lang="en-US" sz="1800" dirty="0">
                <a:effectLst/>
                <a:latin typeface="Segoe UI" panose="020B0502040204020203" pitchFamily="34" charset="0"/>
              </a:rPr>
              <a:t>if Health IT vendors begin to expand support of these </a:t>
            </a:r>
            <a:r>
              <a:rPr lang="en-US" sz="1800" dirty="0" err="1">
                <a:effectLst/>
                <a:latin typeface="Segoe UI" panose="020B0502040204020203" pitchFamily="34" charset="0"/>
              </a:rPr>
              <a:t>mCODE</a:t>
            </a:r>
            <a:r>
              <a:rPr lang="en-US" sz="1800" dirty="0">
                <a:effectLst/>
                <a:latin typeface="Segoe UI" panose="020B0502040204020203" pitchFamily="34" charset="0"/>
              </a:rPr>
              <a:t> FHIR standards within their systems in support of EOM, this may also result in more oncology data being available through APIs for other initiatives such as digital Quality measures, clinical trial match, communication of treatment plans, prior authorization, etc. Essentially, once Vendors adopt and implement this to support one purpose, this same data becomes more readily available across the board for other purposes. </a:t>
            </a:r>
          </a:p>
          <a:p>
            <a:endParaRPr lang="en-US" sz="1800" dirty="0">
              <a:effectLst/>
              <a:latin typeface="Segoe UI" panose="020B0502040204020203" pitchFamily="34" charset="0"/>
            </a:endParaRPr>
          </a:p>
          <a:p>
            <a:r>
              <a:rPr lang="en-US" sz="1200" dirty="0"/>
              <a:t>However, if this one this one CDE is not able to be added to </a:t>
            </a:r>
            <a:r>
              <a:rPr lang="en-US" sz="1200" dirty="0" err="1"/>
              <a:t>mCODE</a:t>
            </a:r>
            <a:r>
              <a:rPr lang="en-US" sz="1200" dirty="0"/>
              <a:t>, it must be reported using a simplified Excel Template option for these beneficiaries only, as the current </a:t>
            </a:r>
            <a:r>
              <a:rPr lang="en-US" sz="1200" dirty="0" err="1"/>
              <a:t>mCODE</a:t>
            </a:r>
            <a:r>
              <a:rPr lang="en-US" sz="1200" dirty="0"/>
              <a:t> standard does not support this clinical concept.</a:t>
            </a:r>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18</a:t>
            </a:fld>
            <a:endParaRPr lang="en-US" dirty="0"/>
          </a:p>
        </p:txBody>
      </p:sp>
    </p:spTree>
    <p:extLst>
      <p:ext uri="{BB962C8B-B14F-4D97-AF65-F5344CB8AC3E}">
        <p14:creationId xmlns:p14="http://schemas.microsoft.com/office/powerpoint/2010/main" val="2512393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19</a:t>
            </a:fld>
            <a:endParaRPr lang="en-US" dirty="0"/>
          </a:p>
        </p:txBody>
      </p:sp>
    </p:spTree>
    <p:extLst>
      <p:ext uri="{BB962C8B-B14F-4D97-AF65-F5344CB8AC3E}">
        <p14:creationId xmlns:p14="http://schemas.microsoft.com/office/powerpoint/2010/main" val="315547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2</a:t>
            </a:fld>
            <a:endParaRPr lang="en-US" dirty="0"/>
          </a:p>
        </p:txBody>
      </p:sp>
    </p:spTree>
    <p:extLst>
      <p:ext uri="{BB962C8B-B14F-4D97-AF65-F5344CB8AC3E}">
        <p14:creationId xmlns:p14="http://schemas.microsoft.com/office/powerpoint/2010/main" val="317754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EOM is a specialty oncology model that we launched at the CMS Innovation Center, or CMMI.  Here at CMMI we test innovative payment and service delivery model to reduce program expenditures – to move away from traditional FFS, while trying to preserve or enhance the quality of care furnished to individuals.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3 scenarios for success from statute: 1) quality improves, cost neutral; 2) quality neutral, cost reduced and 3) quality improves; cost reduced (best case)</a:t>
            </a:r>
          </a:p>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3</a:t>
            </a:fld>
            <a:endParaRPr lang="en-US" dirty="0"/>
          </a:p>
        </p:txBody>
      </p:sp>
    </p:spTree>
    <p:extLst>
      <p:ext uri="{BB962C8B-B14F-4D97-AF65-F5344CB8AC3E}">
        <p14:creationId xmlns:p14="http://schemas.microsoft.com/office/powerpoint/2010/main" val="93781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late 2021, CMS administration shared the vision of the innovation center for the next 10 years and the areas of priorities.</a:t>
            </a:r>
          </a:p>
          <a:p>
            <a:endParaRPr lang="en-US" dirty="0"/>
          </a:p>
          <a:p>
            <a:r>
              <a:rPr lang="en-US" dirty="0"/>
              <a:t>While EOM addresses all five pillars in someway, we see it aligning primarily with driving accountable care through a total cost of care responsibility, advancing health equity through strategies such as screening for HRSNs, providing additional funds to support Enhanced Services for dually eligible </a:t>
            </a:r>
            <a:r>
              <a:rPr lang="en-US" dirty="0" err="1"/>
              <a:t>benes</a:t>
            </a:r>
            <a:r>
              <a:rPr lang="en-US" dirty="0"/>
              <a:t>, and addressing affordability by ensuring lower cost sharing for care and treatments for beneficiaries. </a:t>
            </a:r>
          </a:p>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4</a:t>
            </a:fld>
            <a:endParaRPr lang="en-US" dirty="0"/>
          </a:p>
        </p:txBody>
      </p:sp>
    </p:spTree>
    <p:extLst>
      <p:ext uri="{BB962C8B-B14F-4D97-AF65-F5344CB8AC3E}">
        <p14:creationId xmlns:p14="http://schemas.microsoft.com/office/powerpoint/2010/main" val="258280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importance of addressing many of the disparities and issues within cancer care has been further emphasized by President Biden’s reignition of the Cancer Moonshot as well. </a:t>
            </a:r>
          </a:p>
          <a:p>
            <a:endParaRPr lang="en-US" dirty="0"/>
          </a:p>
          <a:p>
            <a:r>
              <a:rPr lang="en-US" dirty="0"/>
              <a:t>Closely related to the CMMI strategy refresh, but separately, EOM also supports the main pillars of the Cancer Moonshot  -- the boxes in light green represent the areas of the cancer moonshot that EOM aligns with the most.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First and foremost – EOM supports cancer patients, their caregivers, and families.  EOM’s practice redesign requirements places a high emphasis on patient navigation </a:t>
            </a:r>
            <a:r>
              <a:rPr lang="en-US" dirty="0"/>
              <a:t>– reducing burdens and barriers to the medical, financial, and emotional challenges that often come with cancer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EOM also touches on several of the other pillars of the Cancer Moonshot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more from patients through their data while respecting privacy  - we will be collecting quality measures, clinical and staging data, sociodemographic data; ; learning from diverse and personal experiences</a:t>
            </a:r>
          </a:p>
          <a:p>
            <a:r>
              <a:rPr lang="en-US" b="1" dirty="0"/>
              <a:t>Addressing inequities in cancer care and reducing disparities through our health equity strategy and focusing on equitable access to treatment; </a:t>
            </a:r>
          </a:p>
          <a:p>
            <a:r>
              <a:rPr lang="en-US" b="1" dirty="0"/>
              <a:t>In EOM, there is a high emphasis on shared decision making with patients and using national clinical guidelines – we see a fit here with targeting the right treatments to the right patients. </a:t>
            </a:r>
          </a:p>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5</a:t>
            </a:fld>
            <a:endParaRPr lang="en-US" dirty="0"/>
          </a:p>
        </p:txBody>
      </p:sp>
    </p:spTree>
    <p:extLst>
      <p:ext uri="{BB962C8B-B14F-4D97-AF65-F5344CB8AC3E}">
        <p14:creationId xmlns:p14="http://schemas.microsoft.com/office/powerpoint/2010/main" val="616832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EOM is to drive care transformation, improve the patient cancer care experience, and encourage high-quality and high-value care to reduce Medicare costs.  </a:t>
            </a:r>
          </a:p>
          <a:p>
            <a:endParaRPr lang="en-US" dirty="0"/>
          </a:p>
          <a:p>
            <a:r>
              <a:rPr lang="en-US" dirty="0"/>
              <a:t>Our participants include oncology PGPs and other payers. </a:t>
            </a:r>
          </a:p>
          <a:p>
            <a:endParaRPr lang="en-US" dirty="0"/>
          </a:p>
          <a:p>
            <a:r>
              <a:rPr lang="en-US" dirty="0"/>
              <a:t>To achieve the goals of EOM, there are two financial incentives to improve quality and reduce cost: </a:t>
            </a:r>
          </a:p>
          <a:p>
            <a:r>
              <a:rPr lang="en-US" dirty="0"/>
              <a:t>The first is the MEOS payment (can read through the text here). </a:t>
            </a:r>
          </a:p>
          <a:p>
            <a:r>
              <a:rPr lang="en-US" dirty="0"/>
              <a:t>The second is a lump sum PBP or PBR.  Note that in EOM, to determination of a PBP or PBR is based on which risk arrangement a participant may be in and both risk arrangements are required </a:t>
            </a:r>
            <a:r>
              <a:rPr lang="en-US" dirty="0" err="1"/>
              <a:t>downsided</a:t>
            </a:r>
            <a:r>
              <a:rPr lang="en-US" dirty="0"/>
              <a:t> risk.  Performance on quality measures contributes to the full amount of the PBP participants may receive or the PBR they may be responsible for. </a:t>
            </a:r>
          </a:p>
        </p:txBody>
      </p:sp>
      <p:sp>
        <p:nvSpPr>
          <p:cNvPr id="4" name="Slide Number Placeholder 3"/>
          <p:cNvSpPr>
            <a:spLocks noGrp="1"/>
          </p:cNvSpPr>
          <p:nvPr>
            <p:ph type="sldNum" sz="quarter" idx="5"/>
          </p:nvPr>
        </p:nvSpPr>
        <p:spPr/>
        <p:txBody>
          <a:bodyPr/>
          <a:lstStyle/>
          <a:p>
            <a:fld id="{A32F4037-46CC-6045-BE7A-CA09502B4830}" type="slidenum">
              <a:rPr lang="en-US" smtClean="0"/>
              <a:t>6</a:t>
            </a:fld>
            <a:endParaRPr lang="en-US" dirty="0"/>
          </a:p>
        </p:txBody>
      </p:sp>
    </p:spTree>
    <p:extLst>
      <p:ext uri="{BB962C8B-B14F-4D97-AF65-F5344CB8AC3E}">
        <p14:creationId xmlns:p14="http://schemas.microsoft.com/office/powerpoint/2010/main" val="109729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EOM examines each beneficiary through 6-month episodes of care that begins with the onset of a chemotherapy treatment. Only beneficiaries with an included cancer type are in EOM.  These included cancer types are high risk breast, chronic leukemia, small intestine/colorectal cancer, lung cancer, lymphoma, MM, and prostate cancer. </a:t>
            </a:r>
          </a:p>
          <a:p>
            <a:endParaRPr lang="en-US" dirty="0"/>
          </a:p>
          <a:p>
            <a:r>
              <a:rPr lang="en-US" dirty="0"/>
              <a:t>These chemotherapy episodes of care start when a beneficiary receives an initiating cancer therapy and they also have a qualifying E&amp;M service following the chemo administration</a:t>
            </a:r>
          </a:p>
          <a:p>
            <a:endParaRPr lang="en-US" dirty="0"/>
          </a:p>
          <a:p>
            <a:r>
              <a:rPr lang="en-US" dirty="0"/>
              <a:t>Then, we look to see which oncology practice is attributed that episode of care for that patient – that is which oncology practice has ownership and responsibility over the care for that cancer patient?  The way we determine attribution is by seeing which oncology practice or PGP provided that first qualifying EM and also at least a ¼ of the full scope of cancer related E&amp;M services in the episode.  </a:t>
            </a:r>
          </a:p>
        </p:txBody>
      </p:sp>
      <p:sp>
        <p:nvSpPr>
          <p:cNvPr id="4" name="Slide Number Placeholder 3"/>
          <p:cNvSpPr>
            <a:spLocks noGrp="1"/>
          </p:cNvSpPr>
          <p:nvPr>
            <p:ph type="sldNum" sz="quarter" idx="10"/>
          </p:nvPr>
        </p:nvSpPr>
        <p:spPr/>
        <p:txBody>
          <a:bodyPr/>
          <a:lstStyle/>
          <a:p>
            <a:fld id="{A32F4037-46CC-6045-BE7A-CA09502B4830}" type="slidenum">
              <a:rPr lang="en-US" smtClean="0"/>
              <a:t>7</a:t>
            </a:fld>
            <a:endParaRPr lang="en-US" dirty="0"/>
          </a:p>
        </p:txBody>
      </p:sp>
    </p:spTree>
    <p:extLst>
      <p:ext uri="{BB962C8B-B14F-4D97-AF65-F5344CB8AC3E}">
        <p14:creationId xmlns:p14="http://schemas.microsoft.com/office/powerpoint/2010/main" val="95481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EOM is multi-payer model, meaning we partner with other Payers, such as commercial or private payers in implementing the model.  The goal is for payers to align their oncology value-based payment models with EOM in key areas so there is a consistent approach across payers and patient populations.  In EOM, payers must partner with at least one EOM participant, an oncology practice. </a:t>
            </a:r>
          </a:p>
          <a:p>
            <a:endParaRPr lang="en-US" dirty="0"/>
          </a:p>
          <a:p>
            <a:r>
              <a:rPr lang="en-US" dirty="0"/>
              <a:t>In EOM we have three commercial payers participating: </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-BlueCross BlueShield of South Carolina</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-BlueCross BlueShield of Tennessee</a:t>
            </a: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-CVS Health/Aetna</a:t>
            </a:r>
          </a:p>
          <a:p>
            <a:pPr marL="0" marR="0">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Our payers sign an MOU with us to agree to align broadly in three main areas: payment, in which they must offer a PBPM for enhanced services and also a lump sum performance based payment; health equity to address disparities that exist in cancer care amongst their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benes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finally data sharing with EOM participants and CMS;</a:t>
            </a:r>
          </a:p>
          <a:p>
            <a:pPr marL="0" marR="0">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With regards to the alignment in data sharing, we require our Payers to share cost and utilization data with their partner EOM participants.  CMS also requires the payers to provide us with aggregate level data on quality performance for a set of agreed upon quality measures that align with EOM’s quality measure set.  </a:t>
            </a:r>
          </a:p>
          <a:p>
            <a:pPr marL="0" marR="0">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Claire will be talking a bit more later on how we align our clinical data elements with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mCODE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but as a general principle in our multi-payer strategy, our goal is to align together as much as possible to reduce burden on our practice participants. </a:t>
            </a:r>
            <a:r>
              <a:rPr lang="en-US" sz="1800" dirty="0">
                <a:effectLst/>
                <a:latin typeface="Calibri" panose="020F0502020204030204" pitchFamily="34" charset="0"/>
                <a:ea typeface="Calibri" panose="020F0502020204030204" pitchFamily="34" charset="0"/>
                <a:cs typeface="Calibri" panose="020F0502020204030204" pitchFamily="34" charset="0"/>
              </a:rPr>
              <a:t>We would encourage other Payers to also align with </a:t>
            </a:r>
            <a:r>
              <a:rPr lang="en-US" sz="1800" dirty="0" err="1">
                <a:effectLst/>
                <a:latin typeface="Calibri" panose="020F0502020204030204" pitchFamily="34" charset="0"/>
                <a:ea typeface="Calibri" panose="020F0502020204030204" pitchFamily="34" charset="0"/>
                <a:cs typeface="Calibri" panose="020F0502020204030204" pitchFamily="34" charset="0"/>
              </a:rPr>
              <a:t>mCODE</a:t>
            </a:r>
            <a:r>
              <a:rPr lang="en-US" sz="1800" dirty="0">
                <a:effectLst/>
                <a:latin typeface="Calibri" panose="020F0502020204030204" pitchFamily="34" charset="0"/>
                <a:ea typeface="Calibri" panose="020F0502020204030204" pitchFamily="34" charset="0"/>
                <a:cs typeface="Calibri" panose="020F0502020204030204" pitchFamily="34" charset="0"/>
              </a:rPr>
              <a:t> in their data collection efforts, but we do not require that of EOM Payers. </a:t>
            </a:r>
            <a:r>
              <a:rPr lang="en-US" sz="1800" u="none" dirty="0">
                <a:solidFill>
                  <a:srgbClr val="008080"/>
                </a:solidFill>
                <a:effectLst/>
                <a:latin typeface="Calibri" panose="020F0502020204030204" pitchFamily="34" charset="0"/>
                <a:ea typeface="Calibri" panose="020F0502020204030204" pitchFamily="34" charset="0"/>
              </a:rPr>
              <a:t>Allowing flexibility in alignment with data sharing for other Payers is important to retain in EOM to partner to achieve system transformation.  Many oncology practices and commercial payers have existing value based contracting relationships and we at CMS want our participants to leverage those relationships to be cohesive with our model requirements as much as possible</a:t>
            </a:r>
            <a:endParaRPr lang="en-US" sz="1200" u="none"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8</a:t>
            </a:fld>
            <a:endParaRPr lang="en-US" dirty="0"/>
          </a:p>
        </p:txBody>
      </p:sp>
    </p:spTree>
    <p:extLst>
      <p:ext uri="{BB962C8B-B14F-4D97-AF65-F5344CB8AC3E}">
        <p14:creationId xmlns:p14="http://schemas.microsoft.com/office/powerpoint/2010/main" val="378676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onto the quality strategy in EOM – our quality strategy is three fold: we focus on (1) care transformation through PRAs, (2) our set quality measures and data reporting that are tied into both payment and additional data stratification that we share back with participants and (3) advancing health equity.  </a:t>
            </a:r>
          </a:p>
          <a:p>
            <a:endParaRPr lang="en-US" dirty="0"/>
          </a:p>
        </p:txBody>
      </p:sp>
      <p:sp>
        <p:nvSpPr>
          <p:cNvPr id="4" name="Slide Number Placeholder 3"/>
          <p:cNvSpPr>
            <a:spLocks noGrp="1"/>
          </p:cNvSpPr>
          <p:nvPr>
            <p:ph type="sldNum" sz="quarter" idx="5"/>
          </p:nvPr>
        </p:nvSpPr>
        <p:spPr/>
        <p:txBody>
          <a:bodyPr/>
          <a:lstStyle/>
          <a:p>
            <a:fld id="{A32F4037-46CC-6045-BE7A-CA09502B4830}" type="slidenum">
              <a:rPr lang="en-US" smtClean="0"/>
              <a:t>9</a:t>
            </a:fld>
            <a:endParaRPr lang="en-US" dirty="0"/>
          </a:p>
        </p:txBody>
      </p:sp>
    </p:spTree>
    <p:extLst>
      <p:ext uri="{BB962C8B-B14F-4D97-AF65-F5344CB8AC3E}">
        <p14:creationId xmlns:p14="http://schemas.microsoft.com/office/powerpoint/2010/main" val="1421764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BF0D39-4A60-444F-BFEB-1F6AEB247C3E}"/>
              </a:ext>
            </a:extLst>
          </p:cNvPr>
          <p:cNvPicPr>
            <a:picLocks noChangeAspect="1"/>
          </p:cNvPicPr>
          <p:nvPr userDrawn="1"/>
        </p:nvPicPr>
        <p:blipFill>
          <a:blip r:embed="rId2"/>
          <a:stretch>
            <a:fillRect/>
          </a:stretch>
        </p:blipFill>
        <p:spPr>
          <a:xfrm rot="10800000">
            <a:off x="0" y="-13083"/>
            <a:ext cx="5093294" cy="1199848"/>
          </a:xfrm>
          <a:prstGeom prst="rect">
            <a:avLst/>
          </a:prstGeom>
        </p:spPr>
      </p:pic>
      <p:sp>
        <p:nvSpPr>
          <p:cNvPr id="14" name="Rectangle 13">
            <a:extLst>
              <a:ext uri="{FF2B5EF4-FFF2-40B4-BE49-F238E27FC236}">
                <a16:creationId xmlns:a16="http://schemas.microsoft.com/office/drawing/2014/main" id="{6CE623F4-A534-41CA-B074-7B6404ED947A}"/>
              </a:ext>
            </a:extLst>
          </p:cNvPr>
          <p:cNvSpPr/>
          <p:nvPr userDrawn="1"/>
        </p:nvSpPr>
        <p:spPr>
          <a:xfrm>
            <a:off x="0" y="1335451"/>
            <a:ext cx="9144000" cy="1801891"/>
          </a:xfrm>
          <a:prstGeom prst="rect">
            <a:avLst/>
          </a:prstGeom>
          <a:solidFill>
            <a:srgbClr val="409B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6" name="Text Placeholder 8">
            <a:extLst>
              <a:ext uri="{FF2B5EF4-FFF2-40B4-BE49-F238E27FC236}">
                <a16:creationId xmlns:a16="http://schemas.microsoft.com/office/drawing/2014/main" id="{13900DEF-96E0-4F10-B75F-F3DA3DF26EF2}"/>
              </a:ext>
            </a:extLst>
          </p:cNvPr>
          <p:cNvSpPr>
            <a:spLocks noGrp="1"/>
          </p:cNvSpPr>
          <p:nvPr>
            <p:ph type="body" sz="quarter" idx="10" hasCustomPrompt="1"/>
          </p:nvPr>
        </p:nvSpPr>
        <p:spPr>
          <a:xfrm>
            <a:off x="658812" y="3923567"/>
            <a:ext cx="7826375" cy="577977"/>
          </a:xfrm>
        </p:spPr>
        <p:txBody>
          <a:bodyPr tIns="0" bIns="0"/>
          <a:lstStyle>
            <a:lvl1pPr algn="ctr">
              <a:defRPr sz="1800" b="1" baseline="0"/>
            </a:lvl1pPr>
          </a:lstStyle>
          <a:p>
            <a:pPr lvl="0"/>
            <a:r>
              <a:rPr lang="en-US" dirty="0"/>
              <a:t>SUB HEAD</a:t>
            </a:r>
          </a:p>
        </p:txBody>
      </p:sp>
      <p:sp>
        <p:nvSpPr>
          <p:cNvPr id="17" name="Text Placeholder 8">
            <a:extLst>
              <a:ext uri="{FF2B5EF4-FFF2-40B4-BE49-F238E27FC236}">
                <a16:creationId xmlns:a16="http://schemas.microsoft.com/office/drawing/2014/main" id="{91B5A23F-B75D-469C-ACA6-0A402530C439}"/>
              </a:ext>
            </a:extLst>
          </p:cNvPr>
          <p:cNvSpPr>
            <a:spLocks noGrp="1"/>
          </p:cNvSpPr>
          <p:nvPr>
            <p:ph type="body" sz="quarter" idx="11" hasCustomPrompt="1"/>
          </p:nvPr>
        </p:nvSpPr>
        <p:spPr>
          <a:xfrm>
            <a:off x="658812" y="5831197"/>
            <a:ext cx="1648522" cy="278775"/>
          </a:xfrm>
        </p:spPr>
        <p:txBody>
          <a:bodyPr tIns="0" bIns="0">
            <a:normAutofit/>
          </a:bodyPr>
          <a:lstStyle>
            <a:lvl1pPr algn="ctr">
              <a:defRPr sz="1400" b="0" i="0" baseline="0"/>
            </a:lvl1pPr>
          </a:lstStyle>
          <a:p>
            <a:pPr lvl="0"/>
            <a:r>
              <a:rPr lang="en-US" dirty="0"/>
              <a:t>DATE</a:t>
            </a:r>
          </a:p>
        </p:txBody>
      </p:sp>
      <p:pic>
        <p:nvPicPr>
          <p:cNvPr id="19" name="Picture 18">
            <a:extLst>
              <a:ext uri="{FF2B5EF4-FFF2-40B4-BE49-F238E27FC236}">
                <a16:creationId xmlns:a16="http://schemas.microsoft.com/office/drawing/2014/main" id="{FDC99259-335E-467E-B40C-A8F779B66078}"/>
              </a:ext>
            </a:extLst>
          </p:cNvPr>
          <p:cNvPicPr>
            <a:picLocks noChangeAspect="1"/>
          </p:cNvPicPr>
          <p:nvPr userDrawn="1"/>
        </p:nvPicPr>
        <p:blipFill>
          <a:blip r:embed="rId3"/>
          <a:stretch>
            <a:fillRect/>
          </a:stretch>
        </p:blipFill>
        <p:spPr>
          <a:xfrm>
            <a:off x="658812" y="6216613"/>
            <a:ext cx="1273098" cy="456655"/>
          </a:xfrm>
          <a:prstGeom prst="rect">
            <a:avLst/>
          </a:prstGeom>
        </p:spPr>
      </p:pic>
      <p:pic>
        <p:nvPicPr>
          <p:cNvPr id="20" name="Picture 19">
            <a:extLst>
              <a:ext uri="{FF2B5EF4-FFF2-40B4-BE49-F238E27FC236}">
                <a16:creationId xmlns:a16="http://schemas.microsoft.com/office/drawing/2014/main" id="{19860006-9979-457C-A4CD-F1D339722028}"/>
              </a:ext>
            </a:extLst>
          </p:cNvPr>
          <p:cNvPicPr>
            <a:picLocks noChangeAspect="1"/>
          </p:cNvPicPr>
          <p:nvPr userDrawn="1"/>
        </p:nvPicPr>
        <p:blipFill>
          <a:blip r:embed="rId4"/>
          <a:stretch>
            <a:fillRect/>
          </a:stretch>
        </p:blipFill>
        <p:spPr>
          <a:xfrm>
            <a:off x="639259" y="1619626"/>
            <a:ext cx="7803427" cy="1302395"/>
          </a:xfrm>
          <a:prstGeom prst="rect">
            <a:avLst/>
          </a:prstGeom>
        </p:spPr>
      </p:pic>
      <p:pic>
        <p:nvPicPr>
          <p:cNvPr id="21" name="Picture 20">
            <a:extLst>
              <a:ext uri="{FF2B5EF4-FFF2-40B4-BE49-F238E27FC236}">
                <a16:creationId xmlns:a16="http://schemas.microsoft.com/office/drawing/2014/main" id="{F8536B11-68AF-41B9-B1E2-108877633A4B}"/>
              </a:ext>
            </a:extLst>
          </p:cNvPr>
          <p:cNvPicPr>
            <a:picLocks noChangeAspect="1"/>
          </p:cNvPicPr>
          <p:nvPr userDrawn="1"/>
        </p:nvPicPr>
        <p:blipFill>
          <a:blip r:embed="rId2"/>
          <a:stretch>
            <a:fillRect/>
          </a:stretch>
        </p:blipFill>
        <p:spPr>
          <a:xfrm rot="10800000">
            <a:off x="4536172" y="5850078"/>
            <a:ext cx="4600991" cy="1029034"/>
          </a:xfrm>
          <a:prstGeom prst="rect">
            <a:avLst/>
          </a:prstGeom>
        </p:spPr>
      </p:pic>
    </p:spTree>
    <p:extLst>
      <p:ext uri="{BB962C8B-B14F-4D97-AF65-F5344CB8AC3E}">
        <p14:creationId xmlns:p14="http://schemas.microsoft.com/office/powerpoint/2010/main" val="104625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cxnSp>
        <p:nvCxnSpPr>
          <p:cNvPr id="3" name="Straight Connector 2"/>
          <p:cNvCxnSpPr/>
          <p:nvPr/>
        </p:nvCxnSpPr>
        <p:spPr>
          <a:xfrm>
            <a:off x="457200" y="1602735"/>
            <a:ext cx="7797800" cy="0"/>
          </a:xfrm>
          <a:prstGeom prst="line">
            <a:avLst/>
          </a:prstGeom>
          <a:ln w="63500">
            <a:solidFill>
              <a:srgbClr val="EB7590"/>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0"/>
          </p:nvPr>
        </p:nvSpPr>
        <p:spPr>
          <a:xfrm>
            <a:off x="457200" y="1890806"/>
            <a:ext cx="7797800" cy="2819400"/>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57200" y="5029200"/>
            <a:ext cx="2796173" cy="1536700"/>
          </a:xfrm>
          <a:prstGeom prst="rect">
            <a:avLst/>
          </a:prstGeom>
          <a:solidFill>
            <a:srgbClr val="409B9C"/>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2"/>
          </p:nvPr>
        </p:nvSpPr>
        <p:spPr>
          <a:xfrm>
            <a:off x="3481294" y="5029200"/>
            <a:ext cx="4773706" cy="1536700"/>
          </a:xfrm>
          <a:prstGeom prst="rect">
            <a:avLst/>
          </a:prstGeom>
        </p:spPr>
        <p:txBody>
          <a:bodyPr lIns="0" tIns="0" rIns="0">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57200" y="274638"/>
            <a:ext cx="5877859" cy="1143000"/>
          </a:xfrm>
          <a:prstGeom prst="rect">
            <a:avLst/>
          </a:prstGeom>
        </p:spPr>
        <p:txBody>
          <a:bodyPr>
            <a:normAutofit/>
          </a:bodyPr>
          <a:lstStyle>
            <a:lvl1pPr>
              <a:defRPr sz="2000" baseline="0">
                <a:solidFill>
                  <a:srgbClr val="409B9C"/>
                </a:solidFill>
              </a:defRPr>
            </a:lvl1pPr>
          </a:lstStyle>
          <a:p>
            <a:r>
              <a:rPr lang="en-US" dirty="0"/>
              <a:t>CLICK TO EDIT MASTER </a:t>
            </a:r>
            <a:br>
              <a:rPr lang="en-US" dirty="0"/>
            </a:br>
            <a:r>
              <a:rPr lang="en-US" dirty="0"/>
              <a:t>TITLE STYLE</a:t>
            </a:r>
          </a:p>
        </p:txBody>
      </p:sp>
      <p:sp>
        <p:nvSpPr>
          <p:cNvPr id="8" name="Slide Number Placeholder 3"/>
          <p:cNvSpPr>
            <a:spLocks noGrp="1"/>
          </p:cNvSpPr>
          <p:nvPr>
            <p:ph type="sldNum" sz="quarter" idx="4"/>
          </p:nvPr>
        </p:nvSpPr>
        <p:spPr>
          <a:xfrm>
            <a:off x="8489883" y="6383337"/>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12" name="Picture 11">
            <a:extLst>
              <a:ext uri="{FF2B5EF4-FFF2-40B4-BE49-F238E27FC236}">
                <a16:creationId xmlns:a16="http://schemas.microsoft.com/office/drawing/2014/main" id="{9CBB304A-BAF9-62F1-7A03-39EC70174908}"/>
              </a:ext>
            </a:extLst>
          </p:cNvPr>
          <p:cNvPicPr>
            <a:picLocks noChangeAspect="1"/>
          </p:cNvPicPr>
          <p:nvPr/>
        </p:nvPicPr>
        <p:blipFill>
          <a:blip r:embed="rId2"/>
          <a:stretch>
            <a:fillRect/>
          </a:stretch>
        </p:blipFill>
        <p:spPr>
          <a:xfrm>
            <a:off x="4954877" y="524766"/>
            <a:ext cx="3274726" cy="491350"/>
          </a:xfrm>
          <a:prstGeom prst="rect">
            <a:avLst/>
          </a:prstGeom>
        </p:spPr>
      </p:pic>
    </p:spTree>
    <p:extLst>
      <p:ext uri="{BB962C8B-B14F-4D97-AF65-F5344CB8AC3E}">
        <p14:creationId xmlns:p14="http://schemas.microsoft.com/office/powerpoint/2010/main" val="244507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o Layout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690562"/>
          </a:xfrm>
          <a:prstGeom prst="rect">
            <a:avLst/>
          </a:prstGeom>
        </p:spPr>
        <p:txBody>
          <a:bodyPr/>
          <a:lstStyle>
            <a:lvl1pPr>
              <a:defRPr baseline="0">
                <a:solidFill>
                  <a:srgbClr val="409B9C"/>
                </a:solidFill>
              </a:defRPr>
            </a:lvl1pPr>
          </a:lstStyle>
          <a:p>
            <a:r>
              <a:rPr lang="en-US" dirty="0"/>
              <a:t>CLICK TO EDIT MASTER TITLE STYLE</a:t>
            </a:r>
          </a:p>
        </p:txBody>
      </p:sp>
      <p:sp>
        <p:nvSpPr>
          <p:cNvPr id="7" name="Text Placeholder 6"/>
          <p:cNvSpPr>
            <a:spLocks noGrp="1"/>
          </p:cNvSpPr>
          <p:nvPr>
            <p:ph type="body" sz="quarter" idx="10"/>
          </p:nvPr>
        </p:nvSpPr>
        <p:spPr>
          <a:xfrm>
            <a:off x="457200" y="1176338"/>
            <a:ext cx="8229600" cy="14017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2730500" y="2997200"/>
            <a:ext cx="5956300" cy="2527300"/>
          </a:xfrm>
          <a:prstGeom prst="rect">
            <a:avLst/>
          </a:prstGeom>
          <a:solidFill>
            <a:srgbClr val="FBEA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icture Placeholder 9"/>
          <p:cNvSpPr>
            <a:spLocks noGrp="1"/>
          </p:cNvSpPr>
          <p:nvPr>
            <p:ph type="pic" sz="quarter" idx="11"/>
          </p:nvPr>
        </p:nvSpPr>
        <p:spPr>
          <a:xfrm>
            <a:off x="457200" y="2997200"/>
            <a:ext cx="2273300" cy="2527300"/>
          </a:xfrm>
          <a:prstGeom prst="rect">
            <a:avLst/>
          </a:prstGeom>
        </p:spPr>
        <p:txBody>
          <a:bodyPr/>
          <a:lstStyle/>
          <a:p>
            <a:r>
              <a:rPr lang="en-US"/>
              <a:t>Click icon to add picture</a:t>
            </a:r>
            <a:endParaRPr lang="en-US" dirty="0"/>
          </a:p>
        </p:txBody>
      </p:sp>
      <p:sp>
        <p:nvSpPr>
          <p:cNvPr id="12" name="Text Placeholder 11"/>
          <p:cNvSpPr>
            <a:spLocks noGrp="1"/>
          </p:cNvSpPr>
          <p:nvPr>
            <p:ph type="body" sz="quarter" idx="12"/>
          </p:nvPr>
        </p:nvSpPr>
        <p:spPr>
          <a:xfrm>
            <a:off x="2971800" y="3200400"/>
            <a:ext cx="5486400" cy="21082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100688" y="6349610"/>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13" name="Picture 12">
            <a:extLst>
              <a:ext uri="{FF2B5EF4-FFF2-40B4-BE49-F238E27FC236}">
                <a16:creationId xmlns:a16="http://schemas.microsoft.com/office/drawing/2014/main" id="{17700033-DAC6-362A-7A4D-36EF5B286C61}"/>
              </a:ext>
            </a:extLst>
          </p:cNvPr>
          <p:cNvPicPr>
            <a:picLocks noChangeAspect="1"/>
          </p:cNvPicPr>
          <p:nvPr/>
        </p:nvPicPr>
        <p:blipFill>
          <a:blip r:embed="rId2"/>
          <a:stretch>
            <a:fillRect/>
          </a:stretch>
        </p:blipFill>
        <p:spPr>
          <a:xfrm rot="10800000">
            <a:off x="4050706" y="5658152"/>
            <a:ext cx="5093294" cy="1199848"/>
          </a:xfrm>
          <a:prstGeom prst="rect">
            <a:avLst/>
          </a:prstGeom>
        </p:spPr>
      </p:pic>
    </p:spTree>
    <p:extLst>
      <p:ext uri="{BB962C8B-B14F-4D97-AF65-F5344CB8AC3E}">
        <p14:creationId xmlns:p14="http://schemas.microsoft.com/office/powerpoint/2010/main" val="1267336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image option w/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baseline="0">
                <a:solidFill>
                  <a:srgbClr val="409B9C"/>
                </a:solidFill>
              </a:defRPr>
            </a:lvl1pPr>
          </a:lstStyle>
          <a:p>
            <a:r>
              <a:rPr lang="en-US" dirty="0"/>
              <a:t>CLICK TO EDIT MASTER TITLE STYLE</a:t>
            </a:r>
          </a:p>
        </p:txBody>
      </p:sp>
      <p:sp>
        <p:nvSpPr>
          <p:cNvPr id="4" name="Picture Placeholder 3"/>
          <p:cNvSpPr>
            <a:spLocks noGrp="1"/>
          </p:cNvSpPr>
          <p:nvPr>
            <p:ph type="pic" sz="quarter" idx="10"/>
          </p:nvPr>
        </p:nvSpPr>
        <p:spPr>
          <a:xfrm>
            <a:off x="457200" y="1911911"/>
            <a:ext cx="1993154" cy="1907316"/>
          </a:xfrm>
          <a:prstGeom prst="rect">
            <a:avLst/>
          </a:prstGeom>
        </p:spPr>
        <p:txBody>
          <a:bodyPr/>
          <a:lstStyle/>
          <a:p>
            <a:r>
              <a:rPr lang="en-US"/>
              <a:t>Click icon to add picture</a:t>
            </a:r>
            <a:endParaRPr lang="en-US" dirty="0"/>
          </a:p>
        </p:txBody>
      </p:sp>
      <p:sp>
        <p:nvSpPr>
          <p:cNvPr id="9" name="Text Placeholder 8"/>
          <p:cNvSpPr>
            <a:spLocks noGrp="1"/>
          </p:cNvSpPr>
          <p:nvPr>
            <p:ph type="body" sz="quarter" idx="14"/>
          </p:nvPr>
        </p:nvSpPr>
        <p:spPr>
          <a:xfrm>
            <a:off x="4886325" y="1911446"/>
            <a:ext cx="3800475" cy="38716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3"/>
          <p:cNvSpPr>
            <a:spLocks noGrp="1"/>
          </p:cNvSpPr>
          <p:nvPr>
            <p:ph type="pic" sz="quarter" idx="15"/>
          </p:nvPr>
        </p:nvSpPr>
        <p:spPr>
          <a:xfrm>
            <a:off x="2495177" y="1911446"/>
            <a:ext cx="1993154" cy="1907316"/>
          </a:xfrm>
          <a:prstGeom prst="rect">
            <a:avLst/>
          </a:prstGeom>
        </p:spPr>
        <p:txBody>
          <a:bodyPr/>
          <a:lstStyle/>
          <a:p>
            <a:r>
              <a:rPr lang="en-US"/>
              <a:t>Click icon to add picture</a:t>
            </a:r>
          </a:p>
        </p:txBody>
      </p:sp>
      <p:sp>
        <p:nvSpPr>
          <p:cNvPr id="11" name="Picture Placeholder 3"/>
          <p:cNvSpPr>
            <a:spLocks noGrp="1"/>
          </p:cNvSpPr>
          <p:nvPr>
            <p:ph type="pic" sz="quarter" idx="16"/>
          </p:nvPr>
        </p:nvSpPr>
        <p:spPr>
          <a:xfrm>
            <a:off x="457200" y="3875798"/>
            <a:ext cx="1993154" cy="1907316"/>
          </a:xfrm>
          <a:prstGeom prst="rect">
            <a:avLst/>
          </a:prstGeom>
        </p:spPr>
        <p:txBody>
          <a:bodyPr/>
          <a:lstStyle/>
          <a:p>
            <a:r>
              <a:rPr lang="en-US"/>
              <a:t>Click icon to add picture</a:t>
            </a:r>
          </a:p>
        </p:txBody>
      </p:sp>
      <p:sp>
        <p:nvSpPr>
          <p:cNvPr id="12" name="Picture Placeholder 3"/>
          <p:cNvSpPr>
            <a:spLocks noGrp="1"/>
          </p:cNvSpPr>
          <p:nvPr>
            <p:ph type="pic" sz="quarter" idx="17"/>
          </p:nvPr>
        </p:nvSpPr>
        <p:spPr>
          <a:xfrm>
            <a:off x="2495177" y="3875333"/>
            <a:ext cx="1993154" cy="1907316"/>
          </a:xfrm>
          <a:prstGeom prst="rect">
            <a:avLst/>
          </a:prstGeom>
        </p:spPr>
        <p:txBody>
          <a:bodyPr/>
          <a:lstStyle/>
          <a:p>
            <a:r>
              <a:rPr lang="en-US"/>
              <a:t>Click icon to add picture</a:t>
            </a:r>
          </a:p>
        </p:txBody>
      </p:sp>
      <p:sp>
        <p:nvSpPr>
          <p:cNvPr id="16" name="Slide Number Placeholder 3"/>
          <p:cNvSpPr>
            <a:spLocks noGrp="1"/>
          </p:cNvSpPr>
          <p:nvPr>
            <p:ph type="sldNum" sz="quarter" idx="4"/>
          </p:nvPr>
        </p:nvSpPr>
        <p:spPr>
          <a:xfrm>
            <a:off x="100688" y="6349610"/>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13" name="Picture 12">
            <a:extLst>
              <a:ext uri="{FF2B5EF4-FFF2-40B4-BE49-F238E27FC236}">
                <a16:creationId xmlns:a16="http://schemas.microsoft.com/office/drawing/2014/main" id="{714AA764-86DB-6FDD-105B-0D77D434D9A3}"/>
              </a:ext>
            </a:extLst>
          </p:cNvPr>
          <p:cNvPicPr>
            <a:picLocks noChangeAspect="1"/>
          </p:cNvPicPr>
          <p:nvPr/>
        </p:nvPicPr>
        <p:blipFill>
          <a:blip r:embed="rId2"/>
          <a:stretch>
            <a:fillRect/>
          </a:stretch>
        </p:blipFill>
        <p:spPr>
          <a:xfrm rot="10800000">
            <a:off x="4050706" y="5658152"/>
            <a:ext cx="5093294" cy="1199848"/>
          </a:xfrm>
          <a:prstGeom prst="rect">
            <a:avLst/>
          </a:prstGeom>
        </p:spPr>
      </p:pic>
    </p:spTree>
    <p:extLst>
      <p:ext uri="{BB962C8B-B14F-4D97-AF65-F5344CB8AC3E}">
        <p14:creationId xmlns:p14="http://schemas.microsoft.com/office/powerpoint/2010/main" val="773749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2375" y="6026612"/>
            <a:ext cx="1381125" cy="640842"/>
          </a:xfrm>
          <a:prstGeom prst="rect">
            <a:avLst/>
          </a:prstGeom>
        </p:spPr>
      </p:pic>
      <p:sp>
        <p:nvSpPr>
          <p:cNvPr id="7" name="Slide Number Placeholder 2">
            <a:extLst>
              <a:ext uri="{FF2B5EF4-FFF2-40B4-BE49-F238E27FC236}">
                <a16:creationId xmlns:a16="http://schemas.microsoft.com/office/drawing/2014/main" id="{744C5B27-04AF-BE43-B33A-1213C024881D}"/>
              </a:ext>
            </a:extLst>
          </p:cNvPr>
          <p:cNvSpPr>
            <a:spLocks noGrp="1"/>
          </p:cNvSpPr>
          <p:nvPr>
            <p:ph type="sldNum" sz="quarter" idx="11"/>
          </p:nvPr>
        </p:nvSpPr>
        <p:spPr>
          <a:xfrm>
            <a:off x="46513" y="6581322"/>
            <a:ext cx="348095" cy="365125"/>
          </a:xfrm>
          <a:prstGeom prst="rect">
            <a:avLst/>
          </a:prstGeom>
        </p:spPr>
        <p:txBody>
          <a:bodyPr/>
          <a:lstStyle>
            <a:lvl1pPr>
              <a:defRPr sz="900" b="1" i="0">
                <a:solidFill>
                  <a:srgbClr val="004986"/>
                </a:solidFill>
                <a:latin typeface="Calibri" panose="020F0502020204030204" pitchFamily="34" charset="0"/>
                <a:cs typeface="Calibri" panose="020F0502020204030204" pitchFamily="34" charset="0"/>
              </a:defRPr>
            </a:lvl1pPr>
          </a:lstStyle>
          <a:p>
            <a:fld id="{FC4ACFE8-D096-2541-B423-85B6908FFA9E}" type="slidenum">
              <a:rPr lang="en-US" smtClean="0"/>
              <a:pPr/>
              <a:t>‹#›</a:t>
            </a:fld>
            <a:endParaRPr lang="en-US" dirty="0"/>
          </a:p>
        </p:txBody>
      </p:sp>
      <p:sp>
        <p:nvSpPr>
          <p:cNvPr id="4" name="Title 1">
            <a:extLst>
              <a:ext uri="{FF2B5EF4-FFF2-40B4-BE49-F238E27FC236}">
                <a16:creationId xmlns:a16="http://schemas.microsoft.com/office/drawing/2014/main" id="{F2804600-4522-4457-ABC8-97DFAFE37361}"/>
              </a:ext>
            </a:extLst>
          </p:cNvPr>
          <p:cNvSpPr>
            <a:spLocks noGrp="1"/>
          </p:cNvSpPr>
          <p:nvPr>
            <p:ph type="title" hasCustomPrompt="1"/>
          </p:nvPr>
        </p:nvSpPr>
        <p:spPr>
          <a:xfrm>
            <a:off x="457200" y="274638"/>
            <a:ext cx="8229600" cy="1143000"/>
          </a:xfrm>
          <a:prstGeom prst="rect">
            <a:avLst/>
          </a:prstGeom>
        </p:spPr>
        <p:txBody>
          <a:bodyPr/>
          <a:lstStyle>
            <a:lvl1pPr>
              <a:defRPr baseline="0">
                <a:solidFill>
                  <a:srgbClr val="409B9C"/>
                </a:solidFill>
              </a:defRPr>
            </a:lvl1pPr>
          </a:lstStyle>
          <a:p>
            <a:r>
              <a:rPr lang="en-US" dirty="0"/>
              <a:t>CLICK TO EDIT MASTER TITLE STYLE</a:t>
            </a:r>
          </a:p>
        </p:txBody>
      </p:sp>
      <p:sp>
        <p:nvSpPr>
          <p:cNvPr id="5" name="Text Placeholder 6">
            <a:extLst>
              <a:ext uri="{FF2B5EF4-FFF2-40B4-BE49-F238E27FC236}">
                <a16:creationId xmlns:a16="http://schemas.microsoft.com/office/drawing/2014/main" id="{E272AB95-E657-49EF-91C2-CD0E30A12355}"/>
              </a:ext>
            </a:extLst>
          </p:cNvPr>
          <p:cNvSpPr>
            <a:spLocks noGrp="1"/>
          </p:cNvSpPr>
          <p:nvPr>
            <p:ph type="body" sz="quarter" idx="10"/>
          </p:nvPr>
        </p:nvSpPr>
        <p:spPr>
          <a:xfrm>
            <a:off x="457200" y="1831890"/>
            <a:ext cx="8229600" cy="4076700"/>
          </a:xfrm>
          <a:prstGeom prst="rect">
            <a:avLst/>
          </a:prstGeom>
        </p:spPr>
        <p:txBody>
          <a:bodyPr numCol="3" spcCol="4572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a:extLst>
              <a:ext uri="{FF2B5EF4-FFF2-40B4-BE49-F238E27FC236}">
                <a16:creationId xmlns:a16="http://schemas.microsoft.com/office/drawing/2014/main" id="{C3E020E6-D4C1-4537-8BAF-07108EE6CCBD}"/>
              </a:ext>
            </a:extLst>
          </p:cNvPr>
          <p:cNvSpPr txBox="1">
            <a:spLocks/>
          </p:cNvSpPr>
          <p:nvPr userDrawn="1"/>
        </p:nvSpPr>
        <p:spPr>
          <a:xfrm>
            <a:off x="100688" y="6356475"/>
            <a:ext cx="534352"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07E186E-B188-AD48-9617-FB140C5C693D}" type="slidenum">
              <a:rPr lang="en-US" smtClean="0"/>
              <a:pPr/>
              <a:t>‹#›</a:t>
            </a:fld>
            <a:endParaRPr lang="en-US" dirty="0"/>
          </a:p>
        </p:txBody>
      </p:sp>
      <p:pic>
        <p:nvPicPr>
          <p:cNvPr id="10" name="Picture 9">
            <a:extLst>
              <a:ext uri="{FF2B5EF4-FFF2-40B4-BE49-F238E27FC236}">
                <a16:creationId xmlns:a16="http://schemas.microsoft.com/office/drawing/2014/main" id="{983DBBC3-EE23-48E5-AED6-3844C6234C15}"/>
              </a:ext>
            </a:extLst>
          </p:cNvPr>
          <p:cNvPicPr>
            <a:picLocks noChangeAspect="1"/>
          </p:cNvPicPr>
          <p:nvPr userDrawn="1"/>
        </p:nvPicPr>
        <p:blipFill>
          <a:blip r:embed="rId3"/>
          <a:stretch>
            <a:fillRect/>
          </a:stretch>
        </p:blipFill>
        <p:spPr>
          <a:xfrm rot="10800000">
            <a:off x="4615488" y="5791200"/>
            <a:ext cx="4528512" cy="1066800"/>
          </a:xfrm>
          <a:prstGeom prst="rect">
            <a:avLst/>
          </a:prstGeom>
        </p:spPr>
      </p:pic>
    </p:spTree>
    <p:extLst>
      <p:ext uri="{BB962C8B-B14F-4D97-AF65-F5344CB8AC3E}">
        <p14:creationId xmlns:p14="http://schemas.microsoft.com/office/powerpoint/2010/main" val="57357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CA9C98-09DB-A2AF-B646-A89F67A162CD}"/>
              </a:ext>
            </a:extLst>
          </p:cNvPr>
          <p:cNvPicPr>
            <a:picLocks noChangeAspect="1"/>
          </p:cNvPicPr>
          <p:nvPr userDrawn="1"/>
        </p:nvPicPr>
        <p:blipFill>
          <a:blip r:embed="rId2"/>
          <a:stretch>
            <a:fillRect/>
          </a:stretch>
        </p:blipFill>
        <p:spPr>
          <a:xfrm rot="10800000">
            <a:off x="0" y="-13083"/>
            <a:ext cx="5093294" cy="1199848"/>
          </a:xfrm>
          <a:prstGeom prst="rect">
            <a:avLst/>
          </a:prstGeom>
        </p:spPr>
      </p:pic>
      <p:sp>
        <p:nvSpPr>
          <p:cNvPr id="13" name="Rectangle 12">
            <a:extLst>
              <a:ext uri="{FF2B5EF4-FFF2-40B4-BE49-F238E27FC236}">
                <a16:creationId xmlns:a16="http://schemas.microsoft.com/office/drawing/2014/main" id="{BA941EB4-3DE8-F3B8-F5B2-43DE9DBF5927}"/>
              </a:ext>
            </a:extLst>
          </p:cNvPr>
          <p:cNvSpPr/>
          <p:nvPr userDrawn="1"/>
        </p:nvSpPr>
        <p:spPr>
          <a:xfrm>
            <a:off x="0" y="1335451"/>
            <a:ext cx="9144000" cy="1801891"/>
          </a:xfrm>
          <a:prstGeom prst="rect">
            <a:avLst/>
          </a:prstGeom>
          <a:solidFill>
            <a:srgbClr val="409B9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9" name="Text Placeholder 8"/>
          <p:cNvSpPr>
            <a:spLocks noGrp="1"/>
          </p:cNvSpPr>
          <p:nvPr>
            <p:ph type="body" sz="quarter" idx="10" hasCustomPrompt="1"/>
          </p:nvPr>
        </p:nvSpPr>
        <p:spPr>
          <a:xfrm>
            <a:off x="658812" y="3923567"/>
            <a:ext cx="7826375" cy="577977"/>
          </a:xfrm>
        </p:spPr>
        <p:txBody>
          <a:bodyPr tIns="0" bIns="0"/>
          <a:lstStyle>
            <a:lvl1pPr algn="ctr">
              <a:defRPr sz="1800" b="1" baseline="0"/>
            </a:lvl1pPr>
          </a:lstStyle>
          <a:p>
            <a:pPr lvl="0"/>
            <a:r>
              <a:rPr lang="en-US" dirty="0"/>
              <a:t>SUB HEAD</a:t>
            </a:r>
          </a:p>
        </p:txBody>
      </p:sp>
      <p:sp>
        <p:nvSpPr>
          <p:cNvPr id="12" name="Text Placeholder 8">
            <a:extLst>
              <a:ext uri="{FF2B5EF4-FFF2-40B4-BE49-F238E27FC236}">
                <a16:creationId xmlns:a16="http://schemas.microsoft.com/office/drawing/2014/main" id="{47239E73-0960-77B2-6FED-19F17CDB1274}"/>
              </a:ext>
            </a:extLst>
          </p:cNvPr>
          <p:cNvSpPr>
            <a:spLocks noGrp="1"/>
          </p:cNvSpPr>
          <p:nvPr>
            <p:ph type="body" sz="quarter" idx="11" hasCustomPrompt="1"/>
          </p:nvPr>
        </p:nvSpPr>
        <p:spPr>
          <a:xfrm>
            <a:off x="658812" y="5831197"/>
            <a:ext cx="1648522" cy="278775"/>
          </a:xfrm>
        </p:spPr>
        <p:txBody>
          <a:bodyPr tIns="0" bIns="0">
            <a:normAutofit/>
          </a:bodyPr>
          <a:lstStyle>
            <a:lvl1pPr algn="ctr">
              <a:defRPr sz="1400" b="0" i="0" baseline="0"/>
            </a:lvl1pPr>
          </a:lstStyle>
          <a:p>
            <a:pPr lvl="0"/>
            <a:r>
              <a:rPr lang="en-US" dirty="0"/>
              <a:t>DATE</a:t>
            </a:r>
          </a:p>
        </p:txBody>
      </p:sp>
      <p:pic>
        <p:nvPicPr>
          <p:cNvPr id="15" name="Picture 14">
            <a:extLst>
              <a:ext uri="{FF2B5EF4-FFF2-40B4-BE49-F238E27FC236}">
                <a16:creationId xmlns:a16="http://schemas.microsoft.com/office/drawing/2014/main" id="{7AB9AF9D-7B98-245D-DB1A-422767F49C3E}"/>
              </a:ext>
            </a:extLst>
          </p:cNvPr>
          <p:cNvPicPr>
            <a:picLocks noChangeAspect="1"/>
          </p:cNvPicPr>
          <p:nvPr userDrawn="1"/>
        </p:nvPicPr>
        <p:blipFill>
          <a:blip r:embed="rId3"/>
          <a:stretch>
            <a:fillRect/>
          </a:stretch>
        </p:blipFill>
        <p:spPr>
          <a:xfrm>
            <a:off x="658812" y="6216613"/>
            <a:ext cx="1273098" cy="456655"/>
          </a:xfrm>
          <a:prstGeom prst="rect">
            <a:avLst/>
          </a:prstGeom>
        </p:spPr>
      </p:pic>
      <p:pic>
        <p:nvPicPr>
          <p:cNvPr id="2" name="Picture 1">
            <a:extLst>
              <a:ext uri="{FF2B5EF4-FFF2-40B4-BE49-F238E27FC236}">
                <a16:creationId xmlns:a16="http://schemas.microsoft.com/office/drawing/2014/main" id="{4044BAA4-E232-3D7B-976F-708505D7F3A8}"/>
              </a:ext>
            </a:extLst>
          </p:cNvPr>
          <p:cNvPicPr>
            <a:picLocks noChangeAspect="1"/>
          </p:cNvPicPr>
          <p:nvPr userDrawn="1"/>
        </p:nvPicPr>
        <p:blipFill>
          <a:blip r:embed="rId4"/>
          <a:stretch>
            <a:fillRect/>
          </a:stretch>
        </p:blipFill>
        <p:spPr>
          <a:xfrm>
            <a:off x="639259" y="1619626"/>
            <a:ext cx="7803427" cy="1302395"/>
          </a:xfrm>
          <a:prstGeom prst="rect">
            <a:avLst/>
          </a:prstGeom>
        </p:spPr>
      </p:pic>
      <p:pic>
        <p:nvPicPr>
          <p:cNvPr id="18" name="Picture 17">
            <a:extLst>
              <a:ext uri="{FF2B5EF4-FFF2-40B4-BE49-F238E27FC236}">
                <a16:creationId xmlns:a16="http://schemas.microsoft.com/office/drawing/2014/main" id="{02B94CA7-F235-740E-53BC-8D3862392C09}"/>
              </a:ext>
            </a:extLst>
          </p:cNvPr>
          <p:cNvPicPr>
            <a:picLocks noChangeAspect="1"/>
          </p:cNvPicPr>
          <p:nvPr userDrawn="1"/>
        </p:nvPicPr>
        <p:blipFill>
          <a:blip r:embed="rId2"/>
          <a:stretch>
            <a:fillRect/>
          </a:stretch>
        </p:blipFill>
        <p:spPr>
          <a:xfrm rot="10800000">
            <a:off x="4536172" y="5850078"/>
            <a:ext cx="4600991" cy="1029034"/>
          </a:xfrm>
          <a:prstGeom prst="rect">
            <a:avLst/>
          </a:prstGeom>
        </p:spPr>
      </p:pic>
    </p:spTree>
    <p:extLst>
      <p:ext uri="{BB962C8B-B14F-4D97-AF65-F5344CB8AC3E}">
        <p14:creationId xmlns:p14="http://schemas.microsoft.com/office/powerpoint/2010/main" val="3617043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58812" y="2245916"/>
            <a:ext cx="7826375" cy="577977"/>
          </a:xfrm>
        </p:spPr>
        <p:txBody>
          <a:bodyPr tIns="0" bIns="0"/>
          <a:lstStyle>
            <a:lvl1pPr algn="ctr">
              <a:defRPr sz="1800" b="1" baseline="0"/>
            </a:lvl1pPr>
          </a:lstStyle>
          <a:p>
            <a:pPr lvl="0"/>
            <a:r>
              <a:rPr lang="en-US" dirty="0"/>
              <a:t>SUB HEAD</a:t>
            </a:r>
          </a:p>
        </p:txBody>
      </p:sp>
      <p:pic>
        <p:nvPicPr>
          <p:cNvPr id="5" name="Picture 4">
            <a:extLst>
              <a:ext uri="{FF2B5EF4-FFF2-40B4-BE49-F238E27FC236}">
                <a16:creationId xmlns:a16="http://schemas.microsoft.com/office/drawing/2014/main" id="{978734BD-FAC4-A5BD-98B1-78BE9CD8D28C}"/>
              </a:ext>
            </a:extLst>
          </p:cNvPr>
          <p:cNvPicPr>
            <a:picLocks noChangeAspect="1"/>
          </p:cNvPicPr>
          <p:nvPr userDrawn="1"/>
        </p:nvPicPr>
        <p:blipFill>
          <a:blip r:embed="rId2"/>
          <a:stretch>
            <a:fillRect/>
          </a:stretch>
        </p:blipFill>
        <p:spPr>
          <a:xfrm>
            <a:off x="142085" y="474846"/>
            <a:ext cx="8859830" cy="1497821"/>
          </a:xfrm>
          <a:prstGeom prst="rect">
            <a:avLst/>
          </a:prstGeom>
        </p:spPr>
      </p:pic>
      <p:sp>
        <p:nvSpPr>
          <p:cNvPr id="12" name="Text Placeholder 8">
            <a:extLst>
              <a:ext uri="{FF2B5EF4-FFF2-40B4-BE49-F238E27FC236}">
                <a16:creationId xmlns:a16="http://schemas.microsoft.com/office/drawing/2014/main" id="{47239E73-0960-77B2-6FED-19F17CDB1274}"/>
              </a:ext>
            </a:extLst>
          </p:cNvPr>
          <p:cNvSpPr>
            <a:spLocks noGrp="1"/>
          </p:cNvSpPr>
          <p:nvPr>
            <p:ph type="body" sz="quarter" idx="11" hasCustomPrompt="1"/>
          </p:nvPr>
        </p:nvSpPr>
        <p:spPr>
          <a:xfrm>
            <a:off x="658812" y="2948443"/>
            <a:ext cx="7826375" cy="343802"/>
          </a:xfrm>
        </p:spPr>
        <p:txBody>
          <a:bodyPr tIns="0" bIns="0">
            <a:normAutofit/>
          </a:bodyPr>
          <a:lstStyle>
            <a:lvl1pPr algn="ctr">
              <a:defRPr sz="1400" b="0" i="0" baseline="0"/>
            </a:lvl1pPr>
          </a:lstStyle>
          <a:p>
            <a:pPr lvl="0"/>
            <a:r>
              <a:rPr lang="en-US" dirty="0"/>
              <a:t>DATE</a:t>
            </a:r>
          </a:p>
        </p:txBody>
      </p:sp>
      <p:sp>
        <p:nvSpPr>
          <p:cNvPr id="13" name="Rectangle 12">
            <a:extLst>
              <a:ext uri="{FF2B5EF4-FFF2-40B4-BE49-F238E27FC236}">
                <a16:creationId xmlns:a16="http://schemas.microsoft.com/office/drawing/2014/main" id="{BA941EB4-3DE8-F3B8-F5B2-43DE9DBF5927}"/>
              </a:ext>
            </a:extLst>
          </p:cNvPr>
          <p:cNvSpPr/>
          <p:nvPr userDrawn="1"/>
        </p:nvSpPr>
        <p:spPr>
          <a:xfrm>
            <a:off x="-245327" y="-167268"/>
            <a:ext cx="9590728" cy="412595"/>
          </a:xfrm>
          <a:prstGeom prst="rect">
            <a:avLst/>
          </a:prstGeom>
          <a:solidFill>
            <a:srgbClr val="FBEA9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pic>
        <p:nvPicPr>
          <p:cNvPr id="15" name="Picture 14">
            <a:extLst>
              <a:ext uri="{FF2B5EF4-FFF2-40B4-BE49-F238E27FC236}">
                <a16:creationId xmlns:a16="http://schemas.microsoft.com/office/drawing/2014/main" id="{7AB9AF9D-7B98-245D-DB1A-422767F49C3E}"/>
              </a:ext>
            </a:extLst>
          </p:cNvPr>
          <p:cNvPicPr>
            <a:picLocks noChangeAspect="1"/>
          </p:cNvPicPr>
          <p:nvPr userDrawn="1"/>
        </p:nvPicPr>
        <p:blipFill>
          <a:blip r:embed="rId3"/>
          <a:stretch>
            <a:fillRect/>
          </a:stretch>
        </p:blipFill>
        <p:spPr>
          <a:xfrm>
            <a:off x="7728817" y="6278420"/>
            <a:ext cx="1273098" cy="456655"/>
          </a:xfrm>
          <a:prstGeom prst="rect">
            <a:avLst/>
          </a:prstGeom>
        </p:spPr>
      </p:pic>
      <p:pic>
        <p:nvPicPr>
          <p:cNvPr id="11" name="Picture 10">
            <a:extLst>
              <a:ext uri="{FF2B5EF4-FFF2-40B4-BE49-F238E27FC236}">
                <a16:creationId xmlns:a16="http://schemas.microsoft.com/office/drawing/2014/main" id="{D62FCFA4-276B-12AB-97F9-9E4500A78105}"/>
              </a:ext>
            </a:extLst>
          </p:cNvPr>
          <p:cNvPicPr>
            <a:picLocks noChangeAspect="1"/>
          </p:cNvPicPr>
          <p:nvPr userDrawn="1"/>
        </p:nvPicPr>
        <p:blipFill>
          <a:blip r:embed="rId4"/>
          <a:stretch>
            <a:fillRect/>
          </a:stretch>
        </p:blipFill>
        <p:spPr>
          <a:xfrm rot="10800000">
            <a:off x="0" y="5658152"/>
            <a:ext cx="5093294" cy="1199848"/>
          </a:xfrm>
          <a:prstGeom prst="rect">
            <a:avLst/>
          </a:prstGeom>
        </p:spPr>
      </p:pic>
    </p:spTree>
    <p:extLst>
      <p:ext uri="{BB962C8B-B14F-4D97-AF65-F5344CB8AC3E}">
        <p14:creationId xmlns:p14="http://schemas.microsoft.com/office/powerpoint/2010/main" val="120772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Slide w/ title">
    <p:spTree>
      <p:nvGrpSpPr>
        <p:cNvPr id="1" name=""/>
        <p:cNvGrpSpPr/>
        <p:nvPr/>
      </p:nvGrpSpPr>
      <p:grpSpPr>
        <a:xfrm>
          <a:off x="0" y="0"/>
          <a:ext cx="0" cy="0"/>
          <a:chOff x="0" y="0"/>
          <a:chExt cx="0" cy="0"/>
        </a:xfrm>
      </p:grpSpPr>
      <p:sp>
        <p:nvSpPr>
          <p:cNvPr id="15" name="Content Placeholder 14"/>
          <p:cNvSpPr>
            <a:spLocks noGrp="1"/>
          </p:cNvSpPr>
          <p:nvPr>
            <p:ph sz="quarter" idx="10"/>
          </p:nvPr>
        </p:nvSpPr>
        <p:spPr>
          <a:xfrm>
            <a:off x="457200" y="1714500"/>
            <a:ext cx="8229600" cy="4076700"/>
          </a:xfrm>
        </p:spPr>
        <p:txBody>
          <a:bodyPr/>
          <a:lstStyle>
            <a:lvl1pPr>
              <a:defRPr>
                <a:latin typeface="Franklin Gothic Book"/>
                <a:cs typeface="Franklin Gothic Book"/>
              </a:defRPr>
            </a:lvl1pPr>
            <a:lvl2pPr>
              <a:defRPr>
                <a:latin typeface="Franklin Gothic Book"/>
                <a:cs typeface="Franklin Gothic Book"/>
              </a:defRPr>
            </a:lvl2pPr>
            <a:lvl3pPr>
              <a:defRPr>
                <a:latin typeface="Franklin Gothic Book"/>
                <a:cs typeface="Franklin Gothic Book"/>
              </a:defRPr>
            </a:lvl3pPr>
            <a:lvl4pPr>
              <a:defRPr>
                <a:latin typeface="Franklin Gothic Book"/>
                <a:cs typeface="Franklin Gothic Book"/>
              </a:defRPr>
            </a:lvl4pPr>
            <a:lvl5pPr>
              <a:defRPr>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22"/>
          <p:cNvSpPr>
            <a:spLocks noGrp="1"/>
          </p:cNvSpPr>
          <p:nvPr>
            <p:ph type="title" hasCustomPrompt="1"/>
          </p:nvPr>
        </p:nvSpPr>
        <p:spPr/>
        <p:txBody>
          <a:bodyPr/>
          <a:lstStyle>
            <a:lvl1pPr algn="l">
              <a:defRPr cap="all" baseline="0">
                <a:solidFill>
                  <a:srgbClr val="409B9C"/>
                </a:solidFill>
              </a:defRPr>
            </a:lvl1pPr>
          </a:lstStyle>
          <a:p>
            <a:r>
              <a:rPr lang="en-US" dirty="0"/>
              <a:t>CLICK TO EDIT MASTER TITLE STYLE</a:t>
            </a:r>
          </a:p>
        </p:txBody>
      </p:sp>
      <p:sp>
        <p:nvSpPr>
          <p:cNvPr id="8" name="Slide Number Placeholder 3"/>
          <p:cNvSpPr>
            <a:spLocks noGrp="1"/>
          </p:cNvSpPr>
          <p:nvPr>
            <p:ph type="sldNum" sz="quarter" idx="4"/>
          </p:nvPr>
        </p:nvSpPr>
        <p:spPr>
          <a:xfrm>
            <a:off x="100688" y="6356475"/>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9" name="Picture 8">
            <a:extLst>
              <a:ext uri="{FF2B5EF4-FFF2-40B4-BE49-F238E27FC236}">
                <a16:creationId xmlns:a16="http://schemas.microsoft.com/office/drawing/2014/main" id="{B989C614-7F59-097D-3C14-CC99A0ED2239}"/>
              </a:ext>
            </a:extLst>
          </p:cNvPr>
          <p:cNvPicPr>
            <a:picLocks noChangeAspect="1"/>
          </p:cNvPicPr>
          <p:nvPr userDrawn="1"/>
        </p:nvPicPr>
        <p:blipFill>
          <a:blip r:embed="rId2"/>
          <a:stretch>
            <a:fillRect/>
          </a:stretch>
        </p:blipFill>
        <p:spPr>
          <a:xfrm rot="10800000">
            <a:off x="4615488" y="5791200"/>
            <a:ext cx="4528512" cy="1066800"/>
          </a:xfrm>
          <a:prstGeom prst="rect">
            <a:avLst/>
          </a:prstGeom>
        </p:spPr>
      </p:pic>
    </p:spTree>
    <p:extLst>
      <p:ext uri="{BB962C8B-B14F-4D97-AF65-F5344CB8AC3E}">
        <p14:creationId xmlns:p14="http://schemas.microsoft.com/office/powerpoint/2010/main" val="4107903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slide w/o 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57200" y="596900"/>
            <a:ext cx="8229600" cy="4749800"/>
          </a:xfrm>
        </p:spPr>
        <p:txBody>
          <a:bodyPr/>
          <a:lstStyle>
            <a:lvl1pPr>
              <a:defRPr>
                <a:latin typeface="Franklin Gothic Book"/>
                <a:cs typeface="Franklin Gothic Book"/>
              </a:defRPr>
            </a:lvl1pPr>
            <a:lvl2pPr>
              <a:defRPr>
                <a:latin typeface="Franklin Gothic Book"/>
                <a:cs typeface="Franklin Gothic Book"/>
              </a:defRPr>
            </a:lvl2pPr>
            <a:lvl3pPr>
              <a:defRPr>
                <a:latin typeface="Franklin Gothic Book"/>
                <a:cs typeface="Franklin Gothic Book"/>
              </a:defRPr>
            </a:lvl3pPr>
            <a:lvl4pPr>
              <a:defRPr>
                <a:latin typeface="Franklin Gothic Book"/>
                <a:cs typeface="Franklin Gothic Book"/>
              </a:defRPr>
            </a:lvl4pPr>
            <a:lvl5pPr>
              <a:defRPr>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p:cNvSpPr>
            <a:spLocks noGrp="1"/>
          </p:cNvSpPr>
          <p:nvPr>
            <p:ph type="sldNum" sz="quarter" idx="4"/>
          </p:nvPr>
        </p:nvSpPr>
        <p:spPr>
          <a:xfrm>
            <a:off x="100688" y="6363340"/>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6" name="Picture 5">
            <a:extLst>
              <a:ext uri="{FF2B5EF4-FFF2-40B4-BE49-F238E27FC236}">
                <a16:creationId xmlns:a16="http://schemas.microsoft.com/office/drawing/2014/main" id="{9994AF03-0E2B-2BF5-1055-9FAE6DD07D24}"/>
              </a:ext>
            </a:extLst>
          </p:cNvPr>
          <p:cNvPicPr>
            <a:picLocks noChangeAspect="1"/>
          </p:cNvPicPr>
          <p:nvPr userDrawn="1"/>
        </p:nvPicPr>
        <p:blipFill>
          <a:blip r:embed="rId2"/>
          <a:stretch>
            <a:fillRect/>
          </a:stretch>
        </p:blipFill>
        <p:spPr>
          <a:xfrm rot="10800000">
            <a:off x="4050706" y="5661176"/>
            <a:ext cx="5093294" cy="1199848"/>
          </a:xfrm>
          <a:prstGeom prst="rect">
            <a:avLst/>
          </a:prstGeom>
        </p:spPr>
      </p:pic>
    </p:spTree>
    <p:extLst>
      <p:ext uri="{BB962C8B-B14F-4D97-AF65-F5344CB8AC3E}">
        <p14:creationId xmlns:p14="http://schemas.microsoft.com/office/powerpoint/2010/main" val="895276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three column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409B9C"/>
                </a:solidFill>
              </a:defRPr>
            </a:lvl1pPr>
          </a:lstStyle>
          <a:p>
            <a:r>
              <a:rPr lang="en-US" dirty="0"/>
              <a:t>CLICK TO EDIT MASTER TITLE STYLE</a:t>
            </a:r>
          </a:p>
        </p:txBody>
      </p:sp>
      <p:sp>
        <p:nvSpPr>
          <p:cNvPr id="7" name="Text Placeholder 6"/>
          <p:cNvSpPr>
            <a:spLocks noGrp="1"/>
          </p:cNvSpPr>
          <p:nvPr>
            <p:ph type="body" sz="quarter" idx="10"/>
          </p:nvPr>
        </p:nvSpPr>
        <p:spPr>
          <a:xfrm>
            <a:off x="457200" y="1831890"/>
            <a:ext cx="8229600" cy="4076700"/>
          </a:xfrm>
        </p:spPr>
        <p:txBody>
          <a:bodyPr numCol="3" spcCol="4572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p:cNvSpPr>
            <a:spLocks noGrp="1"/>
          </p:cNvSpPr>
          <p:nvPr>
            <p:ph type="sldNum" sz="quarter" idx="4"/>
          </p:nvPr>
        </p:nvSpPr>
        <p:spPr>
          <a:xfrm>
            <a:off x="100688" y="6356475"/>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9" name="Picture 8">
            <a:extLst>
              <a:ext uri="{FF2B5EF4-FFF2-40B4-BE49-F238E27FC236}">
                <a16:creationId xmlns:a16="http://schemas.microsoft.com/office/drawing/2014/main" id="{2096AFC2-7CE8-FA8F-2E37-A859311C083E}"/>
              </a:ext>
            </a:extLst>
          </p:cNvPr>
          <p:cNvPicPr>
            <a:picLocks noChangeAspect="1"/>
          </p:cNvPicPr>
          <p:nvPr userDrawn="1"/>
        </p:nvPicPr>
        <p:blipFill>
          <a:blip r:embed="rId2"/>
          <a:stretch>
            <a:fillRect/>
          </a:stretch>
        </p:blipFill>
        <p:spPr>
          <a:xfrm rot="10800000">
            <a:off x="4050706" y="5658152"/>
            <a:ext cx="5093294" cy="1199848"/>
          </a:xfrm>
          <a:prstGeom prst="rect">
            <a:avLst/>
          </a:prstGeom>
        </p:spPr>
      </p:pic>
    </p:spTree>
    <p:extLst>
      <p:ext uri="{BB962C8B-B14F-4D97-AF65-F5344CB8AC3E}">
        <p14:creationId xmlns:p14="http://schemas.microsoft.com/office/powerpoint/2010/main" val="2650771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409B9C"/>
                </a:solidFill>
              </a:defRPr>
            </a:lvl1pPr>
          </a:lstStyle>
          <a:p>
            <a:r>
              <a:rPr lang="en-US" dirty="0"/>
              <a:t>Click to edit Master title style</a:t>
            </a:r>
          </a:p>
        </p:txBody>
      </p:sp>
      <p:sp>
        <p:nvSpPr>
          <p:cNvPr id="3" name="Slide Number Placeholder 2"/>
          <p:cNvSpPr>
            <a:spLocks noGrp="1"/>
          </p:cNvSpPr>
          <p:nvPr>
            <p:ph type="sldNum" sz="quarter" idx="10"/>
          </p:nvPr>
        </p:nvSpPr>
        <p:spPr>
          <a:xfrm>
            <a:off x="100205" y="6357370"/>
            <a:ext cx="534352" cy="365125"/>
          </a:xfrm>
        </p:spPr>
        <p:txBody>
          <a:bodyPr/>
          <a:lstStyle/>
          <a:p>
            <a:fld id="{907E186E-B188-AD48-9617-FB140C5C693D}" type="slidenum">
              <a:rPr lang="en-US" smtClean="0"/>
              <a:pPr/>
              <a:t>‹#›</a:t>
            </a:fld>
            <a:endParaRPr lang="en-US" dirty="0"/>
          </a:p>
        </p:txBody>
      </p:sp>
      <p:sp>
        <p:nvSpPr>
          <p:cNvPr id="8" name="Content Placeholder 7"/>
          <p:cNvSpPr>
            <a:spLocks noGrp="1"/>
          </p:cNvSpPr>
          <p:nvPr>
            <p:ph sz="quarter" idx="11"/>
          </p:nvPr>
        </p:nvSpPr>
        <p:spPr>
          <a:xfrm>
            <a:off x="457200" y="1826053"/>
            <a:ext cx="8229600" cy="4077859"/>
          </a:xfrm>
        </p:spPr>
        <p:txBody>
          <a:bodyPr numCol="2" spcCol="4572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80C2CE0-3BBB-FC84-3C34-DBF317D74558}"/>
              </a:ext>
            </a:extLst>
          </p:cNvPr>
          <p:cNvPicPr>
            <a:picLocks noChangeAspect="1"/>
          </p:cNvPicPr>
          <p:nvPr userDrawn="1"/>
        </p:nvPicPr>
        <p:blipFill>
          <a:blip r:embed="rId2"/>
          <a:stretch>
            <a:fillRect/>
          </a:stretch>
        </p:blipFill>
        <p:spPr>
          <a:xfrm rot="10800000">
            <a:off x="4050706" y="5658152"/>
            <a:ext cx="5093294" cy="1199848"/>
          </a:xfrm>
          <a:prstGeom prst="rect">
            <a:avLst/>
          </a:prstGeom>
        </p:spPr>
      </p:pic>
    </p:spTree>
    <p:extLst>
      <p:ext uri="{BB962C8B-B14F-4D97-AF65-F5344CB8AC3E}">
        <p14:creationId xmlns:p14="http://schemas.microsoft.com/office/powerpoint/2010/main" val="360081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ver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58812" y="2245916"/>
            <a:ext cx="7826375" cy="577977"/>
          </a:xfrm>
          <a:prstGeom prst="rect">
            <a:avLst/>
          </a:prstGeom>
        </p:spPr>
        <p:txBody>
          <a:bodyPr tIns="0" bIns="0"/>
          <a:lstStyle>
            <a:lvl1pPr algn="ctr">
              <a:defRPr sz="1800" b="1" baseline="0"/>
            </a:lvl1pPr>
          </a:lstStyle>
          <a:p>
            <a:pPr lvl="0"/>
            <a:r>
              <a:rPr lang="en-US" dirty="0"/>
              <a:t>SUB HEAD</a:t>
            </a:r>
          </a:p>
        </p:txBody>
      </p:sp>
      <p:pic>
        <p:nvPicPr>
          <p:cNvPr id="5" name="Picture 4">
            <a:extLst>
              <a:ext uri="{FF2B5EF4-FFF2-40B4-BE49-F238E27FC236}">
                <a16:creationId xmlns:a16="http://schemas.microsoft.com/office/drawing/2014/main" id="{978734BD-FAC4-A5BD-98B1-78BE9CD8D28C}"/>
              </a:ext>
            </a:extLst>
          </p:cNvPr>
          <p:cNvPicPr>
            <a:picLocks noChangeAspect="1"/>
          </p:cNvPicPr>
          <p:nvPr/>
        </p:nvPicPr>
        <p:blipFill>
          <a:blip r:embed="rId2"/>
          <a:stretch>
            <a:fillRect/>
          </a:stretch>
        </p:blipFill>
        <p:spPr>
          <a:xfrm>
            <a:off x="142085" y="474846"/>
            <a:ext cx="8859830" cy="1497821"/>
          </a:xfrm>
          <a:prstGeom prst="rect">
            <a:avLst/>
          </a:prstGeom>
        </p:spPr>
      </p:pic>
      <p:sp>
        <p:nvSpPr>
          <p:cNvPr id="12" name="Text Placeholder 8">
            <a:extLst>
              <a:ext uri="{FF2B5EF4-FFF2-40B4-BE49-F238E27FC236}">
                <a16:creationId xmlns:a16="http://schemas.microsoft.com/office/drawing/2014/main" id="{47239E73-0960-77B2-6FED-19F17CDB1274}"/>
              </a:ext>
            </a:extLst>
          </p:cNvPr>
          <p:cNvSpPr>
            <a:spLocks noGrp="1"/>
          </p:cNvSpPr>
          <p:nvPr>
            <p:ph type="body" sz="quarter" idx="11" hasCustomPrompt="1"/>
          </p:nvPr>
        </p:nvSpPr>
        <p:spPr>
          <a:xfrm>
            <a:off x="658812" y="2948443"/>
            <a:ext cx="7826375" cy="343802"/>
          </a:xfrm>
          <a:prstGeom prst="rect">
            <a:avLst/>
          </a:prstGeom>
        </p:spPr>
        <p:txBody>
          <a:bodyPr tIns="0" bIns="0">
            <a:normAutofit/>
          </a:bodyPr>
          <a:lstStyle>
            <a:lvl1pPr algn="ctr">
              <a:defRPr sz="1400" b="0" i="0" baseline="0"/>
            </a:lvl1pPr>
          </a:lstStyle>
          <a:p>
            <a:pPr lvl="0"/>
            <a:r>
              <a:rPr lang="en-US" dirty="0"/>
              <a:t>DATE</a:t>
            </a:r>
          </a:p>
        </p:txBody>
      </p:sp>
      <p:pic>
        <p:nvPicPr>
          <p:cNvPr id="15" name="Picture 14">
            <a:extLst>
              <a:ext uri="{FF2B5EF4-FFF2-40B4-BE49-F238E27FC236}">
                <a16:creationId xmlns:a16="http://schemas.microsoft.com/office/drawing/2014/main" id="{7AB9AF9D-7B98-245D-DB1A-422767F49C3E}"/>
              </a:ext>
            </a:extLst>
          </p:cNvPr>
          <p:cNvPicPr>
            <a:picLocks noChangeAspect="1"/>
          </p:cNvPicPr>
          <p:nvPr/>
        </p:nvPicPr>
        <p:blipFill>
          <a:blip r:embed="rId3"/>
          <a:stretch>
            <a:fillRect/>
          </a:stretch>
        </p:blipFill>
        <p:spPr>
          <a:xfrm>
            <a:off x="7728817" y="6278420"/>
            <a:ext cx="1273098" cy="456655"/>
          </a:xfrm>
          <a:prstGeom prst="rect">
            <a:avLst/>
          </a:prstGeom>
        </p:spPr>
      </p:pic>
      <p:pic>
        <p:nvPicPr>
          <p:cNvPr id="11" name="Picture 10">
            <a:extLst>
              <a:ext uri="{FF2B5EF4-FFF2-40B4-BE49-F238E27FC236}">
                <a16:creationId xmlns:a16="http://schemas.microsoft.com/office/drawing/2014/main" id="{D62FCFA4-276B-12AB-97F9-9E4500A78105}"/>
              </a:ext>
            </a:extLst>
          </p:cNvPr>
          <p:cNvPicPr>
            <a:picLocks noChangeAspect="1"/>
          </p:cNvPicPr>
          <p:nvPr/>
        </p:nvPicPr>
        <p:blipFill>
          <a:blip r:embed="rId4"/>
          <a:stretch>
            <a:fillRect/>
          </a:stretch>
        </p:blipFill>
        <p:spPr>
          <a:xfrm rot="10800000">
            <a:off x="0" y="5658152"/>
            <a:ext cx="5093294" cy="1199848"/>
          </a:xfrm>
          <a:prstGeom prst="rect">
            <a:avLst/>
          </a:prstGeom>
        </p:spPr>
      </p:pic>
    </p:spTree>
    <p:extLst>
      <p:ext uri="{BB962C8B-B14F-4D97-AF65-F5344CB8AC3E}">
        <p14:creationId xmlns:p14="http://schemas.microsoft.com/office/powerpoint/2010/main" val="1299870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Slide Dark BG">
    <p:bg>
      <p:bgPr>
        <a:solidFill>
          <a:srgbClr val="409B9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0"/>
          </p:nvPr>
        </p:nvSpPr>
        <p:spPr>
          <a:xfrm>
            <a:off x="457200" y="1752600"/>
            <a:ext cx="8229600" cy="40767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p:cNvSpPr>
            <a:spLocks noGrp="1"/>
          </p:cNvSpPr>
          <p:nvPr>
            <p:ph type="sldNum" sz="quarter" idx="4"/>
          </p:nvPr>
        </p:nvSpPr>
        <p:spPr>
          <a:xfrm>
            <a:off x="100688" y="6383935"/>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10" name="Picture 9">
            <a:extLst>
              <a:ext uri="{FF2B5EF4-FFF2-40B4-BE49-F238E27FC236}">
                <a16:creationId xmlns:a16="http://schemas.microsoft.com/office/drawing/2014/main" id="{D72DFA6A-06A6-BA18-0F58-FD7A26C549A3}"/>
              </a:ext>
            </a:extLst>
          </p:cNvPr>
          <p:cNvPicPr>
            <a:picLocks noChangeAspect="1"/>
          </p:cNvPicPr>
          <p:nvPr userDrawn="1"/>
        </p:nvPicPr>
        <p:blipFill>
          <a:blip r:embed="rId2"/>
          <a:stretch>
            <a:fillRect/>
          </a:stretch>
        </p:blipFill>
        <p:spPr>
          <a:xfrm>
            <a:off x="5869274" y="6110800"/>
            <a:ext cx="3274726" cy="491350"/>
          </a:xfrm>
          <a:prstGeom prst="rect">
            <a:avLst/>
          </a:prstGeom>
        </p:spPr>
      </p:pic>
    </p:spTree>
    <p:extLst>
      <p:ext uri="{BB962C8B-B14F-4D97-AF65-F5344CB8AC3E}">
        <p14:creationId xmlns:p14="http://schemas.microsoft.com/office/powerpoint/2010/main" val="329622561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right sid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14900" y="0"/>
            <a:ext cx="4229100" cy="6367490"/>
          </a:xfrm>
        </p:spPr>
        <p:txBody>
          <a:bodyPr/>
          <a:lstStyle/>
          <a:p>
            <a:endParaRPr lang="en-US" dirty="0"/>
          </a:p>
        </p:txBody>
      </p:sp>
      <p:sp>
        <p:nvSpPr>
          <p:cNvPr id="6" name="Text Placeholder 5"/>
          <p:cNvSpPr>
            <a:spLocks noGrp="1"/>
          </p:cNvSpPr>
          <p:nvPr>
            <p:ph type="body" sz="quarter" idx="11"/>
          </p:nvPr>
        </p:nvSpPr>
        <p:spPr>
          <a:xfrm>
            <a:off x="355600" y="863600"/>
            <a:ext cx="4064000" cy="546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
          </p:nvPr>
        </p:nvSpPr>
        <p:spPr>
          <a:xfrm>
            <a:off x="100688" y="6367490"/>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10" name="Picture 9">
            <a:extLst>
              <a:ext uri="{FF2B5EF4-FFF2-40B4-BE49-F238E27FC236}">
                <a16:creationId xmlns:a16="http://schemas.microsoft.com/office/drawing/2014/main" id="{61A6128B-8878-B4FB-BFEE-C3E4F2D3C394}"/>
              </a:ext>
            </a:extLst>
          </p:cNvPr>
          <p:cNvPicPr>
            <a:picLocks noChangeAspect="1"/>
          </p:cNvPicPr>
          <p:nvPr userDrawn="1"/>
        </p:nvPicPr>
        <p:blipFill>
          <a:blip r:embed="rId2"/>
          <a:stretch>
            <a:fillRect/>
          </a:stretch>
        </p:blipFill>
        <p:spPr>
          <a:xfrm rot="10800000">
            <a:off x="4977008" y="5876364"/>
            <a:ext cx="4166991" cy="981635"/>
          </a:xfrm>
          <a:prstGeom prst="rect">
            <a:avLst/>
          </a:prstGeom>
        </p:spPr>
      </p:pic>
    </p:spTree>
    <p:extLst>
      <p:ext uri="{BB962C8B-B14F-4D97-AF65-F5344CB8AC3E}">
        <p14:creationId xmlns:p14="http://schemas.microsoft.com/office/powerpoint/2010/main" val="3719171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image callout w/ 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245100" y="1663700"/>
            <a:ext cx="3441700" cy="3874896"/>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393700" y="1663678"/>
            <a:ext cx="1663700" cy="3874919"/>
          </a:xfrm>
          <a:prstGeom prst="rect">
            <a:avLst/>
          </a:prstGeom>
          <a:solidFill>
            <a:srgbClr val="FBEA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icture Placeholder 9"/>
          <p:cNvSpPr>
            <a:spLocks noGrp="1"/>
          </p:cNvSpPr>
          <p:nvPr>
            <p:ph type="pic" sz="quarter" idx="11"/>
          </p:nvPr>
        </p:nvSpPr>
        <p:spPr>
          <a:xfrm>
            <a:off x="2108200" y="1663700"/>
            <a:ext cx="2692400" cy="3875088"/>
          </a:xfrm>
        </p:spPr>
        <p:txBody>
          <a:bodyPr/>
          <a:lstStyle/>
          <a:p>
            <a:endParaRPr lang="en-US" dirty="0"/>
          </a:p>
        </p:txBody>
      </p:sp>
      <p:sp>
        <p:nvSpPr>
          <p:cNvPr id="11" name="Title 10"/>
          <p:cNvSpPr>
            <a:spLocks noGrp="1"/>
          </p:cNvSpPr>
          <p:nvPr>
            <p:ph type="title" hasCustomPrompt="1"/>
          </p:nvPr>
        </p:nvSpPr>
        <p:spPr>
          <a:xfrm>
            <a:off x="457200" y="320676"/>
            <a:ext cx="8229600" cy="809624"/>
          </a:xfrm>
        </p:spPr>
        <p:txBody>
          <a:bodyPr/>
          <a:lstStyle>
            <a:lvl1pPr>
              <a:defRPr baseline="0">
                <a:solidFill>
                  <a:srgbClr val="409B9C"/>
                </a:solidFill>
              </a:defRPr>
            </a:lvl1pPr>
          </a:lstStyle>
          <a:p>
            <a:r>
              <a:rPr lang="en-US" dirty="0"/>
              <a:t>CLICK TO EDIT MASTER TITLE STYLE</a:t>
            </a:r>
          </a:p>
        </p:txBody>
      </p:sp>
      <p:sp>
        <p:nvSpPr>
          <p:cNvPr id="14" name="Slide Number Placeholder 3"/>
          <p:cNvSpPr>
            <a:spLocks noGrp="1"/>
          </p:cNvSpPr>
          <p:nvPr>
            <p:ph type="sldNum" sz="quarter" idx="4"/>
          </p:nvPr>
        </p:nvSpPr>
        <p:spPr>
          <a:xfrm>
            <a:off x="100688" y="6342745"/>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9" name="Picture 8">
            <a:extLst>
              <a:ext uri="{FF2B5EF4-FFF2-40B4-BE49-F238E27FC236}">
                <a16:creationId xmlns:a16="http://schemas.microsoft.com/office/drawing/2014/main" id="{8DCE5282-6E30-BC79-3FEB-9CCF171462D6}"/>
              </a:ext>
            </a:extLst>
          </p:cNvPr>
          <p:cNvPicPr>
            <a:picLocks noChangeAspect="1"/>
          </p:cNvPicPr>
          <p:nvPr userDrawn="1"/>
        </p:nvPicPr>
        <p:blipFill>
          <a:blip r:embed="rId2"/>
          <a:stretch>
            <a:fillRect/>
          </a:stretch>
        </p:blipFill>
        <p:spPr>
          <a:xfrm rot="10800000">
            <a:off x="4050706" y="5619864"/>
            <a:ext cx="5093294" cy="1199848"/>
          </a:xfrm>
          <a:prstGeom prst="rect">
            <a:avLst/>
          </a:prstGeom>
        </p:spPr>
      </p:pic>
    </p:spTree>
    <p:extLst>
      <p:ext uri="{BB962C8B-B14F-4D97-AF65-F5344CB8AC3E}">
        <p14:creationId xmlns:p14="http://schemas.microsoft.com/office/powerpoint/2010/main" val="2510793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p:cNvCxnSpPr/>
          <p:nvPr userDrawn="1"/>
        </p:nvCxnSpPr>
        <p:spPr>
          <a:xfrm>
            <a:off x="457200" y="1602735"/>
            <a:ext cx="7797800" cy="0"/>
          </a:xfrm>
          <a:prstGeom prst="line">
            <a:avLst/>
          </a:prstGeom>
          <a:ln w="63500">
            <a:solidFill>
              <a:srgbClr val="EB7590"/>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0"/>
          </p:nvPr>
        </p:nvSpPr>
        <p:spPr>
          <a:xfrm>
            <a:off x="457200" y="1890806"/>
            <a:ext cx="7797800" cy="2819400"/>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457200" y="5029200"/>
            <a:ext cx="2796173" cy="1536700"/>
          </a:xfrm>
          <a:prstGeom prst="rect">
            <a:avLst/>
          </a:prstGeom>
          <a:solidFill>
            <a:srgbClr val="409B9C"/>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2"/>
          </p:nvPr>
        </p:nvSpPr>
        <p:spPr>
          <a:xfrm>
            <a:off x="3481294" y="5029200"/>
            <a:ext cx="4773706" cy="1536700"/>
          </a:xfrm>
        </p:spPr>
        <p:txBody>
          <a:bodyPr lIns="0" tIns="0" rIns="0">
            <a:normAutofit/>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57200" y="274638"/>
            <a:ext cx="5877859" cy="1143000"/>
          </a:xfrm>
        </p:spPr>
        <p:txBody>
          <a:bodyPr>
            <a:normAutofit/>
          </a:bodyPr>
          <a:lstStyle>
            <a:lvl1pPr>
              <a:defRPr sz="2000" baseline="0">
                <a:solidFill>
                  <a:srgbClr val="409B9C"/>
                </a:solidFill>
              </a:defRPr>
            </a:lvl1pPr>
          </a:lstStyle>
          <a:p>
            <a:r>
              <a:rPr lang="en-US" dirty="0"/>
              <a:t>CLICK TO EDIT MASTER </a:t>
            </a:r>
            <a:br>
              <a:rPr lang="en-US" dirty="0"/>
            </a:br>
            <a:r>
              <a:rPr lang="en-US" dirty="0"/>
              <a:t>TITLE STYLE</a:t>
            </a:r>
          </a:p>
        </p:txBody>
      </p:sp>
      <p:sp>
        <p:nvSpPr>
          <p:cNvPr id="8" name="Slide Number Placeholder 3"/>
          <p:cNvSpPr>
            <a:spLocks noGrp="1"/>
          </p:cNvSpPr>
          <p:nvPr>
            <p:ph type="sldNum" sz="quarter" idx="4"/>
          </p:nvPr>
        </p:nvSpPr>
        <p:spPr>
          <a:xfrm>
            <a:off x="8489883" y="6383337"/>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12" name="Picture 11">
            <a:extLst>
              <a:ext uri="{FF2B5EF4-FFF2-40B4-BE49-F238E27FC236}">
                <a16:creationId xmlns:a16="http://schemas.microsoft.com/office/drawing/2014/main" id="{9CBB304A-BAF9-62F1-7A03-39EC70174908}"/>
              </a:ext>
            </a:extLst>
          </p:cNvPr>
          <p:cNvPicPr>
            <a:picLocks noChangeAspect="1"/>
          </p:cNvPicPr>
          <p:nvPr userDrawn="1"/>
        </p:nvPicPr>
        <p:blipFill>
          <a:blip r:embed="rId2"/>
          <a:stretch>
            <a:fillRect/>
          </a:stretch>
        </p:blipFill>
        <p:spPr>
          <a:xfrm>
            <a:off x="4954877" y="524766"/>
            <a:ext cx="3274726" cy="491350"/>
          </a:xfrm>
          <a:prstGeom prst="rect">
            <a:avLst/>
          </a:prstGeom>
        </p:spPr>
      </p:pic>
      <p:cxnSp>
        <p:nvCxnSpPr>
          <p:cNvPr id="10" name="Straight Connector 9">
            <a:extLst>
              <a:ext uri="{FF2B5EF4-FFF2-40B4-BE49-F238E27FC236}">
                <a16:creationId xmlns:a16="http://schemas.microsoft.com/office/drawing/2014/main" id="{D92812B4-9EEA-427C-BC85-4D191D20E668}"/>
              </a:ext>
            </a:extLst>
          </p:cNvPr>
          <p:cNvCxnSpPr/>
          <p:nvPr userDrawn="1"/>
        </p:nvCxnSpPr>
        <p:spPr>
          <a:xfrm>
            <a:off x="609600" y="1755135"/>
            <a:ext cx="7797800" cy="0"/>
          </a:xfrm>
          <a:prstGeom prst="line">
            <a:avLst/>
          </a:prstGeom>
          <a:ln w="63500">
            <a:solidFill>
              <a:srgbClr val="EB759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5599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 Layout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690562"/>
          </a:xfrm>
        </p:spPr>
        <p:txBody>
          <a:bodyPr/>
          <a:lstStyle>
            <a:lvl1pPr>
              <a:defRPr baseline="0">
                <a:solidFill>
                  <a:srgbClr val="409B9C"/>
                </a:solidFill>
              </a:defRPr>
            </a:lvl1pPr>
          </a:lstStyle>
          <a:p>
            <a:r>
              <a:rPr lang="en-US" dirty="0"/>
              <a:t>CLICK TO EDIT MASTER TITLE STYLE</a:t>
            </a:r>
          </a:p>
        </p:txBody>
      </p:sp>
      <p:sp>
        <p:nvSpPr>
          <p:cNvPr id="7" name="Text Placeholder 6"/>
          <p:cNvSpPr>
            <a:spLocks noGrp="1"/>
          </p:cNvSpPr>
          <p:nvPr>
            <p:ph type="body" sz="quarter" idx="10"/>
          </p:nvPr>
        </p:nvSpPr>
        <p:spPr>
          <a:xfrm>
            <a:off x="457200" y="1176338"/>
            <a:ext cx="8229600" cy="1401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2730500" y="2997200"/>
            <a:ext cx="5956300" cy="2527300"/>
          </a:xfrm>
          <a:prstGeom prst="rect">
            <a:avLst/>
          </a:prstGeom>
          <a:solidFill>
            <a:srgbClr val="FBEA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icture Placeholder 9"/>
          <p:cNvSpPr>
            <a:spLocks noGrp="1"/>
          </p:cNvSpPr>
          <p:nvPr>
            <p:ph type="pic" sz="quarter" idx="11"/>
          </p:nvPr>
        </p:nvSpPr>
        <p:spPr>
          <a:xfrm>
            <a:off x="457200" y="2997200"/>
            <a:ext cx="2273300" cy="2527300"/>
          </a:xfrm>
        </p:spPr>
        <p:txBody>
          <a:bodyPr/>
          <a:lstStyle/>
          <a:p>
            <a:endParaRPr lang="en-US" dirty="0"/>
          </a:p>
        </p:txBody>
      </p:sp>
      <p:sp>
        <p:nvSpPr>
          <p:cNvPr id="12" name="Text Placeholder 11"/>
          <p:cNvSpPr>
            <a:spLocks noGrp="1"/>
          </p:cNvSpPr>
          <p:nvPr>
            <p:ph type="body" sz="quarter" idx="12"/>
          </p:nvPr>
        </p:nvSpPr>
        <p:spPr>
          <a:xfrm>
            <a:off x="2971800" y="3200400"/>
            <a:ext cx="5486400" cy="2108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3"/>
          <p:cNvSpPr>
            <a:spLocks noGrp="1"/>
          </p:cNvSpPr>
          <p:nvPr>
            <p:ph type="sldNum" sz="quarter" idx="4"/>
          </p:nvPr>
        </p:nvSpPr>
        <p:spPr>
          <a:xfrm>
            <a:off x="100688" y="6349610"/>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13" name="Picture 12">
            <a:extLst>
              <a:ext uri="{FF2B5EF4-FFF2-40B4-BE49-F238E27FC236}">
                <a16:creationId xmlns:a16="http://schemas.microsoft.com/office/drawing/2014/main" id="{17700033-DAC6-362A-7A4D-36EF5B286C61}"/>
              </a:ext>
            </a:extLst>
          </p:cNvPr>
          <p:cNvPicPr>
            <a:picLocks noChangeAspect="1"/>
          </p:cNvPicPr>
          <p:nvPr userDrawn="1"/>
        </p:nvPicPr>
        <p:blipFill>
          <a:blip r:embed="rId2"/>
          <a:stretch>
            <a:fillRect/>
          </a:stretch>
        </p:blipFill>
        <p:spPr>
          <a:xfrm rot="10800000">
            <a:off x="4050706" y="5658152"/>
            <a:ext cx="5093294" cy="1199848"/>
          </a:xfrm>
          <a:prstGeom prst="rect">
            <a:avLst/>
          </a:prstGeom>
        </p:spPr>
      </p:pic>
    </p:spTree>
    <p:extLst>
      <p:ext uri="{BB962C8B-B14F-4D97-AF65-F5344CB8AC3E}">
        <p14:creationId xmlns:p14="http://schemas.microsoft.com/office/powerpoint/2010/main" val="1419520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mage option w/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409B9C"/>
                </a:solidFill>
              </a:defRPr>
            </a:lvl1pPr>
          </a:lstStyle>
          <a:p>
            <a:r>
              <a:rPr lang="en-US" dirty="0"/>
              <a:t>CLICK TO EDIT MASTER TITLE STYLE</a:t>
            </a:r>
          </a:p>
        </p:txBody>
      </p:sp>
      <p:sp>
        <p:nvSpPr>
          <p:cNvPr id="4" name="Picture Placeholder 3"/>
          <p:cNvSpPr>
            <a:spLocks noGrp="1"/>
          </p:cNvSpPr>
          <p:nvPr>
            <p:ph type="pic" sz="quarter" idx="10"/>
          </p:nvPr>
        </p:nvSpPr>
        <p:spPr>
          <a:xfrm>
            <a:off x="457200" y="1911911"/>
            <a:ext cx="1993154" cy="1907316"/>
          </a:xfrm>
        </p:spPr>
        <p:txBody>
          <a:bodyPr/>
          <a:lstStyle/>
          <a:p>
            <a:endParaRPr lang="en-US" dirty="0"/>
          </a:p>
        </p:txBody>
      </p:sp>
      <p:sp>
        <p:nvSpPr>
          <p:cNvPr id="9" name="Text Placeholder 8"/>
          <p:cNvSpPr>
            <a:spLocks noGrp="1"/>
          </p:cNvSpPr>
          <p:nvPr>
            <p:ph type="body" sz="quarter" idx="14"/>
          </p:nvPr>
        </p:nvSpPr>
        <p:spPr>
          <a:xfrm>
            <a:off x="4886325" y="1911446"/>
            <a:ext cx="3800475" cy="38716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5"/>
          </p:nvPr>
        </p:nvSpPr>
        <p:spPr>
          <a:xfrm>
            <a:off x="2495177" y="1911446"/>
            <a:ext cx="1993154" cy="1907316"/>
          </a:xfrm>
        </p:spPr>
        <p:txBody>
          <a:bodyPr/>
          <a:lstStyle/>
          <a:p>
            <a:endParaRPr lang="en-US"/>
          </a:p>
        </p:txBody>
      </p:sp>
      <p:sp>
        <p:nvSpPr>
          <p:cNvPr id="11" name="Picture Placeholder 3"/>
          <p:cNvSpPr>
            <a:spLocks noGrp="1"/>
          </p:cNvSpPr>
          <p:nvPr>
            <p:ph type="pic" sz="quarter" idx="16"/>
          </p:nvPr>
        </p:nvSpPr>
        <p:spPr>
          <a:xfrm>
            <a:off x="457200" y="3875798"/>
            <a:ext cx="1993154" cy="1907316"/>
          </a:xfrm>
        </p:spPr>
        <p:txBody>
          <a:bodyPr/>
          <a:lstStyle/>
          <a:p>
            <a:endParaRPr lang="en-US"/>
          </a:p>
        </p:txBody>
      </p:sp>
      <p:sp>
        <p:nvSpPr>
          <p:cNvPr id="12" name="Picture Placeholder 3"/>
          <p:cNvSpPr>
            <a:spLocks noGrp="1"/>
          </p:cNvSpPr>
          <p:nvPr>
            <p:ph type="pic" sz="quarter" idx="17"/>
          </p:nvPr>
        </p:nvSpPr>
        <p:spPr>
          <a:xfrm>
            <a:off x="2495177" y="3875333"/>
            <a:ext cx="1993154" cy="1907316"/>
          </a:xfrm>
        </p:spPr>
        <p:txBody>
          <a:bodyPr/>
          <a:lstStyle/>
          <a:p>
            <a:endParaRPr lang="en-US"/>
          </a:p>
        </p:txBody>
      </p:sp>
      <p:sp>
        <p:nvSpPr>
          <p:cNvPr id="16" name="Slide Number Placeholder 3"/>
          <p:cNvSpPr>
            <a:spLocks noGrp="1"/>
          </p:cNvSpPr>
          <p:nvPr>
            <p:ph type="sldNum" sz="quarter" idx="4"/>
          </p:nvPr>
        </p:nvSpPr>
        <p:spPr>
          <a:xfrm>
            <a:off x="100688" y="6349610"/>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13" name="Picture 12">
            <a:extLst>
              <a:ext uri="{FF2B5EF4-FFF2-40B4-BE49-F238E27FC236}">
                <a16:creationId xmlns:a16="http://schemas.microsoft.com/office/drawing/2014/main" id="{714AA764-86DB-6FDD-105B-0D77D434D9A3}"/>
              </a:ext>
            </a:extLst>
          </p:cNvPr>
          <p:cNvPicPr>
            <a:picLocks noChangeAspect="1"/>
          </p:cNvPicPr>
          <p:nvPr userDrawn="1"/>
        </p:nvPicPr>
        <p:blipFill>
          <a:blip r:embed="rId2"/>
          <a:stretch>
            <a:fillRect/>
          </a:stretch>
        </p:blipFill>
        <p:spPr>
          <a:xfrm rot="10800000">
            <a:off x="4050706" y="5658152"/>
            <a:ext cx="5093294" cy="1199848"/>
          </a:xfrm>
          <a:prstGeom prst="rect">
            <a:avLst/>
          </a:prstGeom>
        </p:spPr>
      </p:pic>
    </p:spTree>
    <p:extLst>
      <p:ext uri="{BB962C8B-B14F-4D97-AF65-F5344CB8AC3E}">
        <p14:creationId xmlns:p14="http://schemas.microsoft.com/office/powerpoint/2010/main" val="222980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Slide w/ title">
    <p:spTree>
      <p:nvGrpSpPr>
        <p:cNvPr id="1" name=""/>
        <p:cNvGrpSpPr/>
        <p:nvPr/>
      </p:nvGrpSpPr>
      <p:grpSpPr>
        <a:xfrm>
          <a:off x="0" y="0"/>
          <a:ext cx="0" cy="0"/>
          <a:chOff x="0" y="0"/>
          <a:chExt cx="0" cy="0"/>
        </a:xfrm>
      </p:grpSpPr>
      <p:sp>
        <p:nvSpPr>
          <p:cNvPr id="15" name="Content Placeholder 14"/>
          <p:cNvSpPr>
            <a:spLocks noGrp="1"/>
          </p:cNvSpPr>
          <p:nvPr>
            <p:ph sz="quarter" idx="10"/>
          </p:nvPr>
        </p:nvSpPr>
        <p:spPr>
          <a:xfrm>
            <a:off x="457200" y="1714500"/>
            <a:ext cx="8229600" cy="4076700"/>
          </a:xfrm>
          <a:prstGeom prst="rect">
            <a:avLst/>
          </a:prstGeom>
        </p:spPr>
        <p:txBody>
          <a:bodyPr/>
          <a:lstStyle>
            <a:lvl1pPr>
              <a:defRPr>
                <a:latin typeface="Franklin Gothic Book"/>
                <a:cs typeface="Franklin Gothic Book"/>
              </a:defRPr>
            </a:lvl1pPr>
            <a:lvl2pPr>
              <a:defRPr>
                <a:latin typeface="Franklin Gothic Book"/>
                <a:cs typeface="Franklin Gothic Book"/>
              </a:defRPr>
            </a:lvl2pPr>
            <a:lvl3pPr>
              <a:defRPr>
                <a:latin typeface="Franklin Gothic Book"/>
                <a:cs typeface="Franklin Gothic Book"/>
              </a:defRPr>
            </a:lvl3pPr>
            <a:lvl4pPr>
              <a:defRPr>
                <a:latin typeface="Franklin Gothic Book"/>
                <a:cs typeface="Franklin Gothic Book"/>
              </a:defRPr>
            </a:lvl4pPr>
            <a:lvl5pPr>
              <a:defRPr>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22"/>
          <p:cNvSpPr>
            <a:spLocks noGrp="1"/>
          </p:cNvSpPr>
          <p:nvPr>
            <p:ph type="title" hasCustomPrompt="1"/>
          </p:nvPr>
        </p:nvSpPr>
        <p:spPr>
          <a:xfrm>
            <a:off x="457200" y="274638"/>
            <a:ext cx="8229600" cy="1143000"/>
          </a:xfrm>
          <a:prstGeom prst="rect">
            <a:avLst/>
          </a:prstGeom>
        </p:spPr>
        <p:txBody>
          <a:bodyPr/>
          <a:lstStyle>
            <a:lvl1pPr algn="l">
              <a:defRPr cap="all" baseline="0">
                <a:solidFill>
                  <a:srgbClr val="409B9C"/>
                </a:solidFill>
              </a:defRPr>
            </a:lvl1pPr>
          </a:lstStyle>
          <a:p>
            <a:r>
              <a:rPr lang="en-US" dirty="0"/>
              <a:t>CLICK TO EDIT MASTER TITLE STYLE</a:t>
            </a:r>
          </a:p>
        </p:txBody>
      </p:sp>
      <p:sp>
        <p:nvSpPr>
          <p:cNvPr id="8" name="Slide Number Placeholder 3"/>
          <p:cNvSpPr>
            <a:spLocks noGrp="1"/>
          </p:cNvSpPr>
          <p:nvPr>
            <p:ph type="sldNum" sz="quarter" idx="4"/>
          </p:nvPr>
        </p:nvSpPr>
        <p:spPr>
          <a:xfrm>
            <a:off x="100688" y="6356475"/>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9" name="Picture 8">
            <a:extLst>
              <a:ext uri="{FF2B5EF4-FFF2-40B4-BE49-F238E27FC236}">
                <a16:creationId xmlns:a16="http://schemas.microsoft.com/office/drawing/2014/main" id="{B989C614-7F59-097D-3C14-CC99A0ED2239}"/>
              </a:ext>
            </a:extLst>
          </p:cNvPr>
          <p:cNvPicPr>
            <a:picLocks noChangeAspect="1"/>
          </p:cNvPicPr>
          <p:nvPr/>
        </p:nvPicPr>
        <p:blipFill>
          <a:blip r:embed="rId2"/>
          <a:stretch>
            <a:fillRect/>
          </a:stretch>
        </p:blipFill>
        <p:spPr>
          <a:xfrm rot="10800000">
            <a:off x="4615488" y="5791200"/>
            <a:ext cx="4528512" cy="1066800"/>
          </a:xfrm>
          <a:prstGeom prst="rect">
            <a:avLst/>
          </a:prstGeom>
        </p:spPr>
      </p:pic>
    </p:spTree>
    <p:extLst>
      <p:ext uri="{BB962C8B-B14F-4D97-AF65-F5344CB8AC3E}">
        <p14:creationId xmlns:p14="http://schemas.microsoft.com/office/powerpoint/2010/main" val="229819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in slide w/o 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57200" y="596900"/>
            <a:ext cx="8229600" cy="4749800"/>
          </a:xfrm>
          <a:prstGeom prst="rect">
            <a:avLst/>
          </a:prstGeom>
        </p:spPr>
        <p:txBody>
          <a:bodyPr/>
          <a:lstStyle>
            <a:lvl1pPr>
              <a:defRPr>
                <a:latin typeface="Franklin Gothic Book"/>
                <a:cs typeface="Franklin Gothic Book"/>
              </a:defRPr>
            </a:lvl1pPr>
            <a:lvl2pPr>
              <a:defRPr>
                <a:latin typeface="Franklin Gothic Book"/>
                <a:cs typeface="Franklin Gothic Book"/>
              </a:defRPr>
            </a:lvl2pPr>
            <a:lvl3pPr>
              <a:defRPr>
                <a:latin typeface="Franklin Gothic Book"/>
                <a:cs typeface="Franklin Gothic Book"/>
              </a:defRPr>
            </a:lvl3pPr>
            <a:lvl4pPr>
              <a:defRPr>
                <a:latin typeface="Franklin Gothic Book"/>
                <a:cs typeface="Franklin Gothic Book"/>
              </a:defRPr>
            </a:lvl4pPr>
            <a:lvl5pPr>
              <a:defRPr>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4"/>
          </p:nvPr>
        </p:nvSpPr>
        <p:spPr>
          <a:xfrm>
            <a:off x="100688" y="6363340"/>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6" name="Picture 5">
            <a:extLst>
              <a:ext uri="{FF2B5EF4-FFF2-40B4-BE49-F238E27FC236}">
                <a16:creationId xmlns:a16="http://schemas.microsoft.com/office/drawing/2014/main" id="{9994AF03-0E2B-2BF5-1055-9FAE6DD07D24}"/>
              </a:ext>
            </a:extLst>
          </p:cNvPr>
          <p:cNvPicPr>
            <a:picLocks noChangeAspect="1"/>
          </p:cNvPicPr>
          <p:nvPr/>
        </p:nvPicPr>
        <p:blipFill>
          <a:blip r:embed="rId2"/>
          <a:stretch>
            <a:fillRect/>
          </a:stretch>
        </p:blipFill>
        <p:spPr>
          <a:xfrm rot="10800000">
            <a:off x="4050706" y="5661176"/>
            <a:ext cx="5093294" cy="1199848"/>
          </a:xfrm>
          <a:prstGeom prst="rect">
            <a:avLst/>
          </a:prstGeom>
        </p:spPr>
      </p:pic>
    </p:spTree>
    <p:extLst>
      <p:ext uri="{BB962C8B-B14F-4D97-AF65-F5344CB8AC3E}">
        <p14:creationId xmlns:p14="http://schemas.microsoft.com/office/powerpoint/2010/main" val="135501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in three column w/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baseline="0">
                <a:solidFill>
                  <a:srgbClr val="409B9C"/>
                </a:solidFill>
              </a:defRPr>
            </a:lvl1pPr>
          </a:lstStyle>
          <a:p>
            <a:r>
              <a:rPr lang="en-US" dirty="0"/>
              <a:t>CLICK TO EDIT MASTER TITLE STYLE</a:t>
            </a:r>
          </a:p>
        </p:txBody>
      </p:sp>
      <p:sp>
        <p:nvSpPr>
          <p:cNvPr id="7" name="Text Placeholder 6"/>
          <p:cNvSpPr>
            <a:spLocks noGrp="1"/>
          </p:cNvSpPr>
          <p:nvPr>
            <p:ph type="body" sz="quarter" idx="10"/>
          </p:nvPr>
        </p:nvSpPr>
        <p:spPr>
          <a:xfrm>
            <a:off x="457200" y="1831890"/>
            <a:ext cx="8229600" cy="4076700"/>
          </a:xfrm>
          <a:prstGeom prst="rect">
            <a:avLst/>
          </a:prstGeom>
        </p:spPr>
        <p:txBody>
          <a:bodyPr numCol="3" spcCol="4572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4"/>
          </p:nvPr>
        </p:nvSpPr>
        <p:spPr>
          <a:xfrm>
            <a:off x="100688" y="6356475"/>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9" name="Picture 8">
            <a:extLst>
              <a:ext uri="{FF2B5EF4-FFF2-40B4-BE49-F238E27FC236}">
                <a16:creationId xmlns:a16="http://schemas.microsoft.com/office/drawing/2014/main" id="{2096AFC2-7CE8-FA8F-2E37-A859311C083E}"/>
              </a:ext>
            </a:extLst>
          </p:cNvPr>
          <p:cNvPicPr>
            <a:picLocks noChangeAspect="1"/>
          </p:cNvPicPr>
          <p:nvPr/>
        </p:nvPicPr>
        <p:blipFill>
          <a:blip r:embed="rId2"/>
          <a:stretch>
            <a:fillRect/>
          </a:stretch>
        </p:blipFill>
        <p:spPr>
          <a:xfrm rot="10800000">
            <a:off x="4050706" y="5658152"/>
            <a:ext cx="5093294" cy="1199848"/>
          </a:xfrm>
          <a:prstGeom prst="rect">
            <a:avLst/>
          </a:prstGeom>
        </p:spPr>
      </p:pic>
    </p:spTree>
    <p:extLst>
      <p:ext uri="{BB962C8B-B14F-4D97-AF65-F5344CB8AC3E}">
        <p14:creationId xmlns:p14="http://schemas.microsoft.com/office/powerpoint/2010/main" val="335674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w/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rgbClr val="409B9C"/>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100205" y="6357370"/>
            <a:ext cx="534352" cy="365125"/>
          </a:xfrm>
          <a:prstGeom prst="rect">
            <a:avLst/>
          </a:prstGeom>
        </p:spPr>
        <p:txBody>
          <a:bodyPr/>
          <a:lstStyle/>
          <a:p>
            <a:fld id="{907E186E-B188-AD48-9617-FB140C5C693D}" type="slidenum">
              <a:rPr lang="en-US" smtClean="0"/>
              <a:pPr/>
              <a:t>‹#›</a:t>
            </a:fld>
            <a:endParaRPr lang="en-US" dirty="0"/>
          </a:p>
        </p:txBody>
      </p:sp>
      <p:sp>
        <p:nvSpPr>
          <p:cNvPr id="8" name="Content Placeholder 7"/>
          <p:cNvSpPr>
            <a:spLocks noGrp="1"/>
          </p:cNvSpPr>
          <p:nvPr>
            <p:ph sz="quarter" idx="11"/>
          </p:nvPr>
        </p:nvSpPr>
        <p:spPr>
          <a:xfrm>
            <a:off x="457200" y="1826053"/>
            <a:ext cx="8229600" cy="4077859"/>
          </a:xfrm>
          <a:prstGeom prst="rect">
            <a:avLst/>
          </a:prstGeom>
        </p:spPr>
        <p:txBody>
          <a:bodyPr numCol="2" spcCol="4572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80C2CE0-3BBB-FC84-3C34-DBF317D74558}"/>
              </a:ext>
            </a:extLst>
          </p:cNvPr>
          <p:cNvPicPr>
            <a:picLocks noChangeAspect="1"/>
          </p:cNvPicPr>
          <p:nvPr/>
        </p:nvPicPr>
        <p:blipFill>
          <a:blip r:embed="rId2"/>
          <a:stretch>
            <a:fillRect/>
          </a:stretch>
        </p:blipFill>
        <p:spPr>
          <a:xfrm rot="10800000">
            <a:off x="4050706" y="5658152"/>
            <a:ext cx="5093294" cy="1199848"/>
          </a:xfrm>
          <a:prstGeom prst="rect">
            <a:avLst/>
          </a:prstGeom>
        </p:spPr>
      </p:pic>
    </p:spTree>
    <p:extLst>
      <p:ext uri="{BB962C8B-B14F-4D97-AF65-F5344CB8AC3E}">
        <p14:creationId xmlns:p14="http://schemas.microsoft.com/office/powerpoint/2010/main" val="352730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Slide Dark BG">
    <p:bg>
      <p:bgPr>
        <a:solidFill>
          <a:srgbClr val="409B9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0"/>
          </p:nvPr>
        </p:nvSpPr>
        <p:spPr>
          <a:xfrm>
            <a:off x="457200" y="1752600"/>
            <a:ext cx="8229600" cy="40767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4"/>
          </p:nvPr>
        </p:nvSpPr>
        <p:spPr>
          <a:xfrm>
            <a:off x="100688" y="6383935"/>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10" name="Picture 9">
            <a:extLst>
              <a:ext uri="{FF2B5EF4-FFF2-40B4-BE49-F238E27FC236}">
                <a16:creationId xmlns:a16="http://schemas.microsoft.com/office/drawing/2014/main" id="{D72DFA6A-06A6-BA18-0F58-FD7A26C549A3}"/>
              </a:ext>
            </a:extLst>
          </p:cNvPr>
          <p:cNvPicPr>
            <a:picLocks noChangeAspect="1"/>
          </p:cNvPicPr>
          <p:nvPr/>
        </p:nvPicPr>
        <p:blipFill>
          <a:blip r:embed="rId2"/>
          <a:stretch>
            <a:fillRect/>
          </a:stretch>
        </p:blipFill>
        <p:spPr>
          <a:xfrm>
            <a:off x="5869274" y="6110800"/>
            <a:ext cx="3274726" cy="491350"/>
          </a:xfrm>
          <a:prstGeom prst="rect">
            <a:avLst/>
          </a:prstGeom>
        </p:spPr>
      </p:pic>
    </p:spTree>
    <p:extLst>
      <p:ext uri="{BB962C8B-B14F-4D97-AF65-F5344CB8AC3E}">
        <p14:creationId xmlns:p14="http://schemas.microsoft.com/office/powerpoint/2010/main" val="196303735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rge right sid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14900" y="0"/>
            <a:ext cx="4229100" cy="6367490"/>
          </a:xfrm>
          <a:prstGeom prst="rect">
            <a:avLst/>
          </a:prstGeom>
        </p:spPr>
        <p:txBody>
          <a:bodyPr/>
          <a:lstStyle/>
          <a:p>
            <a:r>
              <a:rPr lang="en-US"/>
              <a:t>Click icon to add picture</a:t>
            </a:r>
            <a:endParaRPr lang="en-US" dirty="0"/>
          </a:p>
        </p:txBody>
      </p:sp>
      <p:sp>
        <p:nvSpPr>
          <p:cNvPr id="6" name="Text Placeholder 5"/>
          <p:cNvSpPr>
            <a:spLocks noGrp="1"/>
          </p:cNvSpPr>
          <p:nvPr>
            <p:ph type="body" sz="quarter" idx="11"/>
          </p:nvPr>
        </p:nvSpPr>
        <p:spPr>
          <a:xfrm>
            <a:off x="355600" y="863600"/>
            <a:ext cx="4064000" cy="5461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100688" y="6367490"/>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10" name="Picture 9">
            <a:extLst>
              <a:ext uri="{FF2B5EF4-FFF2-40B4-BE49-F238E27FC236}">
                <a16:creationId xmlns:a16="http://schemas.microsoft.com/office/drawing/2014/main" id="{61A6128B-8878-B4FB-BFEE-C3E4F2D3C394}"/>
              </a:ext>
            </a:extLst>
          </p:cNvPr>
          <p:cNvPicPr>
            <a:picLocks noChangeAspect="1"/>
          </p:cNvPicPr>
          <p:nvPr/>
        </p:nvPicPr>
        <p:blipFill>
          <a:blip r:embed="rId2"/>
          <a:stretch>
            <a:fillRect/>
          </a:stretch>
        </p:blipFill>
        <p:spPr>
          <a:xfrm rot="10800000">
            <a:off x="4977008" y="5876364"/>
            <a:ext cx="4166991" cy="981635"/>
          </a:xfrm>
          <a:prstGeom prst="rect">
            <a:avLst/>
          </a:prstGeom>
        </p:spPr>
      </p:pic>
    </p:spTree>
    <p:extLst>
      <p:ext uri="{BB962C8B-B14F-4D97-AF65-F5344CB8AC3E}">
        <p14:creationId xmlns:p14="http://schemas.microsoft.com/office/powerpoint/2010/main" val="1770935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mall image callout w/ 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245100" y="1663700"/>
            <a:ext cx="3441700" cy="3874896"/>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393700" y="1663678"/>
            <a:ext cx="1663700" cy="3874919"/>
          </a:xfrm>
          <a:prstGeom prst="rect">
            <a:avLst/>
          </a:prstGeom>
          <a:solidFill>
            <a:srgbClr val="FBEA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icture Placeholder 9"/>
          <p:cNvSpPr>
            <a:spLocks noGrp="1"/>
          </p:cNvSpPr>
          <p:nvPr>
            <p:ph type="pic" sz="quarter" idx="11"/>
          </p:nvPr>
        </p:nvSpPr>
        <p:spPr>
          <a:xfrm>
            <a:off x="2108200" y="1663700"/>
            <a:ext cx="2692400" cy="3875088"/>
          </a:xfrm>
          <a:prstGeom prst="rect">
            <a:avLst/>
          </a:prstGeom>
        </p:spPr>
        <p:txBody>
          <a:bodyPr/>
          <a:lstStyle/>
          <a:p>
            <a:r>
              <a:rPr lang="en-US"/>
              <a:t>Click icon to add picture</a:t>
            </a:r>
            <a:endParaRPr lang="en-US" dirty="0"/>
          </a:p>
        </p:txBody>
      </p:sp>
      <p:sp>
        <p:nvSpPr>
          <p:cNvPr id="11" name="Title 10"/>
          <p:cNvSpPr>
            <a:spLocks noGrp="1"/>
          </p:cNvSpPr>
          <p:nvPr>
            <p:ph type="title" hasCustomPrompt="1"/>
          </p:nvPr>
        </p:nvSpPr>
        <p:spPr>
          <a:xfrm>
            <a:off x="457200" y="320676"/>
            <a:ext cx="8229600" cy="809624"/>
          </a:xfrm>
          <a:prstGeom prst="rect">
            <a:avLst/>
          </a:prstGeom>
        </p:spPr>
        <p:txBody>
          <a:bodyPr/>
          <a:lstStyle>
            <a:lvl1pPr>
              <a:defRPr baseline="0">
                <a:solidFill>
                  <a:srgbClr val="409B9C"/>
                </a:solidFill>
              </a:defRPr>
            </a:lvl1pPr>
          </a:lstStyle>
          <a:p>
            <a:r>
              <a:rPr lang="en-US" dirty="0"/>
              <a:t>CLICK TO EDIT MASTER TITLE STYLE</a:t>
            </a:r>
          </a:p>
        </p:txBody>
      </p:sp>
      <p:sp>
        <p:nvSpPr>
          <p:cNvPr id="14" name="Slide Number Placeholder 3"/>
          <p:cNvSpPr>
            <a:spLocks noGrp="1"/>
          </p:cNvSpPr>
          <p:nvPr>
            <p:ph type="sldNum" sz="quarter" idx="4"/>
          </p:nvPr>
        </p:nvSpPr>
        <p:spPr>
          <a:xfrm>
            <a:off x="100688" y="6342745"/>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pic>
        <p:nvPicPr>
          <p:cNvPr id="9" name="Picture 8">
            <a:extLst>
              <a:ext uri="{FF2B5EF4-FFF2-40B4-BE49-F238E27FC236}">
                <a16:creationId xmlns:a16="http://schemas.microsoft.com/office/drawing/2014/main" id="{8DCE5282-6E30-BC79-3FEB-9CCF171462D6}"/>
              </a:ext>
            </a:extLst>
          </p:cNvPr>
          <p:cNvPicPr>
            <a:picLocks noChangeAspect="1"/>
          </p:cNvPicPr>
          <p:nvPr/>
        </p:nvPicPr>
        <p:blipFill>
          <a:blip r:embed="rId2"/>
          <a:stretch>
            <a:fillRect/>
          </a:stretch>
        </p:blipFill>
        <p:spPr>
          <a:xfrm rot="10800000">
            <a:off x="4050706" y="5619864"/>
            <a:ext cx="5093294" cy="1199848"/>
          </a:xfrm>
          <a:prstGeom prst="rect">
            <a:avLst/>
          </a:prstGeom>
        </p:spPr>
      </p:pic>
    </p:spTree>
    <p:extLst>
      <p:ext uri="{BB962C8B-B14F-4D97-AF65-F5344CB8AC3E}">
        <p14:creationId xmlns:p14="http://schemas.microsoft.com/office/powerpoint/2010/main" val="371502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457200" y="6356350"/>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spTree>
    <p:extLst>
      <p:ext uri="{BB962C8B-B14F-4D97-AF65-F5344CB8AC3E}">
        <p14:creationId xmlns:p14="http://schemas.microsoft.com/office/powerpoint/2010/main" val="33741423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b="1" kern="1200" cap="all" spc="200">
          <a:solidFill>
            <a:schemeClr val="accent1"/>
          </a:solidFill>
          <a:latin typeface="+mj-lt"/>
          <a:ea typeface="+mj-ea"/>
          <a:cs typeface="Aileron"/>
        </a:defRPr>
      </a:lvl1pPr>
    </p:titleStyle>
    <p:bodyStyle>
      <a:lvl1pPr marL="0" indent="0" algn="l" defTabSz="457200" rtl="0" eaLnBrk="1" latinLnBrk="0" hangingPunct="1">
        <a:lnSpc>
          <a:spcPct val="150000"/>
        </a:lnSpc>
        <a:spcBef>
          <a:spcPts val="0"/>
        </a:spcBef>
        <a:spcAft>
          <a:spcPts val="0"/>
        </a:spcAft>
        <a:buFont typeface="Arial"/>
        <a:buNone/>
        <a:defRPr sz="1600" kern="1200">
          <a:solidFill>
            <a:srgbClr val="3C3C3C"/>
          </a:solidFill>
          <a:latin typeface="Franklin Gothic Book"/>
          <a:ea typeface="+mn-ea"/>
          <a:cs typeface="Franklin Gothic Book"/>
        </a:defRPr>
      </a:lvl1pPr>
      <a:lvl2pPr marL="457200" indent="0" algn="l" defTabSz="457200" rtl="0" eaLnBrk="1" latinLnBrk="0" hangingPunct="1">
        <a:lnSpc>
          <a:spcPct val="150000"/>
        </a:lnSpc>
        <a:spcBef>
          <a:spcPts val="0"/>
        </a:spcBef>
        <a:spcAft>
          <a:spcPts val="0"/>
        </a:spcAft>
        <a:buFont typeface="Arial"/>
        <a:buNone/>
        <a:defRPr sz="1600" kern="1200">
          <a:solidFill>
            <a:srgbClr val="3C3C3C"/>
          </a:solidFill>
          <a:latin typeface="Franklin Gothic Book"/>
          <a:ea typeface="+mn-ea"/>
          <a:cs typeface="Franklin Gothic Book"/>
        </a:defRPr>
      </a:lvl2pPr>
      <a:lvl3pPr marL="914400" indent="0" algn="l" defTabSz="457200" rtl="0" eaLnBrk="1" latinLnBrk="0" hangingPunct="1">
        <a:lnSpc>
          <a:spcPct val="150000"/>
        </a:lnSpc>
        <a:spcBef>
          <a:spcPts val="0"/>
        </a:spcBef>
        <a:spcAft>
          <a:spcPts val="0"/>
        </a:spcAft>
        <a:buFont typeface="Arial"/>
        <a:buNone/>
        <a:defRPr sz="1600" kern="1200">
          <a:solidFill>
            <a:srgbClr val="3C3C3C"/>
          </a:solidFill>
          <a:latin typeface="Franklin Gothic Book"/>
          <a:ea typeface="+mn-ea"/>
          <a:cs typeface="Franklin Gothic Book"/>
        </a:defRPr>
      </a:lvl3pPr>
      <a:lvl4pPr marL="1371600" indent="0" algn="l" defTabSz="457200" rtl="0" eaLnBrk="1" latinLnBrk="0" hangingPunct="1">
        <a:lnSpc>
          <a:spcPct val="150000"/>
        </a:lnSpc>
        <a:spcBef>
          <a:spcPts val="0"/>
        </a:spcBef>
        <a:spcAft>
          <a:spcPts val="0"/>
        </a:spcAft>
        <a:buFont typeface="Arial"/>
        <a:buNone/>
        <a:defRPr sz="1600" kern="1200">
          <a:solidFill>
            <a:srgbClr val="3C3C3C"/>
          </a:solidFill>
          <a:latin typeface="Franklin Gothic Book"/>
          <a:ea typeface="+mn-ea"/>
          <a:cs typeface="Franklin Gothic Book"/>
        </a:defRPr>
      </a:lvl4pPr>
      <a:lvl5pPr marL="1828800" indent="0" algn="l" defTabSz="457200" rtl="0" eaLnBrk="1" latinLnBrk="0" hangingPunct="1">
        <a:lnSpc>
          <a:spcPct val="150000"/>
        </a:lnSpc>
        <a:spcBef>
          <a:spcPts val="0"/>
        </a:spcBef>
        <a:spcAft>
          <a:spcPts val="0"/>
        </a:spcAft>
        <a:buFont typeface="Arial"/>
        <a:buNone/>
        <a:defRPr sz="1600" kern="1200">
          <a:solidFill>
            <a:srgbClr val="3C3C3C"/>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457200" y="6356350"/>
            <a:ext cx="534352" cy="365125"/>
          </a:xfrm>
          <a:prstGeom prst="rect">
            <a:avLst/>
          </a:prstGeom>
        </p:spPr>
        <p:txBody>
          <a:bodyPr vert="horz" lIns="91440" tIns="45720" rIns="91440" bIns="45720" rtlCol="0" anchor="ctr"/>
          <a:lstStyle>
            <a:lvl1pPr algn="l">
              <a:defRPr sz="1200">
                <a:solidFill>
                  <a:schemeClr val="tx2"/>
                </a:solidFill>
              </a:defRPr>
            </a:lvl1pPr>
          </a:lstStyle>
          <a:p>
            <a:fld id="{907E186E-B188-AD48-9617-FB140C5C693D}" type="slidenum">
              <a:rPr lang="en-US" smtClean="0"/>
              <a:pPr/>
              <a:t>‹#›</a:t>
            </a:fld>
            <a:endParaRPr lang="en-US" dirty="0"/>
          </a:p>
        </p:txBody>
      </p:sp>
    </p:spTree>
    <p:extLst>
      <p:ext uri="{BB962C8B-B14F-4D97-AF65-F5344CB8AC3E}">
        <p14:creationId xmlns:p14="http://schemas.microsoft.com/office/powerpoint/2010/main" val="8215517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hf hdr="0" ftr="0" dt="0"/>
  <p:txStyles>
    <p:titleStyle>
      <a:lvl1pPr algn="l" defTabSz="457200" rtl="0" eaLnBrk="1" latinLnBrk="0" hangingPunct="1">
        <a:spcBef>
          <a:spcPct val="0"/>
        </a:spcBef>
        <a:buNone/>
        <a:defRPr sz="3200" b="1" kern="1200" cap="all" spc="200">
          <a:solidFill>
            <a:schemeClr val="accent1"/>
          </a:solidFill>
          <a:latin typeface="+mj-lt"/>
          <a:ea typeface="+mj-ea"/>
          <a:cs typeface="Aileron"/>
        </a:defRPr>
      </a:lvl1pPr>
    </p:titleStyle>
    <p:bodyStyle>
      <a:lvl1pPr marL="0" indent="0" algn="l" defTabSz="457200" rtl="0" eaLnBrk="1" latinLnBrk="0" hangingPunct="1">
        <a:lnSpc>
          <a:spcPct val="150000"/>
        </a:lnSpc>
        <a:spcBef>
          <a:spcPts val="0"/>
        </a:spcBef>
        <a:spcAft>
          <a:spcPts val="0"/>
        </a:spcAft>
        <a:buFont typeface="Arial"/>
        <a:buNone/>
        <a:defRPr sz="1600" kern="1200">
          <a:solidFill>
            <a:srgbClr val="3C3C3C"/>
          </a:solidFill>
          <a:latin typeface="Franklin Gothic Book"/>
          <a:ea typeface="+mn-ea"/>
          <a:cs typeface="Franklin Gothic Book"/>
        </a:defRPr>
      </a:lvl1pPr>
      <a:lvl2pPr marL="457200" indent="0" algn="l" defTabSz="457200" rtl="0" eaLnBrk="1" latinLnBrk="0" hangingPunct="1">
        <a:lnSpc>
          <a:spcPct val="150000"/>
        </a:lnSpc>
        <a:spcBef>
          <a:spcPts val="0"/>
        </a:spcBef>
        <a:spcAft>
          <a:spcPts val="0"/>
        </a:spcAft>
        <a:buFont typeface="Arial"/>
        <a:buNone/>
        <a:defRPr sz="1600" kern="1200">
          <a:solidFill>
            <a:srgbClr val="3C3C3C"/>
          </a:solidFill>
          <a:latin typeface="Franklin Gothic Book"/>
          <a:ea typeface="+mn-ea"/>
          <a:cs typeface="Franklin Gothic Book"/>
        </a:defRPr>
      </a:lvl2pPr>
      <a:lvl3pPr marL="914400" indent="0" algn="l" defTabSz="457200" rtl="0" eaLnBrk="1" latinLnBrk="0" hangingPunct="1">
        <a:lnSpc>
          <a:spcPct val="150000"/>
        </a:lnSpc>
        <a:spcBef>
          <a:spcPts val="0"/>
        </a:spcBef>
        <a:spcAft>
          <a:spcPts val="0"/>
        </a:spcAft>
        <a:buFont typeface="Arial"/>
        <a:buNone/>
        <a:defRPr sz="1600" kern="1200">
          <a:solidFill>
            <a:srgbClr val="3C3C3C"/>
          </a:solidFill>
          <a:latin typeface="Franklin Gothic Book"/>
          <a:ea typeface="+mn-ea"/>
          <a:cs typeface="Franklin Gothic Book"/>
        </a:defRPr>
      </a:lvl3pPr>
      <a:lvl4pPr marL="1371600" indent="0" algn="l" defTabSz="457200" rtl="0" eaLnBrk="1" latinLnBrk="0" hangingPunct="1">
        <a:lnSpc>
          <a:spcPct val="150000"/>
        </a:lnSpc>
        <a:spcBef>
          <a:spcPts val="0"/>
        </a:spcBef>
        <a:spcAft>
          <a:spcPts val="0"/>
        </a:spcAft>
        <a:buFont typeface="Arial"/>
        <a:buNone/>
        <a:defRPr sz="1600" kern="1200">
          <a:solidFill>
            <a:srgbClr val="3C3C3C"/>
          </a:solidFill>
          <a:latin typeface="Franklin Gothic Book"/>
          <a:ea typeface="+mn-ea"/>
          <a:cs typeface="Franklin Gothic Book"/>
        </a:defRPr>
      </a:lvl4pPr>
      <a:lvl5pPr marL="1828800" indent="0" algn="l" defTabSz="457200" rtl="0" eaLnBrk="1" latinLnBrk="0" hangingPunct="1">
        <a:lnSpc>
          <a:spcPct val="150000"/>
        </a:lnSpc>
        <a:spcBef>
          <a:spcPts val="0"/>
        </a:spcBef>
        <a:spcAft>
          <a:spcPts val="0"/>
        </a:spcAft>
        <a:buFont typeface="Arial"/>
        <a:buNone/>
        <a:defRPr sz="1600" kern="1200">
          <a:solidFill>
            <a:srgbClr val="3C3C3C"/>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innovation.cms.gov/media/document/eom-quality-measures-guide"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innovation.cms.gov/media/document/eom-sociodem-data-elem-guide"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innovation.cms.gov/media/document/eom-clinical-data-elements-guide"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cid:image001.jpg@01D96D10.B90C36B0" TargetMode="External"/><Relationship Id="rId3" Type="http://schemas.openxmlformats.org/officeDocument/2006/relationships/hyperlink" Target="https://innovation.cms.gov/innovation-models/enhancing-oncology-model" TargetMode="External"/><Relationship Id="rId7" Type="http://schemas.openxmlformats.org/officeDocument/2006/relationships/image" Target="../media/image8.png"/><Relationship Id="rId12"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hyperlink" Target="mailto:EOM@cms.hhs.gov" TargetMode="External"/><Relationship Id="rId9" Type="http://schemas.openxmlformats.org/officeDocument/2006/relationships/hyperlink" Target="https://app.innovation.cms.gov/CMMIConnec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hyperlink" Target="https://innovation.cms.gov/strategic-direction-whitepap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91B6EA-A89F-AEC7-08D7-F6DB7FE40131}"/>
              </a:ext>
            </a:extLst>
          </p:cNvPr>
          <p:cNvSpPr>
            <a:spLocks noGrp="1"/>
          </p:cNvSpPr>
          <p:nvPr>
            <p:ph type="title" idx="4294967295"/>
          </p:nvPr>
        </p:nvSpPr>
        <p:spPr>
          <a:xfrm>
            <a:off x="104172" y="4128020"/>
            <a:ext cx="9039828" cy="1173186"/>
          </a:xfrm>
        </p:spPr>
        <p:txBody>
          <a:bodyPr>
            <a:normAutofit/>
          </a:bodyPr>
          <a:lstStyle/>
          <a:p>
            <a:pPr algn="ctr" rtl="0" eaLnBrk="1" latinLnBrk="0" hangingPunct="1"/>
            <a:r>
              <a:rPr lang="en-US" sz="2000" b="1" kern="1200" baseline="0" dirty="0">
                <a:solidFill>
                  <a:srgbClr val="298181"/>
                </a:solidFill>
                <a:effectLst/>
                <a:latin typeface="Rockwell" panose="02060603020205020403" pitchFamily="18" charset="0"/>
                <a:ea typeface="+mn-ea"/>
                <a:cs typeface="Franklin Gothic Book" panose="020B0503020102020204" pitchFamily="34" charset="0"/>
              </a:rPr>
              <a:t>USCDI+ Cancer Data Exchange Summit </a:t>
            </a:r>
            <a:br>
              <a:rPr lang="en-US" sz="2000" b="1" kern="1200" baseline="0" dirty="0">
                <a:solidFill>
                  <a:srgbClr val="298181"/>
                </a:solidFill>
                <a:effectLst/>
                <a:latin typeface="Rockwell" panose="02060603020205020403" pitchFamily="18" charset="0"/>
                <a:ea typeface="+mn-ea"/>
                <a:cs typeface="Franklin Gothic Book" panose="020B0503020102020204" pitchFamily="34" charset="0"/>
              </a:rPr>
            </a:br>
            <a:r>
              <a:rPr lang="en-US" sz="2000" b="1" kern="1200" baseline="0" dirty="0">
                <a:solidFill>
                  <a:srgbClr val="298181"/>
                </a:solidFill>
                <a:effectLst/>
                <a:latin typeface="Rockwell" panose="02060603020205020403" pitchFamily="18" charset="0"/>
                <a:ea typeface="+mn-ea"/>
                <a:cs typeface="Franklin Gothic Book" panose="020B0503020102020204" pitchFamily="34" charset="0"/>
              </a:rPr>
              <a:t>May 8, 2024</a:t>
            </a:r>
            <a:endParaRPr lang="en-US" sz="2000" dirty="0">
              <a:solidFill>
                <a:srgbClr val="298181"/>
              </a:solidFill>
              <a:effectLst/>
            </a:endParaRPr>
          </a:p>
          <a:p>
            <a:endParaRPr lang="en-US" dirty="0"/>
          </a:p>
        </p:txBody>
      </p:sp>
    </p:spTree>
    <p:extLst>
      <p:ext uri="{BB962C8B-B14F-4D97-AF65-F5344CB8AC3E}">
        <p14:creationId xmlns:p14="http://schemas.microsoft.com/office/powerpoint/2010/main" val="2250611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3AB89F-F96F-4E3B-B1CA-A112C4FB6356}"/>
              </a:ext>
            </a:extLst>
          </p:cNvPr>
          <p:cNvSpPr>
            <a:spLocks noGrp="1"/>
          </p:cNvSpPr>
          <p:nvPr>
            <p:ph type="ctrTitle"/>
          </p:nvPr>
        </p:nvSpPr>
        <p:spPr>
          <a:xfrm>
            <a:off x="431089" y="300038"/>
            <a:ext cx="8539162" cy="492125"/>
          </a:xfrm>
          <a:prstGeom prst="rect">
            <a:avLst/>
          </a:prstGeom>
        </p:spPr>
        <p:txBody>
          <a:bodyPr anchor="t">
            <a:normAutofit fontScale="90000"/>
          </a:bodyPr>
          <a:lstStyle/>
          <a:p>
            <a:pPr algn="ctr"/>
            <a:r>
              <a:rPr lang="en-US" sz="2000" b="1" dirty="0">
                <a:cs typeface="Arial" panose="020B0604020202020204" pitchFamily="34" charset="0"/>
              </a:rPr>
              <a:t>Care Transformation through Participant Redesign Activities (PRAs)</a:t>
            </a:r>
          </a:p>
        </p:txBody>
      </p:sp>
      <p:grpSp>
        <p:nvGrpSpPr>
          <p:cNvPr id="46" name="Group 365">
            <a:extLst>
              <a:ext uri="{FF2B5EF4-FFF2-40B4-BE49-F238E27FC236}">
                <a16:creationId xmlns:a16="http://schemas.microsoft.com/office/drawing/2014/main" id="{FED8DE0B-21C5-4C38-929B-6B32316841AF}"/>
              </a:ext>
            </a:extLst>
          </p:cNvPr>
          <p:cNvGrpSpPr>
            <a:grpSpLocks noChangeAspect="1"/>
          </p:cNvGrpSpPr>
          <p:nvPr/>
        </p:nvGrpSpPr>
        <p:grpSpPr bwMode="auto">
          <a:xfrm>
            <a:off x="431089" y="1164795"/>
            <a:ext cx="386112" cy="370763"/>
            <a:chOff x="1913" y="1186"/>
            <a:chExt cx="341" cy="341"/>
          </a:xfrm>
          <a:solidFill>
            <a:srgbClr val="409B9C"/>
          </a:solidFill>
        </p:grpSpPr>
        <p:sp>
          <p:nvSpPr>
            <p:cNvPr id="47" name="Freeform 366">
              <a:extLst>
                <a:ext uri="{FF2B5EF4-FFF2-40B4-BE49-F238E27FC236}">
                  <a16:creationId xmlns:a16="http://schemas.microsoft.com/office/drawing/2014/main" id="{7BDECC18-D3AB-4E3A-AA4B-F44005BE180D}"/>
                </a:ext>
              </a:extLst>
            </p:cNvPr>
            <p:cNvSpPr>
              <a:spLocks noEditPoints="1"/>
            </p:cNvSpPr>
            <p:nvPr/>
          </p:nvSpPr>
          <p:spPr bwMode="auto">
            <a:xfrm>
              <a:off x="1979" y="1250"/>
              <a:ext cx="209" cy="206"/>
            </a:xfrm>
            <a:custGeom>
              <a:avLst/>
              <a:gdLst>
                <a:gd name="T0" fmla="*/ 114 w 314"/>
                <a:gd name="T1" fmla="*/ 309 h 309"/>
                <a:gd name="T2" fmla="*/ 103 w 314"/>
                <a:gd name="T3" fmla="*/ 247 h 309"/>
                <a:gd name="T4" fmla="*/ 44 w 314"/>
                <a:gd name="T5" fmla="*/ 269 h 309"/>
                <a:gd name="T6" fmla="*/ 0 w 314"/>
                <a:gd name="T7" fmla="*/ 187 h 309"/>
                <a:gd name="T8" fmla="*/ 50 w 314"/>
                <a:gd name="T9" fmla="*/ 154 h 309"/>
                <a:gd name="T10" fmla="*/ 0 w 314"/>
                <a:gd name="T11" fmla="*/ 122 h 309"/>
                <a:gd name="T12" fmla="*/ 44 w 314"/>
                <a:gd name="T13" fmla="*/ 40 h 309"/>
                <a:gd name="T14" fmla="*/ 103 w 314"/>
                <a:gd name="T15" fmla="*/ 62 h 309"/>
                <a:gd name="T16" fmla="*/ 114 w 314"/>
                <a:gd name="T17" fmla="*/ 0 h 309"/>
                <a:gd name="T18" fmla="*/ 210 w 314"/>
                <a:gd name="T19" fmla="*/ 10 h 309"/>
                <a:gd name="T20" fmla="*/ 255 w 314"/>
                <a:gd name="T21" fmla="*/ 36 h 309"/>
                <a:gd name="T22" fmla="*/ 312 w 314"/>
                <a:gd name="T23" fmla="*/ 114 h 309"/>
                <a:gd name="T24" fmla="*/ 308 w 314"/>
                <a:gd name="T25" fmla="*/ 129 h 309"/>
                <a:gd name="T26" fmla="*/ 308 w 314"/>
                <a:gd name="T27" fmla="*/ 180 h 309"/>
                <a:gd name="T28" fmla="*/ 312 w 314"/>
                <a:gd name="T29" fmla="*/ 195 h 309"/>
                <a:gd name="T30" fmla="*/ 255 w 314"/>
                <a:gd name="T31" fmla="*/ 273 h 309"/>
                <a:gd name="T32" fmla="*/ 210 w 314"/>
                <a:gd name="T33" fmla="*/ 298 h 309"/>
                <a:gd name="T34" fmla="*/ 125 w 314"/>
                <a:gd name="T35" fmla="*/ 288 h 309"/>
                <a:gd name="T36" fmla="*/ 189 w 314"/>
                <a:gd name="T37" fmla="*/ 228 h 309"/>
                <a:gd name="T38" fmla="*/ 205 w 314"/>
                <a:gd name="T39" fmla="*/ 219 h 309"/>
                <a:gd name="T40" fmla="*/ 288 w 314"/>
                <a:gd name="T41" fmla="*/ 193 h 309"/>
                <a:gd name="T42" fmla="*/ 231 w 314"/>
                <a:gd name="T43" fmla="*/ 154 h 309"/>
                <a:gd name="T44" fmla="*/ 288 w 314"/>
                <a:gd name="T45" fmla="*/ 115 h 309"/>
                <a:gd name="T46" fmla="*/ 205 w 314"/>
                <a:gd name="T47" fmla="*/ 90 h 309"/>
                <a:gd name="T48" fmla="*/ 189 w 314"/>
                <a:gd name="T49" fmla="*/ 80 h 309"/>
                <a:gd name="T50" fmla="*/ 125 w 314"/>
                <a:gd name="T51" fmla="*/ 21 h 309"/>
                <a:gd name="T52" fmla="*/ 119 w 314"/>
                <a:gd name="T53" fmla="*/ 90 h 309"/>
                <a:gd name="T54" fmla="*/ 57 w 314"/>
                <a:gd name="T55" fmla="*/ 60 h 309"/>
                <a:gd name="T56" fmla="*/ 77 w 314"/>
                <a:gd name="T57" fmla="*/ 145 h 309"/>
                <a:gd name="T58" fmla="*/ 77 w 314"/>
                <a:gd name="T59" fmla="*/ 164 h 309"/>
                <a:gd name="T60" fmla="*/ 57 w 314"/>
                <a:gd name="T61" fmla="*/ 249 h 309"/>
                <a:gd name="T62" fmla="*/ 119 w 314"/>
                <a:gd name="T63" fmla="*/ 219 h 309"/>
                <a:gd name="T64" fmla="*/ 125 w 314"/>
                <a:gd name="T65" fmla="*/ 2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09">
                  <a:moveTo>
                    <a:pt x="199" y="309"/>
                  </a:moveTo>
                  <a:cubicBezTo>
                    <a:pt x="114" y="309"/>
                    <a:pt x="114" y="309"/>
                    <a:pt x="114" y="309"/>
                  </a:cubicBezTo>
                  <a:cubicBezTo>
                    <a:pt x="108" y="309"/>
                    <a:pt x="103" y="304"/>
                    <a:pt x="103" y="298"/>
                  </a:cubicBezTo>
                  <a:cubicBezTo>
                    <a:pt x="103" y="247"/>
                    <a:pt x="103" y="247"/>
                    <a:pt x="103" y="247"/>
                  </a:cubicBezTo>
                  <a:cubicBezTo>
                    <a:pt x="59" y="273"/>
                    <a:pt x="59" y="273"/>
                    <a:pt x="59" y="273"/>
                  </a:cubicBezTo>
                  <a:cubicBezTo>
                    <a:pt x="54" y="275"/>
                    <a:pt x="47" y="274"/>
                    <a:pt x="44" y="269"/>
                  </a:cubicBezTo>
                  <a:cubicBezTo>
                    <a:pt x="1" y="195"/>
                    <a:pt x="1" y="195"/>
                    <a:pt x="1" y="195"/>
                  </a:cubicBezTo>
                  <a:cubicBezTo>
                    <a:pt x="0" y="192"/>
                    <a:pt x="0" y="189"/>
                    <a:pt x="0" y="187"/>
                  </a:cubicBezTo>
                  <a:cubicBezTo>
                    <a:pt x="1" y="184"/>
                    <a:pt x="3" y="182"/>
                    <a:pt x="5" y="180"/>
                  </a:cubicBezTo>
                  <a:cubicBezTo>
                    <a:pt x="50" y="154"/>
                    <a:pt x="50" y="154"/>
                    <a:pt x="50" y="154"/>
                  </a:cubicBezTo>
                  <a:cubicBezTo>
                    <a:pt x="5" y="129"/>
                    <a:pt x="5" y="129"/>
                    <a:pt x="5" y="129"/>
                  </a:cubicBezTo>
                  <a:cubicBezTo>
                    <a:pt x="3" y="127"/>
                    <a:pt x="1" y="125"/>
                    <a:pt x="0" y="122"/>
                  </a:cubicBezTo>
                  <a:cubicBezTo>
                    <a:pt x="0" y="119"/>
                    <a:pt x="0" y="116"/>
                    <a:pt x="1" y="114"/>
                  </a:cubicBezTo>
                  <a:cubicBezTo>
                    <a:pt x="44" y="40"/>
                    <a:pt x="44" y="40"/>
                    <a:pt x="44" y="40"/>
                  </a:cubicBezTo>
                  <a:cubicBezTo>
                    <a:pt x="47" y="35"/>
                    <a:pt x="54" y="33"/>
                    <a:pt x="59" y="36"/>
                  </a:cubicBezTo>
                  <a:cubicBezTo>
                    <a:pt x="103" y="62"/>
                    <a:pt x="103" y="62"/>
                    <a:pt x="103" y="62"/>
                  </a:cubicBezTo>
                  <a:cubicBezTo>
                    <a:pt x="103" y="10"/>
                    <a:pt x="103" y="10"/>
                    <a:pt x="103" y="10"/>
                  </a:cubicBezTo>
                  <a:cubicBezTo>
                    <a:pt x="103" y="4"/>
                    <a:pt x="108" y="0"/>
                    <a:pt x="114" y="0"/>
                  </a:cubicBezTo>
                  <a:cubicBezTo>
                    <a:pt x="199" y="0"/>
                    <a:pt x="199" y="0"/>
                    <a:pt x="199" y="0"/>
                  </a:cubicBezTo>
                  <a:cubicBezTo>
                    <a:pt x="205" y="0"/>
                    <a:pt x="210" y="4"/>
                    <a:pt x="210" y="10"/>
                  </a:cubicBezTo>
                  <a:cubicBezTo>
                    <a:pt x="210" y="62"/>
                    <a:pt x="210" y="62"/>
                    <a:pt x="210" y="62"/>
                  </a:cubicBezTo>
                  <a:cubicBezTo>
                    <a:pt x="255" y="36"/>
                    <a:pt x="255" y="36"/>
                    <a:pt x="255" y="36"/>
                  </a:cubicBezTo>
                  <a:cubicBezTo>
                    <a:pt x="260" y="33"/>
                    <a:pt x="266" y="35"/>
                    <a:pt x="269" y="40"/>
                  </a:cubicBezTo>
                  <a:cubicBezTo>
                    <a:pt x="312" y="114"/>
                    <a:pt x="312" y="114"/>
                    <a:pt x="312" y="114"/>
                  </a:cubicBezTo>
                  <a:cubicBezTo>
                    <a:pt x="313" y="116"/>
                    <a:pt x="314" y="119"/>
                    <a:pt x="313" y="122"/>
                  </a:cubicBezTo>
                  <a:cubicBezTo>
                    <a:pt x="312" y="125"/>
                    <a:pt x="310" y="127"/>
                    <a:pt x="308" y="129"/>
                  </a:cubicBezTo>
                  <a:cubicBezTo>
                    <a:pt x="263" y="154"/>
                    <a:pt x="263" y="154"/>
                    <a:pt x="263" y="154"/>
                  </a:cubicBezTo>
                  <a:cubicBezTo>
                    <a:pt x="308" y="180"/>
                    <a:pt x="308" y="180"/>
                    <a:pt x="308" y="180"/>
                  </a:cubicBezTo>
                  <a:cubicBezTo>
                    <a:pt x="310" y="182"/>
                    <a:pt x="312" y="184"/>
                    <a:pt x="313" y="187"/>
                  </a:cubicBezTo>
                  <a:cubicBezTo>
                    <a:pt x="314" y="189"/>
                    <a:pt x="313" y="192"/>
                    <a:pt x="312" y="195"/>
                  </a:cubicBezTo>
                  <a:cubicBezTo>
                    <a:pt x="269" y="269"/>
                    <a:pt x="269" y="269"/>
                    <a:pt x="269" y="269"/>
                  </a:cubicBezTo>
                  <a:cubicBezTo>
                    <a:pt x="266" y="274"/>
                    <a:pt x="260" y="275"/>
                    <a:pt x="255" y="273"/>
                  </a:cubicBezTo>
                  <a:cubicBezTo>
                    <a:pt x="210" y="247"/>
                    <a:pt x="210" y="247"/>
                    <a:pt x="210" y="247"/>
                  </a:cubicBezTo>
                  <a:cubicBezTo>
                    <a:pt x="210" y="298"/>
                    <a:pt x="210" y="298"/>
                    <a:pt x="210" y="298"/>
                  </a:cubicBezTo>
                  <a:cubicBezTo>
                    <a:pt x="210" y="304"/>
                    <a:pt x="205" y="309"/>
                    <a:pt x="199" y="309"/>
                  </a:cubicBezTo>
                  <a:close/>
                  <a:moveTo>
                    <a:pt x="125" y="288"/>
                  </a:moveTo>
                  <a:cubicBezTo>
                    <a:pt x="189" y="288"/>
                    <a:pt x="189" y="288"/>
                    <a:pt x="189" y="288"/>
                  </a:cubicBezTo>
                  <a:cubicBezTo>
                    <a:pt x="189" y="228"/>
                    <a:pt x="189" y="228"/>
                    <a:pt x="189" y="228"/>
                  </a:cubicBezTo>
                  <a:cubicBezTo>
                    <a:pt x="189" y="224"/>
                    <a:pt x="191" y="221"/>
                    <a:pt x="194" y="219"/>
                  </a:cubicBezTo>
                  <a:cubicBezTo>
                    <a:pt x="197" y="217"/>
                    <a:pt x="201" y="217"/>
                    <a:pt x="205" y="219"/>
                  </a:cubicBezTo>
                  <a:cubicBezTo>
                    <a:pt x="256" y="249"/>
                    <a:pt x="256" y="249"/>
                    <a:pt x="256" y="249"/>
                  </a:cubicBezTo>
                  <a:cubicBezTo>
                    <a:pt x="288" y="193"/>
                    <a:pt x="288" y="193"/>
                    <a:pt x="288" y="193"/>
                  </a:cubicBezTo>
                  <a:cubicBezTo>
                    <a:pt x="237" y="164"/>
                    <a:pt x="237" y="164"/>
                    <a:pt x="237" y="164"/>
                  </a:cubicBezTo>
                  <a:cubicBezTo>
                    <a:pt x="233" y="162"/>
                    <a:pt x="231" y="158"/>
                    <a:pt x="231" y="154"/>
                  </a:cubicBezTo>
                  <a:cubicBezTo>
                    <a:pt x="231" y="151"/>
                    <a:pt x="233" y="147"/>
                    <a:pt x="237" y="145"/>
                  </a:cubicBezTo>
                  <a:cubicBezTo>
                    <a:pt x="288" y="115"/>
                    <a:pt x="288" y="115"/>
                    <a:pt x="288" y="115"/>
                  </a:cubicBezTo>
                  <a:cubicBezTo>
                    <a:pt x="256" y="60"/>
                    <a:pt x="256" y="60"/>
                    <a:pt x="256" y="60"/>
                  </a:cubicBezTo>
                  <a:cubicBezTo>
                    <a:pt x="205" y="90"/>
                    <a:pt x="205" y="90"/>
                    <a:pt x="205" y="90"/>
                  </a:cubicBezTo>
                  <a:cubicBezTo>
                    <a:pt x="201" y="92"/>
                    <a:pt x="197" y="92"/>
                    <a:pt x="194" y="90"/>
                  </a:cubicBezTo>
                  <a:cubicBezTo>
                    <a:pt x="191" y="88"/>
                    <a:pt x="189" y="84"/>
                    <a:pt x="189" y="80"/>
                  </a:cubicBezTo>
                  <a:cubicBezTo>
                    <a:pt x="189" y="21"/>
                    <a:pt x="189" y="21"/>
                    <a:pt x="189" y="21"/>
                  </a:cubicBezTo>
                  <a:cubicBezTo>
                    <a:pt x="125" y="21"/>
                    <a:pt x="125" y="21"/>
                    <a:pt x="125" y="21"/>
                  </a:cubicBezTo>
                  <a:cubicBezTo>
                    <a:pt x="125" y="80"/>
                    <a:pt x="125" y="80"/>
                    <a:pt x="125" y="80"/>
                  </a:cubicBezTo>
                  <a:cubicBezTo>
                    <a:pt x="125" y="84"/>
                    <a:pt x="123" y="88"/>
                    <a:pt x="119" y="90"/>
                  </a:cubicBezTo>
                  <a:cubicBezTo>
                    <a:pt x="116" y="92"/>
                    <a:pt x="112" y="92"/>
                    <a:pt x="109" y="90"/>
                  </a:cubicBezTo>
                  <a:cubicBezTo>
                    <a:pt x="57" y="60"/>
                    <a:pt x="57" y="60"/>
                    <a:pt x="57" y="60"/>
                  </a:cubicBezTo>
                  <a:cubicBezTo>
                    <a:pt x="25" y="115"/>
                    <a:pt x="25" y="115"/>
                    <a:pt x="25" y="115"/>
                  </a:cubicBezTo>
                  <a:cubicBezTo>
                    <a:pt x="77" y="145"/>
                    <a:pt x="77" y="145"/>
                    <a:pt x="77" y="145"/>
                  </a:cubicBezTo>
                  <a:cubicBezTo>
                    <a:pt x="80" y="147"/>
                    <a:pt x="82" y="151"/>
                    <a:pt x="82" y="154"/>
                  </a:cubicBezTo>
                  <a:cubicBezTo>
                    <a:pt x="82" y="158"/>
                    <a:pt x="80" y="162"/>
                    <a:pt x="77" y="164"/>
                  </a:cubicBezTo>
                  <a:cubicBezTo>
                    <a:pt x="25" y="193"/>
                    <a:pt x="25" y="193"/>
                    <a:pt x="25" y="193"/>
                  </a:cubicBezTo>
                  <a:cubicBezTo>
                    <a:pt x="57" y="249"/>
                    <a:pt x="57" y="249"/>
                    <a:pt x="57" y="249"/>
                  </a:cubicBezTo>
                  <a:cubicBezTo>
                    <a:pt x="109" y="219"/>
                    <a:pt x="109" y="219"/>
                    <a:pt x="109" y="219"/>
                  </a:cubicBezTo>
                  <a:cubicBezTo>
                    <a:pt x="112" y="217"/>
                    <a:pt x="116" y="217"/>
                    <a:pt x="119" y="219"/>
                  </a:cubicBezTo>
                  <a:cubicBezTo>
                    <a:pt x="123" y="221"/>
                    <a:pt x="125" y="224"/>
                    <a:pt x="125" y="228"/>
                  </a:cubicBezTo>
                  <a:lnTo>
                    <a:pt x="125" y="28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sp>
          <p:nvSpPr>
            <p:cNvPr id="48" name="Freeform 367">
              <a:extLst>
                <a:ext uri="{FF2B5EF4-FFF2-40B4-BE49-F238E27FC236}">
                  <a16:creationId xmlns:a16="http://schemas.microsoft.com/office/drawing/2014/main" id="{EA489FE8-7A17-46F8-B6CC-ADDAECA6ABD6}"/>
                </a:ext>
              </a:extLst>
            </p:cNvPr>
            <p:cNvSpPr>
              <a:spLocks noEditPoints="1"/>
            </p:cNvSpPr>
            <p:nvPr/>
          </p:nvSpPr>
          <p:spPr bwMode="auto">
            <a:xfrm>
              <a:off x="1913" y="1186"/>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grpSp>
      <p:sp>
        <p:nvSpPr>
          <p:cNvPr id="70" name="TextBox 69">
            <a:extLst>
              <a:ext uri="{FF2B5EF4-FFF2-40B4-BE49-F238E27FC236}">
                <a16:creationId xmlns:a16="http://schemas.microsoft.com/office/drawing/2014/main" id="{3684606C-C6B4-4996-848A-5AFE0CB3C1A5}"/>
              </a:ext>
            </a:extLst>
          </p:cNvPr>
          <p:cNvSpPr txBox="1"/>
          <p:nvPr/>
        </p:nvSpPr>
        <p:spPr>
          <a:xfrm>
            <a:off x="899212" y="1103955"/>
            <a:ext cx="7863840" cy="492443"/>
          </a:xfrm>
          <a:prstGeom prst="rect">
            <a:avLst/>
          </a:prstGeom>
          <a:noFill/>
        </p:spPr>
        <p:txBody>
          <a:bodyPr wrap="square">
            <a:spAutoFit/>
          </a:bodyPr>
          <a:lstStyle/>
          <a:p>
            <a:pPr marR="0" lvl="0">
              <a:spcBef>
                <a:spcPts val="600"/>
              </a:spcBef>
              <a:spcAft>
                <a:spcPts val="0"/>
              </a:spcAft>
            </a:pPr>
            <a:r>
              <a:rPr lang="en-US" sz="1300" dirty="0">
                <a:effectLst/>
                <a:ea typeface="Times New Roman" panose="02020603050405020304" pitchFamily="18" charset="0"/>
                <a:cs typeface="Arial" panose="020B0604020202020204" pitchFamily="34" charset="0"/>
              </a:rPr>
              <a:t>Provide beneficiaries </a:t>
            </a:r>
            <a:r>
              <a:rPr lang="en-US" sz="1300" b="1" dirty="0">
                <a:effectLst/>
                <a:ea typeface="Times New Roman" panose="02020603050405020304" pitchFamily="18" charset="0"/>
                <a:cs typeface="Arial" panose="020B0604020202020204" pitchFamily="34" charset="0"/>
              </a:rPr>
              <a:t>24/7 access </a:t>
            </a:r>
            <a:r>
              <a:rPr lang="en-US" sz="1300" dirty="0">
                <a:effectLst/>
                <a:ea typeface="Times New Roman" panose="02020603050405020304" pitchFamily="18" charset="0"/>
                <a:cs typeface="Arial" panose="020B0604020202020204" pitchFamily="34" charset="0"/>
              </a:rPr>
              <a:t>to an appropriate clinician with real-time access to the EOM participant’s medical records</a:t>
            </a:r>
          </a:p>
        </p:txBody>
      </p:sp>
      <p:grpSp>
        <p:nvGrpSpPr>
          <p:cNvPr id="49" name="Group 253">
            <a:extLst>
              <a:ext uri="{FF2B5EF4-FFF2-40B4-BE49-F238E27FC236}">
                <a16:creationId xmlns:a16="http://schemas.microsoft.com/office/drawing/2014/main" id="{344A5C72-A7E5-44C5-9169-378711E445BE}"/>
              </a:ext>
            </a:extLst>
          </p:cNvPr>
          <p:cNvGrpSpPr>
            <a:grpSpLocks noChangeAspect="1"/>
          </p:cNvGrpSpPr>
          <p:nvPr/>
        </p:nvGrpSpPr>
        <p:grpSpPr bwMode="auto">
          <a:xfrm>
            <a:off x="431089" y="1772229"/>
            <a:ext cx="382850" cy="367631"/>
            <a:chOff x="4266" y="1820"/>
            <a:chExt cx="340" cy="340"/>
          </a:xfrm>
          <a:solidFill>
            <a:srgbClr val="409B9C"/>
          </a:solidFill>
        </p:grpSpPr>
        <p:sp>
          <p:nvSpPr>
            <p:cNvPr id="50" name="Freeform 254">
              <a:extLst>
                <a:ext uri="{FF2B5EF4-FFF2-40B4-BE49-F238E27FC236}">
                  <a16:creationId xmlns:a16="http://schemas.microsoft.com/office/drawing/2014/main" id="{191C68ED-29CF-47A3-A630-908309E82A07}"/>
                </a:ext>
              </a:extLst>
            </p:cNvPr>
            <p:cNvSpPr>
              <a:spLocks/>
            </p:cNvSpPr>
            <p:nvPr/>
          </p:nvSpPr>
          <p:spPr bwMode="auto">
            <a:xfrm>
              <a:off x="4329" y="1883"/>
              <a:ext cx="213" cy="213"/>
            </a:xfrm>
            <a:custGeom>
              <a:avLst/>
              <a:gdLst>
                <a:gd name="T0" fmla="*/ 320 w 321"/>
                <a:gd name="T1" fmla="*/ 165 h 321"/>
                <a:gd name="T2" fmla="*/ 320 w 321"/>
                <a:gd name="T3" fmla="*/ 157 h 321"/>
                <a:gd name="T4" fmla="*/ 318 w 321"/>
                <a:gd name="T5" fmla="*/ 153 h 321"/>
                <a:gd name="T6" fmla="*/ 275 w 321"/>
                <a:gd name="T7" fmla="*/ 110 h 321"/>
                <a:gd name="T8" fmla="*/ 260 w 321"/>
                <a:gd name="T9" fmla="*/ 110 h 321"/>
                <a:gd name="T10" fmla="*/ 260 w 321"/>
                <a:gd name="T11" fmla="*/ 126 h 321"/>
                <a:gd name="T12" fmla="*/ 284 w 321"/>
                <a:gd name="T13" fmla="*/ 150 h 321"/>
                <a:gd name="T14" fmla="*/ 171 w 321"/>
                <a:gd name="T15" fmla="*/ 150 h 321"/>
                <a:gd name="T16" fmla="*/ 171 w 321"/>
                <a:gd name="T17" fmla="*/ 37 h 321"/>
                <a:gd name="T18" fmla="*/ 196 w 321"/>
                <a:gd name="T19" fmla="*/ 62 h 321"/>
                <a:gd name="T20" fmla="*/ 203 w 321"/>
                <a:gd name="T21" fmla="*/ 65 h 321"/>
                <a:gd name="T22" fmla="*/ 211 w 321"/>
                <a:gd name="T23" fmla="*/ 62 h 321"/>
                <a:gd name="T24" fmla="*/ 211 w 321"/>
                <a:gd name="T25" fmla="*/ 46 h 321"/>
                <a:gd name="T26" fmla="*/ 168 w 321"/>
                <a:gd name="T27" fmla="*/ 4 h 321"/>
                <a:gd name="T28" fmla="*/ 165 w 321"/>
                <a:gd name="T29" fmla="*/ 1 h 321"/>
                <a:gd name="T30" fmla="*/ 157 w 321"/>
                <a:gd name="T31" fmla="*/ 1 h 321"/>
                <a:gd name="T32" fmla="*/ 153 w 321"/>
                <a:gd name="T33" fmla="*/ 4 h 321"/>
                <a:gd name="T34" fmla="*/ 110 w 321"/>
                <a:gd name="T35" fmla="*/ 46 h 321"/>
                <a:gd name="T36" fmla="*/ 110 w 321"/>
                <a:gd name="T37" fmla="*/ 62 h 321"/>
                <a:gd name="T38" fmla="*/ 118 w 321"/>
                <a:gd name="T39" fmla="*/ 65 h 321"/>
                <a:gd name="T40" fmla="*/ 126 w 321"/>
                <a:gd name="T41" fmla="*/ 62 h 321"/>
                <a:gd name="T42" fmla="*/ 150 w 321"/>
                <a:gd name="T43" fmla="*/ 37 h 321"/>
                <a:gd name="T44" fmla="*/ 150 w 321"/>
                <a:gd name="T45" fmla="*/ 150 h 321"/>
                <a:gd name="T46" fmla="*/ 37 w 321"/>
                <a:gd name="T47" fmla="*/ 150 h 321"/>
                <a:gd name="T48" fmla="*/ 62 w 321"/>
                <a:gd name="T49" fmla="*/ 126 h 321"/>
                <a:gd name="T50" fmla="*/ 62 w 321"/>
                <a:gd name="T51" fmla="*/ 110 h 321"/>
                <a:gd name="T52" fmla="*/ 46 w 321"/>
                <a:gd name="T53" fmla="*/ 110 h 321"/>
                <a:gd name="T54" fmla="*/ 4 w 321"/>
                <a:gd name="T55" fmla="*/ 153 h 321"/>
                <a:gd name="T56" fmla="*/ 1 w 321"/>
                <a:gd name="T57" fmla="*/ 157 h 321"/>
                <a:gd name="T58" fmla="*/ 1 w 321"/>
                <a:gd name="T59" fmla="*/ 165 h 321"/>
                <a:gd name="T60" fmla="*/ 4 w 321"/>
                <a:gd name="T61" fmla="*/ 168 h 321"/>
                <a:gd name="T62" fmla="*/ 46 w 321"/>
                <a:gd name="T63" fmla="*/ 211 h 321"/>
                <a:gd name="T64" fmla="*/ 54 w 321"/>
                <a:gd name="T65" fmla="*/ 214 h 321"/>
                <a:gd name="T66" fmla="*/ 62 w 321"/>
                <a:gd name="T67" fmla="*/ 211 h 321"/>
                <a:gd name="T68" fmla="*/ 62 w 321"/>
                <a:gd name="T69" fmla="*/ 196 h 321"/>
                <a:gd name="T70" fmla="*/ 37 w 321"/>
                <a:gd name="T71" fmla="*/ 171 h 321"/>
                <a:gd name="T72" fmla="*/ 150 w 321"/>
                <a:gd name="T73" fmla="*/ 171 h 321"/>
                <a:gd name="T74" fmla="*/ 150 w 321"/>
                <a:gd name="T75" fmla="*/ 284 h 321"/>
                <a:gd name="T76" fmla="*/ 126 w 321"/>
                <a:gd name="T77" fmla="*/ 260 h 321"/>
                <a:gd name="T78" fmla="*/ 110 w 321"/>
                <a:gd name="T79" fmla="*/ 260 h 321"/>
                <a:gd name="T80" fmla="*/ 110 w 321"/>
                <a:gd name="T81" fmla="*/ 275 h 321"/>
                <a:gd name="T82" fmla="*/ 153 w 321"/>
                <a:gd name="T83" fmla="*/ 318 h 321"/>
                <a:gd name="T84" fmla="*/ 157 w 321"/>
                <a:gd name="T85" fmla="*/ 320 h 321"/>
                <a:gd name="T86" fmla="*/ 161 w 321"/>
                <a:gd name="T87" fmla="*/ 321 h 321"/>
                <a:gd name="T88" fmla="*/ 165 w 321"/>
                <a:gd name="T89" fmla="*/ 320 h 321"/>
                <a:gd name="T90" fmla="*/ 168 w 321"/>
                <a:gd name="T91" fmla="*/ 318 h 321"/>
                <a:gd name="T92" fmla="*/ 211 w 321"/>
                <a:gd name="T93" fmla="*/ 275 h 321"/>
                <a:gd name="T94" fmla="*/ 211 w 321"/>
                <a:gd name="T95" fmla="*/ 260 h 321"/>
                <a:gd name="T96" fmla="*/ 196 w 321"/>
                <a:gd name="T97" fmla="*/ 260 h 321"/>
                <a:gd name="T98" fmla="*/ 171 w 321"/>
                <a:gd name="T99" fmla="*/ 284 h 321"/>
                <a:gd name="T100" fmla="*/ 171 w 321"/>
                <a:gd name="T101" fmla="*/ 171 h 321"/>
                <a:gd name="T102" fmla="*/ 284 w 321"/>
                <a:gd name="T103" fmla="*/ 171 h 321"/>
                <a:gd name="T104" fmla="*/ 260 w 321"/>
                <a:gd name="T105" fmla="*/ 196 h 321"/>
                <a:gd name="T106" fmla="*/ 260 w 321"/>
                <a:gd name="T107" fmla="*/ 211 h 321"/>
                <a:gd name="T108" fmla="*/ 267 w 321"/>
                <a:gd name="T109" fmla="*/ 214 h 321"/>
                <a:gd name="T110" fmla="*/ 275 w 321"/>
                <a:gd name="T111" fmla="*/ 211 h 321"/>
                <a:gd name="T112" fmla="*/ 318 w 321"/>
                <a:gd name="T113" fmla="*/ 168 h 321"/>
                <a:gd name="T114" fmla="*/ 320 w 321"/>
                <a:gd name="T115" fmla="*/ 16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1" h="321">
                  <a:moveTo>
                    <a:pt x="320" y="165"/>
                  </a:moveTo>
                  <a:cubicBezTo>
                    <a:pt x="321" y="162"/>
                    <a:pt x="321" y="159"/>
                    <a:pt x="320" y="157"/>
                  </a:cubicBezTo>
                  <a:cubicBezTo>
                    <a:pt x="319" y="155"/>
                    <a:pt x="319" y="154"/>
                    <a:pt x="318" y="153"/>
                  </a:cubicBezTo>
                  <a:cubicBezTo>
                    <a:pt x="275" y="110"/>
                    <a:pt x="275" y="110"/>
                    <a:pt x="275" y="110"/>
                  </a:cubicBezTo>
                  <a:cubicBezTo>
                    <a:pt x="271" y="106"/>
                    <a:pt x="264" y="106"/>
                    <a:pt x="260" y="110"/>
                  </a:cubicBezTo>
                  <a:cubicBezTo>
                    <a:pt x="256" y="115"/>
                    <a:pt x="256" y="121"/>
                    <a:pt x="260" y="126"/>
                  </a:cubicBezTo>
                  <a:cubicBezTo>
                    <a:pt x="284" y="150"/>
                    <a:pt x="284" y="150"/>
                    <a:pt x="284" y="150"/>
                  </a:cubicBezTo>
                  <a:cubicBezTo>
                    <a:pt x="171" y="150"/>
                    <a:pt x="171" y="150"/>
                    <a:pt x="171" y="150"/>
                  </a:cubicBezTo>
                  <a:cubicBezTo>
                    <a:pt x="171" y="37"/>
                    <a:pt x="171" y="37"/>
                    <a:pt x="171" y="37"/>
                  </a:cubicBezTo>
                  <a:cubicBezTo>
                    <a:pt x="196" y="62"/>
                    <a:pt x="196" y="62"/>
                    <a:pt x="196" y="62"/>
                  </a:cubicBezTo>
                  <a:cubicBezTo>
                    <a:pt x="198" y="64"/>
                    <a:pt x="201" y="65"/>
                    <a:pt x="203" y="65"/>
                  </a:cubicBezTo>
                  <a:cubicBezTo>
                    <a:pt x="206" y="65"/>
                    <a:pt x="209" y="64"/>
                    <a:pt x="211" y="62"/>
                  </a:cubicBezTo>
                  <a:cubicBezTo>
                    <a:pt x="215" y="57"/>
                    <a:pt x="215" y="51"/>
                    <a:pt x="211" y="46"/>
                  </a:cubicBezTo>
                  <a:cubicBezTo>
                    <a:pt x="168" y="4"/>
                    <a:pt x="168" y="4"/>
                    <a:pt x="168" y="4"/>
                  </a:cubicBezTo>
                  <a:cubicBezTo>
                    <a:pt x="167" y="3"/>
                    <a:pt x="166" y="2"/>
                    <a:pt x="165" y="1"/>
                  </a:cubicBezTo>
                  <a:cubicBezTo>
                    <a:pt x="162" y="0"/>
                    <a:pt x="159" y="0"/>
                    <a:pt x="157" y="1"/>
                  </a:cubicBezTo>
                  <a:cubicBezTo>
                    <a:pt x="155" y="2"/>
                    <a:pt x="154" y="3"/>
                    <a:pt x="153" y="4"/>
                  </a:cubicBezTo>
                  <a:cubicBezTo>
                    <a:pt x="110" y="46"/>
                    <a:pt x="110" y="46"/>
                    <a:pt x="110" y="46"/>
                  </a:cubicBezTo>
                  <a:cubicBezTo>
                    <a:pt x="106" y="51"/>
                    <a:pt x="106" y="57"/>
                    <a:pt x="110" y="62"/>
                  </a:cubicBezTo>
                  <a:cubicBezTo>
                    <a:pt x="113" y="64"/>
                    <a:pt x="115" y="65"/>
                    <a:pt x="118" y="65"/>
                  </a:cubicBezTo>
                  <a:cubicBezTo>
                    <a:pt x="121" y="65"/>
                    <a:pt x="123" y="64"/>
                    <a:pt x="126" y="62"/>
                  </a:cubicBezTo>
                  <a:cubicBezTo>
                    <a:pt x="150" y="37"/>
                    <a:pt x="150" y="37"/>
                    <a:pt x="150" y="37"/>
                  </a:cubicBezTo>
                  <a:cubicBezTo>
                    <a:pt x="150" y="150"/>
                    <a:pt x="150" y="150"/>
                    <a:pt x="150" y="150"/>
                  </a:cubicBezTo>
                  <a:cubicBezTo>
                    <a:pt x="37" y="150"/>
                    <a:pt x="37" y="150"/>
                    <a:pt x="37" y="150"/>
                  </a:cubicBezTo>
                  <a:cubicBezTo>
                    <a:pt x="62" y="126"/>
                    <a:pt x="62" y="126"/>
                    <a:pt x="62" y="126"/>
                  </a:cubicBezTo>
                  <a:cubicBezTo>
                    <a:pt x="66" y="121"/>
                    <a:pt x="66" y="115"/>
                    <a:pt x="62" y="110"/>
                  </a:cubicBezTo>
                  <a:cubicBezTo>
                    <a:pt x="57" y="106"/>
                    <a:pt x="51" y="106"/>
                    <a:pt x="46" y="110"/>
                  </a:cubicBezTo>
                  <a:cubicBezTo>
                    <a:pt x="4" y="153"/>
                    <a:pt x="4" y="153"/>
                    <a:pt x="4" y="153"/>
                  </a:cubicBezTo>
                  <a:cubicBezTo>
                    <a:pt x="3" y="154"/>
                    <a:pt x="2" y="155"/>
                    <a:pt x="1" y="157"/>
                  </a:cubicBezTo>
                  <a:cubicBezTo>
                    <a:pt x="0" y="159"/>
                    <a:pt x="0" y="162"/>
                    <a:pt x="1" y="165"/>
                  </a:cubicBezTo>
                  <a:cubicBezTo>
                    <a:pt x="2" y="166"/>
                    <a:pt x="3" y="167"/>
                    <a:pt x="4" y="168"/>
                  </a:cubicBezTo>
                  <a:cubicBezTo>
                    <a:pt x="46" y="211"/>
                    <a:pt x="46" y="211"/>
                    <a:pt x="46" y="211"/>
                  </a:cubicBezTo>
                  <a:cubicBezTo>
                    <a:pt x="49" y="213"/>
                    <a:pt x="51" y="214"/>
                    <a:pt x="54" y="214"/>
                  </a:cubicBezTo>
                  <a:cubicBezTo>
                    <a:pt x="57" y="214"/>
                    <a:pt x="59" y="213"/>
                    <a:pt x="62" y="211"/>
                  </a:cubicBezTo>
                  <a:cubicBezTo>
                    <a:pt x="66" y="207"/>
                    <a:pt x="66" y="200"/>
                    <a:pt x="62" y="196"/>
                  </a:cubicBezTo>
                  <a:cubicBezTo>
                    <a:pt x="37" y="171"/>
                    <a:pt x="37" y="171"/>
                    <a:pt x="37" y="171"/>
                  </a:cubicBezTo>
                  <a:cubicBezTo>
                    <a:pt x="150" y="171"/>
                    <a:pt x="150" y="171"/>
                    <a:pt x="150" y="171"/>
                  </a:cubicBezTo>
                  <a:cubicBezTo>
                    <a:pt x="150" y="284"/>
                    <a:pt x="150" y="284"/>
                    <a:pt x="150" y="284"/>
                  </a:cubicBezTo>
                  <a:cubicBezTo>
                    <a:pt x="126" y="260"/>
                    <a:pt x="126" y="260"/>
                    <a:pt x="126" y="260"/>
                  </a:cubicBezTo>
                  <a:cubicBezTo>
                    <a:pt x="121" y="256"/>
                    <a:pt x="115" y="256"/>
                    <a:pt x="110" y="260"/>
                  </a:cubicBezTo>
                  <a:cubicBezTo>
                    <a:pt x="106" y="264"/>
                    <a:pt x="106" y="271"/>
                    <a:pt x="110" y="275"/>
                  </a:cubicBezTo>
                  <a:cubicBezTo>
                    <a:pt x="153" y="318"/>
                    <a:pt x="153" y="318"/>
                    <a:pt x="153" y="318"/>
                  </a:cubicBezTo>
                  <a:cubicBezTo>
                    <a:pt x="154" y="319"/>
                    <a:pt x="155" y="319"/>
                    <a:pt x="157" y="320"/>
                  </a:cubicBezTo>
                  <a:cubicBezTo>
                    <a:pt x="158" y="320"/>
                    <a:pt x="159" y="321"/>
                    <a:pt x="161" y="321"/>
                  </a:cubicBezTo>
                  <a:cubicBezTo>
                    <a:pt x="162" y="321"/>
                    <a:pt x="163" y="320"/>
                    <a:pt x="165" y="320"/>
                  </a:cubicBezTo>
                  <a:cubicBezTo>
                    <a:pt x="166" y="319"/>
                    <a:pt x="167" y="319"/>
                    <a:pt x="168" y="318"/>
                  </a:cubicBezTo>
                  <a:cubicBezTo>
                    <a:pt x="211" y="275"/>
                    <a:pt x="211" y="275"/>
                    <a:pt x="211" y="275"/>
                  </a:cubicBezTo>
                  <a:cubicBezTo>
                    <a:pt x="215" y="271"/>
                    <a:pt x="215" y="264"/>
                    <a:pt x="211" y="260"/>
                  </a:cubicBezTo>
                  <a:cubicBezTo>
                    <a:pt x="207" y="256"/>
                    <a:pt x="200" y="256"/>
                    <a:pt x="196" y="260"/>
                  </a:cubicBezTo>
                  <a:cubicBezTo>
                    <a:pt x="171" y="284"/>
                    <a:pt x="171" y="284"/>
                    <a:pt x="171" y="284"/>
                  </a:cubicBezTo>
                  <a:cubicBezTo>
                    <a:pt x="171" y="171"/>
                    <a:pt x="171" y="171"/>
                    <a:pt x="171" y="171"/>
                  </a:cubicBezTo>
                  <a:cubicBezTo>
                    <a:pt x="284" y="171"/>
                    <a:pt x="284" y="171"/>
                    <a:pt x="284" y="171"/>
                  </a:cubicBezTo>
                  <a:cubicBezTo>
                    <a:pt x="260" y="196"/>
                    <a:pt x="260" y="196"/>
                    <a:pt x="260" y="196"/>
                  </a:cubicBezTo>
                  <a:cubicBezTo>
                    <a:pt x="256" y="200"/>
                    <a:pt x="256" y="207"/>
                    <a:pt x="260" y="211"/>
                  </a:cubicBezTo>
                  <a:cubicBezTo>
                    <a:pt x="262" y="213"/>
                    <a:pt x="265" y="214"/>
                    <a:pt x="267" y="214"/>
                  </a:cubicBezTo>
                  <a:cubicBezTo>
                    <a:pt x="270" y="214"/>
                    <a:pt x="273" y="213"/>
                    <a:pt x="275" y="211"/>
                  </a:cubicBezTo>
                  <a:cubicBezTo>
                    <a:pt x="318" y="168"/>
                    <a:pt x="318" y="168"/>
                    <a:pt x="318" y="168"/>
                  </a:cubicBezTo>
                  <a:cubicBezTo>
                    <a:pt x="319" y="167"/>
                    <a:pt x="319" y="166"/>
                    <a:pt x="320"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sp>
          <p:nvSpPr>
            <p:cNvPr id="51" name="Freeform 255">
              <a:extLst>
                <a:ext uri="{FF2B5EF4-FFF2-40B4-BE49-F238E27FC236}">
                  <a16:creationId xmlns:a16="http://schemas.microsoft.com/office/drawing/2014/main" id="{43DFC0B5-D2F7-43A2-8F48-BE37AB8029AD}"/>
                </a:ext>
              </a:extLst>
            </p:cNvPr>
            <p:cNvSpPr>
              <a:spLocks noEditPoints="1"/>
            </p:cNvSpPr>
            <p:nvPr/>
          </p:nvSpPr>
          <p:spPr bwMode="auto">
            <a:xfrm>
              <a:off x="4266" y="182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grpSp>
      <p:sp>
        <p:nvSpPr>
          <p:cNvPr id="72" name="TextBox 71">
            <a:extLst>
              <a:ext uri="{FF2B5EF4-FFF2-40B4-BE49-F238E27FC236}">
                <a16:creationId xmlns:a16="http://schemas.microsoft.com/office/drawing/2014/main" id="{BF10211B-F7D1-4535-B3E3-1FD7EFF0851B}"/>
              </a:ext>
            </a:extLst>
          </p:cNvPr>
          <p:cNvSpPr txBox="1"/>
          <p:nvPr/>
        </p:nvSpPr>
        <p:spPr>
          <a:xfrm>
            <a:off x="899212" y="1809850"/>
            <a:ext cx="7863840" cy="292388"/>
          </a:xfrm>
          <a:prstGeom prst="rect">
            <a:avLst/>
          </a:prstGeom>
          <a:noFill/>
        </p:spPr>
        <p:txBody>
          <a:bodyPr wrap="square">
            <a:spAutoFit/>
          </a:bodyPr>
          <a:lstStyle/>
          <a:p>
            <a:pPr>
              <a:spcBef>
                <a:spcPts val="600"/>
              </a:spcBef>
            </a:pPr>
            <a:r>
              <a:rPr lang="en-US" sz="1300" dirty="0">
                <a:cs typeface="Arial" panose="020B0604020202020204" pitchFamily="34" charset="0"/>
              </a:rPr>
              <a:t>Provide </a:t>
            </a:r>
            <a:r>
              <a:rPr lang="en-US" sz="1300" b="1" dirty="0">
                <a:cs typeface="Arial" panose="020B0604020202020204" pitchFamily="34" charset="0"/>
              </a:rPr>
              <a:t>patient navigation</a:t>
            </a:r>
            <a:r>
              <a:rPr lang="en-US" sz="1300" dirty="0">
                <a:cs typeface="Arial" panose="020B0604020202020204" pitchFamily="34" charset="0"/>
              </a:rPr>
              <a:t>, as appropriate, to EOM beneficiaries</a:t>
            </a:r>
          </a:p>
        </p:txBody>
      </p:sp>
      <p:grpSp>
        <p:nvGrpSpPr>
          <p:cNvPr id="52" name="Group 336">
            <a:extLst>
              <a:ext uri="{FF2B5EF4-FFF2-40B4-BE49-F238E27FC236}">
                <a16:creationId xmlns:a16="http://schemas.microsoft.com/office/drawing/2014/main" id="{B2686A1F-C85D-4E77-8BF8-4438FC32AE7A}"/>
              </a:ext>
            </a:extLst>
          </p:cNvPr>
          <p:cNvGrpSpPr>
            <a:grpSpLocks noChangeAspect="1"/>
          </p:cNvGrpSpPr>
          <p:nvPr/>
        </p:nvGrpSpPr>
        <p:grpSpPr bwMode="auto">
          <a:xfrm>
            <a:off x="431089" y="2378097"/>
            <a:ext cx="382850" cy="367631"/>
            <a:chOff x="4220" y="1197"/>
            <a:chExt cx="340" cy="340"/>
          </a:xfrm>
          <a:solidFill>
            <a:srgbClr val="409B9C"/>
          </a:solidFill>
        </p:grpSpPr>
        <p:sp>
          <p:nvSpPr>
            <p:cNvPr id="53" name="Freeform 337">
              <a:extLst>
                <a:ext uri="{FF2B5EF4-FFF2-40B4-BE49-F238E27FC236}">
                  <a16:creationId xmlns:a16="http://schemas.microsoft.com/office/drawing/2014/main" id="{8637C377-E2D5-41FD-8C3F-9D9C0DC314FE}"/>
                </a:ext>
              </a:extLst>
            </p:cNvPr>
            <p:cNvSpPr>
              <a:spLocks noEditPoints="1"/>
            </p:cNvSpPr>
            <p:nvPr/>
          </p:nvSpPr>
          <p:spPr bwMode="auto">
            <a:xfrm>
              <a:off x="4220" y="119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sp>
          <p:nvSpPr>
            <p:cNvPr id="54" name="Freeform 338">
              <a:extLst>
                <a:ext uri="{FF2B5EF4-FFF2-40B4-BE49-F238E27FC236}">
                  <a16:creationId xmlns:a16="http://schemas.microsoft.com/office/drawing/2014/main" id="{C846CD6E-A38F-4CCF-A017-3B889BA9622D}"/>
                </a:ext>
              </a:extLst>
            </p:cNvPr>
            <p:cNvSpPr>
              <a:spLocks noEditPoints="1"/>
            </p:cNvSpPr>
            <p:nvPr/>
          </p:nvSpPr>
          <p:spPr bwMode="auto">
            <a:xfrm>
              <a:off x="4312" y="1261"/>
              <a:ext cx="156" cy="212"/>
            </a:xfrm>
            <a:custGeom>
              <a:avLst/>
              <a:gdLst>
                <a:gd name="T0" fmla="*/ 234 w 235"/>
                <a:gd name="T1" fmla="*/ 81 h 320"/>
                <a:gd name="T2" fmla="*/ 232 w 235"/>
                <a:gd name="T3" fmla="*/ 77 h 320"/>
                <a:gd name="T4" fmla="*/ 157 w 235"/>
                <a:gd name="T5" fmla="*/ 3 h 320"/>
                <a:gd name="T6" fmla="*/ 154 w 235"/>
                <a:gd name="T7" fmla="*/ 0 h 320"/>
                <a:gd name="T8" fmla="*/ 150 w 235"/>
                <a:gd name="T9" fmla="*/ 0 h 320"/>
                <a:gd name="T10" fmla="*/ 11 w 235"/>
                <a:gd name="T11" fmla="*/ 0 h 320"/>
                <a:gd name="T12" fmla="*/ 0 w 235"/>
                <a:gd name="T13" fmla="*/ 10 h 320"/>
                <a:gd name="T14" fmla="*/ 0 w 235"/>
                <a:gd name="T15" fmla="*/ 309 h 320"/>
                <a:gd name="T16" fmla="*/ 11 w 235"/>
                <a:gd name="T17" fmla="*/ 320 h 320"/>
                <a:gd name="T18" fmla="*/ 224 w 235"/>
                <a:gd name="T19" fmla="*/ 320 h 320"/>
                <a:gd name="T20" fmla="*/ 235 w 235"/>
                <a:gd name="T21" fmla="*/ 309 h 320"/>
                <a:gd name="T22" fmla="*/ 235 w 235"/>
                <a:gd name="T23" fmla="*/ 85 h 320"/>
                <a:gd name="T24" fmla="*/ 234 w 235"/>
                <a:gd name="T25" fmla="*/ 81 h 320"/>
                <a:gd name="T26" fmla="*/ 160 w 235"/>
                <a:gd name="T27" fmla="*/ 36 h 320"/>
                <a:gd name="T28" fmla="*/ 199 w 235"/>
                <a:gd name="T29" fmla="*/ 74 h 320"/>
                <a:gd name="T30" fmla="*/ 160 w 235"/>
                <a:gd name="T31" fmla="*/ 74 h 320"/>
                <a:gd name="T32" fmla="*/ 160 w 235"/>
                <a:gd name="T33" fmla="*/ 36 h 320"/>
                <a:gd name="T34" fmla="*/ 22 w 235"/>
                <a:gd name="T35" fmla="*/ 298 h 320"/>
                <a:gd name="T36" fmla="*/ 22 w 235"/>
                <a:gd name="T37" fmla="*/ 21 h 320"/>
                <a:gd name="T38" fmla="*/ 139 w 235"/>
                <a:gd name="T39" fmla="*/ 21 h 320"/>
                <a:gd name="T40" fmla="*/ 139 w 235"/>
                <a:gd name="T41" fmla="*/ 85 h 320"/>
                <a:gd name="T42" fmla="*/ 150 w 235"/>
                <a:gd name="T43" fmla="*/ 96 h 320"/>
                <a:gd name="T44" fmla="*/ 214 w 235"/>
                <a:gd name="T45" fmla="*/ 96 h 320"/>
                <a:gd name="T46" fmla="*/ 214 w 235"/>
                <a:gd name="T47" fmla="*/ 298 h 320"/>
                <a:gd name="T48" fmla="*/ 22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34" y="81"/>
                  </a:moveTo>
                  <a:cubicBezTo>
                    <a:pt x="234" y="80"/>
                    <a:pt x="233" y="78"/>
                    <a:pt x="232" y="77"/>
                  </a:cubicBezTo>
                  <a:cubicBezTo>
                    <a:pt x="157" y="3"/>
                    <a:pt x="157" y="3"/>
                    <a:pt x="157" y="3"/>
                  </a:cubicBezTo>
                  <a:cubicBezTo>
                    <a:pt x="156" y="2"/>
                    <a:pt x="155" y="1"/>
                    <a:pt x="154" y="0"/>
                  </a:cubicBezTo>
                  <a:cubicBezTo>
                    <a:pt x="152" y="0"/>
                    <a:pt x="151" y="0"/>
                    <a:pt x="150" y="0"/>
                  </a:cubicBez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85"/>
                    <a:pt x="235" y="85"/>
                    <a:pt x="235" y="85"/>
                  </a:cubicBezTo>
                  <a:cubicBezTo>
                    <a:pt x="235" y="84"/>
                    <a:pt x="235" y="82"/>
                    <a:pt x="234" y="81"/>
                  </a:cubicBezTo>
                  <a:close/>
                  <a:moveTo>
                    <a:pt x="160" y="36"/>
                  </a:moveTo>
                  <a:cubicBezTo>
                    <a:pt x="199" y="74"/>
                    <a:pt x="199" y="74"/>
                    <a:pt x="199" y="74"/>
                  </a:cubicBezTo>
                  <a:cubicBezTo>
                    <a:pt x="160" y="74"/>
                    <a:pt x="160" y="74"/>
                    <a:pt x="160" y="74"/>
                  </a:cubicBezTo>
                  <a:lnTo>
                    <a:pt x="160" y="36"/>
                  </a:lnTo>
                  <a:close/>
                  <a:moveTo>
                    <a:pt x="22" y="298"/>
                  </a:moveTo>
                  <a:cubicBezTo>
                    <a:pt x="22" y="21"/>
                    <a:pt x="22" y="21"/>
                    <a:pt x="22" y="21"/>
                  </a:cubicBezTo>
                  <a:cubicBezTo>
                    <a:pt x="139" y="21"/>
                    <a:pt x="139" y="21"/>
                    <a:pt x="139" y="21"/>
                  </a:cubicBezTo>
                  <a:cubicBezTo>
                    <a:pt x="139" y="85"/>
                    <a:pt x="139" y="85"/>
                    <a:pt x="139" y="85"/>
                  </a:cubicBezTo>
                  <a:cubicBezTo>
                    <a:pt x="139" y="91"/>
                    <a:pt x="144" y="96"/>
                    <a:pt x="150" y="96"/>
                  </a:cubicBezTo>
                  <a:cubicBezTo>
                    <a:pt x="214" y="96"/>
                    <a:pt x="214" y="96"/>
                    <a:pt x="214" y="96"/>
                  </a:cubicBezTo>
                  <a:cubicBezTo>
                    <a:pt x="214" y="298"/>
                    <a:pt x="214" y="298"/>
                    <a:pt x="214" y="298"/>
                  </a:cubicBezTo>
                  <a:lnTo>
                    <a:pt x="22" y="2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sp>
          <p:nvSpPr>
            <p:cNvPr id="55" name="Freeform 339">
              <a:extLst>
                <a:ext uri="{FF2B5EF4-FFF2-40B4-BE49-F238E27FC236}">
                  <a16:creationId xmlns:a16="http://schemas.microsoft.com/office/drawing/2014/main" id="{D6EEDD2C-38F9-42DE-825B-A64BB0D8D589}"/>
                </a:ext>
              </a:extLst>
            </p:cNvPr>
            <p:cNvSpPr>
              <a:spLocks/>
            </p:cNvSpPr>
            <p:nvPr/>
          </p:nvSpPr>
          <p:spPr bwMode="auto">
            <a:xfrm>
              <a:off x="4340" y="1431"/>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sp>
          <p:nvSpPr>
            <p:cNvPr id="56" name="Freeform 340">
              <a:extLst>
                <a:ext uri="{FF2B5EF4-FFF2-40B4-BE49-F238E27FC236}">
                  <a16:creationId xmlns:a16="http://schemas.microsoft.com/office/drawing/2014/main" id="{479EA2F7-F408-4850-9738-AE8590514B59}"/>
                </a:ext>
              </a:extLst>
            </p:cNvPr>
            <p:cNvSpPr>
              <a:spLocks/>
            </p:cNvSpPr>
            <p:nvPr/>
          </p:nvSpPr>
          <p:spPr bwMode="auto">
            <a:xfrm>
              <a:off x="4340" y="1402"/>
              <a:ext cx="99" cy="14"/>
            </a:xfrm>
            <a:custGeom>
              <a:avLst/>
              <a:gdLst>
                <a:gd name="T0" fmla="*/ 139 w 149"/>
                <a:gd name="T1" fmla="*/ 0 h 21"/>
                <a:gd name="T2" fmla="*/ 11 w 149"/>
                <a:gd name="T3" fmla="*/ 0 h 21"/>
                <a:gd name="T4" fmla="*/ 0 w 149"/>
                <a:gd name="T5" fmla="*/ 11 h 21"/>
                <a:gd name="T6" fmla="*/ 11 w 149"/>
                <a:gd name="T7" fmla="*/ 21 h 21"/>
                <a:gd name="T8" fmla="*/ 139 w 149"/>
                <a:gd name="T9" fmla="*/ 21 h 21"/>
                <a:gd name="T10" fmla="*/ 149 w 149"/>
                <a:gd name="T11" fmla="*/ 11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5"/>
                    <a:pt x="0" y="11"/>
                  </a:cubicBezTo>
                  <a:cubicBezTo>
                    <a:pt x="0" y="17"/>
                    <a:pt x="5" y="21"/>
                    <a:pt x="11" y="21"/>
                  </a:cubicBezTo>
                  <a:cubicBezTo>
                    <a:pt x="139" y="21"/>
                    <a:pt x="139" y="21"/>
                    <a:pt x="139" y="21"/>
                  </a:cubicBezTo>
                  <a:cubicBezTo>
                    <a:pt x="145" y="21"/>
                    <a:pt x="149" y="17"/>
                    <a:pt x="149" y="11"/>
                  </a:cubicBezTo>
                  <a:cubicBezTo>
                    <a:pt x="149" y="5"/>
                    <a:pt x="145" y="0"/>
                    <a:pt x="13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sp>
          <p:nvSpPr>
            <p:cNvPr id="57" name="Freeform 341">
              <a:extLst>
                <a:ext uri="{FF2B5EF4-FFF2-40B4-BE49-F238E27FC236}">
                  <a16:creationId xmlns:a16="http://schemas.microsoft.com/office/drawing/2014/main" id="{6B788CDF-CFC6-4F98-BB1D-C381B061DC4A}"/>
                </a:ext>
              </a:extLst>
            </p:cNvPr>
            <p:cNvSpPr>
              <a:spLocks/>
            </p:cNvSpPr>
            <p:nvPr/>
          </p:nvSpPr>
          <p:spPr bwMode="auto">
            <a:xfrm>
              <a:off x="4340" y="1374"/>
              <a:ext cx="99" cy="14"/>
            </a:xfrm>
            <a:custGeom>
              <a:avLst/>
              <a:gdLst>
                <a:gd name="T0" fmla="*/ 139 w 149"/>
                <a:gd name="T1" fmla="*/ 0 h 22"/>
                <a:gd name="T2" fmla="*/ 11 w 149"/>
                <a:gd name="T3" fmla="*/ 0 h 22"/>
                <a:gd name="T4" fmla="*/ 0 w 149"/>
                <a:gd name="T5" fmla="*/ 11 h 22"/>
                <a:gd name="T6" fmla="*/ 11 w 149"/>
                <a:gd name="T7" fmla="*/ 22 h 22"/>
                <a:gd name="T8" fmla="*/ 139 w 149"/>
                <a:gd name="T9" fmla="*/ 22 h 22"/>
                <a:gd name="T10" fmla="*/ 149 w 149"/>
                <a:gd name="T11" fmla="*/ 11 h 22"/>
                <a:gd name="T12" fmla="*/ 139 w 14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49" h="22">
                  <a:moveTo>
                    <a:pt x="139" y="0"/>
                  </a:moveTo>
                  <a:cubicBezTo>
                    <a:pt x="11" y="0"/>
                    <a:pt x="11" y="0"/>
                    <a:pt x="11" y="0"/>
                  </a:cubicBezTo>
                  <a:cubicBezTo>
                    <a:pt x="5" y="0"/>
                    <a:pt x="0" y="5"/>
                    <a:pt x="0" y="11"/>
                  </a:cubicBezTo>
                  <a:cubicBezTo>
                    <a:pt x="0" y="17"/>
                    <a:pt x="5" y="22"/>
                    <a:pt x="11" y="22"/>
                  </a:cubicBezTo>
                  <a:cubicBezTo>
                    <a:pt x="139" y="22"/>
                    <a:pt x="139" y="22"/>
                    <a:pt x="139" y="22"/>
                  </a:cubicBezTo>
                  <a:cubicBezTo>
                    <a:pt x="145" y="22"/>
                    <a:pt x="149" y="17"/>
                    <a:pt x="149" y="11"/>
                  </a:cubicBezTo>
                  <a:cubicBezTo>
                    <a:pt x="149" y="5"/>
                    <a:pt x="145" y="0"/>
                    <a:pt x="13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sp>
          <p:nvSpPr>
            <p:cNvPr id="58" name="Freeform 342">
              <a:extLst>
                <a:ext uri="{FF2B5EF4-FFF2-40B4-BE49-F238E27FC236}">
                  <a16:creationId xmlns:a16="http://schemas.microsoft.com/office/drawing/2014/main" id="{461CE799-C11F-440B-A048-C77D7F315B19}"/>
                </a:ext>
              </a:extLst>
            </p:cNvPr>
            <p:cNvSpPr>
              <a:spLocks/>
            </p:cNvSpPr>
            <p:nvPr/>
          </p:nvSpPr>
          <p:spPr bwMode="auto">
            <a:xfrm>
              <a:off x="4340" y="1346"/>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grpSp>
      <p:sp>
        <p:nvSpPr>
          <p:cNvPr id="74" name="TextBox 73">
            <a:extLst>
              <a:ext uri="{FF2B5EF4-FFF2-40B4-BE49-F238E27FC236}">
                <a16:creationId xmlns:a16="http://schemas.microsoft.com/office/drawing/2014/main" id="{D972E289-6457-4936-9D18-5F34383A0E9A}"/>
              </a:ext>
            </a:extLst>
          </p:cNvPr>
          <p:cNvSpPr txBox="1"/>
          <p:nvPr/>
        </p:nvSpPr>
        <p:spPr>
          <a:xfrm>
            <a:off x="899212" y="2315691"/>
            <a:ext cx="7863840" cy="492443"/>
          </a:xfrm>
          <a:prstGeom prst="rect">
            <a:avLst/>
          </a:prstGeom>
          <a:noFill/>
        </p:spPr>
        <p:txBody>
          <a:bodyPr wrap="square">
            <a:spAutoFit/>
          </a:bodyPr>
          <a:lstStyle/>
          <a:p>
            <a:pPr marR="0" lvl="0">
              <a:spcBef>
                <a:spcPts val="600"/>
              </a:spcBef>
              <a:spcAft>
                <a:spcPts val="0"/>
              </a:spcAft>
            </a:pPr>
            <a:r>
              <a:rPr lang="en-US" sz="1300" dirty="0">
                <a:cs typeface="Arial" panose="020B0604020202020204" pitchFamily="34" charset="0"/>
              </a:rPr>
              <a:t>Document a </a:t>
            </a:r>
            <a:r>
              <a:rPr lang="en-US" sz="1300" b="1" dirty="0">
                <a:cs typeface="Arial" panose="020B0604020202020204" pitchFamily="34" charset="0"/>
              </a:rPr>
              <a:t>care plan </a:t>
            </a:r>
            <a:r>
              <a:rPr lang="en-US" sz="1300" dirty="0">
                <a:cs typeface="Arial" panose="020B0604020202020204" pitchFamily="34" charset="0"/>
              </a:rPr>
              <a:t>for each EOM beneficiary that contains the 13 components of the Institute of Medicine (IOM) Care Management Plan</a:t>
            </a:r>
          </a:p>
        </p:txBody>
      </p:sp>
      <p:grpSp>
        <p:nvGrpSpPr>
          <p:cNvPr id="43" name="Group 351">
            <a:extLst>
              <a:ext uri="{FF2B5EF4-FFF2-40B4-BE49-F238E27FC236}">
                <a16:creationId xmlns:a16="http://schemas.microsoft.com/office/drawing/2014/main" id="{D9309F1F-B8D2-4656-A845-B492892561BB}"/>
              </a:ext>
            </a:extLst>
          </p:cNvPr>
          <p:cNvGrpSpPr>
            <a:grpSpLocks noChangeAspect="1"/>
          </p:cNvGrpSpPr>
          <p:nvPr/>
        </p:nvGrpSpPr>
        <p:grpSpPr bwMode="auto">
          <a:xfrm>
            <a:off x="431089" y="2983965"/>
            <a:ext cx="384979" cy="370763"/>
            <a:chOff x="2717" y="1172"/>
            <a:chExt cx="340" cy="341"/>
          </a:xfrm>
          <a:solidFill>
            <a:srgbClr val="409B9C"/>
          </a:solidFill>
        </p:grpSpPr>
        <p:sp>
          <p:nvSpPr>
            <p:cNvPr id="44" name="Freeform 352">
              <a:extLst>
                <a:ext uri="{FF2B5EF4-FFF2-40B4-BE49-F238E27FC236}">
                  <a16:creationId xmlns:a16="http://schemas.microsoft.com/office/drawing/2014/main" id="{80BC4E76-ED8D-4A12-AB29-9A5F8F14FA44}"/>
                </a:ext>
              </a:extLst>
            </p:cNvPr>
            <p:cNvSpPr>
              <a:spLocks noEditPoints="1"/>
            </p:cNvSpPr>
            <p:nvPr/>
          </p:nvSpPr>
          <p:spPr bwMode="auto">
            <a:xfrm>
              <a:off x="2781" y="1264"/>
              <a:ext cx="212" cy="185"/>
            </a:xfrm>
            <a:custGeom>
              <a:avLst/>
              <a:gdLst>
                <a:gd name="T0" fmla="*/ 298 w 320"/>
                <a:gd name="T1" fmla="*/ 152 h 278"/>
                <a:gd name="T2" fmla="*/ 298 w 320"/>
                <a:gd name="T3" fmla="*/ 107 h 278"/>
                <a:gd name="T4" fmla="*/ 245 w 320"/>
                <a:gd name="T5" fmla="*/ 54 h 278"/>
                <a:gd name="T6" fmla="*/ 192 w 320"/>
                <a:gd name="T7" fmla="*/ 107 h 278"/>
                <a:gd name="T8" fmla="*/ 192 w 320"/>
                <a:gd name="T9" fmla="*/ 203 h 278"/>
                <a:gd name="T10" fmla="*/ 138 w 320"/>
                <a:gd name="T11" fmla="*/ 256 h 278"/>
                <a:gd name="T12" fmla="*/ 85 w 320"/>
                <a:gd name="T13" fmla="*/ 203 h 278"/>
                <a:gd name="T14" fmla="*/ 85 w 320"/>
                <a:gd name="T15" fmla="*/ 149 h 278"/>
                <a:gd name="T16" fmla="*/ 149 w 320"/>
                <a:gd name="T17" fmla="*/ 86 h 278"/>
                <a:gd name="T18" fmla="*/ 149 w 320"/>
                <a:gd name="T19" fmla="*/ 11 h 278"/>
                <a:gd name="T20" fmla="*/ 138 w 320"/>
                <a:gd name="T21" fmla="*/ 0 h 278"/>
                <a:gd name="T22" fmla="*/ 117 w 320"/>
                <a:gd name="T23" fmla="*/ 0 h 278"/>
                <a:gd name="T24" fmla="*/ 106 w 320"/>
                <a:gd name="T25" fmla="*/ 11 h 278"/>
                <a:gd name="T26" fmla="*/ 117 w 320"/>
                <a:gd name="T27" fmla="*/ 22 h 278"/>
                <a:gd name="T28" fmla="*/ 128 w 320"/>
                <a:gd name="T29" fmla="*/ 22 h 278"/>
                <a:gd name="T30" fmla="*/ 128 w 320"/>
                <a:gd name="T31" fmla="*/ 86 h 278"/>
                <a:gd name="T32" fmla="*/ 74 w 320"/>
                <a:gd name="T33" fmla="*/ 128 h 278"/>
                <a:gd name="T34" fmla="*/ 21 w 320"/>
                <a:gd name="T35" fmla="*/ 86 h 278"/>
                <a:gd name="T36" fmla="*/ 21 w 320"/>
                <a:gd name="T37" fmla="*/ 22 h 278"/>
                <a:gd name="T38" fmla="*/ 32 w 320"/>
                <a:gd name="T39" fmla="*/ 22 h 278"/>
                <a:gd name="T40" fmla="*/ 42 w 320"/>
                <a:gd name="T41" fmla="*/ 11 h 278"/>
                <a:gd name="T42" fmla="*/ 32 w 320"/>
                <a:gd name="T43" fmla="*/ 0 h 278"/>
                <a:gd name="T44" fmla="*/ 10 w 320"/>
                <a:gd name="T45" fmla="*/ 0 h 278"/>
                <a:gd name="T46" fmla="*/ 0 w 320"/>
                <a:gd name="T47" fmla="*/ 11 h 278"/>
                <a:gd name="T48" fmla="*/ 0 w 320"/>
                <a:gd name="T49" fmla="*/ 86 h 278"/>
                <a:gd name="T50" fmla="*/ 64 w 320"/>
                <a:gd name="T51" fmla="*/ 149 h 278"/>
                <a:gd name="T52" fmla="*/ 64 w 320"/>
                <a:gd name="T53" fmla="*/ 203 h 278"/>
                <a:gd name="T54" fmla="*/ 138 w 320"/>
                <a:gd name="T55" fmla="*/ 278 h 278"/>
                <a:gd name="T56" fmla="*/ 213 w 320"/>
                <a:gd name="T57" fmla="*/ 203 h 278"/>
                <a:gd name="T58" fmla="*/ 213 w 320"/>
                <a:gd name="T59" fmla="*/ 107 h 278"/>
                <a:gd name="T60" fmla="*/ 245 w 320"/>
                <a:gd name="T61" fmla="*/ 75 h 278"/>
                <a:gd name="T62" fmla="*/ 277 w 320"/>
                <a:gd name="T63" fmla="*/ 107 h 278"/>
                <a:gd name="T64" fmla="*/ 277 w 320"/>
                <a:gd name="T65" fmla="*/ 152 h 278"/>
                <a:gd name="T66" fmla="*/ 256 w 320"/>
                <a:gd name="T67" fmla="*/ 182 h 278"/>
                <a:gd name="T68" fmla="*/ 288 w 320"/>
                <a:gd name="T69" fmla="*/ 214 h 278"/>
                <a:gd name="T70" fmla="*/ 320 w 320"/>
                <a:gd name="T71" fmla="*/ 182 h 278"/>
                <a:gd name="T72" fmla="*/ 298 w 320"/>
                <a:gd name="T73" fmla="*/ 152 h 278"/>
                <a:gd name="T74" fmla="*/ 288 w 320"/>
                <a:gd name="T75" fmla="*/ 192 h 278"/>
                <a:gd name="T76" fmla="*/ 277 w 320"/>
                <a:gd name="T77" fmla="*/ 182 h 278"/>
                <a:gd name="T78" fmla="*/ 288 w 320"/>
                <a:gd name="T79" fmla="*/ 171 h 278"/>
                <a:gd name="T80" fmla="*/ 298 w 320"/>
                <a:gd name="T81" fmla="*/ 182 h 278"/>
                <a:gd name="T82" fmla="*/ 288 w 320"/>
                <a:gd name="T83" fmla="*/ 19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0" h="278">
                  <a:moveTo>
                    <a:pt x="298" y="152"/>
                  </a:moveTo>
                  <a:cubicBezTo>
                    <a:pt x="298" y="107"/>
                    <a:pt x="298" y="107"/>
                    <a:pt x="298" y="107"/>
                  </a:cubicBezTo>
                  <a:cubicBezTo>
                    <a:pt x="298" y="78"/>
                    <a:pt x="274" y="54"/>
                    <a:pt x="245" y="54"/>
                  </a:cubicBezTo>
                  <a:cubicBezTo>
                    <a:pt x="216" y="54"/>
                    <a:pt x="192" y="78"/>
                    <a:pt x="192" y="107"/>
                  </a:cubicBezTo>
                  <a:cubicBezTo>
                    <a:pt x="192" y="203"/>
                    <a:pt x="192" y="203"/>
                    <a:pt x="192" y="203"/>
                  </a:cubicBezTo>
                  <a:cubicBezTo>
                    <a:pt x="192" y="232"/>
                    <a:pt x="168" y="256"/>
                    <a:pt x="138" y="256"/>
                  </a:cubicBezTo>
                  <a:cubicBezTo>
                    <a:pt x="109" y="256"/>
                    <a:pt x="85" y="232"/>
                    <a:pt x="85" y="203"/>
                  </a:cubicBezTo>
                  <a:cubicBezTo>
                    <a:pt x="85" y="149"/>
                    <a:pt x="85" y="149"/>
                    <a:pt x="85" y="149"/>
                  </a:cubicBezTo>
                  <a:cubicBezTo>
                    <a:pt x="117" y="144"/>
                    <a:pt x="149" y="118"/>
                    <a:pt x="149" y="86"/>
                  </a:cubicBezTo>
                  <a:cubicBezTo>
                    <a:pt x="149" y="11"/>
                    <a:pt x="149" y="11"/>
                    <a:pt x="149" y="11"/>
                  </a:cubicBezTo>
                  <a:cubicBezTo>
                    <a:pt x="149" y="5"/>
                    <a:pt x="144" y="0"/>
                    <a:pt x="138" y="0"/>
                  </a:cubicBezTo>
                  <a:cubicBezTo>
                    <a:pt x="117" y="0"/>
                    <a:pt x="117" y="0"/>
                    <a:pt x="117" y="0"/>
                  </a:cubicBezTo>
                  <a:cubicBezTo>
                    <a:pt x="111" y="0"/>
                    <a:pt x="106" y="5"/>
                    <a:pt x="106" y="11"/>
                  </a:cubicBezTo>
                  <a:cubicBezTo>
                    <a:pt x="106" y="17"/>
                    <a:pt x="111" y="22"/>
                    <a:pt x="117" y="22"/>
                  </a:cubicBezTo>
                  <a:cubicBezTo>
                    <a:pt x="128" y="22"/>
                    <a:pt x="128" y="22"/>
                    <a:pt x="128" y="22"/>
                  </a:cubicBezTo>
                  <a:cubicBezTo>
                    <a:pt x="128" y="86"/>
                    <a:pt x="128" y="86"/>
                    <a:pt x="128" y="86"/>
                  </a:cubicBezTo>
                  <a:cubicBezTo>
                    <a:pt x="128" y="109"/>
                    <a:pt x="98" y="128"/>
                    <a:pt x="74" y="128"/>
                  </a:cubicBezTo>
                  <a:cubicBezTo>
                    <a:pt x="50" y="128"/>
                    <a:pt x="21" y="109"/>
                    <a:pt x="21" y="86"/>
                  </a:cubicBezTo>
                  <a:cubicBezTo>
                    <a:pt x="21" y="22"/>
                    <a:pt x="21" y="22"/>
                    <a:pt x="21" y="22"/>
                  </a:cubicBezTo>
                  <a:cubicBezTo>
                    <a:pt x="32" y="22"/>
                    <a:pt x="32" y="22"/>
                    <a:pt x="32" y="22"/>
                  </a:cubicBezTo>
                  <a:cubicBezTo>
                    <a:pt x="38" y="22"/>
                    <a:pt x="42" y="17"/>
                    <a:pt x="42" y="11"/>
                  </a:cubicBezTo>
                  <a:cubicBezTo>
                    <a:pt x="42" y="5"/>
                    <a:pt x="38" y="0"/>
                    <a:pt x="32" y="0"/>
                  </a:cubicBezTo>
                  <a:cubicBezTo>
                    <a:pt x="10" y="0"/>
                    <a:pt x="10" y="0"/>
                    <a:pt x="10" y="0"/>
                  </a:cubicBezTo>
                  <a:cubicBezTo>
                    <a:pt x="4" y="0"/>
                    <a:pt x="0" y="5"/>
                    <a:pt x="0" y="11"/>
                  </a:cubicBezTo>
                  <a:cubicBezTo>
                    <a:pt x="0" y="86"/>
                    <a:pt x="0" y="86"/>
                    <a:pt x="0" y="86"/>
                  </a:cubicBezTo>
                  <a:cubicBezTo>
                    <a:pt x="0" y="118"/>
                    <a:pt x="32" y="144"/>
                    <a:pt x="64" y="149"/>
                  </a:cubicBezTo>
                  <a:cubicBezTo>
                    <a:pt x="64" y="203"/>
                    <a:pt x="64" y="203"/>
                    <a:pt x="64" y="203"/>
                  </a:cubicBezTo>
                  <a:cubicBezTo>
                    <a:pt x="64" y="244"/>
                    <a:pt x="97" y="278"/>
                    <a:pt x="138" y="278"/>
                  </a:cubicBezTo>
                  <a:cubicBezTo>
                    <a:pt x="180" y="278"/>
                    <a:pt x="213" y="244"/>
                    <a:pt x="213" y="203"/>
                  </a:cubicBezTo>
                  <a:cubicBezTo>
                    <a:pt x="213" y="107"/>
                    <a:pt x="213" y="107"/>
                    <a:pt x="213" y="107"/>
                  </a:cubicBezTo>
                  <a:cubicBezTo>
                    <a:pt x="213" y="89"/>
                    <a:pt x="227" y="75"/>
                    <a:pt x="245" y="75"/>
                  </a:cubicBezTo>
                  <a:cubicBezTo>
                    <a:pt x="263" y="75"/>
                    <a:pt x="277" y="89"/>
                    <a:pt x="277" y="107"/>
                  </a:cubicBezTo>
                  <a:cubicBezTo>
                    <a:pt x="277" y="152"/>
                    <a:pt x="277" y="152"/>
                    <a:pt x="277" y="152"/>
                  </a:cubicBezTo>
                  <a:cubicBezTo>
                    <a:pt x="265" y="156"/>
                    <a:pt x="256" y="168"/>
                    <a:pt x="256" y="182"/>
                  </a:cubicBezTo>
                  <a:cubicBezTo>
                    <a:pt x="256" y="199"/>
                    <a:pt x="270" y="214"/>
                    <a:pt x="288" y="214"/>
                  </a:cubicBezTo>
                  <a:cubicBezTo>
                    <a:pt x="305" y="214"/>
                    <a:pt x="320" y="199"/>
                    <a:pt x="320" y="182"/>
                  </a:cubicBezTo>
                  <a:cubicBezTo>
                    <a:pt x="320" y="168"/>
                    <a:pt x="311" y="156"/>
                    <a:pt x="298" y="152"/>
                  </a:cubicBezTo>
                  <a:close/>
                  <a:moveTo>
                    <a:pt x="288" y="192"/>
                  </a:moveTo>
                  <a:cubicBezTo>
                    <a:pt x="282" y="192"/>
                    <a:pt x="277" y="188"/>
                    <a:pt x="277" y="182"/>
                  </a:cubicBezTo>
                  <a:cubicBezTo>
                    <a:pt x="277" y="176"/>
                    <a:pt x="282" y="171"/>
                    <a:pt x="288" y="171"/>
                  </a:cubicBezTo>
                  <a:cubicBezTo>
                    <a:pt x="294" y="171"/>
                    <a:pt x="298" y="176"/>
                    <a:pt x="298" y="182"/>
                  </a:cubicBezTo>
                  <a:cubicBezTo>
                    <a:pt x="298" y="188"/>
                    <a:pt x="294" y="192"/>
                    <a:pt x="288" y="1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sp>
          <p:nvSpPr>
            <p:cNvPr id="45" name="Freeform 353">
              <a:extLst>
                <a:ext uri="{FF2B5EF4-FFF2-40B4-BE49-F238E27FC236}">
                  <a16:creationId xmlns:a16="http://schemas.microsoft.com/office/drawing/2014/main" id="{EF8FCC3F-25E9-455C-BFAD-AE5ADDBC9D80}"/>
                </a:ext>
              </a:extLst>
            </p:cNvPr>
            <p:cNvSpPr>
              <a:spLocks noEditPoints="1"/>
            </p:cNvSpPr>
            <p:nvPr/>
          </p:nvSpPr>
          <p:spPr bwMode="auto">
            <a:xfrm>
              <a:off x="2717" y="1172"/>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grpSp>
      <p:sp>
        <p:nvSpPr>
          <p:cNvPr id="76" name="TextBox 75">
            <a:extLst>
              <a:ext uri="{FF2B5EF4-FFF2-40B4-BE49-F238E27FC236}">
                <a16:creationId xmlns:a16="http://schemas.microsoft.com/office/drawing/2014/main" id="{B38394C8-43B7-4CC0-AD6F-829EA69A2954}"/>
              </a:ext>
            </a:extLst>
          </p:cNvPr>
          <p:cNvSpPr txBox="1"/>
          <p:nvPr/>
        </p:nvSpPr>
        <p:spPr>
          <a:xfrm>
            <a:off x="899212" y="3023152"/>
            <a:ext cx="7423784" cy="292388"/>
          </a:xfrm>
          <a:prstGeom prst="rect">
            <a:avLst/>
          </a:prstGeom>
          <a:noFill/>
        </p:spPr>
        <p:txBody>
          <a:bodyPr wrap="square">
            <a:spAutoFit/>
          </a:bodyPr>
          <a:lstStyle/>
          <a:p>
            <a:pPr>
              <a:spcBef>
                <a:spcPts val="600"/>
              </a:spcBef>
            </a:pPr>
            <a:r>
              <a:rPr lang="en-US" sz="1300" dirty="0">
                <a:cs typeface="Arial" panose="020B0604020202020204" pitchFamily="34" charset="0"/>
              </a:rPr>
              <a:t>Treat beneficiaries with therapies in a manner consistent with nationally recognized </a:t>
            </a:r>
            <a:r>
              <a:rPr lang="en-US" sz="1300" b="1" dirty="0">
                <a:cs typeface="Arial" panose="020B0604020202020204" pitchFamily="34" charset="0"/>
              </a:rPr>
              <a:t>clinical guidelines</a:t>
            </a:r>
          </a:p>
        </p:txBody>
      </p:sp>
      <p:grpSp>
        <p:nvGrpSpPr>
          <p:cNvPr id="66" name="Group 892">
            <a:extLst>
              <a:ext uri="{FF2B5EF4-FFF2-40B4-BE49-F238E27FC236}">
                <a16:creationId xmlns:a16="http://schemas.microsoft.com/office/drawing/2014/main" id="{3E55124F-791D-4481-87BF-813065C62801}"/>
              </a:ext>
            </a:extLst>
          </p:cNvPr>
          <p:cNvGrpSpPr>
            <a:grpSpLocks noChangeAspect="1"/>
          </p:cNvGrpSpPr>
          <p:nvPr/>
        </p:nvGrpSpPr>
        <p:grpSpPr bwMode="auto">
          <a:xfrm>
            <a:off x="431089" y="3530559"/>
            <a:ext cx="384297" cy="370106"/>
            <a:chOff x="4270" y="3457"/>
            <a:chExt cx="340" cy="341"/>
          </a:xfrm>
          <a:solidFill>
            <a:srgbClr val="409B9C"/>
          </a:solidFill>
        </p:grpSpPr>
        <p:sp>
          <p:nvSpPr>
            <p:cNvPr id="67" name="Freeform 893">
              <a:extLst>
                <a:ext uri="{FF2B5EF4-FFF2-40B4-BE49-F238E27FC236}">
                  <a16:creationId xmlns:a16="http://schemas.microsoft.com/office/drawing/2014/main" id="{91FBE5A7-59CE-4932-AA3C-8080234E3DFA}"/>
                </a:ext>
              </a:extLst>
            </p:cNvPr>
            <p:cNvSpPr>
              <a:spLocks noEditPoints="1"/>
            </p:cNvSpPr>
            <p:nvPr/>
          </p:nvSpPr>
          <p:spPr bwMode="auto">
            <a:xfrm>
              <a:off x="4334" y="3521"/>
              <a:ext cx="192" cy="192"/>
            </a:xfrm>
            <a:custGeom>
              <a:avLst/>
              <a:gdLst>
                <a:gd name="T0" fmla="*/ 285 w 289"/>
                <a:gd name="T1" fmla="*/ 269 h 288"/>
                <a:gd name="T2" fmla="*/ 189 w 289"/>
                <a:gd name="T3" fmla="*/ 174 h 288"/>
                <a:gd name="T4" fmla="*/ 213 w 289"/>
                <a:gd name="T5" fmla="*/ 106 h 288"/>
                <a:gd name="T6" fmla="*/ 106 w 289"/>
                <a:gd name="T7" fmla="*/ 0 h 288"/>
                <a:gd name="T8" fmla="*/ 0 w 289"/>
                <a:gd name="T9" fmla="*/ 106 h 288"/>
                <a:gd name="T10" fmla="*/ 106 w 289"/>
                <a:gd name="T11" fmla="*/ 213 h 288"/>
                <a:gd name="T12" fmla="*/ 174 w 289"/>
                <a:gd name="T13" fmla="*/ 189 h 288"/>
                <a:gd name="T14" fmla="*/ 269 w 289"/>
                <a:gd name="T15" fmla="*/ 285 h 288"/>
                <a:gd name="T16" fmla="*/ 277 w 289"/>
                <a:gd name="T17" fmla="*/ 288 h 288"/>
                <a:gd name="T18" fmla="*/ 285 w 289"/>
                <a:gd name="T19" fmla="*/ 285 h 288"/>
                <a:gd name="T20" fmla="*/ 285 w 289"/>
                <a:gd name="T21" fmla="*/ 269 h 288"/>
                <a:gd name="T22" fmla="*/ 106 w 289"/>
                <a:gd name="T23" fmla="*/ 192 h 288"/>
                <a:gd name="T24" fmla="*/ 21 w 289"/>
                <a:gd name="T25" fmla="*/ 106 h 288"/>
                <a:gd name="T26" fmla="*/ 106 w 289"/>
                <a:gd name="T27" fmla="*/ 21 h 288"/>
                <a:gd name="T28" fmla="*/ 192 w 289"/>
                <a:gd name="T29" fmla="*/ 106 h 288"/>
                <a:gd name="T30" fmla="*/ 106 w 289"/>
                <a:gd name="T31"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88">
                  <a:moveTo>
                    <a:pt x="285" y="269"/>
                  </a:moveTo>
                  <a:cubicBezTo>
                    <a:pt x="189" y="174"/>
                    <a:pt x="189" y="174"/>
                    <a:pt x="189" y="174"/>
                  </a:cubicBezTo>
                  <a:cubicBezTo>
                    <a:pt x="204" y="155"/>
                    <a:pt x="213" y="132"/>
                    <a:pt x="213" y="106"/>
                  </a:cubicBezTo>
                  <a:cubicBezTo>
                    <a:pt x="213" y="48"/>
                    <a:pt x="165" y="0"/>
                    <a:pt x="106" y="0"/>
                  </a:cubicBezTo>
                  <a:cubicBezTo>
                    <a:pt x="48" y="0"/>
                    <a:pt x="0" y="48"/>
                    <a:pt x="0" y="106"/>
                  </a:cubicBezTo>
                  <a:cubicBezTo>
                    <a:pt x="0" y="165"/>
                    <a:pt x="48" y="213"/>
                    <a:pt x="106" y="213"/>
                  </a:cubicBezTo>
                  <a:cubicBezTo>
                    <a:pt x="132" y="213"/>
                    <a:pt x="155" y="204"/>
                    <a:pt x="174" y="189"/>
                  </a:cubicBezTo>
                  <a:cubicBezTo>
                    <a:pt x="269" y="285"/>
                    <a:pt x="269" y="285"/>
                    <a:pt x="269" y="285"/>
                  </a:cubicBezTo>
                  <a:cubicBezTo>
                    <a:pt x="272" y="287"/>
                    <a:pt x="274" y="288"/>
                    <a:pt x="277" y="288"/>
                  </a:cubicBezTo>
                  <a:cubicBezTo>
                    <a:pt x="280" y="288"/>
                    <a:pt x="282" y="287"/>
                    <a:pt x="285" y="285"/>
                  </a:cubicBezTo>
                  <a:cubicBezTo>
                    <a:pt x="289" y="280"/>
                    <a:pt x="289" y="274"/>
                    <a:pt x="285" y="269"/>
                  </a:cubicBezTo>
                  <a:close/>
                  <a:moveTo>
                    <a:pt x="106" y="192"/>
                  </a:moveTo>
                  <a:cubicBezTo>
                    <a:pt x="59" y="192"/>
                    <a:pt x="21" y="153"/>
                    <a:pt x="21" y="106"/>
                  </a:cubicBezTo>
                  <a:cubicBezTo>
                    <a:pt x="21" y="59"/>
                    <a:pt x="59" y="21"/>
                    <a:pt x="106" y="21"/>
                  </a:cubicBezTo>
                  <a:cubicBezTo>
                    <a:pt x="153" y="21"/>
                    <a:pt x="192" y="59"/>
                    <a:pt x="192" y="106"/>
                  </a:cubicBezTo>
                  <a:cubicBezTo>
                    <a:pt x="192" y="153"/>
                    <a:pt x="153" y="192"/>
                    <a:pt x="106" y="1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sp>
          <p:nvSpPr>
            <p:cNvPr id="68" name="Freeform 894">
              <a:extLst>
                <a:ext uri="{FF2B5EF4-FFF2-40B4-BE49-F238E27FC236}">
                  <a16:creationId xmlns:a16="http://schemas.microsoft.com/office/drawing/2014/main" id="{77F1D3DD-AFE0-4BA3-9AFB-291B855D7E65}"/>
                </a:ext>
              </a:extLst>
            </p:cNvPr>
            <p:cNvSpPr>
              <a:spLocks noEditPoints="1"/>
            </p:cNvSpPr>
            <p:nvPr/>
          </p:nvSpPr>
          <p:spPr bwMode="auto">
            <a:xfrm>
              <a:off x="4270" y="345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grpSp>
      <p:sp>
        <p:nvSpPr>
          <p:cNvPr id="80" name="TextBox 79">
            <a:extLst>
              <a:ext uri="{FF2B5EF4-FFF2-40B4-BE49-F238E27FC236}">
                <a16:creationId xmlns:a16="http://schemas.microsoft.com/office/drawing/2014/main" id="{82CCC537-78B8-496A-A6EC-9A9ED14144CC}"/>
              </a:ext>
            </a:extLst>
          </p:cNvPr>
          <p:cNvSpPr txBox="1"/>
          <p:nvPr/>
        </p:nvSpPr>
        <p:spPr>
          <a:xfrm>
            <a:off x="899212" y="3569418"/>
            <a:ext cx="7441066" cy="292388"/>
          </a:xfrm>
          <a:prstGeom prst="rect">
            <a:avLst/>
          </a:prstGeom>
          <a:noFill/>
        </p:spPr>
        <p:txBody>
          <a:bodyPr wrap="square">
            <a:spAutoFit/>
          </a:bodyPr>
          <a:lstStyle/>
          <a:p>
            <a:pPr marR="0" lvl="0">
              <a:spcBef>
                <a:spcPts val="600"/>
              </a:spcBef>
              <a:spcAft>
                <a:spcPts val="0"/>
              </a:spcAft>
            </a:pPr>
            <a:r>
              <a:rPr lang="en-US" sz="1300" dirty="0">
                <a:cs typeface="Arial" panose="020B0604020202020204" pitchFamily="34" charset="0"/>
              </a:rPr>
              <a:t>Identify EOM beneficiary </a:t>
            </a:r>
            <a:r>
              <a:rPr lang="en-US" sz="1300" b="1" dirty="0">
                <a:cs typeface="Arial" panose="020B0604020202020204" pitchFamily="34" charset="0"/>
              </a:rPr>
              <a:t>health-related social needs </a:t>
            </a:r>
            <a:r>
              <a:rPr lang="en-US" sz="1300" dirty="0">
                <a:cs typeface="Arial" panose="020B0604020202020204" pitchFamily="34" charset="0"/>
              </a:rPr>
              <a:t>using a health-related social needs screening tool </a:t>
            </a:r>
            <a:endParaRPr lang="en-US" sz="1300" b="1" dirty="0">
              <a:cs typeface="Arial" panose="020B0604020202020204" pitchFamily="34" charset="0"/>
            </a:endParaRPr>
          </a:p>
        </p:txBody>
      </p:sp>
      <p:grpSp>
        <p:nvGrpSpPr>
          <p:cNvPr id="39" name="Group 749">
            <a:extLst>
              <a:ext uri="{FF2B5EF4-FFF2-40B4-BE49-F238E27FC236}">
                <a16:creationId xmlns:a16="http://schemas.microsoft.com/office/drawing/2014/main" id="{7714D9E2-A1FF-4E70-9C58-800FA4E873F4}"/>
              </a:ext>
            </a:extLst>
          </p:cNvPr>
          <p:cNvGrpSpPr>
            <a:grpSpLocks noChangeAspect="1"/>
          </p:cNvGrpSpPr>
          <p:nvPr/>
        </p:nvGrpSpPr>
        <p:grpSpPr bwMode="auto">
          <a:xfrm>
            <a:off x="431089" y="4076496"/>
            <a:ext cx="390523" cy="369676"/>
            <a:chOff x="3520" y="2686"/>
            <a:chExt cx="340" cy="340"/>
          </a:xfrm>
          <a:solidFill>
            <a:srgbClr val="409B9C"/>
          </a:solidFill>
        </p:grpSpPr>
        <p:sp>
          <p:nvSpPr>
            <p:cNvPr id="40" name="Freeform 750">
              <a:extLst>
                <a:ext uri="{FF2B5EF4-FFF2-40B4-BE49-F238E27FC236}">
                  <a16:creationId xmlns:a16="http://schemas.microsoft.com/office/drawing/2014/main" id="{06EE5388-BC70-4820-ADE8-6823BC2A16BB}"/>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sp>
          <p:nvSpPr>
            <p:cNvPr id="41" name="Freeform 751">
              <a:extLst>
                <a:ext uri="{FF2B5EF4-FFF2-40B4-BE49-F238E27FC236}">
                  <a16:creationId xmlns:a16="http://schemas.microsoft.com/office/drawing/2014/main" id="{008C45C0-A19D-4667-979F-E628F9068877}"/>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sp>
          <p:nvSpPr>
            <p:cNvPr id="42" name="Freeform 752">
              <a:extLst>
                <a:ext uri="{FF2B5EF4-FFF2-40B4-BE49-F238E27FC236}">
                  <a16:creationId xmlns:a16="http://schemas.microsoft.com/office/drawing/2014/main" id="{C85013E1-BAB5-4C1C-81F5-293967E564D7}"/>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solidFill>
                  <a:srgbClr val="054D8C"/>
                </a:solidFill>
                <a:latin typeface="Arial" panose="020B0604020202020204" pitchFamily="34" charset="0"/>
                <a:cs typeface="Arial" panose="020B0604020202020204" pitchFamily="34" charset="0"/>
              </a:endParaRPr>
            </a:p>
          </p:txBody>
        </p:sp>
      </p:grpSp>
      <p:sp>
        <p:nvSpPr>
          <p:cNvPr id="82" name="TextBox 81">
            <a:extLst>
              <a:ext uri="{FF2B5EF4-FFF2-40B4-BE49-F238E27FC236}">
                <a16:creationId xmlns:a16="http://schemas.microsoft.com/office/drawing/2014/main" id="{90708862-6CC0-445F-BA77-1FCEEAF63580}"/>
              </a:ext>
            </a:extLst>
          </p:cNvPr>
          <p:cNvSpPr txBox="1"/>
          <p:nvPr/>
        </p:nvSpPr>
        <p:spPr>
          <a:xfrm>
            <a:off x="899212" y="4115140"/>
            <a:ext cx="6773901" cy="292388"/>
          </a:xfrm>
          <a:prstGeom prst="rect">
            <a:avLst/>
          </a:prstGeom>
          <a:noFill/>
        </p:spPr>
        <p:txBody>
          <a:bodyPr wrap="square">
            <a:spAutoFit/>
          </a:bodyPr>
          <a:lstStyle/>
          <a:p>
            <a:pPr>
              <a:spcBef>
                <a:spcPts val="600"/>
              </a:spcBef>
            </a:pPr>
            <a:r>
              <a:rPr lang="en-US" sz="1300" dirty="0">
                <a:cs typeface="Arial" panose="020B0604020202020204" pitchFamily="34" charset="0"/>
              </a:rPr>
              <a:t>Gradual implementation of </a:t>
            </a:r>
            <a:r>
              <a:rPr lang="en-US" sz="1300" b="1" dirty="0">
                <a:cs typeface="Arial" panose="020B0604020202020204" pitchFamily="34" charset="0"/>
              </a:rPr>
              <a:t>electronic Patient Reported Outcomes (ePROs)</a:t>
            </a:r>
          </a:p>
        </p:txBody>
      </p:sp>
      <p:grpSp>
        <p:nvGrpSpPr>
          <p:cNvPr id="59" name="Group 627">
            <a:extLst>
              <a:ext uri="{FF2B5EF4-FFF2-40B4-BE49-F238E27FC236}">
                <a16:creationId xmlns:a16="http://schemas.microsoft.com/office/drawing/2014/main" id="{BB39EE79-0450-4014-8C8E-0E43F50C4917}"/>
              </a:ext>
            </a:extLst>
          </p:cNvPr>
          <p:cNvGrpSpPr>
            <a:grpSpLocks noChangeAspect="1"/>
          </p:cNvGrpSpPr>
          <p:nvPr/>
        </p:nvGrpSpPr>
        <p:grpSpPr bwMode="auto">
          <a:xfrm>
            <a:off x="431089" y="4622003"/>
            <a:ext cx="383215" cy="369064"/>
            <a:chOff x="5295" y="2587"/>
            <a:chExt cx="340" cy="341"/>
          </a:xfrm>
          <a:solidFill>
            <a:srgbClr val="409B9C"/>
          </a:solidFill>
        </p:grpSpPr>
        <p:sp>
          <p:nvSpPr>
            <p:cNvPr id="60" name="Freeform 628">
              <a:extLst>
                <a:ext uri="{FF2B5EF4-FFF2-40B4-BE49-F238E27FC236}">
                  <a16:creationId xmlns:a16="http://schemas.microsoft.com/office/drawing/2014/main" id="{464D0513-07C6-4D05-B5B3-098D92CB2769}"/>
                </a:ext>
              </a:extLst>
            </p:cNvPr>
            <p:cNvSpPr>
              <a:spLocks noEditPoints="1"/>
            </p:cNvSpPr>
            <p:nvPr/>
          </p:nvSpPr>
          <p:spPr bwMode="auto">
            <a:xfrm>
              <a:off x="5295" y="2587"/>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latin typeface="Arial" panose="020B0604020202020204" pitchFamily="34" charset="0"/>
                <a:cs typeface="Arial" panose="020B0604020202020204" pitchFamily="34" charset="0"/>
              </a:endParaRPr>
            </a:p>
          </p:txBody>
        </p:sp>
        <p:sp>
          <p:nvSpPr>
            <p:cNvPr id="61" name="Freeform 629">
              <a:extLst>
                <a:ext uri="{FF2B5EF4-FFF2-40B4-BE49-F238E27FC236}">
                  <a16:creationId xmlns:a16="http://schemas.microsoft.com/office/drawing/2014/main" id="{DF267827-2981-4F0D-BF96-24A92E81D562}"/>
                </a:ext>
              </a:extLst>
            </p:cNvPr>
            <p:cNvSpPr>
              <a:spLocks noEditPoints="1"/>
            </p:cNvSpPr>
            <p:nvPr/>
          </p:nvSpPr>
          <p:spPr bwMode="auto">
            <a:xfrm>
              <a:off x="5359" y="2665"/>
              <a:ext cx="212" cy="184"/>
            </a:xfrm>
            <a:custGeom>
              <a:avLst/>
              <a:gdLst>
                <a:gd name="T0" fmla="*/ 309 w 320"/>
                <a:gd name="T1" fmla="*/ 91 h 277"/>
                <a:gd name="T2" fmla="*/ 199 w 320"/>
                <a:gd name="T3" fmla="*/ 15 h 277"/>
                <a:gd name="T4" fmla="*/ 91 w 320"/>
                <a:gd name="T5" fmla="*/ 23 h 277"/>
                <a:gd name="T6" fmla="*/ 32 w 320"/>
                <a:gd name="T7" fmla="*/ 73 h 277"/>
                <a:gd name="T8" fmla="*/ 87 w 320"/>
                <a:gd name="T9" fmla="*/ 187 h 277"/>
                <a:gd name="T10" fmla="*/ 170 w 320"/>
                <a:gd name="T11" fmla="*/ 211 h 277"/>
                <a:gd name="T12" fmla="*/ 245 w 320"/>
                <a:gd name="T13" fmla="*/ 277 h 277"/>
                <a:gd name="T14" fmla="*/ 298 w 320"/>
                <a:gd name="T15" fmla="*/ 197 h 277"/>
                <a:gd name="T16" fmla="*/ 280 w 320"/>
                <a:gd name="T17" fmla="*/ 169 h 277"/>
                <a:gd name="T18" fmla="*/ 277 w 320"/>
                <a:gd name="T19" fmla="*/ 198 h 277"/>
                <a:gd name="T20" fmla="*/ 192 w 320"/>
                <a:gd name="T21" fmla="*/ 256 h 277"/>
                <a:gd name="T22" fmla="*/ 161 w 320"/>
                <a:gd name="T23" fmla="*/ 174 h 277"/>
                <a:gd name="T24" fmla="*/ 122 w 320"/>
                <a:gd name="T25" fmla="*/ 181 h 277"/>
                <a:gd name="T26" fmla="*/ 64 w 320"/>
                <a:gd name="T27" fmla="*/ 171 h 277"/>
                <a:gd name="T28" fmla="*/ 54 w 320"/>
                <a:gd name="T29" fmla="*/ 76 h 277"/>
                <a:gd name="T30" fmla="*/ 90 w 320"/>
                <a:gd name="T31" fmla="*/ 45 h 277"/>
                <a:gd name="T32" fmla="*/ 145 w 320"/>
                <a:gd name="T33" fmla="*/ 31 h 277"/>
                <a:gd name="T34" fmla="*/ 195 w 320"/>
                <a:gd name="T35" fmla="*/ 39 h 277"/>
                <a:gd name="T36" fmla="*/ 245 w 320"/>
                <a:gd name="T37" fmla="*/ 55 h 277"/>
                <a:gd name="T38" fmla="*/ 261 w 320"/>
                <a:gd name="T39" fmla="*/ 64 h 277"/>
                <a:gd name="T40" fmla="*/ 281 w 320"/>
                <a:gd name="T41" fmla="*/ 114 h 277"/>
                <a:gd name="T42" fmla="*/ 280 w 320"/>
                <a:gd name="T43" fmla="*/ 169 h 277"/>
                <a:gd name="T44" fmla="*/ 100 w 320"/>
                <a:gd name="T45" fmla="*/ 127 h 277"/>
                <a:gd name="T46" fmla="*/ 53 w 320"/>
                <a:gd name="T47" fmla="*/ 139 h 277"/>
                <a:gd name="T48" fmla="*/ 83 w 320"/>
                <a:gd name="T49" fmla="*/ 104 h 277"/>
                <a:gd name="T50" fmla="*/ 94 w 320"/>
                <a:gd name="T51" fmla="*/ 70 h 277"/>
                <a:gd name="T52" fmla="*/ 138 w 320"/>
                <a:gd name="T53" fmla="*/ 68 h 277"/>
                <a:gd name="T54" fmla="*/ 159 w 320"/>
                <a:gd name="T55" fmla="*/ 60 h 277"/>
                <a:gd name="T56" fmla="*/ 163 w 320"/>
                <a:gd name="T57" fmla="*/ 81 h 277"/>
                <a:gd name="T58" fmla="*/ 138 w 320"/>
                <a:gd name="T59" fmla="*/ 96 h 277"/>
                <a:gd name="T60" fmla="*/ 188 w 320"/>
                <a:gd name="T61" fmla="*/ 131 h 277"/>
                <a:gd name="T62" fmla="*/ 177 w 320"/>
                <a:gd name="T63" fmla="*/ 149 h 277"/>
                <a:gd name="T64" fmla="*/ 134 w 320"/>
                <a:gd name="T65" fmla="*/ 129 h 277"/>
                <a:gd name="T66" fmla="*/ 187 w 320"/>
                <a:gd name="T67" fmla="*/ 98 h 277"/>
                <a:gd name="T68" fmla="*/ 224 w 320"/>
                <a:gd name="T69" fmla="*/ 75 h 277"/>
                <a:gd name="T70" fmla="*/ 251 w 320"/>
                <a:gd name="T71" fmla="*/ 116 h 277"/>
                <a:gd name="T72" fmla="*/ 222 w 320"/>
                <a:gd name="T73" fmla="*/ 96 h 277"/>
                <a:gd name="T74" fmla="*/ 266 w 320"/>
                <a:gd name="T75" fmla="*/ 149 h 277"/>
                <a:gd name="T76" fmla="*/ 244 w 320"/>
                <a:gd name="T77" fmla="*/ 164 h 277"/>
                <a:gd name="T78" fmla="*/ 244 w 320"/>
                <a:gd name="T79" fmla="*/ 207 h 277"/>
                <a:gd name="T80" fmla="*/ 212 w 320"/>
                <a:gd name="T81" fmla="*/ 194 h 277"/>
                <a:gd name="T82" fmla="*/ 217 w 320"/>
                <a:gd name="T83" fmla="*/ 147 h 277"/>
                <a:gd name="T84" fmla="*/ 238 w 320"/>
                <a:gd name="T85" fmla="*/ 13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277">
                  <a:moveTo>
                    <a:pt x="320" y="144"/>
                  </a:moveTo>
                  <a:cubicBezTo>
                    <a:pt x="320" y="131"/>
                    <a:pt x="314" y="119"/>
                    <a:pt x="305" y="110"/>
                  </a:cubicBezTo>
                  <a:cubicBezTo>
                    <a:pt x="308" y="104"/>
                    <a:pt x="309" y="97"/>
                    <a:pt x="309" y="91"/>
                  </a:cubicBezTo>
                  <a:cubicBezTo>
                    <a:pt x="309" y="65"/>
                    <a:pt x="289" y="44"/>
                    <a:pt x="263" y="43"/>
                  </a:cubicBezTo>
                  <a:cubicBezTo>
                    <a:pt x="257" y="24"/>
                    <a:pt x="239" y="11"/>
                    <a:pt x="218" y="11"/>
                  </a:cubicBezTo>
                  <a:cubicBezTo>
                    <a:pt x="212" y="11"/>
                    <a:pt x="205" y="12"/>
                    <a:pt x="199" y="15"/>
                  </a:cubicBezTo>
                  <a:cubicBezTo>
                    <a:pt x="190" y="5"/>
                    <a:pt x="178" y="0"/>
                    <a:pt x="165" y="0"/>
                  </a:cubicBezTo>
                  <a:cubicBezTo>
                    <a:pt x="153" y="0"/>
                    <a:pt x="142" y="4"/>
                    <a:pt x="133" y="12"/>
                  </a:cubicBezTo>
                  <a:cubicBezTo>
                    <a:pt x="119" y="8"/>
                    <a:pt x="102" y="12"/>
                    <a:pt x="91" y="23"/>
                  </a:cubicBezTo>
                  <a:cubicBezTo>
                    <a:pt x="87" y="22"/>
                    <a:pt x="83" y="21"/>
                    <a:pt x="80" y="21"/>
                  </a:cubicBezTo>
                  <a:cubicBezTo>
                    <a:pt x="53" y="21"/>
                    <a:pt x="32" y="43"/>
                    <a:pt x="32" y="69"/>
                  </a:cubicBezTo>
                  <a:cubicBezTo>
                    <a:pt x="32" y="70"/>
                    <a:pt x="32" y="71"/>
                    <a:pt x="32" y="73"/>
                  </a:cubicBezTo>
                  <a:cubicBezTo>
                    <a:pt x="12" y="84"/>
                    <a:pt x="0" y="105"/>
                    <a:pt x="0" y="128"/>
                  </a:cubicBezTo>
                  <a:cubicBezTo>
                    <a:pt x="0" y="163"/>
                    <a:pt x="28" y="192"/>
                    <a:pt x="64" y="192"/>
                  </a:cubicBezTo>
                  <a:cubicBezTo>
                    <a:pt x="72" y="192"/>
                    <a:pt x="80" y="190"/>
                    <a:pt x="87" y="187"/>
                  </a:cubicBezTo>
                  <a:cubicBezTo>
                    <a:pt x="96" y="197"/>
                    <a:pt x="109" y="203"/>
                    <a:pt x="122" y="203"/>
                  </a:cubicBezTo>
                  <a:cubicBezTo>
                    <a:pt x="132" y="203"/>
                    <a:pt x="141" y="200"/>
                    <a:pt x="149" y="195"/>
                  </a:cubicBezTo>
                  <a:cubicBezTo>
                    <a:pt x="154" y="202"/>
                    <a:pt x="162" y="207"/>
                    <a:pt x="170" y="211"/>
                  </a:cubicBezTo>
                  <a:cubicBezTo>
                    <a:pt x="170" y="267"/>
                    <a:pt x="170" y="267"/>
                    <a:pt x="170" y="267"/>
                  </a:cubicBezTo>
                  <a:cubicBezTo>
                    <a:pt x="170" y="273"/>
                    <a:pt x="175" y="277"/>
                    <a:pt x="181" y="277"/>
                  </a:cubicBezTo>
                  <a:cubicBezTo>
                    <a:pt x="245" y="277"/>
                    <a:pt x="245" y="277"/>
                    <a:pt x="245" y="277"/>
                  </a:cubicBezTo>
                  <a:cubicBezTo>
                    <a:pt x="251" y="277"/>
                    <a:pt x="256" y="273"/>
                    <a:pt x="256" y="267"/>
                  </a:cubicBezTo>
                  <a:cubicBezTo>
                    <a:pt x="256" y="267"/>
                    <a:pt x="256" y="249"/>
                    <a:pt x="269" y="241"/>
                  </a:cubicBezTo>
                  <a:cubicBezTo>
                    <a:pt x="283" y="232"/>
                    <a:pt x="299" y="219"/>
                    <a:pt x="298" y="197"/>
                  </a:cubicBezTo>
                  <a:cubicBezTo>
                    <a:pt x="298" y="193"/>
                    <a:pt x="298" y="189"/>
                    <a:pt x="297" y="185"/>
                  </a:cubicBezTo>
                  <a:cubicBezTo>
                    <a:pt x="311" y="176"/>
                    <a:pt x="320" y="161"/>
                    <a:pt x="320" y="144"/>
                  </a:cubicBezTo>
                  <a:close/>
                  <a:moveTo>
                    <a:pt x="280" y="169"/>
                  </a:moveTo>
                  <a:cubicBezTo>
                    <a:pt x="277" y="170"/>
                    <a:pt x="274" y="173"/>
                    <a:pt x="273" y="175"/>
                  </a:cubicBezTo>
                  <a:cubicBezTo>
                    <a:pt x="272" y="178"/>
                    <a:pt x="272" y="182"/>
                    <a:pt x="274" y="185"/>
                  </a:cubicBezTo>
                  <a:cubicBezTo>
                    <a:pt x="276" y="189"/>
                    <a:pt x="277" y="193"/>
                    <a:pt x="277" y="198"/>
                  </a:cubicBezTo>
                  <a:cubicBezTo>
                    <a:pt x="277" y="205"/>
                    <a:pt x="274" y="213"/>
                    <a:pt x="257" y="223"/>
                  </a:cubicBezTo>
                  <a:cubicBezTo>
                    <a:pt x="243" y="232"/>
                    <a:pt x="238" y="246"/>
                    <a:pt x="236" y="256"/>
                  </a:cubicBezTo>
                  <a:cubicBezTo>
                    <a:pt x="192" y="256"/>
                    <a:pt x="192" y="256"/>
                    <a:pt x="192" y="256"/>
                  </a:cubicBezTo>
                  <a:cubicBezTo>
                    <a:pt x="192" y="202"/>
                    <a:pt x="192" y="202"/>
                    <a:pt x="192" y="202"/>
                  </a:cubicBezTo>
                  <a:cubicBezTo>
                    <a:pt x="192" y="197"/>
                    <a:pt x="188" y="192"/>
                    <a:pt x="183" y="192"/>
                  </a:cubicBezTo>
                  <a:cubicBezTo>
                    <a:pt x="173" y="190"/>
                    <a:pt x="165" y="184"/>
                    <a:pt x="161" y="174"/>
                  </a:cubicBezTo>
                  <a:cubicBezTo>
                    <a:pt x="160" y="171"/>
                    <a:pt x="157" y="168"/>
                    <a:pt x="153" y="167"/>
                  </a:cubicBezTo>
                  <a:cubicBezTo>
                    <a:pt x="149" y="167"/>
                    <a:pt x="145" y="168"/>
                    <a:pt x="143" y="171"/>
                  </a:cubicBezTo>
                  <a:cubicBezTo>
                    <a:pt x="138" y="178"/>
                    <a:pt x="130" y="181"/>
                    <a:pt x="122" y="181"/>
                  </a:cubicBezTo>
                  <a:cubicBezTo>
                    <a:pt x="113" y="181"/>
                    <a:pt x="105" y="176"/>
                    <a:pt x="100" y="168"/>
                  </a:cubicBezTo>
                  <a:cubicBezTo>
                    <a:pt x="97" y="163"/>
                    <a:pt x="90" y="162"/>
                    <a:pt x="85" y="165"/>
                  </a:cubicBezTo>
                  <a:cubicBezTo>
                    <a:pt x="78" y="169"/>
                    <a:pt x="71" y="171"/>
                    <a:pt x="64" y="171"/>
                  </a:cubicBezTo>
                  <a:cubicBezTo>
                    <a:pt x="40" y="171"/>
                    <a:pt x="21" y="152"/>
                    <a:pt x="21" y="128"/>
                  </a:cubicBezTo>
                  <a:cubicBezTo>
                    <a:pt x="21" y="111"/>
                    <a:pt x="31" y="95"/>
                    <a:pt x="48" y="89"/>
                  </a:cubicBezTo>
                  <a:cubicBezTo>
                    <a:pt x="53" y="86"/>
                    <a:pt x="55" y="81"/>
                    <a:pt x="54" y="76"/>
                  </a:cubicBezTo>
                  <a:cubicBezTo>
                    <a:pt x="53" y="73"/>
                    <a:pt x="53" y="71"/>
                    <a:pt x="53" y="69"/>
                  </a:cubicBezTo>
                  <a:cubicBezTo>
                    <a:pt x="53" y="55"/>
                    <a:pt x="65" y="43"/>
                    <a:pt x="80" y="43"/>
                  </a:cubicBezTo>
                  <a:cubicBezTo>
                    <a:pt x="83" y="43"/>
                    <a:pt x="87" y="43"/>
                    <a:pt x="90" y="45"/>
                  </a:cubicBezTo>
                  <a:cubicBezTo>
                    <a:pt x="94" y="46"/>
                    <a:pt x="99" y="45"/>
                    <a:pt x="102" y="42"/>
                  </a:cubicBezTo>
                  <a:cubicBezTo>
                    <a:pt x="109" y="33"/>
                    <a:pt x="122" y="30"/>
                    <a:pt x="132" y="34"/>
                  </a:cubicBezTo>
                  <a:cubicBezTo>
                    <a:pt x="137" y="36"/>
                    <a:pt x="142" y="35"/>
                    <a:pt x="145" y="31"/>
                  </a:cubicBezTo>
                  <a:cubicBezTo>
                    <a:pt x="150" y="25"/>
                    <a:pt x="157" y="21"/>
                    <a:pt x="165" y="21"/>
                  </a:cubicBezTo>
                  <a:cubicBezTo>
                    <a:pt x="174" y="21"/>
                    <a:pt x="183" y="26"/>
                    <a:pt x="188" y="34"/>
                  </a:cubicBezTo>
                  <a:cubicBezTo>
                    <a:pt x="189" y="37"/>
                    <a:pt x="192" y="38"/>
                    <a:pt x="195" y="39"/>
                  </a:cubicBezTo>
                  <a:cubicBezTo>
                    <a:pt x="197" y="39"/>
                    <a:pt x="200" y="39"/>
                    <a:pt x="203" y="37"/>
                  </a:cubicBezTo>
                  <a:cubicBezTo>
                    <a:pt x="207" y="34"/>
                    <a:pt x="213" y="32"/>
                    <a:pt x="218" y="32"/>
                  </a:cubicBezTo>
                  <a:cubicBezTo>
                    <a:pt x="232" y="32"/>
                    <a:pt x="243" y="42"/>
                    <a:pt x="245" y="55"/>
                  </a:cubicBezTo>
                  <a:cubicBezTo>
                    <a:pt x="245" y="58"/>
                    <a:pt x="246" y="61"/>
                    <a:pt x="249" y="62"/>
                  </a:cubicBezTo>
                  <a:cubicBezTo>
                    <a:pt x="251" y="64"/>
                    <a:pt x="254" y="65"/>
                    <a:pt x="257" y="64"/>
                  </a:cubicBezTo>
                  <a:cubicBezTo>
                    <a:pt x="258" y="64"/>
                    <a:pt x="260" y="64"/>
                    <a:pt x="261" y="64"/>
                  </a:cubicBezTo>
                  <a:cubicBezTo>
                    <a:pt x="276" y="64"/>
                    <a:pt x="288" y="76"/>
                    <a:pt x="288" y="91"/>
                  </a:cubicBezTo>
                  <a:cubicBezTo>
                    <a:pt x="288" y="96"/>
                    <a:pt x="286" y="102"/>
                    <a:pt x="283" y="106"/>
                  </a:cubicBezTo>
                  <a:cubicBezTo>
                    <a:pt x="281" y="109"/>
                    <a:pt x="280" y="112"/>
                    <a:pt x="281" y="114"/>
                  </a:cubicBezTo>
                  <a:cubicBezTo>
                    <a:pt x="281" y="117"/>
                    <a:pt x="283" y="120"/>
                    <a:pt x="286" y="121"/>
                  </a:cubicBezTo>
                  <a:cubicBezTo>
                    <a:pt x="294" y="126"/>
                    <a:pt x="298" y="135"/>
                    <a:pt x="298" y="144"/>
                  </a:cubicBezTo>
                  <a:cubicBezTo>
                    <a:pt x="298" y="156"/>
                    <a:pt x="291" y="166"/>
                    <a:pt x="280" y="169"/>
                  </a:cubicBezTo>
                  <a:close/>
                  <a:moveTo>
                    <a:pt x="94" y="70"/>
                  </a:moveTo>
                  <a:cubicBezTo>
                    <a:pt x="103" y="86"/>
                    <a:pt x="106" y="113"/>
                    <a:pt x="106" y="116"/>
                  </a:cubicBezTo>
                  <a:cubicBezTo>
                    <a:pt x="107" y="121"/>
                    <a:pt x="104" y="125"/>
                    <a:pt x="100" y="127"/>
                  </a:cubicBezTo>
                  <a:cubicBezTo>
                    <a:pt x="97" y="129"/>
                    <a:pt x="92" y="128"/>
                    <a:pt x="89" y="125"/>
                  </a:cubicBezTo>
                  <a:cubicBezTo>
                    <a:pt x="86" y="123"/>
                    <a:pt x="72" y="128"/>
                    <a:pt x="59" y="137"/>
                  </a:cubicBezTo>
                  <a:cubicBezTo>
                    <a:pt x="57" y="138"/>
                    <a:pt x="55" y="139"/>
                    <a:pt x="53" y="139"/>
                  </a:cubicBezTo>
                  <a:cubicBezTo>
                    <a:pt x="50" y="139"/>
                    <a:pt x="46" y="137"/>
                    <a:pt x="44" y="134"/>
                  </a:cubicBezTo>
                  <a:cubicBezTo>
                    <a:pt x="41" y="130"/>
                    <a:pt x="42" y="123"/>
                    <a:pt x="47" y="119"/>
                  </a:cubicBezTo>
                  <a:cubicBezTo>
                    <a:pt x="51" y="116"/>
                    <a:pt x="67" y="105"/>
                    <a:pt x="83" y="104"/>
                  </a:cubicBezTo>
                  <a:cubicBezTo>
                    <a:pt x="81" y="95"/>
                    <a:pt x="79" y="86"/>
                    <a:pt x="76" y="80"/>
                  </a:cubicBezTo>
                  <a:cubicBezTo>
                    <a:pt x="73" y="75"/>
                    <a:pt x="75" y="68"/>
                    <a:pt x="80" y="65"/>
                  </a:cubicBezTo>
                  <a:cubicBezTo>
                    <a:pt x="85" y="62"/>
                    <a:pt x="92" y="64"/>
                    <a:pt x="94" y="70"/>
                  </a:cubicBezTo>
                  <a:close/>
                  <a:moveTo>
                    <a:pt x="131" y="93"/>
                  </a:moveTo>
                  <a:cubicBezTo>
                    <a:pt x="127" y="90"/>
                    <a:pt x="126" y="85"/>
                    <a:pt x="127" y="80"/>
                  </a:cubicBezTo>
                  <a:cubicBezTo>
                    <a:pt x="128" y="78"/>
                    <a:pt x="129" y="74"/>
                    <a:pt x="138" y="68"/>
                  </a:cubicBezTo>
                  <a:cubicBezTo>
                    <a:pt x="137" y="65"/>
                    <a:pt x="138" y="61"/>
                    <a:pt x="140" y="59"/>
                  </a:cubicBezTo>
                  <a:cubicBezTo>
                    <a:pt x="143" y="54"/>
                    <a:pt x="149" y="52"/>
                    <a:pt x="154" y="55"/>
                  </a:cubicBezTo>
                  <a:cubicBezTo>
                    <a:pt x="157" y="56"/>
                    <a:pt x="158" y="58"/>
                    <a:pt x="159" y="60"/>
                  </a:cubicBezTo>
                  <a:cubicBezTo>
                    <a:pt x="159" y="60"/>
                    <a:pt x="160" y="60"/>
                    <a:pt x="161" y="60"/>
                  </a:cubicBezTo>
                  <a:cubicBezTo>
                    <a:pt x="166" y="61"/>
                    <a:pt x="170" y="65"/>
                    <a:pt x="170" y="70"/>
                  </a:cubicBezTo>
                  <a:cubicBezTo>
                    <a:pt x="171" y="75"/>
                    <a:pt x="168" y="80"/>
                    <a:pt x="163" y="81"/>
                  </a:cubicBezTo>
                  <a:cubicBezTo>
                    <a:pt x="158" y="83"/>
                    <a:pt x="152" y="85"/>
                    <a:pt x="149" y="87"/>
                  </a:cubicBezTo>
                  <a:cubicBezTo>
                    <a:pt x="149" y="89"/>
                    <a:pt x="148" y="91"/>
                    <a:pt x="146" y="93"/>
                  </a:cubicBezTo>
                  <a:cubicBezTo>
                    <a:pt x="144" y="95"/>
                    <a:pt x="141" y="96"/>
                    <a:pt x="138" y="96"/>
                  </a:cubicBezTo>
                  <a:cubicBezTo>
                    <a:pt x="136" y="96"/>
                    <a:pt x="133" y="95"/>
                    <a:pt x="131" y="93"/>
                  </a:cubicBezTo>
                  <a:close/>
                  <a:moveTo>
                    <a:pt x="190" y="113"/>
                  </a:moveTo>
                  <a:cubicBezTo>
                    <a:pt x="181" y="124"/>
                    <a:pt x="187" y="130"/>
                    <a:pt x="188" y="131"/>
                  </a:cubicBezTo>
                  <a:cubicBezTo>
                    <a:pt x="192" y="134"/>
                    <a:pt x="193" y="140"/>
                    <a:pt x="190" y="144"/>
                  </a:cubicBezTo>
                  <a:cubicBezTo>
                    <a:pt x="188" y="148"/>
                    <a:pt x="185" y="149"/>
                    <a:pt x="181" y="149"/>
                  </a:cubicBezTo>
                  <a:cubicBezTo>
                    <a:pt x="180" y="149"/>
                    <a:pt x="178" y="149"/>
                    <a:pt x="177" y="149"/>
                  </a:cubicBezTo>
                  <a:cubicBezTo>
                    <a:pt x="159" y="141"/>
                    <a:pt x="143" y="148"/>
                    <a:pt x="143" y="148"/>
                  </a:cubicBezTo>
                  <a:cubicBezTo>
                    <a:pt x="137" y="151"/>
                    <a:pt x="131" y="148"/>
                    <a:pt x="129" y="143"/>
                  </a:cubicBezTo>
                  <a:cubicBezTo>
                    <a:pt x="126" y="138"/>
                    <a:pt x="128" y="132"/>
                    <a:pt x="134" y="129"/>
                  </a:cubicBezTo>
                  <a:cubicBezTo>
                    <a:pt x="134" y="129"/>
                    <a:pt x="147" y="123"/>
                    <a:pt x="164" y="124"/>
                  </a:cubicBezTo>
                  <a:cubicBezTo>
                    <a:pt x="164" y="117"/>
                    <a:pt x="166" y="109"/>
                    <a:pt x="172" y="100"/>
                  </a:cubicBezTo>
                  <a:cubicBezTo>
                    <a:pt x="176" y="96"/>
                    <a:pt x="183" y="95"/>
                    <a:pt x="187" y="98"/>
                  </a:cubicBezTo>
                  <a:cubicBezTo>
                    <a:pt x="192" y="102"/>
                    <a:pt x="193" y="108"/>
                    <a:pt x="190" y="113"/>
                  </a:cubicBezTo>
                  <a:close/>
                  <a:moveTo>
                    <a:pt x="213" y="85"/>
                  </a:moveTo>
                  <a:cubicBezTo>
                    <a:pt x="213" y="79"/>
                    <a:pt x="218" y="75"/>
                    <a:pt x="224" y="75"/>
                  </a:cubicBezTo>
                  <a:cubicBezTo>
                    <a:pt x="224" y="75"/>
                    <a:pt x="224" y="75"/>
                    <a:pt x="224" y="75"/>
                  </a:cubicBezTo>
                  <a:cubicBezTo>
                    <a:pt x="229" y="75"/>
                    <a:pt x="240" y="78"/>
                    <a:pt x="254" y="101"/>
                  </a:cubicBezTo>
                  <a:cubicBezTo>
                    <a:pt x="257" y="106"/>
                    <a:pt x="256" y="113"/>
                    <a:pt x="251" y="116"/>
                  </a:cubicBezTo>
                  <a:cubicBezTo>
                    <a:pt x="249" y="117"/>
                    <a:pt x="247" y="117"/>
                    <a:pt x="245" y="117"/>
                  </a:cubicBezTo>
                  <a:cubicBezTo>
                    <a:pt x="241" y="117"/>
                    <a:pt x="238" y="116"/>
                    <a:pt x="236" y="112"/>
                  </a:cubicBezTo>
                  <a:cubicBezTo>
                    <a:pt x="228" y="100"/>
                    <a:pt x="223" y="96"/>
                    <a:pt x="222" y="96"/>
                  </a:cubicBezTo>
                  <a:cubicBezTo>
                    <a:pt x="217" y="95"/>
                    <a:pt x="213" y="91"/>
                    <a:pt x="213" y="85"/>
                  </a:cubicBezTo>
                  <a:close/>
                  <a:moveTo>
                    <a:pt x="277" y="139"/>
                  </a:moveTo>
                  <a:cubicBezTo>
                    <a:pt x="277" y="145"/>
                    <a:pt x="272" y="149"/>
                    <a:pt x="266" y="149"/>
                  </a:cubicBezTo>
                  <a:cubicBezTo>
                    <a:pt x="250" y="149"/>
                    <a:pt x="245" y="162"/>
                    <a:pt x="244" y="163"/>
                  </a:cubicBezTo>
                  <a:cubicBezTo>
                    <a:pt x="244" y="163"/>
                    <a:pt x="244" y="164"/>
                    <a:pt x="244" y="164"/>
                  </a:cubicBezTo>
                  <a:cubicBezTo>
                    <a:pt x="244" y="164"/>
                    <a:pt x="244" y="164"/>
                    <a:pt x="244" y="164"/>
                  </a:cubicBezTo>
                  <a:cubicBezTo>
                    <a:pt x="244" y="165"/>
                    <a:pt x="239" y="177"/>
                    <a:pt x="233" y="187"/>
                  </a:cubicBezTo>
                  <a:cubicBezTo>
                    <a:pt x="233" y="189"/>
                    <a:pt x="236" y="192"/>
                    <a:pt x="239" y="193"/>
                  </a:cubicBezTo>
                  <a:cubicBezTo>
                    <a:pt x="244" y="196"/>
                    <a:pt x="246" y="202"/>
                    <a:pt x="244" y="207"/>
                  </a:cubicBezTo>
                  <a:cubicBezTo>
                    <a:pt x="242" y="211"/>
                    <a:pt x="238" y="213"/>
                    <a:pt x="234" y="213"/>
                  </a:cubicBezTo>
                  <a:cubicBezTo>
                    <a:pt x="233" y="213"/>
                    <a:pt x="231" y="213"/>
                    <a:pt x="230" y="212"/>
                  </a:cubicBezTo>
                  <a:cubicBezTo>
                    <a:pt x="227" y="211"/>
                    <a:pt x="215" y="205"/>
                    <a:pt x="212" y="194"/>
                  </a:cubicBezTo>
                  <a:cubicBezTo>
                    <a:pt x="210" y="188"/>
                    <a:pt x="211" y="181"/>
                    <a:pt x="215" y="176"/>
                  </a:cubicBezTo>
                  <a:cubicBezTo>
                    <a:pt x="219" y="169"/>
                    <a:pt x="223" y="160"/>
                    <a:pt x="224" y="157"/>
                  </a:cubicBezTo>
                  <a:cubicBezTo>
                    <a:pt x="224" y="155"/>
                    <a:pt x="221" y="150"/>
                    <a:pt x="217" y="147"/>
                  </a:cubicBezTo>
                  <a:cubicBezTo>
                    <a:pt x="212" y="144"/>
                    <a:pt x="212" y="137"/>
                    <a:pt x="215" y="132"/>
                  </a:cubicBezTo>
                  <a:cubicBezTo>
                    <a:pt x="219" y="127"/>
                    <a:pt x="225" y="127"/>
                    <a:pt x="230" y="130"/>
                  </a:cubicBezTo>
                  <a:cubicBezTo>
                    <a:pt x="231" y="131"/>
                    <a:pt x="234" y="133"/>
                    <a:pt x="238" y="138"/>
                  </a:cubicBezTo>
                  <a:cubicBezTo>
                    <a:pt x="245" y="132"/>
                    <a:pt x="254" y="128"/>
                    <a:pt x="267" y="128"/>
                  </a:cubicBezTo>
                  <a:cubicBezTo>
                    <a:pt x="273" y="128"/>
                    <a:pt x="277" y="133"/>
                    <a:pt x="277" y="1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latin typeface="Arial" panose="020B0604020202020204" pitchFamily="34" charset="0"/>
                <a:cs typeface="Arial" panose="020B0604020202020204" pitchFamily="34" charset="0"/>
              </a:endParaRPr>
            </a:p>
          </p:txBody>
        </p:sp>
      </p:grpSp>
      <p:sp>
        <p:nvSpPr>
          <p:cNvPr id="84" name="TextBox 83">
            <a:extLst>
              <a:ext uri="{FF2B5EF4-FFF2-40B4-BE49-F238E27FC236}">
                <a16:creationId xmlns:a16="http://schemas.microsoft.com/office/drawing/2014/main" id="{D5248CD7-6354-4E02-95DD-9274DC7D971D}"/>
              </a:ext>
            </a:extLst>
          </p:cNvPr>
          <p:cNvSpPr txBox="1"/>
          <p:nvPr/>
        </p:nvSpPr>
        <p:spPr>
          <a:xfrm>
            <a:off x="899212" y="4660341"/>
            <a:ext cx="7441066" cy="292388"/>
          </a:xfrm>
          <a:prstGeom prst="rect">
            <a:avLst/>
          </a:prstGeom>
          <a:noFill/>
        </p:spPr>
        <p:txBody>
          <a:bodyPr wrap="square">
            <a:spAutoFit/>
          </a:bodyPr>
          <a:lstStyle/>
          <a:p>
            <a:pPr marR="0" lvl="0">
              <a:spcBef>
                <a:spcPts val="600"/>
              </a:spcBef>
              <a:spcAft>
                <a:spcPts val="0"/>
              </a:spcAft>
            </a:pPr>
            <a:r>
              <a:rPr lang="en-US" sz="1300" b="1" dirty="0">
                <a:cs typeface="Arial" panose="020B0604020202020204" pitchFamily="34" charset="0"/>
              </a:rPr>
              <a:t>Utilize data </a:t>
            </a:r>
            <a:r>
              <a:rPr lang="en-US" sz="1300" dirty="0">
                <a:cs typeface="Arial" panose="020B0604020202020204" pitchFamily="34" charset="0"/>
              </a:rPr>
              <a:t>for continuous quality improvement (CQI), including the development of a health equity plan</a:t>
            </a:r>
          </a:p>
        </p:txBody>
      </p:sp>
      <p:grpSp>
        <p:nvGrpSpPr>
          <p:cNvPr id="62" name="Group 489">
            <a:extLst>
              <a:ext uri="{FF2B5EF4-FFF2-40B4-BE49-F238E27FC236}">
                <a16:creationId xmlns:a16="http://schemas.microsoft.com/office/drawing/2014/main" id="{BF5141A5-D7B8-43E8-8DFA-56427210F561}"/>
              </a:ext>
            </a:extLst>
          </p:cNvPr>
          <p:cNvGrpSpPr>
            <a:grpSpLocks noChangeAspect="1"/>
          </p:cNvGrpSpPr>
          <p:nvPr/>
        </p:nvGrpSpPr>
        <p:grpSpPr bwMode="auto">
          <a:xfrm>
            <a:off x="431083" y="5166890"/>
            <a:ext cx="382236" cy="367041"/>
            <a:chOff x="2920" y="2264"/>
            <a:chExt cx="340" cy="340"/>
          </a:xfrm>
          <a:solidFill>
            <a:srgbClr val="409B9C"/>
          </a:solidFill>
        </p:grpSpPr>
        <p:sp>
          <p:nvSpPr>
            <p:cNvPr id="63" name="Freeform 490">
              <a:extLst>
                <a:ext uri="{FF2B5EF4-FFF2-40B4-BE49-F238E27FC236}">
                  <a16:creationId xmlns:a16="http://schemas.microsoft.com/office/drawing/2014/main" id="{ACC8D1C6-510F-4899-A5BB-32772CEA93F7}"/>
                </a:ext>
              </a:extLst>
            </p:cNvPr>
            <p:cNvSpPr>
              <a:spLocks noEditPoints="1"/>
            </p:cNvSpPr>
            <p:nvPr/>
          </p:nvSpPr>
          <p:spPr bwMode="auto">
            <a:xfrm>
              <a:off x="3014" y="2363"/>
              <a:ext cx="152" cy="113"/>
            </a:xfrm>
            <a:custGeom>
              <a:avLst/>
              <a:gdLst>
                <a:gd name="T0" fmla="*/ 11 w 277"/>
                <a:gd name="T1" fmla="*/ 171 h 171"/>
                <a:gd name="T2" fmla="*/ 267 w 277"/>
                <a:gd name="T3" fmla="*/ 171 h 171"/>
                <a:gd name="T4" fmla="*/ 277 w 277"/>
                <a:gd name="T5" fmla="*/ 160 h 171"/>
                <a:gd name="T6" fmla="*/ 277 w 277"/>
                <a:gd name="T7" fmla="*/ 11 h 171"/>
                <a:gd name="T8" fmla="*/ 267 w 277"/>
                <a:gd name="T9" fmla="*/ 0 h 171"/>
                <a:gd name="T10" fmla="*/ 11 w 277"/>
                <a:gd name="T11" fmla="*/ 0 h 171"/>
                <a:gd name="T12" fmla="*/ 0 w 277"/>
                <a:gd name="T13" fmla="*/ 11 h 171"/>
                <a:gd name="T14" fmla="*/ 0 w 277"/>
                <a:gd name="T15" fmla="*/ 160 h 171"/>
                <a:gd name="T16" fmla="*/ 11 w 277"/>
                <a:gd name="T17" fmla="*/ 171 h 171"/>
                <a:gd name="T18" fmla="*/ 21 w 277"/>
                <a:gd name="T19" fmla="*/ 21 h 171"/>
                <a:gd name="T20" fmla="*/ 256 w 277"/>
                <a:gd name="T21" fmla="*/ 21 h 171"/>
                <a:gd name="T22" fmla="*/ 256 w 277"/>
                <a:gd name="T23" fmla="*/ 149 h 171"/>
                <a:gd name="T24" fmla="*/ 21 w 277"/>
                <a:gd name="T25" fmla="*/ 149 h 171"/>
                <a:gd name="T26" fmla="*/ 21 w 277"/>
                <a:gd name="T27" fmla="*/ 2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171">
                  <a:moveTo>
                    <a:pt x="11" y="171"/>
                  </a:moveTo>
                  <a:cubicBezTo>
                    <a:pt x="267" y="171"/>
                    <a:pt x="267" y="171"/>
                    <a:pt x="267" y="171"/>
                  </a:cubicBezTo>
                  <a:cubicBezTo>
                    <a:pt x="273" y="171"/>
                    <a:pt x="277" y="166"/>
                    <a:pt x="277" y="160"/>
                  </a:cubicBezTo>
                  <a:cubicBezTo>
                    <a:pt x="277" y="11"/>
                    <a:pt x="277" y="11"/>
                    <a:pt x="277" y="11"/>
                  </a:cubicBezTo>
                  <a:cubicBezTo>
                    <a:pt x="277" y="5"/>
                    <a:pt x="273" y="0"/>
                    <a:pt x="267" y="0"/>
                  </a:cubicBezTo>
                  <a:cubicBezTo>
                    <a:pt x="11" y="0"/>
                    <a:pt x="11" y="0"/>
                    <a:pt x="11" y="0"/>
                  </a:cubicBezTo>
                  <a:cubicBezTo>
                    <a:pt x="5" y="0"/>
                    <a:pt x="0" y="5"/>
                    <a:pt x="0" y="11"/>
                  </a:cubicBezTo>
                  <a:cubicBezTo>
                    <a:pt x="0" y="160"/>
                    <a:pt x="0" y="160"/>
                    <a:pt x="0" y="160"/>
                  </a:cubicBezTo>
                  <a:cubicBezTo>
                    <a:pt x="0" y="166"/>
                    <a:pt x="5" y="171"/>
                    <a:pt x="11" y="171"/>
                  </a:cubicBezTo>
                  <a:close/>
                  <a:moveTo>
                    <a:pt x="21" y="21"/>
                  </a:moveTo>
                  <a:cubicBezTo>
                    <a:pt x="256" y="21"/>
                    <a:pt x="256" y="21"/>
                    <a:pt x="256" y="21"/>
                  </a:cubicBezTo>
                  <a:cubicBezTo>
                    <a:pt x="256" y="149"/>
                    <a:pt x="256" y="149"/>
                    <a:pt x="256" y="149"/>
                  </a:cubicBezTo>
                  <a:cubicBezTo>
                    <a:pt x="21" y="149"/>
                    <a:pt x="21" y="149"/>
                    <a:pt x="21" y="149"/>
                  </a:cubicBezTo>
                  <a:lnTo>
                    <a:pt x="21"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latin typeface="Arial" panose="020B0604020202020204" pitchFamily="34" charset="0"/>
                <a:cs typeface="Arial" panose="020B0604020202020204" pitchFamily="34" charset="0"/>
              </a:endParaRPr>
            </a:p>
          </p:txBody>
        </p:sp>
        <p:sp>
          <p:nvSpPr>
            <p:cNvPr id="64" name="Freeform 491">
              <a:extLst>
                <a:ext uri="{FF2B5EF4-FFF2-40B4-BE49-F238E27FC236}">
                  <a16:creationId xmlns:a16="http://schemas.microsoft.com/office/drawing/2014/main" id="{B64AA0FB-169B-4AAE-94E9-87ED41A24020}"/>
                </a:ext>
              </a:extLst>
            </p:cNvPr>
            <p:cNvSpPr>
              <a:spLocks/>
            </p:cNvSpPr>
            <p:nvPr/>
          </p:nvSpPr>
          <p:spPr bwMode="auto">
            <a:xfrm>
              <a:off x="3003" y="2490"/>
              <a:ext cx="175" cy="14"/>
            </a:xfrm>
            <a:custGeom>
              <a:avLst/>
              <a:gdLst>
                <a:gd name="T0" fmla="*/ 309 w 320"/>
                <a:gd name="T1" fmla="*/ 0 h 21"/>
                <a:gd name="T2" fmla="*/ 10 w 320"/>
                <a:gd name="T3" fmla="*/ 0 h 21"/>
                <a:gd name="T4" fmla="*/ 0 w 320"/>
                <a:gd name="T5" fmla="*/ 11 h 21"/>
                <a:gd name="T6" fmla="*/ 10 w 320"/>
                <a:gd name="T7" fmla="*/ 21 h 21"/>
                <a:gd name="T8" fmla="*/ 309 w 320"/>
                <a:gd name="T9" fmla="*/ 21 h 21"/>
                <a:gd name="T10" fmla="*/ 320 w 320"/>
                <a:gd name="T11" fmla="*/ 11 h 21"/>
                <a:gd name="T12" fmla="*/ 309 w 32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0" h="21">
                  <a:moveTo>
                    <a:pt x="309" y="0"/>
                  </a:moveTo>
                  <a:cubicBezTo>
                    <a:pt x="10" y="0"/>
                    <a:pt x="10" y="0"/>
                    <a:pt x="10" y="0"/>
                  </a:cubicBezTo>
                  <a:cubicBezTo>
                    <a:pt x="4" y="0"/>
                    <a:pt x="0" y="5"/>
                    <a:pt x="0" y="11"/>
                  </a:cubicBezTo>
                  <a:cubicBezTo>
                    <a:pt x="0" y="17"/>
                    <a:pt x="4" y="21"/>
                    <a:pt x="10" y="21"/>
                  </a:cubicBezTo>
                  <a:cubicBezTo>
                    <a:pt x="309" y="21"/>
                    <a:pt x="309" y="21"/>
                    <a:pt x="309" y="21"/>
                  </a:cubicBezTo>
                  <a:cubicBezTo>
                    <a:pt x="315" y="21"/>
                    <a:pt x="320" y="17"/>
                    <a:pt x="320" y="11"/>
                  </a:cubicBezTo>
                  <a:cubicBezTo>
                    <a:pt x="320" y="5"/>
                    <a:pt x="315" y="0"/>
                    <a:pt x="30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latin typeface="Arial" panose="020B0604020202020204" pitchFamily="34" charset="0"/>
                <a:cs typeface="Arial" panose="020B0604020202020204" pitchFamily="34" charset="0"/>
              </a:endParaRPr>
            </a:p>
          </p:txBody>
        </p:sp>
        <p:sp>
          <p:nvSpPr>
            <p:cNvPr id="65" name="Freeform 492">
              <a:extLst>
                <a:ext uri="{FF2B5EF4-FFF2-40B4-BE49-F238E27FC236}">
                  <a16:creationId xmlns:a16="http://schemas.microsoft.com/office/drawing/2014/main" id="{058B8639-3BB3-46BD-8433-8917FC219434}"/>
                </a:ext>
              </a:extLst>
            </p:cNvPr>
            <p:cNvSpPr>
              <a:spLocks noEditPoints="1"/>
            </p:cNvSpPr>
            <p:nvPr/>
          </p:nvSpPr>
          <p:spPr bwMode="auto">
            <a:xfrm>
              <a:off x="2920" y="22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n>
                  <a:solidFill>
                    <a:srgbClr val="054D8C"/>
                  </a:solidFill>
                </a:ln>
                <a:latin typeface="Arial" panose="020B0604020202020204" pitchFamily="34" charset="0"/>
                <a:cs typeface="Arial" panose="020B0604020202020204" pitchFamily="34" charset="0"/>
              </a:endParaRPr>
            </a:p>
          </p:txBody>
        </p:sp>
      </p:grpSp>
      <p:sp>
        <p:nvSpPr>
          <p:cNvPr id="85" name="TextBox 84">
            <a:extLst>
              <a:ext uri="{FF2B5EF4-FFF2-40B4-BE49-F238E27FC236}">
                <a16:creationId xmlns:a16="http://schemas.microsoft.com/office/drawing/2014/main" id="{2C571A95-602B-4CE9-9F98-F8FABB95E9EE}"/>
              </a:ext>
            </a:extLst>
          </p:cNvPr>
          <p:cNvSpPr txBox="1"/>
          <p:nvPr/>
        </p:nvSpPr>
        <p:spPr>
          <a:xfrm>
            <a:off x="899212" y="5204222"/>
            <a:ext cx="6763383" cy="292388"/>
          </a:xfrm>
          <a:prstGeom prst="rect">
            <a:avLst/>
          </a:prstGeom>
          <a:noFill/>
        </p:spPr>
        <p:txBody>
          <a:bodyPr wrap="square">
            <a:spAutoFit/>
          </a:bodyPr>
          <a:lstStyle/>
          <a:p>
            <a:pPr marR="0" lvl="0">
              <a:spcBef>
                <a:spcPts val="600"/>
              </a:spcBef>
              <a:spcAft>
                <a:spcPts val="0"/>
              </a:spcAft>
            </a:pPr>
            <a:r>
              <a:rPr lang="en-US" sz="1300" dirty="0">
                <a:cs typeface="Arial" panose="020B0604020202020204" pitchFamily="34" charset="0"/>
              </a:rPr>
              <a:t>Use </a:t>
            </a:r>
            <a:r>
              <a:rPr lang="en-US" sz="1300" b="1" dirty="0">
                <a:cs typeface="Arial" panose="020B0604020202020204" pitchFamily="34" charset="0"/>
              </a:rPr>
              <a:t>certified Electronic Health Records (EHR) Technology </a:t>
            </a:r>
            <a:r>
              <a:rPr lang="en-US" sz="1300" dirty="0">
                <a:cs typeface="Arial" panose="020B0604020202020204" pitchFamily="34" charset="0"/>
              </a:rPr>
              <a:t>(CEHRT)</a:t>
            </a:r>
          </a:p>
        </p:txBody>
      </p:sp>
    </p:spTree>
    <p:extLst>
      <p:ext uri="{BB962C8B-B14F-4D97-AF65-F5344CB8AC3E}">
        <p14:creationId xmlns:p14="http://schemas.microsoft.com/office/powerpoint/2010/main" val="3587173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3AB89F-F96F-4E3B-B1CA-A112C4FB6356}"/>
              </a:ext>
            </a:extLst>
          </p:cNvPr>
          <p:cNvSpPr>
            <a:spLocks noGrp="1"/>
          </p:cNvSpPr>
          <p:nvPr>
            <p:ph type="ctrTitle"/>
          </p:nvPr>
        </p:nvSpPr>
        <p:spPr>
          <a:xfrm>
            <a:off x="394608" y="299533"/>
            <a:ext cx="7780338" cy="519112"/>
          </a:xfrm>
          <a:prstGeom prst="rect">
            <a:avLst/>
          </a:prstGeom>
        </p:spPr>
        <p:txBody>
          <a:bodyPr anchor="t">
            <a:normAutofit/>
          </a:bodyPr>
          <a:lstStyle/>
          <a:p>
            <a:pPr marR="0" lvl="0" indent="0" fontAlgn="auto">
              <a:lnSpc>
                <a:spcPct val="90000"/>
              </a:lnSpc>
              <a:spcAft>
                <a:spcPts val="0"/>
              </a:spcAft>
              <a:buClrTx/>
              <a:buSzTx/>
              <a:buFontTx/>
              <a:buNone/>
              <a:tabLst/>
              <a:defRPr/>
            </a:pPr>
            <a:r>
              <a:rPr lang="en-US" sz="2800" dirty="0">
                <a:cs typeface="Arial" panose="020B0604020202020204" pitchFamily="34" charset="0"/>
              </a:rPr>
              <a:t>Health Equity</a:t>
            </a:r>
          </a:p>
        </p:txBody>
      </p:sp>
      <p:graphicFrame>
        <p:nvGraphicFramePr>
          <p:cNvPr id="13" name="Table 12">
            <a:extLst>
              <a:ext uri="{FF2B5EF4-FFF2-40B4-BE49-F238E27FC236}">
                <a16:creationId xmlns:a16="http://schemas.microsoft.com/office/drawing/2014/main" id="{3FA46C42-FE66-4348-B4AF-6755E3B73D72}"/>
              </a:ext>
            </a:extLst>
          </p:cNvPr>
          <p:cNvGraphicFramePr>
            <a:graphicFrameLocks noGrp="1"/>
          </p:cNvGraphicFramePr>
          <p:nvPr>
            <p:extLst>
              <p:ext uri="{D42A27DB-BD31-4B8C-83A1-F6EECF244321}">
                <p14:modId xmlns:p14="http://schemas.microsoft.com/office/powerpoint/2010/main" val="418246221"/>
              </p:ext>
            </p:extLst>
          </p:nvPr>
        </p:nvGraphicFramePr>
        <p:xfrm>
          <a:off x="167834" y="1374681"/>
          <a:ext cx="8808333" cy="4314826"/>
        </p:xfrm>
        <a:graphic>
          <a:graphicData uri="http://schemas.openxmlformats.org/drawingml/2006/table">
            <a:tbl>
              <a:tblPr firstRow="1" bandRow="1">
                <a:tableStyleId>{5C22544A-7EE6-4342-B048-85BDC9FD1C3A}</a:tableStyleId>
              </a:tblPr>
              <a:tblGrid>
                <a:gridCol w="425440">
                  <a:extLst>
                    <a:ext uri="{9D8B030D-6E8A-4147-A177-3AD203B41FA5}">
                      <a16:colId xmlns:a16="http://schemas.microsoft.com/office/drawing/2014/main" val="3609600265"/>
                    </a:ext>
                  </a:extLst>
                </a:gridCol>
                <a:gridCol w="2995574">
                  <a:extLst>
                    <a:ext uri="{9D8B030D-6E8A-4147-A177-3AD203B41FA5}">
                      <a16:colId xmlns:a16="http://schemas.microsoft.com/office/drawing/2014/main" val="20000"/>
                    </a:ext>
                  </a:extLst>
                </a:gridCol>
                <a:gridCol w="5387319">
                  <a:extLst>
                    <a:ext uri="{9D8B030D-6E8A-4147-A177-3AD203B41FA5}">
                      <a16:colId xmlns:a16="http://schemas.microsoft.com/office/drawing/2014/main" val="20002"/>
                    </a:ext>
                  </a:extLst>
                </a:gridCol>
              </a:tblGrid>
              <a:tr h="303263">
                <a:tc>
                  <a:txBody>
                    <a:bodyPr/>
                    <a:lstStyle/>
                    <a:p>
                      <a:pPr marL="0" algn="l" defTabSz="913814" rtl="0" eaLnBrk="1" latinLnBrk="0" hangingPunct="1"/>
                      <a:endParaRPr lang="en-US" sz="1600" b="1" kern="1200" dirty="0">
                        <a:solidFill>
                          <a:schemeClr val="tx1"/>
                        </a:solidFill>
                        <a:latin typeface="Franklin Gothic Book" panose="020B0503020102020204" pitchFamily="34" charset="0"/>
                        <a:ea typeface="+mn-ea"/>
                        <a:cs typeface="Arial" panose="020B0604020202020204" pitchFamily="34" charset="0"/>
                      </a:endParaRPr>
                    </a:p>
                  </a:txBody>
                  <a:tcPr anchor="ctr">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algn="l" defTabSz="913814" rtl="0" eaLnBrk="1" latinLnBrk="0" hangingPunct="1"/>
                      <a:r>
                        <a:rPr lang="en-US" sz="1200" b="1" kern="1200" dirty="0">
                          <a:solidFill>
                            <a:schemeClr val="tx1"/>
                          </a:solidFill>
                          <a:latin typeface="Franklin Gothic Book" panose="020B0503020102020204" pitchFamily="34" charset="0"/>
                          <a:ea typeface="+mn-ea"/>
                          <a:cs typeface="Arial" panose="020B0604020202020204" pitchFamily="34" charset="0"/>
                        </a:rPr>
                        <a:t>EOM Requirement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FBEA9E"/>
                    </a:solidFill>
                  </a:tcPr>
                </a:tc>
                <a:tc>
                  <a:txBody>
                    <a:bodyPr/>
                    <a:lstStyle/>
                    <a:p>
                      <a:r>
                        <a:rPr lang="en-US" sz="1200" dirty="0">
                          <a:solidFill>
                            <a:schemeClr val="tx1"/>
                          </a:solidFill>
                          <a:latin typeface="Franklin Gothic Book" panose="020B0503020102020204" pitchFamily="34" charset="0"/>
                          <a:cs typeface="Arial" panose="020B0604020202020204" pitchFamily="34" charset="0"/>
                        </a:rPr>
                        <a:t>Description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12700" cap="flat" cmpd="sng" algn="ctr">
                      <a:solidFill>
                        <a:schemeClr val="bg1">
                          <a:lumMod val="95000"/>
                        </a:schemeClr>
                      </a:solidFill>
                      <a:prstDash val="solid"/>
                      <a:round/>
                      <a:headEnd type="none" w="med" len="med"/>
                      <a:tailEnd type="none" w="med" len="med"/>
                    </a:lnB>
                    <a:solidFill>
                      <a:srgbClr val="FBEA9E"/>
                    </a:solidFill>
                  </a:tcPr>
                </a:tc>
                <a:extLst>
                  <a:ext uri="{0D108BD9-81ED-4DB2-BD59-A6C34878D82A}">
                    <a16:rowId xmlns:a16="http://schemas.microsoft.com/office/drawing/2014/main" val="10000"/>
                  </a:ext>
                </a:extLst>
              </a:tr>
              <a:tr h="880267">
                <a:tc>
                  <a:txBody>
                    <a:bodyPr/>
                    <a:lstStyle/>
                    <a:p>
                      <a:pPr algn="ctr"/>
                      <a:r>
                        <a:rPr lang="en-US" sz="1800" b="1" dirty="0">
                          <a:solidFill>
                            <a:schemeClr val="tx1"/>
                          </a:solidFill>
                          <a:latin typeface="Franklin Gothic Book" panose="020B0503020102020204" pitchFamily="34" charset="0"/>
                          <a:cs typeface="Arial" panose="020B0604020202020204" pitchFamily="34" charset="0"/>
                        </a:rPr>
                        <a:t>1</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100" b="1" dirty="0">
                          <a:latin typeface="Franklin Gothic Book" panose="020B0503020102020204" pitchFamily="34" charset="0"/>
                          <a:cs typeface="Arial" panose="020B0604020202020204" pitchFamily="34" charset="0"/>
                        </a:rPr>
                        <a:t>Incentivize care for underserved communities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a:lnSpc>
                          <a:spcPct val="115000"/>
                        </a:lnSpc>
                        <a:spcBef>
                          <a:spcPts val="0"/>
                        </a:spcBef>
                        <a:spcAft>
                          <a:spcPts val="1000"/>
                        </a:spcAft>
                        <a:buFont typeface="Symbol" panose="05050102010706020507" pitchFamily="18" charset="2"/>
                        <a:buNone/>
                      </a:pPr>
                      <a:r>
                        <a:rPr lang="en-US" sz="1100" b="1" dirty="0">
                          <a:effectLst/>
                          <a:latin typeface="Franklin Gothic Book" panose="020B0503020102020204" pitchFamily="34" charset="0"/>
                          <a:ea typeface="Times New Roman" panose="02020603050405020304" pitchFamily="18" charset="0"/>
                          <a:cs typeface="Arial" panose="020B0604020202020204" pitchFamily="34" charset="0"/>
                        </a:rPr>
                        <a:t>Differential MEOS payment </a:t>
                      </a:r>
                      <a:r>
                        <a:rPr lang="en-US" sz="1100" dirty="0">
                          <a:effectLst/>
                          <a:latin typeface="Franklin Gothic Book" panose="020B0503020102020204" pitchFamily="34" charset="0"/>
                          <a:ea typeface="Times New Roman" panose="02020603050405020304" pitchFamily="18" charset="0"/>
                          <a:cs typeface="Arial" panose="020B0604020202020204" pitchFamily="34" charset="0"/>
                        </a:rPr>
                        <a:t>to support Enhanced Services (base: $70 PBPM; $30 PBPM, outside of TCOC accountability, for dual eligible beneficiaries)</a:t>
                      </a:r>
                    </a:p>
                    <a:p>
                      <a:pPr marL="0" marR="0" lvl="0" indent="0" algn="l">
                        <a:lnSpc>
                          <a:spcPct val="115000"/>
                        </a:lnSpc>
                        <a:spcBef>
                          <a:spcPts val="0"/>
                        </a:spcBef>
                        <a:spcAft>
                          <a:spcPts val="1000"/>
                        </a:spcAft>
                        <a:buFont typeface="Symbol" panose="05050102010706020507" pitchFamily="18" charset="2"/>
                        <a:buNone/>
                      </a:pPr>
                      <a:r>
                        <a:rPr lang="en-US" sz="1100" dirty="0">
                          <a:effectLst/>
                          <a:latin typeface="Franklin Gothic Book" panose="020B0503020102020204" pitchFamily="34" charset="0"/>
                          <a:ea typeface="Times New Roman" panose="02020603050405020304" pitchFamily="18" charset="0"/>
                          <a:cs typeface="Arial" panose="020B0604020202020204" pitchFamily="34" charset="0"/>
                        </a:rPr>
                        <a:t>TCOC benchmark will be </a:t>
                      </a:r>
                      <a:r>
                        <a:rPr lang="en-US" sz="1100" b="1" dirty="0">
                          <a:effectLst/>
                          <a:latin typeface="Franklin Gothic Book" panose="020B0503020102020204" pitchFamily="34" charset="0"/>
                          <a:ea typeface="Times New Roman" panose="02020603050405020304" pitchFamily="18" charset="0"/>
                          <a:cs typeface="Arial" panose="020B0604020202020204" pitchFamily="34" charset="0"/>
                        </a:rPr>
                        <a:t>risk adjusted for multiple factors</a:t>
                      </a:r>
                      <a:r>
                        <a:rPr lang="en-US" sz="1100" dirty="0">
                          <a:effectLst/>
                          <a:latin typeface="Franklin Gothic Book" panose="020B0503020102020204" pitchFamily="34" charset="0"/>
                          <a:ea typeface="Times New Roman" panose="02020603050405020304" pitchFamily="18" charset="0"/>
                          <a:cs typeface="Arial" panose="020B0604020202020204" pitchFamily="34" charset="0"/>
                        </a:rPr>
                        <a:t>, including, but not limited to, dual status and low-income subsidy (LIS) status</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11543710"/>
                  </a:ext>
                </a:extLst>
              </a:tr>
              <a:tr h="385971">
                <a:tc>
                  <a:txBody>
                    <a:bodyPr/>
                    <a:lstStyle/>
                    <a:p>
                      <a:pPr algn="ctr"/>
                      <a:r>
                        <a:rPr lang="en-US" sz="1800" b="1" dirty="0">
                          <a:solidFill>
                            <a:schemeClr val="tx1"/>
                          </a:solidFill>
                          <a:latin typeface="Franklin Gothic Book" panose="020B0503020102020204" pitchFamily="34" charset="0"/>
                          <a:cs typeface="Arial" panose="020B0604020202020204" pitchFamily="34" charset="0"/>
                        </a:rPr>
                        <a:t>2</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0" lang="en-US" sz="1100" b="1" i="0" u="none" strike="noStrike" kern="1200" cap="none" spc="0" normalizeH="0" baseline="0" noProof="0" dirty="0">
                          <a:ln>
                            <a:noFill/>
                          </a:ln>
                          <a:solidFill>
                            <a:schemeClr val="tx1"/>
                          </a:solidFill>
                          <a:effectLst/>
                          <a:uLnTx/>
                          <a:uFillTx/>
                          <a:latin typeface="Franklin Gothic Book" panose="020B0503020102020204" pitchFamily="34" charset="0"/>
                          <a:cs typeface="Arial" panose="020B0604020202020204" pitchFamily="34" charset="0"/>
                        </a:rPr>
                        <a:t>Collect beneficiary-level sociodemographic data </a:t>
                      </a:r>
                      <a:endParaRPr lang="en-US" sz="1100" dirty="0">
                        <a:latin typeface="Franklin Gothic Book" panose="020B05030201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100" dirty="0">
                          <a:latin typeface="Franklin Gothic Book" panose="020B0503020102020204" pitchFamily="34" charset="0"/>
                          <a:cs typeface="Arial" panose="020B0604020202020204" pitchFamily="34" charset="0"/>
                        </a:rPr>
                        <a:t>EOM participants collect and report </a:t>
                      </a:r>
                      <a:r>
                        <a:rPr lang="en-US" sz="1100" b="1" dirty="0">
                          <a:latin typeface="Franklin Gothic Book" panose="020B0503020102020204" pitchFamily="34" charset="0"/>
                          <a:cs typeface="Arial" panose="020B0604020202020204" pitchFamily="34" charset="0"/>
                        </a:rPr>
                        <a:t>beneficiary-level sociodemographic data </a:t>
                      </a:r>
                      <a:r>
                        <a:rPr lang="en-US" sz="1100" dirty="0">
                          <a:latin typeface="Franklin Gothic Book" panose="020B0503020102020204" pitchFamily="34" charset="0"/>
                          <a:cs typeface="Arial" panose="020B0604020202020204" pitchFamily="34" charset="0"/>
                        </a:rPr>
                        <a:t>to report to CMS for purposes of monitoring and evaluation</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1612808">
                <a:tc>
                  <a:txBody>
                    <a:bodyPr/>
                    <a:lstStyle/>
                    <a:p>
                      <a:pPr algn="ctr"/>
                      <a:r>
                        <a:rPr lang="en-US" sz="1800" b="1" dirty="0">
                          <a:solidFill>
                            <a:schemeClr val="tx1"/>
                          </a:solidFill>
                          <a:latin typeface="Franklin Gothic Book" panose="020B0503020102020204" pitchFamily="34" charset="0"/>
                          <a:cs typeface="Arial" panose="020B0604020202020204" pitchFamily="34" charset="0"/>
                        </a:rPr>
                        <a:t>3</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0" lang="en-US" sz="1100" b="1" i="0" u="none" strike="noStrike" kern="1200" cap="none" spc="0" normalizeH="0" baseline="0" noProof="0" dirty="0">
                          <a:ln>
                            <a:noFill/>
                          </a:ln>
                          <a:solidFill>
                            <a:schemeClr val="tx1"/>
                          </a:solidFill>
                          <a:effectLst/>
                          <a:uLnTx/>
                          <a:uFillTx/>
                          <a:latin typeface="Franklin Gothic Book" panose="020B0503020102020204" pitchFamily="34" charset="0"/>
                          <a:cs typeface="Arial" panose="020B0604020202020204" pitchFamily="34" charset="0"/>
                        </a:rPr>
                        <a:t>Identify and address health-related social needs (HRSN)</a:t>
                      </a:r>
                      <a:endParaRPr lang="en-US" sz="1100" dirty="0">
                        <a:latin typeface="Franklin Gothic Book" panose="020B05030201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Franklin Gothic Book" panose="020B0503020102020204" pitchFamily="34" charset="0"/>
                          <a:ea typeface="Times New Roman" panose="02020603050405020304" pitchFamily="18" charset="0"/>
                          <a:cs typeface="Arial" panose="020B0604020202020204" pitchFamily="34" charset="0"/>
                        </a:rPr>
                        <a:t>EOM participants are required to use </a:t>
                      </a:r>
                      <a:r>
                        <a:rPr lang="en-US" sz="1100" b="1" dirty="0">
                          <a:effectLst/>
                          <a:latin typeface="Franklin Gothic Book" panose="020B0503020102020204" pitchFamily="34" charset="0"/>
                          <a:ea typeface="Times New Roman" panose="02020603050405020304" pitchFamily="18" charset="0"/>
                          <a:cs typeface="Arial" panose="020B0604020202020204" pitchFamily="34" charset="0"/>
                        </a:rPr>
                        <a:t>screening tools </a:t>
                      </a:r>
                      <a:r>
                        <a:rPr lang="en-US" sz="1100" dirty="0">
                          <a:effectLst/>
                          <a:latin typeface="Franklin Gothic Book" panose="020B0503020102020204" pitchFamily="34" charset="0"/>
                          <a:ea typeface="Times New Roman" panose="02020603050405020304" pitchFamily="18" charset="0"/>
                          <a:cs typeface="Arial" panose="020B0604020202020204" pitchFamily="34" charset="0"/>
                        </a:rPr>
                        <a:t>to screen for, at a minimum, three </a:t>
                      </a:r>
                      <a:r>
                        <a:rPr lang="en-US" sz="1100" b="1" dirty="0">
                          <a:effectLst/>
                          <a:latin typeface="Franklin Gothic Book" panose="020B0503020102020204" pitchFamily="34" charset="0"/>
                          <a:ea typeface="Times New Roman" panose="02020603050405020304" pitchFamily="18" charset="0"/>
                          <a:cs typeface="Arial" panose="020B0604020202020204" pitchFamily="34" charset="0"/>
                        </a:rPr>
                        <a:t>HRSN domains</a:t>
                      </a:r>
                      <a:r>
                        <a:rPr lang="en-US" sz="1100" dirty="0">
                          <a:effectLst/>
                          <a:latin typeface="Franklin Gothic Book" panose="020B0503020102020204" pitchFamily="34" charset="0"/>
                          <a:ea typeface="Times New Roman" panose="02020603050405020304" pitchFamily="18" charset="0"/>
                          <a:cs typeface="Arial" panose="020B0604020202020204" pitchFamily="34" charset="0"/>
                        </a:rPr>
                        <a:t>: transportation, food insecurity, and housing instability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Franklin Gothic Book" panose="020B0503020102020204" pitchFamily="34" charset="0"/>
                          <a:ea typeface="Times New Roman" panose="02020603050405020304" pitchFamily="18" charset="0"/>
                          <a:cs typeface="Arial" panose="020B0604020202020204" pitchFamily="34" charset="0"/>
                        </a:rPr>
                        <a:t>Example HRSN screening tools: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Franklin Gothic Book" panose="020B0503020102020204" pitchFamily="34" charset="0"/>
                          <a:ea typeface="Times New Roman" panose="02020603050405020304" pitchFamily="18" charset="0"/>
                          <a:cs typeface="Arial" panose="020B0604020202020204" pitchFamily="34" charset="0"/>
                        </a:rPr>
                        <a:t>NCCN Distress Thermometer and Problem 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Franklin Gothic Book" panose="020B0503020102020204" pitchFamily="34" charset="0"/>
                          <a:ea typeface="Times New Roman" panose="02020603050405020304" pitchFamily="18" charset="0"/>
                          <a:cs typeface="Arial" panose="020B0604020202020204" pitchFamily="34" charset="0"/>
                        </a:rPr>
                        <a:t>Accountable Health Communities (AHC) Screening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Protocol for Responding to and Assessing Patient’s Assets, Risks, and Experiences (PRAPARE) Tool</a:t>
                      </a:r>
                      <a:endParaRPr lang="en-US" sz="11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Collect ePROs </a:t>
                      </a:r>
                      <a:r>
                        <a:rPr lang="en-US" sz="1100" dirty="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from patients, including a HRSN domain*</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37603">
                <a:tc>
                  <a:txBody>
                    <a:bodyPr/>
                    <a:lstStyle/>
                    <a:p>
                      <a:pPr algn="ctr"/>
                      <a:r>
                        <a:rPr lang="en-US" sz="1800" b="1" dirty="0">
                          <a:solidFill>
                            <a:schemeClr val="tx1"/>
                          </a:solidFill>
                          <a:latin typeface="Franklin Gothic Book" panose="020B0503020102020204" pitchFamily="34" charset="0"/>
                          <a:cs typeface="Arial" panose="020B0604020202020204" pitchFamily="34" charset="0"/>
                        </a:rPr>
                        <a:t>4</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effectLst/>
                          <a:latin typeface="Franklin Gothic Book" panose="020B0503020102020204" pitchFamily="34" charset="0"/>
                          <a:ea typeface="Times New Roman" panose="02020603050405020304" pitchFamily="18" charset="0"/>
                          <a:cs typeface="Arial" panose="020B0604020202020204" pitchFamily="34" charset="0"/>
                        </a:rPr>
                        <a:t>Improved shared decision-making and care planning</a:t>
                      </a:r>
                      <a:endParaRPr lang="en-US" sz="11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Franklin Gothic Book" panose="020B05030201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Franklin Gothic Book" panose="020B0503020102020204" pitchFamily="34" charset="0"/>
                          <a:ea typeface="Times New Roman" panose="02020603050405020304" pitchFamily="18" charset="0"/>
                          <a:cs typeface="Arial" panose="020B0604020202020204" pitchFamily="34" charset="0"/>
                        </a:rPr>
                        <a:t>EOM participants are required to </a:t>
                      </a:r>
                      <a:r>
                        <a:rPr lang="en-US" sz="1100" b="1" dirty="0">
                          <a:effectLst/>
                          <a:latin typeface="Franklin Gothic Book" panose="020B0503020102020204" pitchFamily="34" charset="0"/>
                          <a:ea typeface="Times New Roman" panose="02020603050405020304" pitchFamily="18" charset="0"/>
                          <a:cs typeface="Arial" panose="020B0604020202020204" pitchFamily="34" charset="0"/>
                        </a:rPr>
                        <a:t>develop a care plan </a:t>
                      </a:r>
                      <a:r>
                        <a:rPr lang="en-US" sz="1100" dirty="0">
                          <a:effectLst/>
                          <a:latin typeface="Franklin Gothic Book" panose="020B0503020102020204" pitchFamily="34" charset="0"/>
                          <a:ea typeface="Times New Roman" panose="02020603050405020304" pitchFamily="18" charset="0"/>
                          <a:cs typeface="Arial" panose="020B0604020202020204" pitchFamily="34" charset="0"/>
                        </a:rPr>
                        <a:t>with the patient, including discussion of prognosis and treatment goals, a plan for addressing psychosocial health needs, and estimated out-of-pocket costs</a:t>
                      </a: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94368484"/>
                  </a:ext>
                </a:extLst>
              </a:tr>
              <a:tr h="333934">
                <a:tc>
                  <a:txBody>
                    <a:bodyPr/>
                    <a:lstStyle/>
                    <a:p>
                      <a:pPr algn="ctr"/>
                      <a:r>
                        <a:rPr lang="en-US" sz="1800" b="1" dirty="0">
                          <a:solidFill>
                            <a:schemeClr val="tx1"/>
                          </a:solidFill>
                          <a:latin typeface="Franklin Gothic Book" panose="020B0503020102020204" pitchFamily="34" charset="0"/>
                          <a:cs typeface="Arial" panose="020B0604020202020204" pitchFamily="34" charset="0"/>
                        </a:rPr>
                        <a:t>5</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Franklin Gothic Book" panose="020B0503020102020204" pitchFamily="34" charset="0"/>
                          <a:cs typeface="Arial" panose="020B0604020202020204" pitchFamily="34" charset="0"/>
                        </a:rPr>
                        <a:t>Continuous Quality Improvement (CQI)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pPr marL="0" marR="0" lvl="0" indent="0" algn="l">
                        <a:lnSpc>
                          <a:spcPct val="115000"/>
                        </a:lnSpc>
                        <a:spcBef>
                          <a:spcPts val="0"/>
                        </a:spcBef>
                        <a:spcAft>
                          <a:spcPts val="1000"/>
                        </a:spcAft>
                        <a:buFont typeface="Symbol" panose="05050102010706020507" pitchFamily="18" charset="2"/>
                        <a:buNone/>
                      </a:pPr>
                      <a:r>
                        <a:rPr lang="en-US" sz="1100" kern="1200" dirty="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EOM participants are required to develop a </a:t>
                      </a:r>
                      <a:r>
                        <a:rPr lang="en-US" sz="1100" b="1" kern="1200" dirty="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health equity plan </a:t>
                      </a:r>
                      <a:r>
                        <a:rPr lang="en-US" sz="1100" kern="1200" dirty="0">
                          <a:solidFill>
                            <a:schemeClr val="tx1"/>
                          </a:solidFill>
                          <a:effectLst/>
                          <a:latin typeface="Franklin Gothic Book" panose="020B0503020102020204" pitchFamily="34" charset="0"/>
                          <a:ea typeface="Times New Roman" panose="02020603050405020304" pitchFamily="18" charset="0"/>
                          <a:cs typeface="Arial" panose="020B0604020202020204" pitchFamily="34" charset="0"/>
                        </a:rPr>
                        <a:t>as part of using data for CQI</a:t>
                      </a:r>
                    </a:p>
                  </a:txBody>
                  <a:tcPr marL="114300" marR="114300" marT="0" marB="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3464011290"/>
                  </a:ext>
                </a:extLst>
              </a:tr>
            </a:tbl>
          </a:graphicData>
        </a:graphic>
      </p:graphicFrame>
      <p:sp>
        <p:nvSpPr>
          <p:cNvPr id="6" name="TextBox 5">
            <a:extLst>
              <a:ext uri="{FF2B5EF4-FFF2-40B4-BE49-F238E27FC236}">
                <a16:creationId xmlns:a16="http://schemas.microsoft.com/office/drawing/2014/main" id="{A2E88162-90FC-4506-8AB0-3513926496FC}"/>
              </a:ext>
            </a:extLst>
          </p:cNvPr>
          <p:cNvSpPr txBox="1"/>
          <p:nvPr/>
        </p:nvSpPr>
        <p:spPr>
          <a:xfrm>
            <a:off x="389651" y="958432"/>
            <a:ext cx="8364699" cy="307777"/>
          </a:xfrm>
          <a:prstGeom prst="rect">
            <a:avLst/>
          </a:prstGeom>
          <a:solidFill>
            <a:srgbClr val="409B9C"/>
          </a:solidFill>
        </p:spPr>
        <p:txBody>
          <a:bodyPr wrap="square" rtlCol="0">
            <a:noAutofit/>
          </a:bodyPr>
          <a:lstStyle/>
          <a:p>
            <a:r>
              <a:rPr lang="en-US" sz="1200" b="1" dirty="0">
                <a:solidFill>
                  <a:schemeClr val="bg1"/>
                </a:solidFill>
                <a:cs typeface="Arial" panose="020B0604020202020204" pitchFamily="34" charset="0"/>
              </a:rPr>
              <a:t>EOM seeks to improve quality of care and equitable health outcomes for all EOM beneficiaries, including but not limited to: </a:t>
            </a:r>
          </a:p>
        </p:txBody>
      </p:sp>
    </p:spTree>
    <p:extLst>
      <p:ext uri="{BB962C8B-B14F-4D97-AF65-F5344CB8AC3E}">
        <p14:creationId xmlns:p14="http://schemas.microsoft.com/office/powerpoint/2010/main" val="242672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3AB89F-F96F-4E3B-B1CA-A112C4FB6356}"/>
              </a:ext>
            </a:extLst>
          </p:cNvPr>
          <p:cNvSpPr>
            <a:spLocks noGrp="1"/>
          </p:cNvSpPr>
          <p:nvPr>
            <p:ph type="ctrTitle"/>
          </p:nvPr>
        </p:nvSpPr>
        <p:spPr>
          <a:xfrm>
            <a:off x="394608" y="299533"/>
            <a:ext cx="7780338" cy="744537"/>
          </a:xfrm>
          <a:prstGeom prst="rect">
            <a:avLst/>
          </a:prstGeom>
        </p:spPr>
        <p:txBody>
          <a:bodyPr anchor="t"/>
          <a:lstStyle/>
          <a:p>
            <a:r>
              <a:rPr lang="en-US" sz="2800" dirty="0">
                <a:cs typeface="Arial" panose="020B0604020202020204" pitchFamily="34" charset="0"/>
              </a:rPr>
              <a:t>Data Sharing and Health IT</a:t>
            </a:r>
          </a:p>
        </p:txBody>
      </p:sp>
      <p:cxnSp>
        <p:nvCxnSpPr>
          <p:cNvPr id="13" name="Straight Connector 12">
            <a:extLst>
              <a:ext uri="{FF2B5EF4-FFF2-40B4-BE49-F238E27FC236}">
                <a16:creationId xmlns:a16="http://schemas.microsoft.com/office/drawing/2014/main" id="{FBA57736-1573-457F-A0A2-73A472C8E985}"/>
              </a:ext>
            </a:extLst>
          </p:cNvPr>
          <p:cNvCxnSpPr>
            <a:cxnSpLocks/>
          </p:cNvCxnSpPr>
          <p:nvPr/>
        </p:nvCxnSpPr>
        <p:spPr>
          <a:xfrm>
            <a:off x="320040" y="3562922"/>
            <a:ext cx="8503920" cy="0"/>
          </a:xfrm>
          <a:prstGeom prst="line">
            <a:avLst/>
          </a:prstGeom>
          <a:ln w="76200" cmpd="sng">
            <a:solidFill>
              <a:srgbClr val="409B9C"/>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D8000CB-F4ED-4BD9-A320-213BEEFE1D16}"/>
              </a:ext>
            </a:extLst>
          </p:cNvPr>
          <p:cNvCxnSpPr/>
          <p:nvPr/>
        </p:nvCxnSpPr>
        <p:spPr>
          <a:xfrm>
            <a:off x="6113553" y="1321591"/>
            <a:ext cx="0" cy="1982726"/>
          </a:xfrm>
          <a:prstGeom prst="line">
            <a:avLst/>
          </a:prstGeom>
          <a:ln>
            <a:solidFill>
              <a:srgbClr val="409B9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A29C6ED-529A-4853-BCC3-9E4CCA648387}"/>
              </a:ext>
            </a:extLst>
          </p:cNvPr>
          <p:cNvCxnSpPr/>
          <p:nvPr/>
        </p:nvCxnSpPr>
        <p:spPr>
          <a:xfrm>
            <a:off x="3191565" y="1321591"/>
            <a:ext cx="0" cy="1982726"/>
          </a:xfrm>
          <a:prstGeom prst="line">
            <a:avLst/>
          </a:prstGeom>
          <a:ln>
            <a:solidFill>
              <a:srgbClr val="409B9C"/>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F8F3960-DC06-4D8E-91DB-FABBB4841F2C}"/>
              </a:ext>
            </a:extLst>
          </p:cNvPr>
          <p:cNvSpPr txBox="1"/>
          <p:nvPr/>
        </p:nvSpPr>
        <p:spPr>
          <a:xfrm>
            <a:off x="269578" y="2099240"/>
            <a:ext cx="2807254" cy="923330"/>
          </a:xfrm>
          <a:prstGeom prst="rect">
            <a:avLst/>
          </a:prstGeom>
          <a:noFill/>
        </p:spPr>
        <p:txBody>
          <a:bodyPr wrap="square" lIns="0" tIns="0" rIns="0" bIns="0" rtlCol="0">
            <a:spAutoFit/>
          </a:bodyPr>
          <a:lstStyle/>
          <a:p>
            <a:pPr defTabSz="914400">
              <a:defRPr/>
            </a:pPr>
            <a:r>
              <a:rPr kumimoji="0" lang="en-US" sz="1200" b="0" i="0" u="none" strike="noStrike" kern="1200" cap="none" spc="0" normalizeH="0" baseline="0" noProof="0" dirty="0">
                <a:ln>
                  <a:noFill/>
                </a:ln>
                <a:solidFill>
                  <a:prstClr val="black"/>
                </a:solidFill>
                <a:effectLst/>
                <a:uLnTx/>
                <a:uFillTx/>
                <a:cs typeface="Arial" panose="020B0604020202020204" pitchFamily="34" charset="0"/>
              </a:rPr>
              <a:t>Providing mechanisms to support exchanging  oncology data via electronic extraction from the EOM participants own Health IT system or abstraction to support technically diverse participants</a:t>
            </a:r>
          </a:p>
        </p:txBody>
      </p:sp>
      <p:sp>
        <p:nvSpPr>
          <p:cNvPr id="22" name="Rectangle 21">
            <a:extLst>
              <a:ext uri="{FF2B5EF4-FFF2-40B4-BE49-F238E27FC236}">
                <a16:creationId xmlns:a16="http://schemas.microsoft.com/office/drawing/2014/main" id="{86FD2635-5E31-4946-9EAD-49A4A2F39C7E}"/>
              </a:ext>
            </a:extLst>
          </p:cNvPr>
          <p:cNvSpPr/>
          <p:nvPr/>
        </p:nvSpPr>
        <p:spPr>
          <a:xfrm>
            <a:off x="494112" y="3725197"/>
            <a:ext cx="2927533" cy="351122"/>
          </a:xfrm>
          <a:prstGeom prst="rect">
            <a:avLst/>
          </a:prstGeom>
        </p:spPr>
        <p:txBody>
          <a:bodyPr wrap="none">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1600" b="1" i="0" u="none" strike="noStrike" kern="1200" cap="small" spc="0" normalizeH="0" baseline="0" noProof="0" dirty="0">
                <a:ln>
                  <a:noFill/>
                </a:ln>
                <a:solidFill>
                  <a:srgbClr val="409B9C"/>
                </a:solidFill>
                <a:effectLst/>
                <a:uLnTx/>
                <a:uFillTx/>
                <a:cs typeface="Arial" panose="020B0604020202020204" pitchFamily="34" charset="0"/>
              </a:rPr>
              <a:t>CMS DATA SHARING WITH PGPs</a:t>
            </a:r>
          </a:p>
        </p:txBody>
      </p:sp>
      <p:sp>
        <p:nvSpPr>
          <p:cNvPr id="24" name="Rectangle 23">
            <a:extLst>
              <a:ext uri="{FF2B5EF4-FFF2-40B4-BE49-F238E27FC236}">
                <a16:creationId xmlns:a16="http://schemas.microsoft.com/office/drawing/2014/main" id="{15332C07-FE38-48B0-BF14-916618C66D64}"/>
              </a:ext>
            </a:extLst>
          </p:cNvPr>
          <p:cNvSpPr/>
          <p:nvPr/>
        </p:nvSpPr>
        <p:spPr>
          <a:xfrm>
            <a:off x="773258" y="1409875"/>
            <a:ext cx="1914627" cy="523220"/>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400" b="1" i="0" u="none" strike="noStrike" kern="1200" cap="small" spc="0" normalizeH="0" baseline="0" noProof="0" dirty="0">
                <a:ln>
                  <a:noFill/>
                </a:ln>
                <a:solidFill>
                  <a:prstClr val="black"/>
                </a:solidFill>
                <a:effectLst/>
                <a:uLnTx/>
                <a:uFillTx/>
                <a:cs typeface="Arial" panose="020B0604020202020204" pitchFamily="34" charset="0"/>
              </a:rPr>
              <a:t>DATA COLLECTION </a:t>
            </a:r>
          </a:p>
          <a:p>
            <a:pPr marL="0" marR="0" lvl="0" indent="0" algn="ctr" defTabSz="914400" rtl="0" eaLnBrk="1" fontAlgn="auto" latinLnBrk="0" hangingPunct="1">
              <a:spcBef>
                <a:spcPts val="0"/>
              </a:spcBef>
              <a:spcAft>
                <a:spcPts val="0"/>
              </a:spcAft>
              <a:buClrTx/>
              <a:buSzTx/>
              <a:buFontTx/>
              <a:buNone/>
              <a:tabLst/>
              <a:defRPr/>
            </a:pPr>
            <a:r>
              <a:rPr kumimoji="0" lang="en-US" sz="1400" b="1" i="0" u="none" strike="noStrike" kern="1200" cap="small" spc="0" normalizeH="0" baseline="0" noProof="0" dirty="0">
                <a:ln>
                  <a:noFill/>
                </a:ln>
                <a:solidFill>
                  <a:prstClr val="black"/>
                </a:solidFill>
                <a:effectLst/>
                <a:uLnTx/>
                <a:uFillTx/>
                <a:cs typeface="Arial" panose="020B0604020202020204" pitchFamily="34" charset="0"/>
              </a:rPr>
              <a:t>STRATEGY</a:t>
            </a:r>
          </a:p>
        </p:txBody>
      </p:sp>
      <p:sp>
        <p:nvSpPr>
          <p:cNvPr id="27" name="TextBox 26">
            <a:extLst>
              <a:ext uri="{FF2B5EF4-FFF2-40B4-BE49-F238E27FC236}">
                <a16:creationId xmlns:a16="http://schemas.microsoft.com/office/drawing/2014/main" id="{2B80B5E2-697F-4CD6-9139-8452BF264CF2}"/>
              </a:ext>
            </a:extLst>
          </p:cNvPr>
          <p:cNvSpPr txBox="1"/>
          <p:nvPr/>
        </p:nvSpPr>
        <p:spPr>
          <a:xfrm>
            <a:off x="3518526" y="2056909"/>
            <a:ext cx="2268066" cy="1046440"/>
          </a:xfrm>
          <a:prstGeom prst="rect">
            <a:avLst/>
          </a:prstGeom>
          <a:noFill/>
        </p:spPr>
        <p:txBody>
          <a:bodyPr wrap="square" lIns="0" tIns="0" rIns="0" bIns="0" rtlCol="0">
            <a:spAutoFit/>
          </a:bodyPr>
          <a:lstStyle/>
          <a:p>
            <a:pPr marL="228600" marR="0" lvl="0" indent="-228600" defTabSz="914400" rtl="0" eaLnBrk="1" fontAlgn="auto" latinLnBrk="0" hangingPunct="1">
              <a:spcBef>
                <a:spcPts val="12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cs typeface="Arial" panose="020B0604020202020204" pitchFamily="34" charset="0"/>
              </a:rPr>
              <a:t>Quality measure data</a:t>
            </a:r>
          </a:p>
          <a:p>
            <a:pPr marL="228600" marR="0" lvl="0" indent="-228600" defTabSz="914400" rtl="0" eaLnBrk="1" fontAlgn="auto" latinLnBrk="0" hangingPunct="1">
              <a:spcBef>
                <a:spcPts val="1200"/>
              </a:spcBef>
              <a:spcAft>
                <a:spcPts val="0"/>
              </a:spcAft>
              <a:buClrTx/>
              <a:buSzTx/>
              <a:buFont typeface="+mj-lt"/>
              <a:buAutoNum type="arabicPeriod"/>
              <a:tabLst/>
              <a:defRPr/>
            </a:pPr>
            <a:r>
              <a:rPr lang="en-US" sz="1200" dirty="0">
                <a:solidFill>
                  <a:prstClr val="black"/>
                </a:solidFill>
                <a:cs typeface="Arial" panose="020B0604020202020204" pitchFamily="34" charset="0"/>
              </a:rPr>
              <a:t>Clinical Data Elements</a:t>
            </a:r>
          </a:p>
          <a:p>
            <a:pPr marL="228600" marR="0" lvl="0" indent="-228600" defTabSz="914400" rtl="0" eaLnBrk="1" fontAlgn="auto" latinLnBrk="0" hangingPunct="1">
              <a:spcBef>
                <a:spcPts val="120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cs typeface="Arial" panose="020B0604020202020204" pitchFamily="34" charset="0"/>
              </a:rPr>
              <a:t>Beneficiary-level</a:t>
            </a:r>
            <a:r>
              <a:rPr lang="en-US" sz="1200" dirty="0">
                <a:solidFill>
                  <a:prstClr val="black"/>
                </a:solidFill>
                <a:cs typeface="Arial" panose="020B0604020202020204" pitchFamily="34" charset="0"/>
              </a:rPr>
              <a:t> sociodemographic data</a:t>
            </a:r>
            <a:endParaRPr kumimoji="0" lang="en-US" sz="1200" b="0"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28" name="Rectangle 27">
            <a:extLst>
              <a:ext uri="{FF2B5EF4-FFF2-40B4-BE49-F238E27FC236}">
                <a16:creationId xmlns:a16="http://schemas.microsoft.com/office/drawing/2014/main" id="{C57D4344-86F5-4547-BBC4-794CAE520CAA}"/>
              </a:ext>
            </a:extLst>
          </p:cNvPr>
          <p:cNvSpPr/>
          <p:nvPr/>
        </p:nvSpPr>
        <p:spPr>
          <a:xfrm>
            <a:off x="4010788" y="1409875"/>
            <a:ext cx="966098" cy="523220"/>
          </a:xfrm>
          <a:prstGeom prst="rect">
            <a:avLst/>
          </a:prstGeom>
        </p:spPr>
        <p:txBody>
          <a:bodyPr wrap="none">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1400" b="1" i="0" u="none" strike="noStrike" kern="1200" cap="small" spc="0" normalizeH="0" baseline="0" noProof="0" dirty="0">
                <a:ln>
                  <a:noFill/>
                </a:ln>
                <a:solidFill>
                  <a:prstClr val="black"/>
                </a:solidFill>
                <a:effectLst/>
                <a:uLnTx/>
                <a:uFillTx/>
                <a:cs typeface="Arial" panose="020B0604020202020204" pitchFamily="34" charset="0"/>
              </a:rPr>
              <a:t>TYPES OF </a:t>
            </a:r>
          </a:p>
          <a:p>
            <a:pPr marL="0" marR="0" lvl="0" indent="0" algn="ctr" defTabSz="914400" rtl="0" eaLnBrk="1" fontAlgn="auto" latinLnBrk="0" hangingPunct="1">
              <a:spcBef>
                <a:spcPts val="0"/>
              </a:spcBef>
              <a:spcAft>
                <a:spcPts val="0"/>
              </a:spcAft>
              <a:buClrTx/>
              <a:buSzTx/>
              <a:buFontTx/>
              <a:buNone/>
              <a:tabLst/>
              <a:defRPr/>
            </a:pPr>
            <a:r>
              <a:rPr kumimoji="0" lang="en-US" sz="1400" b="1" i="0" u="none" strike="noStrike" kern="1200" cap="small" spc="0" normalizeH="0" baseline="0" noProof="0" dirty="0">
                <a:ln>
                  <a:noFill/>
                </a:ln>
                <a:solidFill>
                  <a:prstClr val="black"/>
                </a:solidFill>
                <a:effectLst/>
                <a:uLnTx/>
                <a:uFillTx/>
                <a:cs typeface="Arial" panose="020B0604020202020204" pitchFamily="34" charset="0"/>
              </a:rPr>
              <a:t>DATA</a:t>
            </a:r>
          </a:p>
        </p:txBody>
      </p:sp>
      <p:sp>
        <p:nvSpPr>
          <p:cNvPr id="29" name="Rectangle 28">
            <a:extLst>
              <a:ext uri="{FF2B5EF4-FFF2-40B4-BE49-F238E27FC236}">
                <a16:creationId xmlns:a16="http://schemas.microsoft.com/office/drawing/2014/main" id="{219A3018-0D1B-4254-8F59-34DAB5C09EBD}"/>
              </a:ext>
            </a:extLst>
          </p:cNvPr>
          <p:cNvSpPr/>
          <p:nvPr/>
        </p:nvSpPr>
        <p:spPr>
          <a:xfrm>
            <a:off x="494112" y="926496"/>
            <a:ext cx="3090654" cy="351122"/>
          </a:xfrm>
          <a:prstGeom prst="rect">
            <a:avLst/>
          </a:prstGeom>
        </p:spPr>
        <p:txBody>
          <a:bodyPr wrap="none">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en-US" sz="1600" b="1" cap="small" dirty="0">
                <a:solidFill>
                  <a:srgbClr val="409B9C"/>
                </a:solidFill>
                <a:cs typeface="Arial" panose="020B0604020202020204" pitchFamily="34" charset="0"/>
              </a:rPr>
              <a:t>EOM PARTICIPANT DATA SHARING</a:t>
            </a:r>
            <a:endParaRPr kumimoji="0" lang="en-US" sz="1600" b="1" i="0" u="none" strike="noStrike" kern="1200" cap="small" spc="0" normalizeH="0" baseline="0" noProof="0" dirty="0">
              <a:ln>
                <a:noFill/>
              </a:ln>
              <a:solidFill>
                <a:srgbClr val="409B9C"/>
              </a:solidFill>
              <a:effectLst/>
              <a:uLnTx/>
              <a:uFillTx/>
              <a:cs typeface="Arial" panose="020B0604020202020204" pitchFamily="34" charset="0"/>
            </a:endParaRPr>
          </a:p>
        </p:txBody>
      </p:sp>
      <p:sp>
        <p:nvSpPr>
          <p:cNvPr id="34" name="TextBox 33">
            <a:extLst>
              <a:ext uri="{FF2B5EF4-FFF2-40B4-BE49-F238E27FC236}">
                <a16:creationId xmlns:a16="http://schemas.microsoft.com/office/drawing/2014/main" id="{CB1BC6E0-4CEC-491D-9BD0-9516379B2D69}"/>
              </a:ext>
            </a:extLst>
          </p:cNvPr>
          <p:cNvSpPr txBox="1"/>
          <p:nvPr/>
        </p:nvSpPr>
        <p:spPr>
          <a:xfrm>
            <a:off x="6453942" y="2013278"/>
            <a:ext cx="2268066" cy="923330"/>
          </a:xfrm>
          <a:prstGeom prst="rect">
            <a:avLst/>
          </a:prstGeom>
          <a:noFill/>
        </p:spPr>
        <p:txBody>
          <a:bodyPr wrap="square" lIns="0" tIns="0" rIns="0" bIns="0" rtlCol="0">
            <a:spAutoFit/>
          </a:bodyPr>
          <a:lstStyle/>
          <a:p>
            <a:pPr marR="0" lvl="0" defTabSz="914400" rtl="0" eaLnBrk="1" fontAlgn="auto" latinLnBrk="0" hangingPunct="1">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cs typeface="Arial" panose="020B0604020202020204" pitchFamily="34" charset="0"/>
              </a:rPr>
              <a:t>EOM participants will be required to report data at a time and manner specified by CMS, but no more </a:t>
            </a:r>
            <a:r>
              <a:rPr kumimoji="0" lang="en-US" sz="1200" i="0" u="none" strike="noStrike" kern="1200" cap="none" spc="0" normalizeH="0" baseline="0" noProof="0" dirty="0">
                <a:ln>
                  <a:noFill/>
                </a:ln>
                <a:solidFill>
                  <a:prstClr val="black"/>
                </a:solidFill>
                <a:effectLst/>
                <a:uLnTx/>
                <a:uFillTx/>
                <a:cs typeface="Arial" panose="020B0604020202020204" pitchFamily="34" charset="0"/>
              </a:rPr>
              <a:t>than once per performance period (every six months)</a:t>
            </a:r>
          </a:p>
        </p:txBody>
      </p:sp>
      <p:sp>
        <p:nvSpPr>
          <p:cNvPr id="35" name="Rectangle 34">
            <a:extLst>
              <a:ext uri="{FF2B5EF4-FFF2-40B4-BE49-F238E27FC236}">
                <a16:creationId xmlns:a16="http://schemas.microsoft.com/office/drawing/2014/main" id="{2AD1D28B-FC9B-4D2E-80E6-23F6BA11F1F8}"/>
              </a:ext>
            </a:extLst>
          </p:cNvPr>
          <p:cNvSpPr/>
          <p:nvPr/>
        </p:nvSpPr>
        <p:spPr>
          <a:xfrm>
            <a:off x="7168827" y="1409875"/>
            <a:ext cx="742511" cy="345223"/>
          </a:xfrm>
          <a:prstGeom prst="rect">
            <a:avLst/>
          </a:prstGeom>
        </p:spPr>
        <p:txBody>
          <a:bodyPr wrap="none">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1400" b="1" i="0" u="none" strike="noStrike" kern="1200" cap="small" spc="0" normalizeH="0" baseline="0" noProof="0" dirty="0">
                <a:ln>
                  <a:noFill/>
                </a:ln>
                <a:solidFill>
                  <a:prstClr val="black"/>
                </a:solidFill>
                <a:effectLst/>
                <a:uLnTx/>
                <a:uFillTx/>
                <a:cs typeface="Arial" panose="020B0604020202020204" pitchFamily="34" charset="0"/>
              </a:rPr>
              <a:t>TIMING</a:t>
            </a:r>
          </a:p>
        </p:txBody>
      </p:sp>
      <p:sp>
        <p:nvSpPr>
          <p:cNvPr id="39" name="Rectangle 38">
            <a:extLst>
              <a:ext uri="{FF2B5EF4-FFF2-40B4-BE49-F238E27FC236}">
                <a16:creationId xmlns:a16="http://schemas.microsoft.com/office/drawing/2014/main" id="{595C516C-F0AD-4CCD-9B8E-9A87BD0C9D0F}"/>
              </a:ext>
            </a:extLst>
          </p:cNvPr>
          <p:cNvSpPr/>
          <p:nvPr/>
        </p:nvSpPr>
        <p:spPr>
          <a:xfrm>
            <a:off x="146776" y="4803318"/>
            <a:ext cx="2715552" cy="461665"/>
          </a:xfrm>
          <a:prstGeom prst="rect">
            <a:avLst/>
          </a:prstGeom>
        </p:spPr>
        <p:txBody>
          <a:bodyPr wrap="non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200" b="1" i="0" u="none" strike="noStrike" kern="1200" cap="small" spc="0" normalizeH="0" baseline="0" noProof="0" dirty="0">
                <a:ln>
                  <a:noFill/>
                </a:ln>
                <a:solidFill>
                  <a:prstClr val="black"/>
                </a:solidFill>
                <a:effectLst/>
                <a:uLnTx/>
                <a:uFillTx/>
                <a:cs typeface="Arial" panose="020B0604020202020204" pitchFamily="34" charset="0"/>
              </a:rPr>
              <a:t>QUARTERLY DASHBOARDS/ FEEDBACK</a:t>
            </a:r>
          </a:p>
          <a:p>
            <a:pPr marL="0" marR="0" lvl="0" indent="0" algn="ctr" defTabSz="914400" rtl="0" eaLnBrk="1" fontAlgn="auto" latinLnBrk="0" hangingPunct="1">
              <a:spcBef>
                <a:spcPts val="0"/>
              </a:spcBef>
              <a:spcAft>
                <a:spcPts val="0"/>
              </a:spcAft>
              <a:buClrTx/>
              <a:buSzTx/>
              <a:buFontTx/>
              <a:buNone/>
              <a:tabLst/>
              <a:defRPr/>
            </a:pPr>
            <a:r>
              <a:rPr lang="en-US" sz="1200" b="1" cap="small" dirty="0">
                <a:solidFill>
                  <a:prstClr val="black"/>
                </a:solidFill>
                <a:cs typeface="Arial" panose="020B0604020202020204" pitchFamily="34" charset="0"/>
              </a:rPr>
              <a:t>REPORTS</a:t>
            </a:r>
            <a:endParaRPr kumimoji="0" lang="en-US" sz="1200" b="1" i="0" u="none" strike="noStrike" kern="1200" cap="small" spc="0" normalizeH="0" baseline="0" noProof="0" dirty="0">
              <a:ln>
                <a:noFill/>
              </a:ln>
              <a:solidFill>
                <a:prstClr val="black"/>
              </a:solidFill>
              <a:effectLst/>
              <a:uLnTx/>
              <a:uFillTx/>
              <a:cs typeface="Arial" panose="020B0604020202020204" pitchFamily="34" charset="0"/>
            </a:endParaRPr>
          </a:p>
        </p:txBody>
      </p:sp>
      <p:sp>
        <p:nvSpPr>
          <p:cNvPr id="40" name="Rectangle 39">
            <a:extLst>
              <a:ext uri="{FF2B5EF4-FFF2-40B4-BE49-F238E27FC236}">
                <a16:creationId xmlns:a16="http://schemas.microsoft.com/office/drawing/2014/main" id="{0E5AB9C7-10DE-4183-8ABF-15CA9154F36D}"/>
              </a:ext>
            </a:extLst>
          </p:cNvPr>
          <p:cNvSpPr/>
          <p:nvPr/>
        </p:nvSpPr>
        <p:spPr>
          <a:xfrm>
            <a:off x="2787325" y="4803318"/>
            <a:ext cx="3443285" cy="461665"/>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200" b="1" i="0" u="none" strike="noStrike" kern="1200" cap="small" spc="0" normalizeH="0" baseline="0" noProof="0" dirty="0">
                <a:ln>
                  <a:noFill/>
                </a:ln>
                <a:solidFill>
                  <a:prstClr val="black"/>
                </a:solidFill>
                <a:effectLst/>
                <a:uLnTx/>
                <a:uFillTx/>
                <a:cs typeface="Arial" panose="020B0604020202020204" pitchFamily="34" charset="0"/>
              </a:rPr>
              <a:t>SEMIANNUAL RECONCILIATION REPORTS, ATTRIBUTION LISTS, AND EPISODE-LEVEL FILES</a:t>
            </a:r>
          </a:p>
        </p:txBody>
      </p:sp>
      <p:sp>
        <p:nvSpPr>
          <p:cNvPr id="41" name="Rectangle 40">
            <a:extLst>
              <a:ext uri="{FF2B5EF4-FFF2-40B4-BE49-F238E27FC236}">
                <a16:creationId xmlns:a16="http://schemas.microsoft.com/office/drawing/2014/main" id="{F6C6F4C3-3F00-4E24-8E67-1AC793D28119}"/>
              </a:ext>
            </a:extLst>
          </p:cNvPr>
          <p:cNvSpPr/>
          <p:nvPr/>
        </p:nvSpPr>
        <p:spPr>
          <a:xfrm>
            <a:off x="5907680" y="4803318"/>
            <a:ext cx="3443285" cy="461665"/>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200" b="1" i="0" u="none" strike="noStrike" kern="1200" cap="small" spc="0" normalizeH="0" baseline="0" noProof="0" dirty="0">
                <a:ln>
                  <a:noFill/>
                </a:ln>
                <a:solidFill>
                  <a:prstClr val="black"/>
                </a:solidFill>
                <a:effectLst/>
                <a:uLnTx/>
                <a:uFillTx/>
                <a:cs typeface="Arial" panose="020B0604020202020204" pitchFamily="34" charset="0"/>
              </a:rPr>
              <a:t>MONTHLY CLAIMS </a:t>
            </a:r>
          </a:p>
          <a:p>
            <a:pPr marL="0" marR="0" lvl="0" indent="0" algn="ctr" defTabSz="914400" rtl="0" eaLnBrk="1" fontAlgn="auto" latinLnBrk="0" hangingPunct="1">
              <a:spcBef>
                <a:spcPts val="0"/>
              </a:spcBef>
              <a:spcAft>
                <a:spcPts val="0"/>
              </a:spcAft>
              <a:buClrTx/>
              <a:buSzTx/>
              <a:buFontTx/>
              <a:buNone/>
              <a:tabLst/>
              <a:defRPr/>
            </a:pPr>
            <a:r>
              <a:rPr kumimoji="0" lang="en-US" sz="1200" b="1" i="0" u="none" strike="noStrike" kern="1200" cap="small" spc="0" normalizeH="0" baseline="0" noProof="0" dirty="0">
                <a:ln>
                  <a:noFill/>
                </a:ln>
                <a:solidFill>
                  <a:prstClr val="black"/>
                </a:solidFill>
                <a:effectLst/>
                <a:uLnTx/>
                <a:uFillTx/>
                <a:cs typeface="Arial" panose="020B0604020202020204" pitchFamily="34" charset="0"/>
              </a:rPr>
              <a:t>DATA</a:t>
            </a:r>
          </a:p>
        </p:txBody>
      </p:sp>
      <p:grpSp>
        <p:nvGrpSpPr>
          <p:cNvPr id="20" name="Group 19">
            <a:extLst>
              <a:ext uri="{FF2B5EF4-FFF2-40B4-BE49-F238E27FC236}">
                <a16:creationId xmlns:a16="http://schemas.microsoft.com/office/drawing/2014/main" id="{54873485-6002-49E3-8B60-4A9B1F817509}"/>
              </a:ext>
            </a:extLst>
          </p:cNvPr>
          <p:cNvGrpSpPr>
            <a:grpSpLocks noChangeAspect="1"/>
          </p:cNvGrpSpPr>
          <p:nvPr/>
        </p:nvGrpSpPr>
        <p:grpSpPr>
          <a:xfrm>
            <a:off x="1228324" y="4178418"/>
            <a:ext cx="520700" cy="522288"/>
            <a:chOff x="1431926" y="2498725"/>
            <a:chExt cx="520700" cy="522288"/>
          </a:xfrm>
          <a:solidFill>
            <a:srgbClr val="409B9C"/>
          </a:solidFill>
        </p:grpSpPr>
        <p:sp>
          <p:nvSpPr>
            <p:cNvPr id="21" name="Freeform 45">
              <a:extLst>
                <a:ext uri="{FF2B5EF4-FFF2-40B4-BE49-F238E27FC236}">
                  <a16:creationId xmlns:a16="http://schemas.microsoft.com/office/drawing/2014/main" id="{E8CD884B-B462-40A0-92AB-5BD64A282B80}"/>
                </a:ext>
              </a:extLst>
            </p:cNvPr>
            <p:cNvSpPr>
              <a:spLocks noEditPoints="1"/>
            </p:cNvSpPr>
            <p:nvPr/>
          </p:nvSpPr>
          <p:spPr bwMode="auto">
            <a:xfrm>
              <a:off x="1431926" y="2498725"/>
              <a:ext cx="520700" cy="522288"/>
            </a:xfrm>
            <a:custGeom>
              <a:avLst/>
              <a:gdLst>
                <a:gd name="T0" fmla="*/ 312 w 657"/>
                <a:gd name="T1" fmla="*/ 657 h 657"/>
                <a:gd name="T2" fmla="*/ 262 w 657"/>
                <a:gd name="T3" fmla="*/ 651 h 657"/>
                <a:gd name="T4" fmla="*/ 201 w 657"/>
                <a:gd name="T5" fmla="*/ 631 h 657"/>
                <a:gd name="T6" fmla="*/ 120 w 657"/>
                <a:gd name="T7" fmla="*/ 583 h 657"/>
                <a:gd name="T8" fmla="*/ 57 w 657"/>
                <a:gd name="T9" fmla="*/ 512 h 657"/>
                <a:gd name="T10" fmla="*/ 15 w 657"/>
                <a:gd name="T11" fmla="*/ 426 h 657"/>
                <a:gd name="T12" fmla="*/ 4 w 657"/>
                <a:gd name="T13" fmla="*/ 379 h 657"/>
                <a:gd name="T14" fmla="*/ 0 w 657"/>
                <a:gd name="T15" fmla="*/ 329 h 657"/>
                <a:gd name="T16" fmla="*/ 2 w 657"/>
                <a:gd name="T17" fmla="*/ 295 h 657"/>
                <a:gd name="T18" fmla="*/ 11 w 657"/>
                <a:gd name="T19" fmla="*/ 247 h 657"/>
                <a:gd name="T20" fmla="*/ 39 w 657"/>
                <a:gd name="T21" fmla="*/ 172 h 657"/>
                <a:gd name="T22" fmla="*/ 97 w 657"/>
                <a:gd name="T23" fmla="*/ 97 h 657"/>
                <a:gd name="T24" fmla="*/ 172 w 657"/>
                <a:gd name="T25" fmla="*/ 40 h 657"/>
                <a:gd name="T26" fmla="*/ 246 w 657"/>
                <a:gd name="T27" fmla="*/ 11 h 657"/>
                <a:gd name="T28" fmla="*/ 296 w 657"/>
                <a:gd name="T29" fmla="*/ 1 h 657"/>
                <a:gd name="T30" fmla="*/ 330 w 657"/>
                <a:gd name="T31" fmla="*/ 0 h 657"/>
                <a:gd name="T32" fmla="*/ 379 w 657"/>
                <a:gd name="T33" fmla="*/ 4 h 657"/>
                <a:gd name="T34" fmla="*/ 426 w 657"/>
                <a:gd name="T35" fmla="*/ 15 h 657"/>
                <a:gd name="T36" fmla="*/ 512 w 657"/>
                <a:gd name="T37" fmla="*/ 56 h 657"/>
                <a:gd name="T38" fmla="*/ 582 w 657"/>
                <a:gd name="T39" fmla="*/ 119 h 657"/>
                <a:gd name="T40" fmla="*/ 632 w 657"/>
                <a:gd name="T41" fmla="*/ 201 h 657"/>
                <a:gd name="T42" fmla="*/ 651 w 657"/>
                <a:gd name="T43" fmla="*/ 262 h 657"/>
                <a:gd name="T44" fmla="*/ 657 w 657"/>
                <a:gd name="T45" fmla="*/ 311 h 657"/>
                <a:gd name="T46" fmla="*/ 657 w 657"/>
                <a:gd name="T47" fmla="*/ 345 h 657"/>
                <a:gd name="T48" fmla="*/ 651 w 657"/>
                <a:gd name="T49" fmla="*/ 395 h 657"/>
                <a:gd name="T50" fmla="*/ 632 w 657"/>
                <a:gd name="T51" fmla="*/ 457 h 657"/>
                <a:gd name="T52" fmla="*/ 582 w 657"/>
                <a:gd name="T53" fmla="*/ 537 h 657"/>
                <a:gd name="T54" fmla="*/ 512 w 657"/>
                <a:gd name="T55" fmla="*/ 602 h 657"/>
                <a:gd name="T56" fmla="*/ 426 w 657"/>
                <a:gd name="T57" fmla="*/ 642 h 657"/>
                <a:gd name="T58" fmla="*/ 379 w 657"/>
                <a:gd name="T59" fmla="*/ 654 h 657"/>
                <a:gd name="T60" fmla="*/ 330 w 657"/>
                <a:gd name="T61" fmla="*/ 657 h 657"/>
                <a:gd name="T62" fmla="*/ 330 w 657"/>
                <a:gd name="T63" fmla="*/ 37 h 657"/>
                <a:gd name="T64" fmla="*/ 242 w 657"/>
                <a:gd name="T65" fmla="*/ 51 h 657"/>
                <a:gd name="T66" fmla="*/ 166 w 657"/>
                <a:gd name="T67" fmla="*/ 87 h 657"/>
                <a:gd name="T68" fmla="*/ 104 w 657"/>
                <a:gd name="T69" fmla="*/ 144 h 657"/>
                <a:gd name="T70" fmla="*/ 61 w 657"/>
                <a:gd name="T71" fmla="*/ 215 h 657"/>
                <a:gd name="T72" fmla="*/ 39 w 657"/>
                <a:gd name="T73" fmla="*/ 299 h 657"/>
                <a:gd name="T74" fmla="*/ 39 w 657"/>
                <a:gd name="T75" fmla="*/ 358 h 657"/>
                <a:gd name="T76" fmla="*/ 61 w 657"/>
                <a:gd name="T77" fmla="*/ 442 h 657"/>
                <a:gd name="T78" fmla="*/ 104 w 657"/>
                <a:gd name="T79" fmla="*/ 514 h 657"/>
                <a:gd name="T80" fmla="*/ 166 w 657"/>
                <a:gd name="T81" fmla="*/ 569 h 657"/>
                <a:gd name="T82" fmla="*/ 242 w 657"/>
                <a:gd name="T83" fmla="*/ 607 h 657"/>
                <a:gd name="T84" fmla="*/ 330 w 657"/>
                <a:gd name="T85" fmla="*/ 619 h 657"/>
                <a:gd name="T86" fmla="*/ 387 w 657"/>
                <a:gd name="T87" fmla="*/ 614 h 657"/>
                <a:gd name="T88" fmla="*/ 468 w 657"/>
                <a:gd name="T89" fmla="*/ 584 h 657"/>
                <a:gd name="T90" fmla="*/ 535 w 657"/>
                <a:gd name="T91" fmla="*/ 534 h 657"/>
                <a:gd name="T92" fmla="*/ 585 w 657"/>
                <a:gd name="T93" fmla="*/ 467 h 657"/>
                <a:gd name="T94" fmla="*/ 614 w 657"/>
                <a:gd name="T95" fmla="*/ 387 h 657"/>
                <a:gd name="T96" fmla="*/ 620 w 657"/>
                <a:gd name="T97" fmla="*/ 329 h 657"/>
                <a:gd name="T98" fmla="*/ 608 w 657"/>
                <a:gd name="T99" fmla="*/ 242 h 657"/>
                <a:gd name="T100" fmla="*/ 570 w 657"/>
                <a:gd name="T101" fmla="*/ 166 h 657"/>
                <a:gd name="T102" fmla="*/ 514 w 657"/>
                <a:gd name="T103" fmla="*/ 105 h 657"/>
                <a:gd name="T104" fmla="*/ 442 w 657"/>
                <a:gd name="T105" fmla="*/ 60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30" y="657"/>
                  </a:moveTo>
                  <a:lnTo>
                    <a:pt x="330" y="657"/>
                  </a:lnTo>
                  <a:lnTo>
                    <a:pt x="312" y="657"/>
                  </a:lnTo>
                  <a:lnTo>
                    <a:pt x="296" y="655"/>
                  </a:lnTo>
                  <a:lnTo>
                    <a:pt x="279" y="654"/>
                  </a:lnTo>
                  <a:lnTo>
                    <a:pt x="262" y="651"/>
                  </a:lnTo>
                  <a:lnTo>
                    <a:pt x="246" y="647"/>
                  </a:lnTo>
                  <a:lnTo>
                    <a:pt x="231" y="642"/>
                  </a:lnTo>
                  <a:lnTo>
                    <a:pt x="201" y="631"/>
                  </a:lnTo>
                  <a:lnTo>
                    <a:pt x="172" y="618"/>
                  </a:lnTo>
                  <a:lnTo>
                    <a:pt x="146" y="602"/>
                  </a:lnTo>
                  <a:lnTo>
                    <a:pt x="120" y="583"/>
                  </a:lnTo>
                  <a:lnTo>
                    <a:pt x="97" y="561"/>
                  </a:lnTo>
                  <a:lnTo>
                    <a:pt x="76" y="537"/>
                  </a:lnTo>
                  <a:lnTo>
                    <a:pt x="57" y="512"/>
                  </a:lnTo>
                  <a:lnTo>
                    <a:pt x="39" y="485"/>
                  </a:lnTo>
                  <a:lnTo>
                    <a:pt x="26" y="457"/>
                  </a:lnTo>
                  <a:lnTo>
                    <a:pt x="15" y="426"/>
                  </a:lnTo>
                  <a:lnTo>
                    <a:pt x="11" y="411"/>
                  </a:lnTo>
                  <a:lnTo>
                    <a:pt x="7" y="395"/>
                  </a:lnTo>
                  <a:lnTo>
                    <a:pt x="4" y="379"/>
                  </a:lnTo>
                  <a:lnTo>
                    <a:pt x="2" y="362"/>
                  </a:lnTo>
                  <a:lnTo>
                    <a:pt x="0" y="345"/>
                  </a:lnTo>
                  <a:lnTo>
                    <a:pt x="0" y="329"/>
                  </a:lnTo>
                  <a:lnTo>
                    <a:pt x="0" y="329"/>
                  </a:lnTo>
                  <a:lnTo>
                    <a:pt x="0" y="311"/>
                  </a:lnTo>
                  <a:lnTo>
                    <a:pt x="2" y="295"/>
                  </a:lnTo>
                  <a:lnTo>
                    <a:pt x="4" y="279"/>
                  </a:lnTo>
                  <a:lnTo>
                    <a:pt x="7" y="262"/>
                  </a:lnTo>
                  <a:lnTo>
                    <a:pt x="11" y="247"/>
                  </a:lnTo>
                  <a:lnTo>
                    <a:pt x="15" y="231"/>
                  </a:lnTo>
                  <a:lnTo>
                    <a:pt x="26" y="201"/>
                  </a:lnTo>
                  <a:lnTo>
                    <a:pt x="39" y="172"/>
                  </a:lnTo>
                  <a:lnTo>
                    <a:pt x="57" y="145"/>
                  </a:lnTo>
                  <a:lnTo>
                    <a:pt x="76" y="119"/>
                  </a:lnTo>
                  <a:lnTo>
                    <a:pt x="97" y="97"/>
                  </a:lnTo>
                  <a:lnTo>
                    <a:pt x="120" y="75"/>
                  </a:lnTo>
                  <a:lnTo>
                    <a:pt x="146" y="56"/>
                  </a:lnTo>
                  <a:lnTo>
                    <a:pt x="172" y="40"/>
                  </a:lnTo>
                  <a:lnTo>
                    <a:pt x="201" y="25"/>
                  </a:lnTo>
                  <a:lnTo>
                    <a:pt x="231" y="15"/>
                  </a:lnTo>
                  <a:lnTo>
                    <a:pt x="246" y="11"/>
                  </a:lnTo>
                  <a:lnTo>
                    <a:pt x="262" y="7"/>
                  </a:lnTo>
                  <a:lnTo>
                    <a:pt x="279" y="4"/>
                  </a:lnTo>
                  <a:lnTo>
                    <a:pt x="296" y="1"/>
                  </a:lnTo>
                  <a:lnTo>
                    <a:pt x="312" y="0"/>
                  </a:lnTo>
                  <a:lnTo>
                    <a:pt x="330" y="0"/>
                  </a:lnTo>
                  <a:lnTo>
                    <a:pt x="330" y="0"/>
                  </a:lnTo>
                  <a:lnTo>
                    <a:pt x="346" y="0"/>
                  </a:lnTo>
                  <a:lnTo>
                    <a:pt x="363" y="1"/>
                  </a:lnTo>
                  <a:lnTo>
                    <a:pt x="379" y="4"/>
                  </a:lnTo>
                  <a:lnTo>
                    <a:pt x="395" y="7"/>
                  </a:lnTo>
                  <a:lnTo>
                    <a:pt x="411" y="11"/>
                  </a:lnTo>
                  <a:lnTo>
                    <a:pt x="426" y="15"/>
                  </a:lnTo>
                  <a:lnTo>
                    <a:pt x="457" y="25"/>
                  </a:lnTo>
                  <a:lnTo>
                    <a:pt x="485" y="40"/>
                  </a:lnTo>
                  <a:lnTo>
                    <a:pt x="512" y="56"/>
                  </a:lnTo>
                  <a:lnTo>
                    <a:pt x="538" y="75"/>
                  </a:lnTo>
                  <a:lnTo>
                    <a:pt x="562" y="97"/>
                  </a:lnTo>
                  <a:lnTo>
                    <a:pt x="582" y="119"/>
                  </a:lnTo>
                  <a:lnTo>
                    <a:pt x="601" y="145"/>
                  </a:lnTo>
                  <a:lnTo>
                    <a:pt x="618" y="172"/>
                  </a:lnTo>
                  <a:lnTo>
                    <a:pt x="632" y="201"/>
                  </a:lnTo>
                  <a:lnTo>
                    <a:pt x="643" y="231"/>
                  </a:lnTo>
                  <a:lnTo>
                    <a:pt x="648" y="247"/>
                  </a:lnTo>
                  <a:lnTo>
                    <a:pt x="651" y="262"/>
                  </a:lnTo>
                  <a:lnTo>
                    <a:pt x="655" y="279"/>
                  </a:lnTo>
                  <a:lnTo>
                    <a:pt x="656" y="295"/>
                  </a:lnTo>
                  <a:lnTo>
                    <a:pt x="657" y="311"/>
                  </a:lnTo>
                  <a:lnTo>
                    <a:pt x="657" y="329"/>
                  </a:lnTo>
                  <a:lnTo>
                    <a:pt x="657" y="329"/>
                  </a:lnTo>
                  <a:lnTo>
                    <a:pt x="657" y="345"/>
                  </a:lnTo>
                  <a:lnTo>
                    <a:pt x="656" y="362"/>
                  </a:lnTo>
                  <a:lnTo>
                    <a:pt x="655" y="379"/>
                  </a:lnTo>
                  <a:lnTo>
                    <a:pt x="651" y="395"/>
                  </a:lnTo>
                  <a:lnTo>
                    <a:pt x="648" y="411"/>
                  </a:lnTo>
                  <a:lnTo>
                    <a:pt x="643" y="426"/>
                  </a:lnTo>
                  <a:lnTo>
                    <a:pt x="632" y="457"/>
                  </a:lnTo>
                  <a:lnTo>
                    <a:pt x="618" y="485"/>
                  </a:lnTo>
                  <a:lnTo>
                    <a:pt x="601" y="512"/>
                  </a:lnTo>
                  <a:lnTo>
                    <a:pt x="582" y="537"/>
                  </a:lnTo>
                  <a:lnTo>
                    <a:pt x="562" y="561"/>
                  </a:lnTo>
                  <a:lnTo>
                    <a:pt x="538" y="583"/>
                  </a:lnTo>
                  <a:lnTo>
                    <a:pt x="512" y="602"/>
                  </a:lnTo>
                  <a:lnTo>
                    <a:pt x="485" y="618"/>
                  </a:lnTo>
                  <a:lnTo>
                    <a:pt x="457" y="631"/>
                  </a:lnTo>
                  <a:lnTo>
                    <a:pt x="426" y="642"/>
                  </a:lnTo>
                  <a:lnTo>
                    <a:pt x="411" y="647"/>
                  </a:lnTo>
                  <a:lnTo>
                    <a:pt x="395" y="651"/>
                  </a:lnTo>
                  <a:lnTo>
                    <a:pt x="379" y="654"/>
                  </a:lnTo>
                  <a:lnTo>
                    <a:pt x="363" y="655"/>
                  </a:lnTo>
                  <a:lnTo>
                    <a:pt x="346" y="657"/>
                  </a:lnTo>
                  <a:lnTo>
                    <a:pt x="330" y="657"/>
                  </a:lnTo>
                  <a:lnTo>
                    <a:pt x="330" y="657"/>
                  </a:lnTo>
                  <a:close/>
                  <a:moveTo>
                    <a:pt x="330" y="37"/>
                  </a:moveTo>
                  <a:lnTo>
                    <a:pt x="330" y="37"/>
                  </a:lnTo>
                  <a:lnTo>
                    <a:pt x="299" y="39"/>
                  </a:lnTo>
                  <a:lnTo>
                    <a:pt x="270" y="43"/>
                  </a:lnTo>
                  <a:lnTo>
                    <a:pt x="242" y="51"/>
                  </a:lnTo>
                  <a:lnTo>
                    <a:pt x="215" y="60"/>
                  </a:lnTo>
                  <a:lnTo>
                    <a:pt x="190" y="72"/>
                  </a:lnTo>
                  <a:lnTo>
                    <a:pt x="166" y="87"/>
                  </a:lnTo>
                  <a:lnTo>
                    <a:pt x="144" y="105"/>
                  </a:lnTo>
                  <a:lnTo>
                    <a:pt x="123" y="123"/>
                  </a:lnTo>
                  <a:lnTo>
                    <a:pt x="104" y="144"/>
                  </a:lnTo>
                  <a:lnTo>
                    <a:pt x="88" y="166"/>
                  </a:lnTo>
                  <a:lnTo>
                    <a:pt x="73" y="189"/>
                  </a:lnTo>
                  <a:lnTo>
                    <a:pt x="61" y="215"/>
                  </a:lnTo>
                  <a:lnTo>
                    <a:pt x="52" y="242"/>
                  </a:lnTo>
                  <a:lnTo>
                    <a:pt x="43" y="270"/>
                  </a:lnTo>
                  <a:lnTo>
                    <a:pt x="39" y="299"/>
                  </a:lnTo>
                  <a:lnTo>
                    <a:pt x="38" y="329"/>
                  </a:lnTo>
                  <a:lnTo>
                    <a:pt x="38" y="329"/>
                  </a:lnTo>
                  <a:lnTo>
                    <a:pt x="39" y="358"/>
                  </a:lnTo>
                  <a:lnTo>
                    <a:pt x="43" y="387"/>
                  </a:lnTo>
                  <a:lnTo>
                    <a:pt x="52" y="415"/>
                  </a:lnTo>
                  <a:lnTo>
                    <a:pt x="61" y="442"/>
                  </a:lnTo>
                  <a:lnTo>
                    <a:pt x="73" y="467"/>
                  </a:lnTo>
                  <a:lnTo>
                    <a:pt x="88" y="491"/>
                  </a:lnTo>
                  <a:lnTo>
                    <a:pt x="104" y="514"/>
                  </a:lnTo>
                  <a:lnTo>
                    <a:pt x="123" y="534"/>
                  </a:lnTo>
                  <a:lnTo>
                    <a:pt x="144" y="553"/>
                  </a:lnTo>
                  <a:lnTo>
                    <a:pt x="166" y="569"/>
                  </a:lnTo>
                  <a:lnTo>
                    <a:pt x="190" y="584"/>
                  </a:lnTo>
                  <a:lnTo>
                    <a:pt x="215" y="596"/>
                  </a:lnTo>
                  <a:lnTo>
                    <a:pt x="242" y="607"/>
                  </a:lnTo>
                  <a:lnTo>
                    <a:pt x="270" y="614"/>
                  </a:lnTo>
                  <a:lnTo>
                    <a:pt x="299" y="618"/>
                  </a:lnTo>
                  <a:lnTo>
                    <a:pt x="330" y="619"/>
                  </a:lnTo>
                  <a:lnTo>
                    <a:pt x="330" y="619"/>
                  </a:lnTo>
                  <a:lnTo>
                    <a:pt x="359" y="618"/>
                  </a:lnTo>
                  <a:lnTo>
                    <a:pt x="387" y="614"/>
                  </a:lnTo>
                  <a:lnTo>
                    <a:pt x="416" y="607"/>
                  </a:lnTo>
                  <a:lnTo>
                    <a:pt x="442" y="596"/>
                  </a:lnTo>
                  <a:lnTo>
                    <a:pt x="468" y="584"/>
                  </a:lnTo>
                  <a:lnTo>
                    <a:pt x="492" y="569"/>
                  </a:lnTo>
                  <a:lnTo>
                    <a:pt x="514" y="553"/>
                  </a:lnTo>
                  <a:lnTo>
                    <a:pt x="535" y="534"/>
                  </a:lnTo>
                  <a:lnTo>
                    <a:pt x="554" y="514"/>
                  </a:lnTo>
                  <a:lnTo>
                    <a:pt x="570" y="491"/>
                  </a:lnTo>
                  <a:lnTo>
                    <a:pt x="585" y="467"/>
                  </a:lnTo>
                  <a:lnTo>
                    <a:pt x="597" y="442"/>
                  </a:lnTo>
                  <a:lnTo>
                    <a:pt x="608" y="415"/>
                  </a:lnTo>
                  <a:lnTo>
                    <a:pt x="614" y="387"/>
                  </a:lnTo>
                  <a:lnTo>
                    <a:pt x="618" y="358"/>
                  </a:lnTo>
                  <a:lnTo>
                    <a:pt x="620" y="329"/>
                  </a:lnTo>
                  <a:lnTo>
                    <a:pt x="620" y="329"/>
                  </a:lnTo>
                  <a:lnTo>
                    <a:pt x="618" y="299"/>
                  </a:lnTo>
                  <a:lnTo>
                    <a:pt x="614" y="270"/>
                  </a:lnTo>
                  <a:lnTo>
                    <a:pt x="608" y="242"/>
                  </a:lnTo>
                  <a:lnTo>
                    <a:pt x="597" y="215"/>
                  </a:lnTo>
                  <a:lnTo>
                    <a:pt x="585" y="189"/>
                  </a:lnTo>
                  <a:lnTo>
                    <a:pt x="570" y="166"/>
                  </a:lnTo>
                  <a:lnTo>
                    <a:pt x="554" y="144"/>
                  </a:lnTo>
                  <a:lnTo>
                    <a:pt x="535" y="123"/>
                  </a:lnTo>
                  <a:lnTo>
                    <a:pt x="514" y="105"/>
                  </a:lnTo>
                  <a:lnTo>
                    <a:pt x="492" y="87"/>
                  </a:lnTo>
                  <a:lnTo>
                    <a:pt x="468" y="72"/>
                  </a:lnTo>
                  <a:lnTo>
                    <a:pt x="442" y="60"/>
                  </a:lnTo>
                  <a:lnTo>
                    <a:pt x="416" y="51"/>
                  </a:lnTo>
                  <a:lnTo>
                    <a:pt x="387" y="43"/>
                  </a:lnTo>
                  <a:lnTo>
                    <a:pt x="359" y="39"/>
                  </a:lnTo>
                  <a:lnTo>
                    <a:pt x="330" y="37"/>
                  </a:lnTo>
                  <a:lnTo>
                    <a:pt x="330"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3">
              <a:extLst>
                <a:ext uri="{FF2B5EF4-FFF2-40B4-BE49-F238E27FC236}">
                  <a16:creationId xmlns:a16="http://schemas.microsoft.com/office/drawing/2014/main" id="{3AB028F5-5446-4EDC-8A61-5029584F3DF7}"/>
                </a:ext>
              </a:extLst>
            </p:cNvPr>
            <p:cNvSpPr>
              <a:spLocks/>
            </p:cNvSpPr>
            <p:nvPr/>
          </p:nvSpPr>
          <p:spPr bwMode="auto">
            <a:xfrm>
              <a:off x="1555751" y="2827338"/>
              <a:ext cx="266700" cy="25400"/>
            </a:xfrm>
            <a:custGeom>
              <a:avLst/>
              <a:gdLst>
                <a:gd name="T0" fmla="*/ 331 w 336"/>
                <a:gd name="T1" fmla="*/ 0 h 32"/>
                <a:gd name="T2" fmla="*/ 6 w 336"/>
                <a:gd name="T3" fmla="*/ 0 h 32"/>
                <a:gd name="T4" fmla="*/ 6 w 336"/>
                <a:gd name="T5" fmla="*/ 0 h 32"/>
                <a:gd name="T6" fmla="*/ 3 w 336"/>
                <a:gd name="T7" fmla="*/ 0 h 32"/>
                <a:gd name="T8" fmla="*/ 2 w 336"/>
                <a:gd name="T9" fmla="*/ 1 h 32"/>
                <a:gd name="T10" fmla="*/ 0 w 336"/>
                <a:gd name="T11" fmla="*/ 2 h 32"/>
                <a:gd name="T12" fmla="*/ 0 w 336"/>
                <a:gd name="T13" fmla="*/ 5 h 32"/>
                <a:gd name="T14" fmla="*/ 0 w 336"/>
                <a:gd name="T15" fmla="*/ 10 h 32"/>
                <a:gd name="T16" fmla="*/ 0 w 336"/>
                <a:gd name="T17" fmla="*/ 10 h 32"/>
                <a:gd name="T18" fmla="*/ 0 w 336"/>
                <a:gd name="T19" fmla="*/ 14 h 32"/>
                <a:gd name="T20" fmla="*/ 2 w 336"/>
                <a:gd name="T21" fmla="*/ 18 h 32"/>
                <a:gd name="T22" fmla="*/ 3 w 336"/>
                <a:gd name="T23" fmla="*/ 22 h 32"/>
                <a:gd name="T24" fmla="*/ 6 w 336"/>
                <a:gd name="T25" fmla="*/ 25 h 32"/>
                <a:gd name="T26" fmla="*/ 10 w 336"/>
                <a:gd name="T27" fmla="*/ 28 h 32"/>
                <a:gd name="T28" fmla="*/ 12 w 336"/>
                <a:gd name="T29" fmla="*/ 30 h 32"/>
                <a:gd name="T30" fmla="*/ 16 w 336"/>
                <a:gd name="T31" fmla="*/ 32 h 32"/>
                <a:gd name="T32" fmla="*/ 22 w 336"/>
                <a:gd name="T33" fmla="*/ 32 h 32"/>
                <a:gd name="T34" fmla="*/ 313 w 336"/>
                <a:gd name="T35" fmla="*/ 32 h 32"/>
                <a:gd name="T36" fmla="*/ 313 w 336"/>
                <a:gd name="T37" fmla="*/ 32 h 32"/>
                <a:gd name="T38" fmla="*/ 319 w 336"/>
                <a:gd name="T39" fmla="*/ 32 h 32"/>
                <a:gd name="T40" fmla="*/ 323 w 336"/>
                <a:gd name="T41" fmla="*/ 30 h 32"/>
                <a:gd name="T42" fmla="*/ 325 w 336"/>
                <a:gd name="T43" fmla="*/ 28 h 32"/>
                <a:gd name="T44" fmla="*/ 329 w 336"/>
                <a:gd name="T45" fmla="*/ 25 h 32"/>
                <a:gd name="T46" fmla="*/ 332 w 336"/>
                <a:gd name="T47" fmla="*/ 22 h 32"/>
                <a:gd name="T48" fmla="*/ 333 w 336"/>
                <a:gd name="T49" fmla="*/ 18 h 32"/>
                <a:gd name="T50" fmla="*/ 335 w 336"/>
                <a:gd name="T51" fmla="*/ 14 h 32"/>
                <a:gd name="T52" fmla="*/ 336 w 336"/>
                <a:gd name="T53" fmla="*/ 10 h 32"/>
                <a:gd name="T54" fmla="*/ 336 w 336"/>
                <a:gd name="T55" fmla="*/ 5 h 32"/>
                <a:gd name="T56" fmla="*/ 336 w 336"/>
                <a:gd name="T57" fmla="*/ 5 h 32"/>
                <a:gd name="T58" fmla="*/ 335 w 336"/>
                <a:gd name="T59" fmla="*/ 2 h 32"/>
                <a:gd name="T60" fmla="*/ 333 w 336"/>
                <a:gd name="T61" fmla="*/ 1 h 32"/>
                <a:gd name="T62" fmla="*/ 332 w 336"/>
                <a:gd name="T63" fmla="*/ 0 h 32"/>
                <a:gd name="T64" fmla="*/ 331 w 336"/>
                <a:gd name="T65" fmla="*/ 0 h 32"/>
                <a:gd name="T66" fmla="*/ 331 w 336"/>
                <a:gd name="T6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6" h="32">
                  <a:moveTo>
                    <a:pt x="331" y="0"/>
                  </a:moveTo>
                  <a:lnTo>
                    <a:pt x="6" y="0"/>
                  </a:lnTo>
                  <a:lnTo>
                    <a:pt x="6" y="0"/>
                  </a:lnTo>
                  <a:lnTo>
                    <a:pt x="3" y="0"/>
                  </a:lnTo>
                  <a:lnTo>
                    <a:pt x="2" y="1"/>
                  </a:lnTo>
                  <a:lnTo>
                    <a:pt x="0" y="2"/>
                  </a:lnTo>
                  <a:lnTo>
                    <a:pt x="0" y="5"/>
                  </a:lnTo>
                  <a:lnTo>
                    <a:pt x="0" y="10"/>
                  </a:lnTo>
                  <a:lnTo>
                    <a:pt x="0" y="10"/>
                  </a:lnTo>
                  <a:lnTo>
                    <a:pt x="0" y="14"/>
                  </a:lnTo>
                  <a:lnTo>
                    <a:pt x="2" y="18"/>
                  </a:lnTo>
                  <a:lnTo>
                    <a:pt x="3" y="22"/>
                  </a:lnTo>
                  <a:lnTo>
                    <a:pt x="6" y="25"/>
                  </a:lnTo>
                  <a:lnTo>
                    <a:pt x="10" y="28"/>
                  </a:lnTo>
                  <a:lnTo>
                    <a:pt x="12" y="30"/>
                  </a:lnTo>
                  <a:lnTo>
                    <a:pt x="16" y="32"/>
                  </a:lnTo>
                  <a:lnTo>
                    <a:pt x="22" y="32"/>
                  </a:lnTo>
                  <a:lnTo>
                    <a:pt x="313" y="32"/>
                  </a:lnTo>
                  <a:lnTo>
                    <a:pt x="313" y="32"/>
                  </a:lnTo>
                  <a:lnTo>
                    <a:pt x="319" y="32"/>
                  </a:lnTo>
                  <a:lnTo>
                    <a:pt x="323" y="30"/>
                  </a:lnTo>
                  <a:lnTo>
                    <a:pt x="325" y="28"/>
                  </a:lnTo>
                  <a:lnTo>
                    <a:pt x="329" y="25"/>
                  </a:lnTo>
                  <a:lnTo>
                    <a:pt x="332" y="22"/>
                  </a:lnTo>
                  <a:lnTo>
                    <a:pt x="333" y="18"/>
                  </a:lnTo>
                  <a:lnTo>
                    <a:pt x="335" y="14"/>
                  </a:lnTo>
                  <a:lnTo>
                    <a:pt x="336" y="10"/>
                  </a:lnTo>
                  <a:lnTo>
                    <a:pt x="336" y="5"/>
                  </a:lnTo>
                  <a:lnTo>
                    <a:pt x="336" y="5"/>
                  </a:lnTo>
                  <a:lnTo>
                    <a:pt x="335" y="2"/>
                  </a:lnTo>
                  <a:lnTo>
                    <a:pt x="333" y="1"/>
                  </a:lnTo>
                  <a:lnTo>
                    <a:pt x="332" y="0"/>
                  </a:lnTo>
                  <a:lnTo>
                    <a:pt x="331" y="0"/>
                  </a:lnTo>
                  <a:lnTo>
                    <a:pt x="3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4">
              <a:extLst>
                <a:ext uri="{FF2B5EF4-FFF2-40B4-BE49-F238E27FC236}">
                  <a16:creationId xmlns:a16="http://schemas.microsoft.com/office/drawing/2014/main" id="{EA765C2F-61FE-4466-AEB3-88208612422E}"/>
                </a:ext>
              </a:extLst>
            </p:cNvPr>
            <p:cNvSpPr>
              <a:spLocks/>
            </p:cNvSpPr>
            <p:nvPr/>
          </p:nvSpPr>
          <p:spPr bwMode="auto">
            <a:xfrm>
              <a:off x="1576388" y="2668588"/>
              <a:ext cx="222250" cy="142875"/>
            </a:xfrm>
            <a:custGeom>
              <a:avLst/>
              <a:gdLst>
                <a:gd name="T0" fmla="*/ 22 w 281"/>
                <a:gd name="T1" fmla="*/ 33 h 179"/>
                <a:gd name="T2" fmla="*/ 22 w 281"/>
                <a:gd name="T3" fmla="*/ 33 h 179"/>
                <a:gd name="T4" fmla="*/ 23 w 281"/>
                <a:gd name="T5" fmla="*/ 29 h 179"/>
                <a:gd name="T6" fmla="*/ 24 w 281"/>
                <a:gd name="T7" fmla="*/ 25 h 179"/>
                <a:gd name="T8" fmla="*/ 28 w 281"/>
                <a:gd name="T9" fmla="*/ 22 h 179"/>
                <a:gd name="T10" fmla="*/ 32 w 281"/>
                <a:gd name="T11" fmla="*/ 22 h 179"/>
                <a:gd name="T12" fmla="*/ 249 w 281"/>
                <a:gd name="T13" fmla="*/ 22 h 179"/>
                <a:gd name="T14" fmla="*/ 249 w 281"/>
                <a:gd name="T15" fmla="*/ 22 h 179"/>
                <a:gd name="T16" fmla="*/ 253 w 281"/>
                <a:gd name="T17" fmla="*/ 22 h 179"/>
                <a:gd name="T18" fmla="*/ 257 w 281"/>
                <a:gd name="T19" fmla="*/ 25 h 179"/>
                <a:gd name="T20" fmla="*/ 259 w 281"/>
                <a:gd name="T21" fmla="*/ 29 h 179"/>
                <a:gd name="T22" fmla="*/ 259 w 281"/>
                <a:gd name="T23" fmla="*/ 33 h 179"/>
                <a:gd name="T24" fmla="*/ 259 w 281"/>
                <a:gd name="T25" fmla="*/ 179 h 179"/>
                <a:gd name="T26" fmla="*/ 281 w 281"/>
                <a:gd name="T27" fmla="*/ 179 h 179"/>
                <a:gd name="T28" fmla="*/ 281 w 281"/>
                <a:gd name="T29" fmla="*/ 33 h 179"/>
                <a:gd name="T30" fmla="*/ 281 w 281"/>
                <a:gd name="T31" fmla="*/ 33 h 179"/>
                <a:gd name="T32" fmla="*/ 281 w 281"/>
                <a:gd name="T33" fmla="*/ 26 h 179"/>
                <a:gd name="T34" fmla="*/ 280 w 281"/>
                <a:gd name="T35" fmla="*/ 19 h 179"/>
                <a:gd name="T36" fmla="*/ 275 w 281"/>
                <a:gd name="T37" fmla="*/ 14 h 179"/>
                <a:gd name="T38" fmla="*/ 271 w 281"/>
                <a:gd name="T39" fmla="*/ 10 h 179"/>
                <a:gd name="T40" fmla="*/ 267 w 281"/>
                <a:gd name="T41" fmla="*/ 6 h 179"/>
                <a:gd name="T42" fmla="*/ 262 w 281"/>
                <a:gd name="T43" fmla="*/ 3 h 179"/>
                <a:gd name="T44" fmla="*/ 255 w 281"/>
                <a:gd name="T45" fmla="*/ 0 h 179"/>
                <a:gd name="T46" fmla="*/ 249 w 281"/>
                <a:gd name="T47" fmla="*/ 0 h 179"/>
                <a:gd name="T48" fmla="*/ 32 w 281"/>
                <a:gd name="T49" fmla="*/ 0 h 179"/>
                <a:gd name="T50" fmla="*/ 32 w 281"/>
                <a:gd name="T51" fmla="*/ 0 h 179"/>
                <a:gd name="T52" fmla="*/ 26 w 281"/>
                <a:gd name="T53" fmla="*/ 0 h 179"/>
                <a:gd name="T54" fmla="*/ 20 w 281"/>
                <a:gd name="T55" fmla="*/ 3 h 179"/>
                <a:gd name="T56" fmla="*/ 14 w 281"/>
                <a:gd name="T57" fmla="*/ 6 h 179"/>
                <a:gd name="T58" fmla="*/ 10 w 281"/>
                <a:gd name="T59" fmla="*/ 10 h 179"/>
                <a:gd name="T60" fmla="*/ 6 w 281"/>
                <a:gd name="T61" fmla="*/ 14 h 179"/>
                <a:gd name="T62" fmla="*/ 3 w 281"/>
                <a:gd name="T63" fmla="*/ 19 h 179"/>
                <a:gd name="T64" fmla="*/ 0 w 281"/>
                <a:gd name="T65" fmla="*/ 26 h 179"/>
                <a:gd name="T66" fmla="*/ 0 w 281"/>
                <a:gd name="T67" fmla="*/ 33 h 179"/>
                <a:gd name="T68" fmla="*/ 0 w 281"/>
                <a:gd name="T69" fmla="*/ 179 h 179"/>
                <a:gd name="T70" fmla="*/ 22 w 281"/>
                <a:gd name="T71" fmla="*/ 179 h 179"/>
                <a:gd name="T72" fmla="*/ 22 w 281"/>
                <a:gd name="T73" fmla="*/ 3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1" h="179">
                  <a:moveTo>
                    <a:pt x="22" y="33"/>
                  </a:moveTo>
                  <a:lnTo>
                    <a:pt x="22" y="33"/>
                  </a:lnTo>
                  <a:lnTo>
                    <a:pt x="23" y="29"/>
                  </a:lnTo>
                  <a:lnTo>
                    <a:pt x="24" y="25"/>
                  </a:lnTo>
                  <a:lnTo>
                    <a:pt x="28" y="22"/>
                  </a:lnTo>
                  <a:lnTo>
                    <a:pt x="32" y="22"/>
                  </a:lnTo>
                  <a:lnTo>
                    <a:pt x="249" y="22"/>
                  </a:lnTo>
                  <a:lnTo>
                    <a:pt x="249" y="22"/>
                  </a:lnTo>
                  <a:lnTo>
                    <a:pt x="253" y="22"/>
                  </a:lnTo>
                  <a:lnTo>
                    <a:pt x="257" y="25"/>
                  </a:lnTo>
                  <a:lnTo>
                    <a:pt x="259" y="29"/>
                  </a:lnTo>
                  <a:lnTo>
                    <a:pt x="259" y="33"/>
                  </a:lnTo>
                  <a:lnTo>
                    <a:pt x="259" y="179"/>
                  </a:lnTo>
                  <a:lnTo>
                    <a:pt x="281" y="179"/>
                  </a:lnTo>
                  <a:lnTo>
                    <a:pt x="281" y="33"/>
                  </a:lnTo>
                  <a:lnTo>
                    <a:pt x="281" y="33"/>
                  </a:lnTo>
                  <a:lnTo>
                    <a:pt x="281" y="26"/>
                  </a:lnTo>
                  <a:lnTo>
                    <a:pt x="280" y="19"/>
                  </a:lnTo>
                  <a:lnTo>
                    <a:pt x="275" y="14"/>
                  </a:lnTo>
                  <a:lnTo>
                    <a:pt x="271" y="10"/>
                  </a:lnTo>
                  <a:lnTo>
                    <a:pt x="267" y="6"/>
                  </a:lnTo>
                  <a:lnTo>
                    <a:pt x="262" y="3"/>
                  </a:lnTo>
                  <a:lnTo>
                    <a:pt x="255" y="0"/>
                  </a:lnTo>
                  <a:lnTo>
                    <a:pt x="249" y="0"/>
                  </a:lnTo>
                  <a:lnTo>
                    <a:pt x="32" y="0"/>
                  </a:lnTo>
                  <a:lnTo>
                    <a:pt x="32" y="0"/>
                  </a:lnTo>
                  <a:lnTo>
                    <a:pt x="26" y="0"/>
                  </a:lnTo>
                  <a:lnTo>
                    <a:pt x="20" y="3"/>
                  </a:lnTo>
                  <a:lnTo>
                    <a:pt x="14" y="6"/>
                  </a:lnTo>
                  <a:lnTo>
                    <a:pt x="10" y="10"/>
                  </a:lnTo>
                  <a:lnTo>
                    <a:pt x="6" y="14"/>
                  </a:lnTo>
                  <a:lnTo>
                    <a:pt x="3" y="19"/>
                  </a:lnTo>
                  <a:lnTo>
                    <a:pt x="0" y="26"/>
                  </a:lnTo>
                  <a:lnTo>
                    <a:pt x="0" y="33"/>
                  </a:lnTo>
                  <a:lnTo>
                    <a:pt x="0" y="179"/>
                  </a:lnTo>
                  <a:lnTo>
                    <a:pt x="22" y="179"/>
                  </a:lnTo>
                  <a:lnTo>
                    <a:pt x="22"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5">
              <a:extLst>
                <a:ext uri="{FF2B5EF4-FFF2-40B4-BE49-F238E27FC236}">
                  <a16:creationId xmlns:a16="http://schemas.microsoft.com/office/drawing/2014/main" id="{6CF604D6-E765-4703-81CB-7BBF2AFA7162}"/>
                </a:ext>
              </a:extLst>
            </p:cNvPr>
            <p:cNvSpPr>
              <a:spLocks/>
            </p:cNvSpPr>
            <p:nvPr/>
          </p:nvSpPr>
          <p:spPr bwMode="auto">
            <a:xfrm>
              <a:off x="1676401" y="2706688"/>
              <a:ext cx="25400" cy="95250"/>
            </a:xfrm>
            <a:custGeom>
              <a:avLst/>
              <a:gdLst>
                <a:gd name="T0" fmla="*/ 5 w 32"/>
                <a:gd name="T1" fmla="*/ 0 h 119"/>
                <a:gd name="T2" fmla="*/ 5 w 32"/>
                <a:gd name="T3" fmla="*/ 0 h 119"/>
                <a:gd name="T4" fmla="*/ 3 w 32"/>
                <a:gd name="T5" fmla="*/ 0 h 119"/>
                <a:gd name="T6" fmla="*/ 1 w 32"/>
                <a:gd name="T7" fmla="*/ 1 h 119"/>
                <a:gd name="T8" fmla="*/ 0 w 32"/>
                <a:gd name="T9" fmla="*/ 2 h 119"/>
                <a:gd name="T10" fmla="*/ 0 w 32"/>
                <a:gd name="T11" fmla="*/ 5 h 119"/>
                <a:gd name="T12" fmla="*/ 0 w 32"/>
                <a:gd name="T13" fmla="*/ 114 h 119"/>
                <a:gd name="T14" fmla="*/ 0 w 32"/>
                <a:gd name="T15" fmla="*/ 114 h 119"/>
                <a:gd name="T16" fmla="*/ 0 w 32"/>
                <a:gd name="T17" fmla="*/ 115 h 119"/>
                <a:gd name="T18" fmla="*/ 1 w 32"/>
                <a:gd name="T19" fmla="*/ 117 h 119"/>
                <a:gd name="T20" fmla="*/ 3 w 32"/>
                <a:gd name="T21" fmla="*/ 118 h 119"/>
                <a:gd name="T22" fmla="*/ 5 w 32"/>
                <a:gd name="T23" fmla="*/ 119 h 119"/>
                <a:gd name="T24" fmla="*/ 27 w 32"/>
                <a:gd name="T25" fmla="*/ 119 h 119"/>
                <a:gd name="T26" fmla="*/ 27 w 32"/>
                <a:gd name="T27" fmla="*/ 119 h 119"/>
                <a:gd name="T28" fmla="*/ 28 w 32"/>
                <a:gd name="T29" fmla="*/ 118 h 119"/>
                <a:gd name="T30" fmla="*/ 31 w 32"/>
                <a:gd name="T31" fmla="*/ 117 h 119"/>
                <a:gd name="T32" fmla="*/ 31 w 32"/>
                <a:gd name="T33" fmla="*/ 115 h 119"/>
                <a:gd name="T34" fmla="*/ 32 w 32"/>
                <a:gd name="T35" fmla="*/ 114 h 119"/>
                <a:gd name="T36" fmla="*/ 32 w 32"/>
                <a:gd name="T37" fmla="*/ 5 h 119"/>
                <a:gd name="T38" fmla="*/ 32 w 32"/>
                <a:gd name="T39" fmla="*/ 5 h 119"/>
                <a:gd name="T40" fmla="*/ 31 w 32"/>
                <a:gd name="T41" fmla="*/ 2 h 119"/>
                <a:gd name="T42" fmla="*/ 31 w 32"/>
                <a:gd name="T43" fmla="*/ 1 h 119"/>
                <a:gd name="T44" fmla="*/ 28 w 32"/>
                <a:gd name="T45" fmla="*/ 0 h 119"/>
                <a:gd name="T46" fmla="*/ 27 w 32"/>
                <a:gd name="T47" fmla="*/ 0 h 119"/>
                <a:gd name="T48" fmla="*/ 5 w 32"/>
                <a:gd name="T4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19">
                  <a:moveTo>
                    <a:pt x="5" y="0"/>
                  </a:moveTo>
                  <a:lnTo>
                    <a:pt x="5" y="0"/>
                  </a:lnTo>
                  <a:lnTo>
                    <a:pt x="3" y="0"/>
                  </a:lnTo>
                  <a:lnTo>
                    <a:pt x="1" y="1"/>
                  </a:lnTo>
                  <a:lnTo>
                    <a:pt x="0" y="2"/>
                  </a:lnTo>
                  <a:lnTo>
                    <a:pt x="0" y="5"/>
                  </a:lnTo>
                  <a:lnTo>
                    <a:pt x="0" y="114"/>
                  </a:lnTo>
                  <a:lnTo>
                    <a:pt x="0" y="114"/>
                  </a:lnTo>
                  <a:lnTo>
                    <a:pt x="0" y="115"/>
                  </a:lnTo>
                  <a:lnTo>
                    <a:pt x="1" y="117"/>
                  </a:lnTo>
                  <a:lnTo>
                    <a:pt x="3" y="118"/>
                  </a:lnTo>
                  <a:lnTo>
                    <a:pt x="5" y="119"/>
                  </a:lnTo>
                  <a:lnTo>
                    <a:pt x="27" y="119"/>
                  </a:lnTo>
                  <a:lnTo>
                    <a:pt x="27" y="119"/>
                  </a:lnTo>
                  <a:lnTo>
                    <a:pt x="28" y="118"/>
                  </a:lnTo>
                  <a:lnTo>
                    <a:pt x="31" y="117"/>
                  </a:lnTo>
                  <a:lnTo>
                    <a:pt x="31" y="115"/>
                  </a:lnTo>
                  <a:lnTo>
                    <a:pt x="32" y="114"/>
                  </a:lnTo>
                  <a:lnTo>
                    <a:pt x="32" y="5"/>
                  </a:lnTo>
                  <a:lnTo>
                    <a:pt x="32" y="5"/>
                  </a:lnTo>
                  <a:lnTo>
                    <a:pt x="31" y="2"/>
                  </a:lnTo>
                  <a:lnTo>
                    <a:pt x="31" y="1"/>
                  </a:lnTo>
                  <a:lnTo>
                    <a:pt x="28" y="0"/>
                  </a:lnTo>
                  <a:lnTo>
                    <a:pt x="27" y="0"/>
                  </a:lnTo>
                  <a:lnTo>
                    <a:pt x="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6">
              <a:extLst>
                <a:ext uri="{FF2B5EF4-FFF2-40B4-BE49-F238E27FC236}">
                  <a16:creationId xmlns:a16="http://schemas.microsoft.com/office/drawing/2014/main" id="{A779896D-0D31-42AA-A262-CA589F176380}"/>
                </a:ext>
              </a:extLst>
            </p:cNvPr>
            <p:cNvSpPr>
              <a:spLocks/>
            </p:cNvSpPr>
            <p:nvPr/>
          </p:nvSpPr>
          <p:spPr bwMode="auto">
            <a:xfrm>
              <a:off x="1624013" y="2759075"/>
              <a:ext cx="25400" cy="42863"/>
            </a:xfrm>
            <a:custGeom>
              <a:avLst/>
              <a:gdLst>
                <a:gd name="T0" fmla="*/ 6 w 32"/>
                <a:gd name="T1" fmla="*/ 0 h 55"/>
                <a:gd name="T2" fmla="*/ 6 w 32"/>
                <a:gd name="T3" fmla="*/ 0 h 55"/>
                <a:gd name="T4" fmla="*/ 4 w 32"/>
                <a:gd name="T5" fmla="*/ 2 h 55"/>
                <a:gd name="T6" fmla="*/ 2 w 32"/>
                <a:gd name="T7" fmla="*/ 3 h 55"/>
                <a:gd name="T8" fmla="*/ 0 w 32"/>
                <a:gd name="T9" fmla="*/ 4 h 55"/>
                <a:gd name="T10" fmla="*/ 0 w 32"/>
                <a:gd name="T11" fmla="*/ 6 h 55"/>
                <a:gd name="T12" fmla="*/ 0 w 32"/>
                <a:gd name="T13" fmla="*/ 50 h 55"/>
                <a:gd name="T14" fmla="*/ 0 w 32"/>
                <a:gd name="T15" fmla="*/ 50 h 55"/>
                <a:gd name="T16" fmla="*/ 0 w 32"/>
                <a:gd name="T17" fmla="*/ 51 h 55"/>
                <a:gd name="T18" fmla="*/ 2 w 32"/>
                <a:gd name="T19" fmla="*/ 53 h 55"/>
                <a:gd name="T20" fmla="*/ 4 w 32"/>
                <a:gd name="T21" fmla="*/ 54 h 55"/>
                <a:gd name="T22" fmla="*/ 6 w 32"/>
                <a:gd name="T23" fmla="*/ 55 h 55"/>
                <a:gd name="T24" fmla="*/ 27 w 32"/>
                <a:gd name="T25" fmla="*/ 55 h 55"/>
                <a:gd name="T26" fmla="*/ 27 w 32"/>
                <a:gd name="T27" fmla="*/ 55 h 55"/>
                <a:gd name="T28" fmla="*/ 30 w 32"/>
                <a:gd name="T29" fmla="*/ 54 h 55"/>
                <a:gd name="T30" fmla="*/ 31 w 32"/>
                <a:gd name="T31" fmla="*/ 53 h 55"/>
                <a:gd name="T32" fmla="*/ 32 w 32"/>
                <a:gd name="T33" fmla="*/ 51 h 55"/>
                <a:gd name="T34" fmla="*/ 32 w 32"/>
                <a:gd name="T35" fmla="*/ 50 h 55"/>
                <a:gd name="T36" fmla="*/ 32 w 32"/>
                <a:gd name="T37" fmla="*/ 6 h 55"/>
                <a:gd name="T38" fmla="*/ 32 w 32"/>
                <a:gd name="T39" fmla="*/ 6 h 55"/>
                <a:gd name="T40" fmla="*/ 32 w 32"/>
                <a:gd name="T41" fmla="*/ 4 h 55"/>
                <a:gd name="T42" fmla="*/ 31 w 32"/>
                <a:gd name="T43" fmla="*/ 3 h 55"/>
                <a:gd name="T44" fmla="*/ 30 w 32"/>
                <a:gd name="T45" fmla="*/ 2 h 55"/>
                <a:gd name="T46" fmla="*/ 27 w 32"/>
                <a:gd name="T47" fmla="*/ 0 h 55"/>
                <a:gd name="T48" fmla="*/ 6 w 32"/>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55">
                  <a:moveTo>
                    <a:pt x="6" y="0"/>
                  </a:moveTo>
                  <a:lnTo>
                    <a:pt x="6" y="0"/>
                  </a:lnTo>
                  <a:lnTo>
                    <a:pt x="4" y="2"/>
                  </a:lnTo>
                  <a:lnTo>
                    <a:pt x="2" y="3"/>
                  </a:lnTo>
                  <a:lnTo>
                    <a:pt x="0" y="4"/>
                  </a:lnTo>
                  <a:lnTo>
                    <a:pt x="0" y="6"/>
                  </a:lnTo>
                  <a:lnTo>
                    <a:pt x="0" y="50"/>
                  </a:lnTo>
                  <a:lnTo>
                    <a:pt x="0" y="50"/>
                  </a:lnTo>
                  <a:lnTo>
                    <a:pt x="0" y="51"/>
                  </a:lnTo>
                  <a:lnTo>
                    <a:pt x="2" y="53"/>
                  </a:lnTo>
                  <a:lnTo>
                    <a:pt x="4" y="54"/>
                  </a:lnTo>
                  <a:lnTo>
                    <a:pt x="6" y="55"/>
                  </a:lnTo>
                  <a:lnTo>
                    <a:pt x="27" y="55"/>
                  </a:lnTo>
                  <a:lnTo>
                    <a:pt x="27" y="55"/>
                  </a:lnTo>
                  <a:lnTo>
                    <a:pt x="30" y="54"/>
                  </a:lnTo>
                  <a:lnTo>
                    <a:pt x="31" y="53"/>
                  </a:lnTo>
                  <a:lnTo>
                    <a:pt x="32" y="51"/>
                  </a:lnTo>
                  <a:lnTo>
                    <a:pt x="32" y="50"/>
                  </a:lnTo>
                  <a:lnTo>
                    <a:pt x="32" y="6"/>
                  </a:lnTo>
                  <a:lnTo>
                    <a:pt x="32" y="6"/>
                  </a:lnTo>
                  <a:lnTo>
                    <a:pt x="32" y="4"/>
                  </a:lnTo>
                  <a:lnTo>
                    <a:pt x="31" y="3"/>
                  </a:lnTo>
                  <a:lnTo>
                    <a:pt x="30" y="2"/>
                  </a:lnTo>
                  <a:lnTo>
                    <a:pt x="27" y="0"/>
                  </a:ln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17">
              <a:extLst>
                <a:ext uri="{FF2B5EF4-FFF2-40B4-BE49-F238E27FC236}">
                  <a16:creationId xmlns:a16="http://schemas.microsoft.com/office/drawing/2014/main" id="{1CF876AA-8271-4DD8-A8F7-1B29E79950D2}"/>
                </a:ext>
              </a:extLst>
            </p:cNvPr>
            <p:cNvSpPr>
              <a:spLocks/>
            </p:cNvSpPr>
            <p:nvPr/>
          </p:nvSpPr>
          <p:spPr bwMode="auto">
            <a:xfrm>
              <a:off x="1727201" y="2741613"/>
              <a:ext cx="25400" cy="60325"/>
            </a:xfrm>
            <a:custGeom>
              <a:avLst/>
              <a:gdLst>
                <a:gd name="T0" fmla="*/ 5 w 32"/>
                <a:gd name="T1" fmla="*/ 0 h 76"/>
                <a:gd name="T2" fmla="*/ 5 w 32"/>
                <a:gd name="T3" fmla="*/ 0 h 76"/>
                <a:gd name="T4" fmla="*/ 2 w 32"/>
                <a:gd name="T5" fmla="*/ 1 h 76"/>
                <a:gd name="T6" fmla="*/ 1 w 32"/>
                <a:gd name="T7" fmla="*/ 1 h 76"/>
                <a:gd name="T8" fmla="*/ 0 w 32"/>
                <a:gd name="T9" fmla="*/ 4 h 76"/>
                <a:gd name="T10" fmla="*/ 0 w 32"/>
                <a:gd name="T11" fmla="*/ 5 h 76"/>
                <a:gd name="T12" fmla="*/ 0 w 32"/>
                <a:gd name="T13" fmla="*/ 71 h 76"/>
                <a:gd name="T14" fmla="*/ 0 w 32"/>
                <a:gd name="T15" fmla="*/ 71 h 76"/>
                <a:gd name="T16" fmla="*/ 0 w 32"/>
                <a:gd name="T17" fmla="*/ 72 h 76"/>
                <a:gd name="T18" fmla="*/ 1 w 32"/>
                <a:gd name="T19" fmla="*/ 74 h 76"/>
                <a:gd name="T20" fmla="*/ 2 w 32"/>
                <a:gd name="T21" fmla="*/ 75 h 76"/>
                <a:gd name="T22" fmla="*/ 5 w 32"/>
                <a:gd name="T23" fmla="*/ 76 h 76"/>
                <a:gd name="T24" fmla="*/ 26 w 32"/>
                <a:gd name="T25" fmla="*/ 76 h 76"/>
                <a:gd name="T26" fmla="*/ 26 w 32"/>
                <a:gd name="T27" fmla="*/ 76 h 76"/>
                <a:gd name="T28" fmla="*/ 29 w 32"/>
                <a:gd name="T29" fmla="*/ 75 h 76"/>
                <a:gd name="T30" fmla="*/ 30 w 32"/>
                <a:gd name="T31" fmla="*/ 74 h 76"/>
                <a:gd name="T32" fmla="*/ 32 w 32"/>
                <a:gd name="T33" fmla="*/ 72 h 76"/>
                <a:gd name="T34" fmla="*/ 32 w 32"/>
                <a:gd name="T35" fmla="*/ 71 h 76"/>
                <a:gd name="T36" fmla="*/ 32 w 32"/>
                <a:gd name="T37" fmla="*/ 5 h 76"/>
                <a:gd name="T38" fmla="*/ 32 w 32"/>
                <a:gd name="T39" fmla="*/ 5 h 76"/>
                <a:gd name="T40" fmla="*/ 32 w 32"/>
                <a:gd name="T41" fmla="*/ 4 h 76"/>
                <a:gd name="T42" fmla="*/ 30 w 32"/>
                <a:gd name="T43" fmla="*/ 1 h 76"/>
                <a:gd name="T44" fmla="*/ 29 w 32"/>
                <a:gd name="T45" fmla="*/ 1 h 76"/>
                <a:gd name="T46" fmla="*/ 26 w 32"/>
                <a:gd name="T47" fmla="*/ 0 h 76"/>
                <a:gd name="T48" fmla="*/ 5 w 32"/>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76">
                  <a:moveTo>
                    <a:pt x="5" y="0"/>
                  </a:moveTo>
                  <a:lnTo>
                    <a:pt x="5" y="0"/>
                  </a:lnTo>
                  <a:lnTo>
                    <a:pt x="2" y="1"/>
                  </a:lnTo>
                  <a:lnTo>
                    <a:pt x="1" y="1"/>
                  </a:lnTo>
                  <a:lnTo>
                    <a:pt x="0" y="4"/>
                  </a:lnTo>
                  <a:lnTo>
                    <a:pt x="0" y="5"/>
                  </a:lnTo>
                  <a:lnTo>
                    <a:pt x="0" y="71"/>
                  </a:lnTo>
                  <a:lnTo>
                    <a:pt x="0" y="71"/>
                  </a:lnTo>
                  <a:lnTo>
                    <a:pt x="0" y="72"/>
                  </a:lnTo>
                  <a:lnTo>
                    <a:pt x="1" y="74"/>
                  </a:lnTo>
                  <a:lnTo>
                    <a:pt x="2" y="75"/>
                  </a:lnTo>
                  <a:lnTo>
                    <a:pt x="5" y="76"/>
                  </a:lnTo>
                  <a:lnTo>
                    <a:pt x="26" y="76"/>
                  </a:lnTo>
                  <a:lnTo>
                    <a:pt x="26" y="76"/>
                  </a:lnTo>
                  <a:lnTo>
                    <a:pt x="29" y="75"/>
                  </a:lnTo>
                  <a:lnTo>
                    <a:pt x="30" y="74"/>
                  </a:lnTo>
                  <a:lnTo>
                    <a:pt x="32" y="72"/>
                  </a:lnTo>
                  <a:lnTo>
                    <a:pt x="32" y="71"/>
                  </a:lnTo>
                  <a:lnTo>
                    <a:pt x="32" y="5"/>
                  </a:lnTo>
                  <a:lnTo>
                    <a:pt x="32" y="5"/>
                  </a:lnTo>
                  <a:lnTo>
                    <a:pt x="32" y="4"/>
                  </a:lnTo>
                  <a:lnTo>
                    <a:pt x="30" y="1"/>
                  </a:lnTo>
                  <a:lnTo>
                    <a:pt x="29" y="1"/>
                  </a:lnTo>
                  <a:lnTo>
                    <a:pt x="26" y="0"/>
                  </a:lnTo>
                  <a:lnTo>
                    <a:pt x="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33D9FA50-5FFF-4791-BFE5-156ED5EFDE06}"/>
              </a:ext>
            </a:extLst>
          </p:cNvPr>
          <p:cNvGrpSpPr>
            <a:grpSpLocks noChangeAspect="1"/>
          </p:cNvGrpSpPr>
          <p:nvPr/>
        </p:nvGrpSpPr>
        <p:grpSpPr>
          <a:xfrm>
            <a:off x="4268989" y="4181475"/>
            <a:ext cx="520700" cy="520700"/>
            <a:chOff x="10237788" y="4181475"/>
            <a:chExt cx="520700" cy="520700"/>
          </a:xfrm>
          <a:solidFill>
            <a:srgbClr val="409B9C"/>
          </a:solidFill>
        </p:grpSpPr>
        <p:sp>
          <p:nvSpPr>
            <p:cNvPr id="33" name="Freeform 66">
              <a:extLst>
                <a:ext uri="{FF2B5EF4-FFF2-40B4-BE49-F238E27FC236}">
                  <a16:creationId xmlns:a16="http://schemas.microsoft.com/office/drawing/2014/main" id="{5C5223AC-A99F-4CDD-8956-3FA148ACB0E6}"/>
                </a:ext>
              </a:extLst>
            </p:cNvPr>
            <p:cNvSpPr>
              <a:spLocks noEditPoints="1"/>
            </p:cNvSpPr>
            <p:nvPr/>
          </p:nvSpPr>
          <p:spPr bwMode="auto">
            <a:xfrm>
              <a:off x="10237788" y="4181475"/>
              <a:ext cx="520700" cy="520700"/>
            </a:xfrm>
            <a:custGeom>
              <a:avLst/>
              <a:gdLst>
                <a:gd name="T0" fmla="*/ 311 w 656"/>
                <a:gd name="T1" fmla="*/ 656 h 656"/>
                <a:gd name="T2" fmla="*/ 262 w 656"/>
                <a:gd name="T3" fmla="*/ 650 h 656"/>
                <a:gd name="T4" fmla="*/ 200 w 656"/>
                <a:gd name="T5" fmla="*/ 631 h 656"/>
                <a:gd name="T6" fmla="*/ 119 w 656"/>
                <a:gd name="T7" fmla="*/ 581 h 656"/>
                <a:gd name="T8" fmla="*/ 56 w 656"/>
                <a:gd name="T9" fmla="*/ 511 h 656"/>
                <a:gd name="T10" fmla="*/ 14 w 656"/>
                <a:gd name="T11" fmla="*/ 425 h 656"/>
                <a:gd name="T12" fmla="*/ 4 w 656"/>
                <a:gd name="T13" fmla="*/ 378 h 656"/>
                <a:gd name="T14" fmla="*/ 0 w 656"/>
                <a:gd name="T15" fmla="*/ 327 h 656"/>
                <a:gd name="T16" fmla="*/ 1 w 656"/>
                <a:gd name="T17" fmla="*/ 294 h 656"/>
                <a:gd name="T18" fmla="*/ 10 w 656"/>
                <a:gd name="T19" fmla="*/ 245 h 656"/>
                <a:gd name="T20" fmla="*/ 39 w 656"/>
                <a:gd name="T21" fmla="*/ 172 h 656"/>
                <a:gd name="T22" fmla="*/ 96 w 656"/>
                <a:gd name="T23" fmla="*/ 95 h 656"/>
                <a:gd name="T24" fmla="*/ 172 w 656"/>
                <a:gd name="T25" fmla="*/ 39 h 656"/>
                <a:gd name="T26" fmla="*/ 245 w 656"/>
                <a:gd name="T27" fmla="*/ 9 h 656"/>
                <a:gd name="T28" fmla="*/ 295 w 656"/>
                <a:gd name="T29" fmla="*/ 1 h 656"/>
                <a:gd name="T30" fmla="*/ 329 w 656"/>
                <a:gd name="T31" fmla="*/ 0 h 656"/>
                <a:gd name="T32" fmla="*/ 378 w 656"/>
                <a:gd name="T33" fmla="*/ 2 h 656"/>
                <a:gd name="T34" fmla="*/ 425 w 656"/>
                <a:gd name="T35" fmla="*/ 14 h 656"/>
                <a:gd name="T36" fmla="*/ 511 w 656"/>
                <a:gd name="T37" fmla="*/ 56 h 656"/>
                <a:gd name="T38" fmla="*/ 581 w 656"/>
                <a:gd name="T39" fmla="*/ 119 h 656"/>
                <a:gd name="T40" fmla="*/ 631 w 656"/>
                <a:gd name="T41" fmla="*/ 200 h 656"/>
                <a:gd name="T42" fmla="*/ 650 w 656"/>
                <a:gd name="T43" fmla="*/ 262 h 656"/>
                <a:gd name="T44" fmla="*/ 656 w 656"/>
                <a:gd name="T45" fmla="*/ 311 h 656"/>
                <a:gd name="T46" fmla="*/ 656 w 656"/>
                <a:gd name="T47" fmla="*/ 345 h 656"/>
                <a:gd name="T48" fmla="*/ 650 w 656"/>
                <a:gd name="T49" fmla="*/ 394 h 656"/>
                <a:gd name="T50" fmla="*/ 631 w 656"/>
                <a:gd name="T51" fmla="*/ 456 h 656"/>
                <a:gd name="T52" fmla="*/ 581 w 656"/>
                <a:gd name="T53" fmla="*/ 537 h 656"/>
                <a:gd name="T54" fmla="*/ 511 w 656"/>
                <a:gd name="T55" fmla="*/ 600 h 656"/>
                <a:gd name="T56" fmla="*/ 425 w 656"/>
                <a:gd name="T57" fmla="*/ 642 h 656"/>
                <a:gd name="T58" fmla="*/ 378 w 656"/>
                <a:gd name="T59" fmla="*/ 652 h 656"/>
                <a:gd name="T60" fmla="*/ 329 w 656"/>
                <a:gd name="T61" fmla="*/ 656 h 656"/>
                <a:gd name="T62" fmla="*/ 329 w 656"/>
                <a:gd name="T63" fmla="*/ 37 h 656"/>
                <a:gd name="T64" fmla="*/ 241 w 656"/>
                <a:gd name="T65" fmla="*/ 49 h 656"/>
                <a:gd name="T66" fmla="*/ 165 w 656"/>
                <a:gd name="T67" fmla="*/ 87 h 656"/>
                <a:gd name="T68" fmla="*/ 103 w 656"/>
                <a:gd name="T69" fmla="*/ 143 h 656"/>
                <a:gd name="T70" fmla="*/ 60 w 656"/>
                <a:gd name="T71" fmla="*/ 215 h 656"/>
                <a:gd name="T72" fmla="*/ 39 w 656"/>
                <a:gd name="T73" fmla="*/ 298 h 656"/>
                <a:gd name="T74" fmla="*/ 39 w 656"/>
                <a:gd name="T75" fmla="*/ 358 h 656"/>
                <a:gd name="T76" fmla="*/ 60 w 656"/>
                <a:gd name="T77" fmla="*/ 441 h 656"/>
                <a:gd name="T78" fmla="*/ 103 w 656"/>
                <a:gd name="T79" fmla="*/ 513 h 656"/>
                <a:gd name="T80" fmla="*/ 165 w 656"/>
                <a:gd name="T81" fmla="*/ 569 h 656"/>
                <a:gd name="T82" fmla="*/ 241 w 656"/>
                <a:gd name="T83" fmla="*/ 605 h 656"/>
                <a:gd name="T84" fmla="*/ 329 w 656"/>
                <a:gd name="T85" fmla="*/ 619 h 656"/>
                <a:gd name="T86" fmla="*/ 386 w 656"/>
                <a:gd name="T87" fmla="*/ 613 h 656"/>
                <a:gd name="T88" fmla="*/ 467 w 656"/>
                <a:gd name="T89" fmla="*/ 584 h 656"/>
                <a:gd name="T90" fmla="*/ 534 w 656"/>
                <a:gd name="T91" fmla="*/ 534 h 656"/>
                <a:gd name="T92" fmla="*/ 584 w 656"/>
                <a:gd name="T93" fmla="*/ 467 h 656"/>
                <a:gd name="T94" fmla="*/ 613 w 656"/>
                <a:gd name="T95" fmla="*/ 386 h 656"/>
                <a:gd name="T96" fmla="*/ 619 w 656"/>
                <a:gd name="T97" fmla="*/ 327 h 656"/>
                <a:gd name="T98" fmla="*/ 607 w 656"/>
                <a:gd name="T99" fmla="*/ 241 h 656"/>
                <a:gd name="T100" fmla="*/ 569 w 656"/>
                <a:gd name="T101" fmla="*/ 165 h 656"/>
                <a:gd name="T102" fmla="*/ 513 w 656"/>
                <a:gd name="T103" fmla="*/ 103 h 656"/>
                <a:gd name="T104" fmla="*/ 441 w 656"/>
                <a:gd name="T105" fmla="*/ 60 h 656"/>
                <a:gd name="T106" fmla="*/ 358 w 656"/>
                <a:gd name="T107" fmla="*/ 3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6" h="656">
                  <a:moveTo>
                    <a:pt x="329" y="656"/>
                  </a:moveTo>
                  <a:lnTo>
                    <a:pt x="329" y="656"/>
                  </a:lnTo>
                  <a:lnTo>
                    <a:pt x="311" y="656"/>
                  </a:lnTo>
                  <a:lnTo>
                    <a:pt x="295" y="655"/>
                  </a:lnTo>
                  <a:lnTo>
                    <a:pt x="278" y="652"/>
                  </a:lnTo>
                  <a:lnTo>
                    <a:pt x="262" y="650"/>
                  </a:lnTo>
                  <a:lnTo>
                    <a:pt x="245" y="646"/>
                  </a:lnTo>
                  <a:lnTo>
                    <a:pt x="231" y="642"/>
                  </a:lnTo>
                  <a:lnTo>
                    <a:pt x="200" y="631"/>
                  </a:lnTo>
                  <a:lnTo>
                    <a:pt x="172" y="617"/>
                  </a:lnTo>
                  <a:lnTo>
                    <a:pt x="145" y="600"/>
                  </a:lnTo>
                  <a:lnTo>
                    <a:pt x="119" y="581"/>
                  </a:lnTo>
                  <a:lnTo>
                    <a:pt x="96" y="560"/>
                  </a:lnTo>
                  <a:lnTo>
                    <a:pt x="75" y="537"/>
                  </a:lnTo>
                  <a:lnTo>
                    <a:pt x="56" y="511"/>
                  </a:lnTo>
                  <a:lnTo>
                    <a:pt x="39" y="484"/>
                  </a:lnTo>
                  <a:lnTo>
                    <a:pt x="25" y="456"/>
                  </a:lnTo>
                  <a:lnTo>
                    <a:pt x="14" y="425"/>
                  </a:lnTo>
                  <a:lnTo>
                    <a:pt x="10" y="411"/>
                  </a:lnTo>
                  <a:lnTo>
                    <a:pt x="6" y="394"/>
                  </a:lnTo>
                  <a:lnTo>
                    <a:pt x="4" y="378"/>
                  </a:lnTo>
                  <a:lnTo>
                    <a:pt x="1" y="361"/>
                  </a:lnTo>
                  <a:lnTo>
                    <a:pt x="0" y="345"/>
                  </a:lnTo>
                  <a:lnTo>
                    <a:pt x="0" y="327"/>
                  </a:lnTo>
                  <a:lnTo>
                    <a:pt x="0" y="327"/>
                  </a:lnTo>
                  <a:lnTo>
                    <a:pt x="0" y="311"/>
                  </a:lnTo>
                  <a:lnTo>
                    <a:pt x="1" y="294"/>
                  </a:lnTo>
                  <a:lnTo>
                    <a:pt x="4" y="278"/>
                  </a:lnTo>
                  <a:lnTo>
                    <a:pt x="6" y="262"/>
                  </a:lnTo>
                  <a:lnTo>
                    <a:pt x="10" y="245"/>
                  </a:lnTo>
                  <a:lnTo>
                    <a:pt x="14" y="231"/>
                  </a:lnTo>
                  <a:lnTo>
                    <a:pt x="25" y="200"/>
                  </a:lnTo>
                  <a:lnTo>
                    <a:pt x="39" y="172"/>
                  </a:lnTo>
                  <a:lnTo>
                    <a:pt x="56" y="145"/>
                  </a:lnTo>
                  <a:lnTo>
                    <a:pt x="75" y="119"/>
                  </a:lnTo>
                  <a:lnTo>
                    <a:pt x="96" y="95"/>
                  </a:lnTo>
                  <a:lnTo>
                    <a:pt x="119" y="75"/>
                  </a:lnTo>
                  <a:lnTo>
                    <a:pt x="145" y="56"/>
                  </a:lnTo>
                  <a:lnTo>
                    <a:pt x="172" y="39"/>
                  </a:lnTo>
                  <a:lnTo>
                    <a:pt x="200" y="25"/>
                  </a:lnTo>
                  <a:lnTo>
                    <a:pt x="231" y="14"/>
                  </a:lnTo>
                  <a:lnTo>
                    <a:pt x="245" y="9"/>
                  </a:lnTo>
                  <a:lnTo>
                    <a:pt x="262" y="6"/>
                  </a:lnTo>
                  <a:lnTo>
                    <a:pt x="278" y="2"/>
                  </a:lnTo>
                  <a:lnTo>
                    <a:pt x="295" y="1"/>
                  </a:lnTo>
                  <a:lnTo>
                    <a:pt x="311" y="0"/>
                  </a:lnTo>
                  <a:lnTo>
                    <a:pt x="329" y="0"/>
                  </a:lnTo>
                  <a:lnTo>
                    <a:pt x="329" y="0"/>
                  </a:lnTo>
                  <a:lnTo>
                    <a:pt x="345" y="0"/>
                  </a:lnTo>
                  <a:lnTo>
                    <a:pt x="362" y="1"/>
                  </a:lnTo>
                  <a:lnTo>
                    <a:pt x="378" y="2"/>
                  </a:lnTo>
                  <a:lnTo>
                    <a:pt x="394" y="6"/>
                  </a:lnTo>
                  <a:lnTo>
                    <a:pt x="411" y="9"/>
                  </a:lnTo>
                  <a:lnTo>
                    <a:pt x="425" y="14"/>
                  </a:lnTo>
                  <a:lnTo>
                    <a:pt x="456" y="25"/>
                  </a:lnTo>
                  <a:lnTo>
                    <a:pt x="484" y="39"/>
                  </a:lnTo>
                  <a:lnTo>
                    <a:pt x="511" y="56"/>
                  </a:lnTo>
                  <a:lnTo>
                    <a:pt x="537" y="75"/>
                  </a:lnTo>
                  <a:lnTo>
                    <a:pt x="561" y="95"/>
                  </a:lnTo>
                  <a:lnTo>
                    <a:pt x="581" y="119"/>
                  </a:lnTo>
                  <a:lnTo>
                    <a:pt x="600" y="145"/>
                  </a:lnTo>
                  <a:lnTo>
                    <a:pt x="617" y="172"/>
                  </a:lnTo>
                  <a:lnTo>
                    <a:pt x="631" y="200"/>
                  </a:lnTo>
                  <a:lnTo>
                    <a:pt x="642" y="231"/>
                  </a:lnTo>
                  <a:lnTo>
                    <a:pt x="647" y="245"/>
                  </a:lnTo>
                  <a:lnTo>
                    <a:pt x="650" y="262"/>
                  </a:lnTo>
                  <a:lnTo>
                    <a:pt x="654" y="278"/>
                  </a:lnTo>
                  <a:lnTo>
                    <a:pt x="655" y="294"/>
                  </a:lnTo>
                  <a:lnTo>
                    <a:pt x="656" y="311"/>
                  </a:lnTo>
                  <a:lnTo>
                    <a:pt x="656" y="327"/>
                  </a:lnTo>
                  <a:lnTo>
                    <a:pt x="656" y="327"/>
                  </a:lnTo>
                  <a:lnTo>
                    <a:pt x="656" y="345"/>
                  </a:lnTo>
                  <a:lnTo>
                    <a:pt x="655" y="361"/>
                  </a:lnTo>
                  <a:lnTo>
                    <a:pt x="654" y="378"/>
                  </a:lnTo>
                  <a:lnTo>
                    <a:pt x="650" y="394"/>
                  </a:lnTo>
                  <a:lnTo>
                    <a:pt x="647" y="411"/>
                  </a:lnTo>
                  <a:lnTo>
                    <a:pt x="642" y="425"/>
                  </a:lnTo>
                  <a:lnTo>
                    <a:pt x="631" y="456"/>
                  </a:lnTo>
                  <a:lnTo>
                    <a:pt x="617" y="484"/>
                  </a:lnTo>
                  <a:lnTo>
                    <a:pt x="600" y="511"/>
                  </a:lnTo>
                  <a:lnTo>
                    <a:pt x="581" y="537"/>
                  </a:lnTo>
                  <a:lnTo>
                    <a:pt x="561" y="560"/>
                  </a:lnTo>
                  <a:lnTo>
                    <a:pt x="537" y="581"/>
                  </a:lnTo>
                  <a:lnTo>
                    <a:pt x="511" y="600"/>
                  </a:lnTo>
                  <a:lnTo>
                    <a:pt x="484" y="617"/>
                  </a:lnTo>
                  <a:lnTo>
                    <a:pt x="456" y="631"/>
                  </a:lnTo>
                  <a:lnTo>
                    <a:pt x="425" y="642"/>
                  </a:lnTo>
                  <a:lnTo>
                    <a:pt x="411" y="646"/>
                  </a:lnTo>
                  <a:lnTo>
                    <a:pt x="394" y="650"/>
                  </a:lnTo>
                  <a:lnTo>
                    <a:pt x="378" y="652"/>
                  </a:lnTo>
                  <a:lnTo>
                    <a:pt x="362" y="655"/>
                  </a:lnTo>
                  <a:lnTo>
                    <a:pt x="345" y="656"/>
                  </a:lnTo>
                  <a:lnTo>
                    <a:pt x="329" y="656"/>
                  </a:lnTo>
                  <a:lnTo>
                    <a:pt x="329" y="656"/>
                  </a:lnTo>
                  <a:close/>
                  <a:moveTo>
                    <a:pt x="329" y="37"/>
                  </a:moveTo>
                  <a:lnTo>
                    <a:pt x="329" y="37"/>
                  </a:lnTo>
                  <a:lnTo>
                    <a:pt x="298" y="39"/>
                  </a:lnTo>
                  <a:lnTo>
                    <a:pt x="270" y="43"/>
                  </a:lnTo>
                  <a:lnTo>
                    <a:pt x="241" y="49"/>
                  </a:lnTo>
                  <a:lnTo>
                    <a:pt x="215" y="60"/>
                  </a:lnTo>
                  <a:lnTo>
                    <a:pt x="189" y="72"/>
                  </a:lnTo>
                  <a:lnTo>
                    <a:pt x="165" y="87"/>
                  </a:lnTo>
                  <a:lnTo>
                    <a:pt x="143" y="103"/>
                  </a:lnTo>
                  <a:lnTo>
                    <a:pt x="122" y="122"/>
                  </a:lnTo>
                  <a:lnTo>
                    <a:pt x="103" y="143"/>
                  </a:lnTo>
                  <a:lnTo>
                    <a:pt x="87" y="165"/>
                  </a:lnTo>
                  <a:lnTo>
                    <a:pt x="72" y="189"/>
                  </a:lnTo>
                  <a:lnTo>
                    <a:pt x="60" y="215"/>
                  </a:lnTo>
                  <a:lnTo>
                    <a:pt x="51" y="241"/>
                  </a:lnTo>
                  <a:lnTo>
                    <a:pt x="43" y="270"/>
                  </a:lnTo>
                  <a:lnTo>
                    <a:pt x="39" y="298"/>
                  </a:lnTo>
                  <a:lnTo>
                    <a:pt x="37" y="327"/>
                  </a:lnTo>
                  <a:lnTo>
                    <a:pt x="37" y="327"/>
                  </a:lnTo>
                  <a:lnTo>
                    <a:pt x="39" y="358"/>
                  </a:lnTo>
                  <a:lnTo>
                    <a:pt x="43" y="386"/>
                  </a:lnTo>
                  <a:lnTo>
                    <a:pt x="51" y="415"/>
                  </a:lnTo>
                  <a:lnTo>
                    <a:pt x="60" y="441"/>
                  </a:lnTo>
                  <a:lnTo>
                    <a:pt x="72" y="467"/>
                  </a:lnTo>
                  <a:lnTo>
                    <a:pt x="87" y="491"/>
                  </a:lnTo>
                  <a:lnTo>
                    <a:pt x="103" y="513"/>
                  </a:lnTo>
                  <a:lnTo>
                    <a:pt x="122" y="534"/>
                  </a:lnTo>
                  <a:lnTo>
                    <a:pt x="143" y="553"/>
                  </a:lnTo>
                  <a:lnTo>
                    <a:pt x="165" y="569"/>
                  </a:lnTo>
                  <a:lnTo>
                    <a:pt x="189" y="584"/>
                  </a:lnTo>
                  <a:lnTo>
                    <a:pt x="215" y="596"/>
                  </a:lnTo>
                  <a:lnTo>
                    <a:pt x="241" y="605"/>
                  </a:lnTo>
                  <a:lnTo>
                    <a:pt x="270" y="613"/>
                  </a:lnTo>
                  <a:lnTo>
                    <a:pt x="298" y="617"/>
                  </a:lnTo>
                  <a:lnTo>
                    <a:pt x="329" y="619"/>
                  </a:lnTo>
                  <a:lnTo>
                    <a:pt x="329" y="619"/>
                  </a:lnTo>
                  <a:lnTo>
                    <a:pt x="358" y="617"/>
                  </a:lnTo>
                  <a:lnTo>
                    <a:pt x="386" y="613"/>
                  </a:lnTo>
                  <a:lnTo>
                    <a:pt x="415" y="605"/>
                  </a:lnTo>
                  <a:lnTo>
                    <a:pt x="441" y="596"/>
                  </a:lnTo>
                  <a:lnTo>
                    <a:pt x="467" y="584"/>
                  </a:lnTo>
                  <a:lnTo>
                    <a:pt x="491" y="569"/>
                  </a:lnTo>
                  <a:lnTo>
                    <a:pt x="513" y="553"/>
                  </a:lnTo>
                  <a:lnTo>
                    <a:pt x="534" y="534"/>
                  </a:lnTo>
                  <a:lnTo>
                    <a:pt x="553" y="513"/>
                  </a:lnTo>
                  <a:lnTo>
                    <a:pt x="569" y="491"/>
                  </a:lnTo>
                  <a:lnTo>
                    <a:pt x="584" y="467"/>
                  </a:lnTo>
                  <a:lnTo>
                    <a:pt x="596" y="441"/>
                  </a:lnTo>
                  <a:lnTo>
                    <a:pt x="607" y="415"/>
                  </a:lnTo>
                  <a:lnTo>
                    <a:pt x="613" y="386"/>
                  </a:lnTo>
                  <a:lnTo>
                    <a:pt x="617" y="358"/>
                  </a:lnTo>
                  <a:lnTo>
                    <a:pt x="619" y="327"/>
                  </a:lnTo>
                  <a:lnTo>
                    <a:pt x="619" y="327"/>
                  </a:lnTo>
                  <a:lnTo>
                    <a:pt x="617" y="298"/>
                  </a:lnTo>
                  <a:lnTo>
                    <a:pt x="613" y="270"/>
                  </a:lnTo>
                  <a:lnTo>
                    <a:pt x="607" y="241"/>
                  </a:lnTo>
                  <a:lnTo>
                    <a:pt x="596" y="215"/>
                  </a:lnTo>
                  <a:lnTo>
                    <a:pt x="584" y="189"/>
                  </a:lnTo>
                  <a:lnTo>
                    <a:pt x="569" y="165"/>
                  </a:lnTo>
                  <a:lnTo>
                    <a:pt x="553" y="143"/>
                  </a:lnTo>
                  <a:lnTo>
                    <a:pt x="534" y="122"/>
                  </a:lnTo>
                  <a:lnTo>
                    <a:pt x="513" y="103"/>
                  </a:lnTo>
                  <a:lnTo>
                    <a:pt x="491" y="87"/>
                  </a:lnTo>
                  <a:lnTo>
                    <a:pt x="467" y="72"/>
                  </a:lnTo>
                  <a:lnTo>
                    <a:pt x="441" y="60"/>
                  </a:lnTo>
                  <a:lnTo>
                    <a:pt x="415" y="49"/>
                  </a:lnTo>
                  <a:lnTo>
                    <a:pt x="386" y="43"/>
                  </a:lnTo>
                  <a:lnTo>
                    <a:pt x="358" y="39"/>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70">
              <a:extLst>
                <a:ext uri="{FF2B5EF4-FFF2-40B4-BE49-F238E27FC236}">
                  <a16:creationId xmlns:a16="http://schemas.microsoft.com/office/drawing/2014/main" id="{36BA9AA8-3436-43AE-B54A-D6B31E9C0AEC}"/>
                </a:ext>
              </a:extLst>
            </p:cNvPr>
            <p:cNvSpPr>
              <a:spLocks/>
            </p:cNvSpPr>
            <p:nvPr/>
          </p:nvSpPr>
          <p:spPr bwMode="auto">
            <a:xfrm>
              <a:off x="10383838" y="4395788"/>
              <a:ext cx="152400" cy="166688"/>
            </a:xfrm>
            <a:custGeom>
              <a:avLst/>
              <a:gdLst>
                <a:gd name="T0" fmla="*/ 187 w 192"/>
                <a:gd name="T1" fmla="*/ 0 h 208"/>
                <a:gd name="T2" fmla="*/ 5 w 192"/>
                <a:gd name="T3" fmla="*/ 0 h 208"/>
                <a:gd name="T4" fmla="*/ 5 w 192"/>
                <a:gd name="T5" fmla="*/ 0 h 208"/>
                <a:gd name="T6" fmla="*/ 1 w 192"/>
                <a:gd name="T7" fmla="*/ 1 h 208"/>
                <a:gd name="T8" fmla="*/ 0 w 192"/>
                <a:gd name="T9" fmla="*/ 4 h 208"/>
                <a:gd name="T10" fmla="*/ 0 w 192"/>
                <a:gd name="T11" fmla="*/ 204 h 208"/>
                <a:gd name="T12" fmla="*/ 0 w 192"/>
                <a:gd name="T13" fmla="*/ 204 h 208"/>
                <a:gd name="T14" fmla="*/ 1 w 192"/>
                <a:gd name="T15" fmla="*/ 208 h 208"/>
                <a:gd name="T16" fmla="*/ 5 w 192"/>
                <a:gd name="T17" fmla="*/ 208 h 208"/>
                <a:gd name="T18" fmla="*/ 187 w 192"/>
                <a:gd name="T19" fmla="*/ 208 h 208"/>
                <a:gd name="T20" fmla="*/ 187 w 192"/>
                <a:gd name="T21" fmla="*/ 208 h 208"/>
                <a:gd name="T22" fmla="*/ 191 w 192"/>
                <a:gd name="T23" fmla="*/ 208 h 208"/>
                <a:gd name="T24" fmla="*/ 192 w 192"/>
                <a:gd name="T25" fmla="*/ 204 h 208"/>
                <a:gd name="T26" fmla="*/ 192 w 192"/>
                <a:gd name="T27" fmla="*/ 4 h 208"/>
                <a:gd name="T28" fmla="*/ 192 w 192"/>
                <a:gd name="T29" fmla="*/ 4 h 208"/>
                <a:gd name="T30" fmla="*/ 191 w 192"/>
                <a:gd name="T31" fmla="*/ 1 h 208"/>
                <a:gd name="T32" fmla="*/ 187 w 192"/>
                <a:gd name="T33" fmla="*/ 0 h 208"/>
                <a:gd name="T34" fmla="*/ 187 w 192"/>
                <a:gd name="T3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208">
                  <a:moveTo>
                    <a:pt x="187" y="0"/>
                  </a:moveTo>
                  <a:lnTo>
                    <a:pt x="5" y="0"/>
                  </a:lnTo>
                  <a:lnTo>
                    <a:pt x="5" y="0"/>
                  </a:lnTo>
                  <a:lnTo>
                    <a:pt x="1" y="1"/>
                  </a:lnTo>
                  <a:lnTo>
                    <a:pt x="0" y="4"/>
                  </a:lnTo>
                  <a:lnTo>
                    <a:pt x="0" y="204"/>
                  </a:lnTo>
                  <a:lnTo>
                    <a:pt x="0" y="204"/>
                  </a:lnTo>
                  <a:lnTo>
                    <a:pt x="1" y="208"/>
                  </a:lnTo>
                  <a:lnTo>
                    <a:pt x="5" y="208"/>
                  </a:lnTo>
                  <a:lnTo>
                    <a:pt x="187" y="208"/>
                  </a:lnTo>
                  <a:lnTo>
                    <a:pt x="187" y="208"/>
                  </a:lnTo>
                  <a:lnTo>
                    <a:pt x="191" y="208"/>
                  </a:lnTo>
                  <a:lnTo>
                    <a:pt x="192" y="204"/>
                  </a:lnTo>
                  <a:lnTo>
                    <a:pt x="192" y="4"/>
                  </a:lnTo>
                  <a:lnTo>
                    <a:pt x="192" y="4"/>
                  </a:lnTo>
                  <a:lnTo>
                    <a:pt x="191" y="1"/>
                  </a:lnTo>
                  <a:lnTo>
                    <a:pt x="187" y="0"/>
                  </a:lnTo>
                  <a:lnTo>
                    <a:pt x="1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71">
              <a:extLst>
                <a:ext uri="{FF2B5EF4-FFF2-40B4-BE49-F238E27FC236}">
                  <a16:creationId xmlns:a16="http://schemas.microsoft.com/office/drawing/2014/main" id="{46BEA897-5300-4232-8C9E-EC32D29B410F}"/>
                </a:ext>
              </a:extLst>
            </p:cNvPr>
            <p:cNvSpPr>
              <a:spLocks/>
            </p:cNvSpPr>
            <p:nvPr/>
          </p:nvSpPr>
          <p:spPr bwMode="auto">
            <a:xfrm>
              <a:off x="10460038" y="4321175"/>
              <a:ext cx="150813" cy="166688"/>
            </a:xfrm>
            <a:custGeom>
              <a:avLst/>
              <a:gdLst>
                <a:gd name="T0" fmla="*/ 186 w 191"/>
                <a:gd name="T1" fmla="*/ 0 h 209"/>
                <a:gd name="T2" fmla="*/ 4 w 191"/>
                <a:gd name="T3" fmla="*/ 0 h 209"/>
                <a:gd name="T4" fmla="*/ 4 w 191"/>
                <a:gd name="T5" fmla="*/ 0 h 209"/>
                <a:gd name="T6" fmla="*/ 0 w 191"/>
                <a:gd name="T7" fmla="*/ 1 h 209"/>
                <a:gd name="T8" fmla="*/ 0 w 191"/>
                <a:gd name="T9" fmla="*/ 5 h 209"/>
                <a:gd name="T10" fmla="*/ 0 w 191"/>
                <a:gd name="T11" fmla="*/ 22 h 209"/>
                <a:gd name="T12" fmla="*/ 0 w 191"/>
                <a:gd name="T13" fmla="*/ 22 h 209"/>
                <a:gd name="T14" fmla="*/ 0 w 191"/>
                <a:gd name="T15" fmla="*/ 26 h 209"/>
                <a:gd name="T16" fmla="*/ 4 w 191"/>
                <a:gd name="T17" fmla="*/ 28 h 209"/>
                <a:gd name="T18" fmla="*/ 164 w 191"/>
                <a:gd name="T19" fmla="*/ 28 h 209"/>
                <a:gd name="T20" fmla="*/ 164 w 191"/>
                <a:gd name="T21" fmla="*/ 205 h 209"/>
                <a:gd name="T22" fmla="*/ 164 w 191"/>
                <a:gd name="T23" fmla="*/ 205 h 209"/>
                <a:gd name="T24" fmla="*/ 164 w 191"/>
                <a:gd name="T25" fmla="*/ 208 h 209"/>
                <a:gd name="T26" fmla="*/ 168 w 191"/>
                <a:gd name="T27" fmla="*/ 209 h 209"/>
                <a:gd name="T28" fmla="*/ 186 w 191"/>
                <a:gd name="T29" fmla="*/ 209 h 209"/>
                <a:gd name="T30" fmla="*/ 186 w 191"/>
                <a:gd name="T31" fmla="*/ 209 h 209"/>
                <a:gd name="T32" fmla="*/ 190 w 191"/>
                <a:gd name="T33" fmla="*/ 208 h 209"/>
                <a:gd name="T34" fmla="*/ 191 w 191"/>
                <a:gd name="T35" fmla="*/ 205 h 209"/>
                <a:gd name="T36" fmla="*/ 191 w 191"/>
                <a:gd name="T37" fmla="*/ 5 h 209"/>
                <a:gd name="T38" fmla="*/ 191 w 191"/>
                <a:gd name="T39" fmla="*/ 5 h 209"/>
                <a:gd name="T40" fmla="*/ 190 w 191"/>
                <a:gd name="T41" fmla="*/ 1 h 209"/>
                <a:gd name="T42" fmla="*/ 186 w 191"/>
                <a:gd name="T43" fmla="*/ 0 h 209"/>
                <a:gd name="T44" fmla="*/ 186 w 191"/>
                <a:gd name="T4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209">
                  <a:moveTo>
                    <a:pt x="186" y="0"/>
                  </a:moveTo>
                  <a:lnTo>
                    <a:pt x="4" y="0"/>
                  </a:lnTo>
                  <a:lnTo>
                    <a:pt x="4" y="0"/>
                  </a:lnTo>
                  <a:lnTo>
                    <a:pt x="0" y="1"/>
                  </a:lnTo>
                  <a:lnTo>
                    <a:pt x="0" y="5"/>
                  </a:lnTo>
                  <a:lnTo>
                    <a:pt x="0" y="22"/>
                  </a:lnTo>
                  <a:lnTo>
                    <a:pt x="0" y="22"/>
                  </a:lnTo>
                  <a:lnTo>
                    <a:pt x="0" y="26"/>
                  </a:lnTo>
                  <a:lnTo>
                    <a:pt x="4" y="28"/>
                  </a:lnTo>
                  <a:lnTo>
                    <a:pt x="164" y="28"/>
                  </a:lnTo>
                  <a:lnTo>
                    <a:pt x="164" y="205"/>
                  </a:lnTo>
                  <a:lnTo>
                    <a:pt x="164" y="205"/>
                  </a:lnTo>
                  <a:lnTo>
                    <a:pt x="164" y="208"/>
                  </a:lnTo>
                  <a:lnTo>
                    <a:pt x="168" y="209"/>
                  </a:lnTo>
                  <a:lnTo>
                    <a:pt x="186" y="209"/>
                  </a:lnTo>
                  <a:lnTo>
                    <a:pt x="186" y="209"/>
                  </a:lnTo>
                  <a:lnTo>
                    <a:pt x="190" y="208"/>
                  </a:lnTo>
                  <a:lnTo>
                    <a:pt x="191" y="205"/>
                  </a:lnTo>
                  <a:lnTo>
                    <a:pt x="191" y="5"/>
                  </a:lnTo>
                  <a:lnTo>
                    <a:pt x="191" y="5"/>
                  </a:lnTo>
                  <a:lnTo>
                    <a:pt x="190" y="1"/>
                  </a:lnTo>
                  <a:lnTo>
                    <a:pt x="186" y="0"/>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72">
              <a:extLst>
                <a:ext uri="{FF2B5EF4-FFF2-40B4-BE49-F238E27FC236}">
                  <a16:creationId xmlns:a16="http://schemas.microsoft.com/office/drawing/2014/main" id="{3A98A62D-AF3B-4A6E-82C8-67BB982EC017}"/>
                </a:ext>
              </a:extLst>
            </p:cNvPr>
            <p:cNvSpPr>
              <a:spLocks/>
            </p:cNvSpPr>
            <p:nvPr/>
          </p:nvSpPr>
          <p:spPr bwMode="auto">
            <a:xfrm>
              <a:off x="10421938" y="4357688"/>
              <a:ext cx="152400" cy="166688"/>
            </a:xfrm>
            <a:custGeom>
              <a:avLst/>
              <a:gdLst>
                <a:gd name="T0" fmla="*/ 187 w 192"/>
                <a:gd name="T1" fmla="*/ 0 h 209"/>
                <a:gd name="T2" fmla="*/ 5 w 192"/>
                <a:gd name="T3" fmla="*/ 0 h 209"/>
                <a:gd name="T4" fmla="*/ 5 w 192"/>
                <a:gd name="T5" fmla="*/ 0 h 209"/>
                <a:gd name="T6" fmla="*/ 1 w 192"/>
                <a:gd name="T7" fmla="*/ 1 h 209"/>
                <a:gd name="T8" fmla="*/ 0 w 192"/>
                <a:gd name="T9" fmla="*/ 5 h 209"/>
                <a:gd name="T10" fmla="*/ 0 w 192"/>
                <a:gd name="T11" fmla="*/ 22 h 209"/>
                <a:gd name="T12" fmla="*/ 0 w 192"/>
                <a:gd name="T13" fmla="*/ 22 h 209"/>
                <a:gd name="T14" fmla="*/ 1 w 192"/>
                <a:gd name="T15" fmla="*/ 26 h 209"/>
                <a:gd name="T16" fmla="*/ 5 w 192"/>
                <a:gd name="T17" fmla="*/ 28 h 209"/>
                <a:gd name="T18" fmla="*/ 164 w 192"/>
                <a:gd name="T19" fmla="*/ 28 h 209"/>
                <a:gd name="T20" fmla="*/ 164 w 192"/>
                <a:gd name="T21" fmla="*/ 205 h 209"/>
                <a:gd name="T22" fmla="*/ 164 w 192"/>
                <a:gd name="T23" fmla="*/ 205 h 209"/>
                <a:gd name="T24" fmla="*/ 165 w 192"/>
                <a:gd name="T25" fmla="*/ 208 h 209"/>
                <a:gd name="T26" fmla="*/ 169 w 192"/>
                <a:gd name="T27" fmla="*/ 209 h 209"/>
                <a:gd name="T28" fmla="*/ 187 w 192"/>
                <a:gd name="T29" fmla="*/ 209 h 209"/>
                <a:gd name="T30" fmla="*/ 187 w 192"/>
                <a:gd name="T31" fmla="*/ 209 h 209"/>
                <a:gd name="T32" fmla="*/ 191 w 192"/>
                <a:gd name="T33" fmla="*/ 208 h 209"/>
                <a:gd name="T34" fmla="*/ 192 w 192"/>
                <a:gd name="T35" fmla="*/ 205 h 209"/>
                <a:gd name="T36" fmla="*/ 192 w 192"/>
                <a:gd name="T37" fmla="*/ 5 h 209"/>
                <a:gd name="T38" fmla="*/ 192 w 192"/>
                <a:gd name="T39" fmla="*/ 5 h 209"/>
                <a:gd name="T40" fmla="*/ 191 w 192"/>
                <a:gd name="T41" fmla="*/ 1 h 209"/>
                <a:gd name="T42" fmla="*/ 187 w 192"/>
                <a:gd name="T43" fmla="*/ 0 h 209"/>
                <a:gd name="T44" fmla="*/ 187 w 192"/>
                <a:gd name="T4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209">
                  <a:moveTo>
                    <a:pt x="187" y="0"/>
                  </a:moveTo>
                  <a:lnTo>
                    <a:pt x="5" y="0"/>
                  </a:lnTo>
                  <a:lnTo>
                    <a:pt x="5" y="0"/>
                  </a:lnTo>
                  <a:lnTo>
                    <a:pt x="1" y="1"/>
                  </a:lnTo>
                  <a:lnTo>
                    <a:pt x="0" y="5"/>
                  </a:lnTo>
                  <a:lnTo>
                    <a:pt x="0" y="22"/>
                  </a:lnTo>
                  <a:lnTo>
                    <a:pt x="0" y="22"/>
                  </a:lnTo>
                  <a:lnTo>
                    <a:pt x="1" y="26"/>
                  </a:lnTo>
                  <a:lnTo>
                    <a:pt x="5" y="28"/>
                  </a:lnTo>
                  <a:lnTo>
                    <a:pt x="164" y="28"/>
                  </a:lnTo>
                  <a:lnTo>
                    <a:pt x="164" y="205"/>
                  </a:lnTo>
                  <a:lnTo>
                    <a:pt x="164" y="205"/>
                  </a:lnTo>
                  <a:lnTo>
                    <a:pt x="165" y="208"/>
                  </a:lnTo>
                  <a:lnTo>
                    <a:pt x="169" y="209"/>
                  </a:lnTo>
                  <a:lnTo>
                    <a:pt x="187" y="209"/>
                  </a:lnTo>
                  <a:lnTo>
                    <a:pt x="187" y="209"/>
                  </a:lnTo>
                  <a:lnTo>
                    <a:pt x="191" y="208"/>
                  </a:lnTo>
                  <a:lnTo>
                    <a:pt x="192" y="205"/>
                  </a:lnTo>
                  <a:lnTo>
                    <a:pt x="192" y="5"/>
                  </a:lnTo>
                  <a:lnTo>
                    <a:pt x="192" y="5"/>
                  </a:lnTo>
                  <a:lnTo>
                    <a:pt x="191" y="1"/>
                  </a:lnTo>
                  <a:lnTo>
                    <a:pt x="187" y="0"/>
                  </a:lnTo>
                  <a:lnTo>
                    <a:pt x="1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41">
            <a:extLst>
              <a:ext uri="{FF2B5EF4-FFF2-40B4-BE49-F238E27FC236}">
                <a16:creationId xmlns:a16="http://schemas.microsoft.com/office/drawing/2014/main" id="{DFD06DAA-B7A6-4F13-8A8D-070ED5997350}"/>
              </a:ext>
            </a:extLst>
          </p:cNvPr>
          <p:cNvGrpSpPr>
            <a:grpSpLocks noChangeAspect="1"/>
          </p:cNvGrpSpPr>
          <p:nvPr/>
        </p:nvGrpSpPr>
        <p:grpSpPr>
          <a:xfrm>
            <a:off x="7368974" y="4143486"/>
            <a:ext cx="522288" cy="520700"/>
            <a:chOff x="5829301" y="2497138"/>
            <a:chExt cx="522288" cy="520700"/>
          </a:xfrm>
          <a:solidFill>
            <a:srgbClr val="409B9C"/>
          </a:solidFill>
        </p:grpSpPr>
        <p:sp>
          <p:nvSpPr>
            <p:cNvPr id="43" name="Freeform 19">
              <a:extLst>
                <a:ext uri="{FF2B5EF4-FFF2-40B4-BE49-F238E27FC236}">
                  <a16:creationId xmlns:a16="http://schemas.microsoft.com/office/drawing/2014/main" id="{04FD9CAB-B9BF-4C97-8546-61B303718D66}"/>
                </a:ext>
              </a:extLst>
            </p:cNvPr>
            <p:cNvSpPr>
              <a:spLocks noEditPoints="1"/>
            </p:cNvSpPr>
            <p:nvPr/>
          </p:nvSpPr>
          <p:spPr bwMode="auto">
            <a:xfrm>
              <a:off x="5829301" y="2497138"/>
              <a:ext cx="522288" cy="520700"/>
            </a:xfrm>
            <a:custGeom>
              <a:avLst/>
              <a:gdLst>
                <a:gd name="T0" fmla="*/ 313 w 658"/>
                <a:gd name="T1" fmla="*/ 657 h 657"/>
                <a:gd name="T2" fmla="*/ 263 w 658"/>
                <a:gd name="T3" fmla="*/ 650 h 657"/>
                <a:gd name="T4" fmla="*/ 201 w 658"/>
                <a:gd name="T5" fmla="*/ 631 h 657"/>
                <a:gd name="T6" fmla="*/ 121 w 658"/>
                <a:gd name="T7" fmla="*/ 582 h 657"/>
                <a:gd name="T8" fmla="*/ 56 w 658"/>
                <a:gd name="T9" fmla="*/ 512 h 657"/>
                <a:gd name="T10" fmla="*/ 14 w 658"/>
                <a:gd name="T11" fmla="*/ 426 h 657"/>
                <a:gd name="T12" fmla="*/ 4 w 658"/>
                <a:gd name="T13" fmla="*/ 379 h 657"/>
                <a:gd name="T14" fmla="*/ 0 w 658"/>
                <a:gd name="T15" fmla="*/ 328 h 657"/>
                <a:gd name="T16" fmla="*/ 2 w 658"/>
                <a:gd name="T17" fmla="*/ 296 h 657"/>
                <a:gd name="T18" fmla="*/ 10 w 658"/>
                <a:gd name="T19" fmla="*/ 246 h 657"/>
                <a:gd name="T20" fmla="*/ 40 w 658"/>
                <a:gd name="T21" fmla="*/ 172 h 657"/>
                <a:gd name="T22" fmla="*/ 96 w 658"/>
                <a:gd name="T23" fmla="*/ 96 h 657"/>
                <a:gd name="T24" fmla="*/ 173 w 658"/>
                <a:gd name="T25" fmla="*/ 39 h 657"/>
                <a:gd name="T26" fmla="*/ 247 w 658"/>
                <a:gd name="T27" fmla="*/ 10 h 657"/>
                <a:gd name="T28" fmla="*/ 295 w 658"/>
                <a:gd name="T29" fmla="*/ 2 h 657"/>
                <a:gd name="T30" fmla="*/ 329 w 658"/>
                <a:gd name="T31" fmla="*/ 0 h 657"/>
                <a:gd name="T32" fmla="*/ 378 w 658"/>
                <a:gd name="T33" fmla="*/ 5 h 657"/>
                <a:gd name="T34" fmla="*/ 427 w 658"/>
                <a:gd name="T35" fmla="*/ 15 h 657"/>
                <a:gd name="T36" fmla="*/ 513 w 658"/>
                <a:gd name="T37" fmla="*/ 57 h 657"/>
                <a:gd name="T38" fmla="*/ 582 w 658"/>
                <a:gd name="T39" fmla="*/ 120 h 657"/>
                <a:gd name="T40" fmla="*/ 632 w 658"/>
                <a:gd name="T41" fmla="*/ 201 h 657"/>
                <a:gd name="T42" fmla="*/ 651 w 658"/>
                <a:gd name="T43" fmla="*/ 262 h 657"/>
                <a:gd name="T44" fmla="*/ 658 w 658"/>
                <a:gd name="T45" fmla="*/ 312 h 657"/>
                <a:gd name="T46" fmla="*/ 658 w 658"/>
                <a:gd name="T47" fmla="*/ 346 h 657"/>
                <a:gd name="T48" fmla="*/ 651 w 658"/>
                <a:gd name="T49" fmla="*/ 395 h 657"/>
                <a:gd name="T50" fmla="*/ 632 w 658"/>
                <a:gd name="T51" fmla="*/ 457 h 657"/>
                <a:gd name="T52" fmla="*/ 582 w 658"/>
                <a:gd name="T53" fmla="*/ 538 h 657"/>
                <a:gd name="T54" fmla="*/ 513 w 658"/>
                <a:gd name="T55" fmla="*/ 601 h 657"/>
                <a:gd name="T56" fmla="*/ 427 w 658"/>
                <a:gd name="T57" fmla="*/ 642 h 657"/>
                <a:gd name="T58" fmla="*/ 378 w 658"/>
                <a:gd name="T59" fmla="*/ 653 h 657"/>
                <a:gd name="T60" fmla="*/ 329 w 658"/>
                <a:gd name="T61" fmla="*/ 657 h 657"/>
                <a:gd name="T62" fmla="*/ 329 w 658"/>
                <a:gd name="T63" fmla="*/ 38 h 657"/>
                <a:gd name="T64" fmla="*/ 243 w 658"/>
                <a:gd name="T65" fmla="*/ 50 h 657"/>
                <a:gd name="T66" fmla="*/ 166 w 658"/>
                <a:gd name="T67" fmla="*/ 88 h 657"/>
                <a:gd name="T68" fmla="*/ 104 w 658"/>
                <a:gd name="T69" fmla="*/ 144 h 657"/>
                <a:gd name="T70" fmla="*/ 60 w 658"/>
                <a:gd name="T71" fmla="*/ 215 h 657"/>
                <a:gd name="T72" fmla="*/ 40 w 658"/>
                <a:gd name="T73" fmla="*/ 299 h 657"/>
                <a:gd name="T74" fmla="*/ 40 w 658"/>
                <a:gd name="T75" fmla="*/ 359 h 657"/>
                <a:gd name="T76" fmla="*/ 60 w 658"/>
                <a:gd name="T77" fmla="*/ 442 h 657"/>
                <a:gd name="T78" fmla="*/ 104 w 658"/>
                <a:gd name="T79" fmla="*/ 513 h 657"/>
                <a:gd name="T80" fmla="*/ 166 w 658"/>
                <a:gd name="T81" fmla="*/ 570 h 657"/>
                <a:gd name="T82" fmla="*/ 243 w 658"/>
                <a:gd name="T83" fmla="*/ 606 h 657"/>
                <a:gd name="T84" fmla="*/ 329 w 658"/>
                <a:gd name="T85" fmla="*/ 619 h 657"/>
                <a:gd name="T86" fmla="*/ 388 w 658"/>
                <a:gd name="T87" fmla="*/ 614 h 657"/>
                <a:gd name="T88" fmla="*/ 467 w 658"/>
                <a:gd name="T89" fmla="*/ 584 h 657"/>
                <a:gd name="T90" fmla="*/ 534 w 658"/>
                <a:gd name="T91" fmla="*/ 535 h 657"/>
                <a:gd name="T92" fmla="*/ 585 w 658"/>
                <a:gd name="T93" fmla="*/ 468 h 657"/>
                <a:gd name="T94" fmla="*/ 615 w 658"/>
                <a:gd name="T95" fmla="*/ 387 h 657"/>
                <a:gd name="T96" fmla="*/ 620 w 658"/>
                <a:gd name="T97" fmla="*/ 328 h 657"/>
                <a:gd name="T98" fmla="*/ 607 w 658"/>
                <a:gd name="T99" fmla="*/ 242 h 657"/>
                <a:gd name="T100" fmla="*/ 570 w 658"/>
                <a:gd name="T101" fmla="*/ 166 h 657"/>
                <a:gd name="T102" fmla="*/ 514 w 658"/>
                <a:gd name="T103" fmla="*/ 104 h 657"/>
                <a:gd name="T104" fmla="*/ 441 w 658"/>
                <a:gd name="T105" fmla="*/ 61 h 657"/>
                <a:gd name="T106" fmla="*/ 358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5" y="656"/>
                  </a:lnTo>
                  <a:lnTo>
                    <a:pt x="279" y="653"/>
                  </a:lnTo>
                  <a:lnTo>
                    <a:pt x="263" y="650"/>
                  </a:lnTo>
                  <a:lnTo>
                    <a:pt x="247" y="648"/>
                  </a:lnTo>
                  <a:lnTo>
                    <a:pt x="231" y="642"/>
                  </a:lnTo>
                  <a:lnTo>
                    <a:pt x="201" y="631"/>
                  </a:lnTo>
                  <a:lnTo>
                    <a:pt x="173" y="618"/>
                  </a:lnTo>
                  <a:lnTo>
                    <a:pt x="145" y="601"/>
                  </a:lnTo>
                  <a:lnTo>
                    <a:pt x="121" y="582"/>
                  </a:lnTo>
                  <a:lnTo>
                    <a:pt x="96" y="560"/>
                  </a:lnTo>
                  <a:lnTo>
                    <a:pt x="75" y="538"/>
                  </a:lnTo>
                  <a:lnTo>
                    <a:pt x="56" y="512"/>
                  </a:lnTo>
                  <a:lnTo>
                    <a:pt x="40" y="485"/>
                  </a:lnTo>
                  <a:lnTo>
                    <a:pt x="27" y="457"/>
                  </a:lnTo>
                  <a:lnTo>
                    <a:pt x="14" y="426"/>
                  </a:lnTo>
                  <a:lnTo>
                    <a:pt x="10" y="411"/>
                  </a:lnTo>
                  <a:lnTo>
                    <a:pt x="6" y="395"/>
                  </a:lnTo>
                  <a:lnTo>
                    <a:pt x="4" y="379"/>
                  </a:lnTo>
                  <a:lnTo>
                    <a:pt x="2" y="362"/>
                  </a:lnTo>
                  <a:lnTo>
                    <a:pt x="1" y="346"/>
                  </a:lnTo>
                  <a:lnTo>
                    <a:pt x="0" y="328"/>
                  </a:lnTo>
                  <a:lnTo>
                    <a:pt x="0" y="328"/>
                  </a:lnTo>
                  <a:lnTo>
                    <a:pt x="1" y="312"/>
                  </a:lnTo>
                  <a:lnTo>
                    <a:pt x="2" y="296"/>
                  </a:lnTo>
                  <a:lnTo>
                    <a:pt x="4" y="278"/>
                  </a:lnTo>
                  <a:lnTo>
                    <a:pt x="6" y="262"/>
                  </a:lnTo>
                  <a:lnTo>
                    <a:pt x="10" y="246"/>
                  </a:lnTo>
                  <a:lnTo>
                    <a:pt x="14" y="231"/>
                  </a:lnTo>
                  <a:lnTo>
                    <a:pt x="27" y="201"/>
                  </a:lnTo>
                  <a:lnTo>
                    <a:pt x="40" y="172"/>
                  </a:lnTo>
                  <a:lnTo>
                    <a:pt x="56" y="145"/>
                  </a:lnTo>
                  <a:lnTo>
                    <a:pt x="75" y="120"/>
                  </a:lnTo>
                  <a:lnTo>
                    <a:pt x="96" y="96"/>
                  </a:lnTo>
                  <a:lnTo>
                    <a:pt x="121" y="76"/>
                  </a:lnTo>
                  <a:lnTo>
                    <a:pt x="145" y="57"/>
                  </a:lnTo>
                  <a:lnTo>
                    <a:pt x="173" y="39"/>
                  </a:lnTo>
                  <a:lnTo>
                    <a:pt x="201" y="26"/>
                  </a:lnTo>
                  <a:lnTo>
                    <a:pt x="231" y="15"/>
                  </a:lnTo>
                  <a:lnTo>
                    <a:pt x="247" y="10"/>
                  </a:lnTo>
                  <a:lnTo>
                    <a:pt x="263" y="7"/>
                  </a:lnTo>
                  <a:lnTo>
                    <a:pt x="279" y="5"/>
                  </a:lnTo>
                  <a:lnTo>
                    <a:pt x="295" y="2"/>
                  </a:lnTo>
                  <a:lnTo>
                    <a:pt x="313" y="0"/>
                  </a:lnTo>
                  <a:lnTo>
                    <a:pt x="329" y="0"/>
                  </a:lnTo>
                  <a:lnTo>
                    <a:pt x="329" y="0"/>
                  </a:lnTo>
                  <a:lnTo>
                    <a:pt x="346" y="0"/>
                  </a:lnTo>
                  <a:lnTo>
                    <a:pt x="362" y="2"/>
                  </a:lnTo>
                  <a:lnTo>
                    <a:pt x="378" y="5"/>
                  </a:lnTo>
                  <a:lnTo>
                    <a:pt x="394" y="7"/>
                  </a:lnTo>
                  <a:lnTo>
                    <a:pt x="411" y="10"/>
                  </a:lnTo>
                  <a:lnTo>
                    <a:pt x="427" y="15"/>
                  </a:lnTo>
                  <a:lnTo>
                    <a:pt x="456" y="26"/>
                  </a:lnTo>
                  <a:lnTo>
                    <a:pt x="486" y="39"/>
                  </a:lnTo>
                  <a:lnTo>
                    <a:pt x="513" y="57"/>
                  </a:lnTo>
                  <a:lnTo>
                    <a:pt x="538" y="76"/>
                  </a:lnTo>
                  <a:lnTo>
                    <a:pt x="561" y="96"/>
                  </a:lnTo>
                  <a:lnTo>
                    <a:pt x="582" y="120"/>
                  </a:lnTo>
                  <a:lnTo>
                    <a:pt x="601" y="145"/>
                  </a:lnTo>
                  <a:lnTo>
                    <a:pt x="617" y="172"/>
                  </a:lnTo>
                  <a:lnTo>
                    <a:pt x="632" y="201"/>
                  </a:lnTo>
                  <a:lnTo>
                    <a:pt x="643" y="231"/>
                  </a:lnTo>
                  <a:lnTo>
                    <a:pt x="647" y="246"/>
                  </a:lnTo>
                  <a:lnTo>
                    <a:pt x="651" y="262"/>
                  </a:lnTo>
                  <a:lnTo>
                    <a:pt x="654" y="278"/>
                  </a:lnTo>
                  <a:lnTo>
                    <a:pt x="656" y="296"/>
                  </a:lnTo>
                  <a:lnTo>
                    <a:pt x="658" y="312"/>
                  </a:lnTo>
                  <a:lnTo>
                    <a:pt x="658" y="328"/>
                  </a:lnTo>
                  <a:lnTo>
                    <a:pt x="658" y="328"/>
                  </a:lnTo>
                  <a:lnTo>
                    <a:pt x="658" y="346"/>
                  </a:lnTo>
                  <a:lnTo>
                    <a:pt x="656" y="362"/>
                  </a:lnTo>
                  <a:lnTo>
                    <a:pt x="654" y="379"/>
                  </a:lnTo>
                  <a:lnTo>
                    <a:pt x="651" y="395"/>
                  </a:lnTo>
                  <a:lnTo>
                    <a:pt x="647" y="411"/>
                  </a:lnTo>
                  <a:lnTo>
                    <a:pt x="643" y="426"/>
                  </a:lnTo>
                  <a:lnTo>
                    <a:pt x="632" y="457"/>
                  </a:lnTo>
                  <a:lnTo>
                    <a:pt x="617" y="485"/>
                  </a:lnTo>
                  <a:lnTo>
                    <a:pt x="601" y="512"/>
                  </a:lnTo>
                  <a:lnTo>
                    <a:pt x="582" y="538"/>
                  </a:lnTo>
                  <a:lnTo>
                    <a:pt x="561" y="560"/>
                  </a:lnTo>
                  <a:lnTo>
                    <a:pt x="538" y="582"/>
                  </a:lnTo>
                  <a:lnTo>
                    <a:pt x="513" y="601"/>
                  </a:lnTo>
                  <a:lnTo>
                    <a:pt x="486" y="618"/>
                  </a:lnTo>
                  <a:lnTo>
                    <a:pt x="456" y="631"/>
                  </a:lnTo>
                  <a:lnTo>
                    <a:pt x="427" y="642"/>
                  </a:lnTo>
                  <a:lnTo>
                    <a:pt x="411" y="648"/>
                  </a:lnTo>
                  <a:lnTo>
                    <a:pt x="394" y="650"/>
                  </a:lnTo>
                  <a:lnTo>
                    <a:pt x="378" y="653"/>
                  </a:lnTo>
                  <a:lnTo>
                    <a:pt x="362" y="656"/>
                  </a:lnTo>
                  <a:lnTo>
                    <a:pt x="346" y="657"/>
                  </a:lnTo>
                  <a:lnTo>
                    <a:pt x="329" y="657"/>
                  </a:lnTo>
                  <a:lnTo>
                    <a:pt x="329" y="657"/>
                  </a:lnTo>
                  <a:close/>
                  <a:moveTo>
                    <a:pt x="329" y="38"/>
                  </a:moveTo>
                  <a:lnTo>
                    <a:pt x="329" y="38"/>
                  </a:lnTo>
                  <a:lnTo>
                    <a:pt x="299" y="39"/>
                  </a:lnTo>
                  <a:lnTo>
                    <a:pt x="271" y="43"/>
                  </a:lnTo>
                  <a:lnTo>
                    <a:pt x="243" y="50"/>
                  </a:lnTo>
                  <a:lnTo>
                    <a:pt x="216" y="61"/>
                  </a:lnTo>
                  <a:lnTo>
                    <a:pt x="190" y="73"/>
                  </a:lnTo>
                  <a:lnTo>
                    <a:pt x="166" y="88"/>
                  </a:lnTo>
                  <a:lnTo>
                    <a:pt x="143" y="104"/>
                  </a:lnTo>
                  <a:lnTo>
                    <a:pt x="123" y="123"/>
                  </a:lnTo>
                  <a:lnTo>
                    <a:pt x="104" y="144"/>
                  </a:lnTo>
                  <a:lnTo>
                    <a:pt x="87" y="166"/>
                  </a:lnTo>
                  <a:lnTo>
                    <a:pt x="74" y="190"/>
                  </a:lnTo>
                  <a:lnTo>
                    <a:pt x="60" y="215"/>
                  </a:lnTo>
                  <a:lnTo>
                    <a:pt x="51" y="242"/>
                  </a:lnTo>
                  <a:lnTo>
                    <a:pt x="44" y="270"/>
                  </a:lnTo>
                  <a:lnTo>
                    <a:pt x="40" y="299"/>
                  </a:lnTo>
                  <a:lnTo>
                    <a:pt x="37" y="328"/>
                  </a:lnTo>
                  <a:lnTo>
                    <a:pt x="37" y="328"/>
                  </a:lnTo>
                  <a:lnTo>
                    <a:pt x="40" y="359"/>
                  </a:lnTo>
                  <a:lnTo>
                    <a:pt x="44" y="387"/>
                  </a:lnTo>
                  <a:lnTo>
                    <a:pt x="51" y="415"/>
                  </a:lnTo>
                  <a:lnTo>
                    <a:pt x="60" y="442"/>
                  </a:lnTo>
                  <a:lnTo>
                    <a:pt x="74" y="468"/>
                  </a:lnTo>
                  <a:lnTo>
                    <a:pt x="87" y="492"/>
                  </a:lnTo>
                  <a:lnTo>
                    <a:pt x="104" y="513"/>
                  </a:lnTo>
                  <a:lnTo>
                    <a:pt x="123" y="535"/>
                  </a:lnTo>
                  <a:lnTo>
                    <a:pt x="143" y="554"/>
                  </a:lnTo>
                  <a:lnTo>
                    <a:pt x="166" y="570"/>
                  </a:lnTo>
                  <a:lnTo>
                    <a:pt x="190" y="584"/>
                  </a:lnTo>
                  <a:lnTo>
                    <a:pt x="216" y="597"/>
                  </a:lnTo>
                  <a:lnTo>
                    <a:pt x="243" y="606"/>
                  </a:lnTo>
                  <a:lnTo>
                    <a:pt x="271" y="614"/>
                  </a:lnTo>
                  <a:lnTo>
                    <a:pt x="299" y="618"/>
                  </a:lnTo>
                  <a:lnTo>
                    <a:pt x="329" y="619"/>
                  </a:lnTo>
                  <a:lnTo>
                    <a:pt x="329" y="619"/>
                  </a:lnTo>
                  <a:lnTo>
                    <a:pt x="358" y="618"/>
                  </a:lnTo>
                  <a:lnTo>
                    <a:pt x="388" y="614"/>
                  </a:lnTo>
                  <a:lnTo>
                    <a:pt x="416" y="606"/>
                  </a:lnTo>
                  <a:lnTo>
                    <a:pt x="441" y="597"/>
                  </a:lnTo>
                  <a:lnTo>
                    <a:pt x="467" y="584"/>
                  </a:lnTo>
                  <a:lnTo>
                    <a:pt x="491" y="570"/>
                  </a:lnTo>
                  <a:lnTo>
                    <a:pt x="514" y="554"/>
                  </a:lnTo>
                  <a:lnTo>
                    <a:pt x="534" y="535"/>
                  </a:lnTo>
                  <a:lnTo>
                    <a:pt x="553" y="513"/>
                  </a:lnTo>
                  <a:lnTo>
                    <a:pt x="570" y="492"/>
                  </a:lnTo>
                  <a:lnTo>
                    <a:pt x="585" y="468"/>
                  </a:lnTo>
                  <a:lnTo>
                    <a:pt x="597" y="442"/>
                  </a:lnTo>
                  <a:lnTo>
                    <a:pt x="607" y="415"/>
                  </a:lnTo>
                  <a:lnTo>
                    <a:pt x="615" y="387"/>
                  </a:lnTo>
                  <a:lnTo>
                    <a:pt x="619" y="359"/>
                  </a:lnTo>
                  <a:lnTo>
                    <a:pt x="620" y="328"/>
                  </a:lnTo>
                  <a:lnTo>
                    <a:pt x="620" y="328"/>
                  </a:lnTo>
                  <a:lnTo>
                    <a:pt x="619" y="299"/>
                  </a:lnTo>
                  <a:lnTo>
                    <a:pt x="615" y="270"/>
                  </a:lnTo>
                  <a:lnTo>
                    <a:pt x="607" y="242"/>
                  </a:lnTo>
                  <a:lnTo>
                    <a:pt x="597" y="215"/>
                  </a:lnTo>
                  <a:lnTo>
                    <a:pt x="585" y="190"/>
                  </a:lnTo>
                  <a:lnTo>
                    <a:pt x="570" y="166"/>
                  </a:lnTo>
                  <a:lnTo>
                    <a:pt x="553" y="144"/>
                  </a:lnTo>
                  <a:lnTo>
                    <a:pt x="534" y="123"/>
                  </a:lnTo>
                  <a:lnTo>
                    <a:pt x="514" y="104"/>
                  </a:lnTo>
                  <a:lnTo>
                    <a:pt x="491" y="88"/>
                  </a:lnTo>
                  <a:lnTo>
                    <a:pt x="467" y="73"/>
                  </a:lnTo>
                  <a:lnTo>
                    <a:pt x="441" y="61"/>
                  </a:lnTo>
                  <a:lnTo>
                    <a:pt x="416" y="50"/>
                  </a:lnTo>
                  <a:lnTo>
                    <a:pt x="388" y="43"/>
                  </a:lnTo>
                  <a:lnTo>
                    <a:pt x="358" y="39"/>
                  </a:lnTo>
                  <a:lnTo>
                    <a:pt x="329" y="38"/>
                  </a:lnTo>
                  <a:lnTo>
                    <a:pt x="32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43">
              <a:extLst>
                <a:ext uri="{FF2B5EF4-FFF2-40B4-BE49-F238E27FC236}">
                  <a16:creationId xmlns:a16="http://schemas.microsoft.com/office/drawing/2014/main" id="{0E62CDC0-3EC0-42BD-9FF9-50A08D24032F}"/>
                </a:ext>
              </a:extLst>
            </p:cNvPr>
            <p:cNvSpPr>
              <a:spLocks/>
            </p:cNvSpPr>
            <p:nvPr/>
          </p:nvSpPr>
          <p:spPr bwMode="auto">
            <a:xfrm>
              <a:off x="6061076" y="2735263"/>
              <a:ext cx="60325" cy="60325"/>
            </a:xfrm>
            <a:custGeom>
              <a:avLst/>
              <a:gdLst>
                <a:gd name="T0" fmla="*/ 38 w 77"/>
                <a:gd name="T1" fmla="*/ 76 h 76"/>
                <a:gd name="T2" fmla="*/ 38 w 77"/>
                <a:gd name="T3" fmla="*/ 76 h 76"/>
                <a:gd name="T4" fmla="*/ 42 w 77"/>
                <a:gd name="T5" fmla="*/ 76 h 76"/>
                <a:gd name="T6" fmla="*/ 44 w 77"/>
                <a:gd name="T7" fmla="*/ 74 h 76"/>
                <a:gd name="T8" fmla="*/ 46 w 77"/>
                <a:gd name="T9" fmla="*/ 71 h 76"/>
                <a:gd name="T10" fmla="*/ 47 w 77"/>
                <a:gd name="T11" fmla="*/ 68 h 76"/>
                <a:gd name="T12" fmla="*/ 47 w 77"/>
                <a:gd name="T13" fmla="*/ 47 h 76"/>
                <a:gd name="T14" fmla="*/ 67 w 77"/>
                <a:gd name="T15" fmla="*/ 47 h 76"/>
                <a:gd name="T16" fmla="*/ 67 w 77"/>
                <a:gd name="T17" fmla="*/ 47 h 76"/>
                <a:gd name="T18" fmla="*/ 71 w 77"/>
                <a:gd name="T19" fmla="*/ 47 h 76"/>
                <a:gd name="T20" fmla="*/ 74 w 77"/>
                <a:gd name="T21" fmla="*/ 44 h 76"/>
                <a:gd name="T22" fmla="*/ 75 w 77"/>
                <a:gd name="T23" fmla="*/ 41 h 76"/>
                <a:gd name="T24" fmla="*/ 77 w 77"/>
                <a:gd name="T25" fmla="*/ 39 h 76"/>
                <a:gd name="T26" fmla="*/ 77 w 77"/>
                <a:gd name="T27" fmla="*/ 39 h 76"/>
                <a:gd name="T28" fmla="*/ 75 w 77"/>
                <a:gd name="T29" fmla="*/ 35 h 76"/>
                <a:gd name="T30" fmla="*/ 74 w 77"/>
                <a:gd name="T31" fmla="*/ 32 h 76"/>
                <a:gd name="T32" fmla="*/ 71 w 77"/>
                <a:gd name="T33" fmla="*/ 31 h 76"/>
                <a:gd name="T34" fmla="*/ 67 w 77"/>
                <a:gd name="T35" fmla="*/ 29 h 76"/>
                <a:gd name="T36" fmla="*/ 47 w 77"/>
                <a:gd name="T37" fmla="*/ 29 h 76"/>
                <a:gd name="T38" fmla="*/ 47 w 77"/>
                <a:gd name="T39" fmla="*/ 9 h 76"/>
                <a:gd name="T40" fmla="*/ 47 w 77"/>
                <a:gd name="T41" fmla="*/ 9 h 76"/>
                <a:gd name="T42" fmla="*/ 46 w 77"/>
                <a:gd name="T43" fmla="*/ 5 h 76"/>
                <a:gd name="T44" fmla="*/ 44 w 77"/>
                <a:gd name="T45" fmla="*/ 3 h 76"/>
                <a:gd name="T46" fmla="*/ 42 w 77"/>
                <a:gd name="T47" fmla="*/ 1 h 76"/>
                <a:gd name="T48" fmla="*/ 38 w 77"/>
                <a:gd name="T49" fmla="*/ 0 h 76"/>
                <a:gd name="T50" fmla="*/ 38 w 77"/>
                <a:gd name="T51" fmla="*/ 0 h 76"/>
                <a:gd name="T52" fmla="*/ 35 w 77"/>
                <a:gd name="T53" fmla="*/ 1 h 76"/>
                <a:gd name="T54" fmla="*/ 31 w 77"/>
                <a:gd name="T55" fmla="*/ 3 h 76"/>
                <a:gd name="T56" fmla="*/ 30 w 77"/>
                <a:gd name="T57" fmla="*/ 5 h 76"/>
                <a:gd name="T58" fmla="*/ 30 w 77"/>
                <a:gd name="T59" fmla="*/ 9 h 76"/>
                <a:gd name="T60" fmla="*/ 30 w 77"/>
                <a:gd name="T61" fmla="*/ 29 h 76"/>
                <a:gd name="T62" fmla="*/ 8 w 77"/>
                <a:gd name="T63" fmla="*/ 29 h 76"/>
                <a:gd name="T64" fmla="*/ 8 w 77"/>
                <a:gd name="T65" fmla="*/ 29 h 76"/>
                <a:gd name="T66" fmla="*/ 5 w 77"/>
                <a:gd name="T67" fmla="*/ 31 h 76"/>
                <a:gd name="T68" fmla="*/ 3 w 77"/>
                <a:gd name="T69" fmla="*/ 32 h 76"/>
                <a:gd name="T70" fmla="*/ 0 w 77"/>
                <a:gd name="T71" fmla="*/ 35 h 76"/>
                <a:gd name="T72" fmla="*/ 0 w 77"/>
                <a:gd name="T73" fmla="*/ 39 h 76"/>
                <a:gd name="T74" fmla="*/ 0 w 77"/>
                <a:gd name="T75" fmla="*/ 39 h 76"/>
                <a:gd name="T76" fmla="*/ 0 w 77"/>
                <a:gd name="T77" fmla="*/ 41 h 76"/>
                <a:gd name="T78" fmla="*/ 3 w 77"/>
                <a:gd name="T79" fmla="*/ 44 h 76"/>
                <a:gd name="T80" fmla="*/ 5 w 77"/>
                <a:gd name="T81" fmla="*/ 47 h 76"/>
                <a:gd name="T82" fmla="*/ 8 w 77"/>
                <a:gd name="T83" fmla="*/ 47 h 76"/>
                <a:gd name="T84" fmla="*/ 30 w 77"/>
                <a:gd name="T85" fmla="*/ 47 h 76"/>
                <a:gd name="T86" fmla="*/ 30 w 77"/>
                <a:gd name="T87" fmla="*/ 68 h 76"/>
                <a:gd name="T88" fmla="*/ 30 w 77"/>
                <a:gd name="T89" fmla="*/ 68 h 76"/>
                <a:gd name="T90" fmla="*/ 30 w 77"/>
                <a:gd name="T91" fmla="*/ 71 h 76"/>
                <a:gd name="T92" fmla="*/ 31 w 77"/>
                <a:gd name="T93" fmla="*/ 74 h 76"/>
                <a:gd name="T94" fmla="*/ 35 w 77"/>
                <a:gd name="T95" fmla="*/ 76 h 76"/>
                <a:gd name="T96" fmla="*/ 38 w 77"/>
                <a:gd name="T97" fmla="*/ 76 h 76"/>
                <a:gd name="T98" fmla="*/ 38 w 77"/>
                <a:gd name="T9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76">
                  <a:moveTo>
                    <a:pt x="38" y="76"/>
                  </a:moveTo>
                  <a:lnTo>
                    <a:pt x="38" y="76"/>
                  </a:lnTo>
                  <a:lnTo>
                    <a:pt x="42" y="76"/>
                  </a:lnTo>
                  <a:lnTo>
                    <a:pt x="44" y="74"/>
                  </a:lnTo>
                  <a:lnTo>
                    <a:pt x="46" y="71"/>
                  </a:lnTo>
                  <a:lnTo>
                    <a:pt x="47" y="68"/>
                  </a:lnTo>
                  <a:lnTo>
                    <a:pt x="47" y="47"/>
                  </a:lnTo>
                  <a:lnTo>
                    <a:pt x="67" y="47"/>
                  </a:lnTo>
                  <a:lnTo>
                    <a:pt x="67" y="47"/>
                  </a:lnTo>
                  <a:lnTo>
                    <a:pt x="71" y="47"/>
                  </a:lnTo>
                  <a:lnTo>
                    <a:pt x="74" y="44"/>
                  </a:lnTo>
                  <a:lnTo>
                    <a:pt x="75" y="41"/>
                  </a:lnTo>
                  <a:lnTo>
                    <a:pt x="77" y="39"/>
                  </a:lnTo>
                  <a:lnTo>
                    <a:pt x="77" y="39"/>
                  </a:lnTo>
                  <a:lnTo>
                    <a:pt x="75" y="35"/>
                  </a:lnTo>
                  <a:lnTo>
                    <a:pt x="74" y="32"/>
                  </a:lnTo>
                  <a:lnTo>
                    <a:pt x="71" y="31"/>
                  </a:lnTo>
                  <a:lnTo>
                    <a:pt x="67" y="29"/>
                  </a:lnTo>
                  <a:lnTo>
                    <a:pt x="47" y="29"/>
                  </a:lnTo>
                  <a:lnTo>
                    <a:pt x="47" y="9"/>
                  </a:lnTo>
                  <a:lnTo>
                    <a:pt x="47" y="9"/>
                  </a:lnTo>
                  <a:lnTo>
                    <a:pt x="46" y="5"/>
                  </a:lnTo>
                  <a:lnTo>
                    <a:pt x="44" y="3"/>
                  </a:lnTo>
                  <a:lnTo>
                    <a:pt x="42" y="1"/>
                  </a:lnTo>
                  <a:lnTo>
                    <a:pt x="38" y="0"/>
                  </a:lnTo>
                  <a:lnTo>
                    <a:pt x="38" y="0"/>
                  </a:lnTo>
                  <a:lnTo>
                    <a:pt x="35" y="1"/>
                  </a:lnTo>
                  <a:lnTo>
                    <a:pt x="31" y="3"/>
                  </a:lnTo>
                  <a:lnTo>
                    <a:pt x="30" y="5"/>
                  </a:lnTo>
                  <a:lnTo>
                    <a:pt x="30" y="9"/>
                  </a:lnTo>
                  <a:lnTo>
                    <a:pt x="30" y="29"/>
                  </a:lnTo>
                  <a:lnTo>
                    <a:pt x="8" y="29"/>
                  </a:lnTo>
                  <a:lnTo>
                    <a:pt x="8" y="29"/>
                  </a:lnTo>
                  <a:lnTo>
                    <a:pt x="5" y="31"/>
                  </a:lnTo>
                  <a:lnTo>
                    <a:pt x="3" y="32"/>
                  </a:lnTo>
                  <a:lnTo>
                    <a:pt x="0" y="35"/>
                  </a:lnTo>
                  <a:lnTo>
                    <a:pt x="0" y="39"/>
                  </a:lnTo>
                  <a:lnTo>
                    <a:pt x="0" y="39"/>
                  </a:lnTo>
                  <a:lnTo>
                    <a:pt x="0" y="41"/>
                  </a:lnTo>
                  <a:lnTo>
                    <a:pt x="3" y="44"/>
                  </a:lnTo>
                  <a:lnTo>
                    <a:pt x="5" y="47"/>
                  </a:lnTo>
                  <a:lnTo>
                    <a:pt x="8" y="47"/>
                  </a:lnTo>
                  <a:lnTo>
                    <a:pt x="30" y="47"/>
                  </a:lnTo>
                  <a:lnTo>
                    <a:pt x="30" y="68"/>
                  </a:lnTo>
                  <a:lnTo>
                    <a:pt x="30" y="68"/>
                  </a:lnTo>
                  <a:lnTo>
                    <a:pt x="30" y="71"/>
                  </a:lnTo>
                  <a:lnTo>
                    <a:pt x="31" y="74"/>
                  </a:lnTo>
                  <a:lnTo>
                    <a:pt x="35" y="76"/>
                  </a:lnTo>
                  <a:lnTo>
                    <a:pt x="38" y="76"/>
                  </a:lnTo>
                  <a:lnTo>
                    <a:pt x="38"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4">
              <a:extLst>
                <a:ext uri="{FF2B5EF4-FFF2-40B4-BE49-F238E27FC236}">
                  <a16:creationId xmlns:a16="http://schemas.microsoft.com/office/drawing/2014/main" id="{B6AA6E41-7950-43DB-8AA7-4F8FEBC3613F}"/>
                </a:ext>
              </a:extLst>
            </p:cNvPr>
            <p:cNvSpPr>
              <a:spLocks/>
            </p:cNvSpPr>
            <p:nvPr/>
          </p:nvSpPr>
          <p:spPr bwMode="auto">
            <a:xfrm>
              <a:off x="5992813" y="2638425"/>
              <a:ext cx="193675" cy="239713"/>
            </a:xfrm>
            <a:custGeom>
              <a:avLst/>
              <a:gdLst>
                <a:gd name="T0" fmla="*/ 239 w 245"/>
                <a:gd name="T1" fmla="*/ 0 h 302"/>
                <a:gd name="T2" fmla="*/ 191 w 245"/>
                <a:gd name="T3" fmla="*/ 0 h 302"/>
                <a:gd name="T4" fmla="*/ 191 w 245"/>
                <a:gd name="T5" fmla="*/ 20 h 302"/>
                <a:gd name="T6" fmla="*/ 221 w 245"/>
                <a:gd name="T7" fmla="*/ 20 h 302"/>
                <a:gd name="T8" fmla="*/ 221 w 245"/>
                <a:gd name="T9" fmla="*/ 20 h 302"/>
                <a:gd name="T10" fmla="*/ 223 w 245"/>
                <a:gd name="T11" fmla="*/ 21 h 302"/>
                <a:gd name="T12" fmla="*/ 225 w 245"/>
                <a:gd name="T13" fmla="*/ 24 h 302"/>
                <a:gd name="T14" fmla="*/ 225 w 245"/>
                <a:gd name="T15" fmla="*/ 278 h 302"/>
                <a:gd name="T16" fmla="*/ 225 w 245"/>
                <a:gd name="T17" fmla="*/ 278 h 302"/>
                <a:gd name="T18" fmla="*/ 223 w 245"/>
                <a:gd name="T19" fmla="*/ 280 h 302"/>
                <a:gd name="T20" fmla="*/ 221 w 245"/>
                <a:gd name="T21" fmla="*/ 282 h 302"/>
                <a:gd name="T22" fmla="*/ 26 w 245"/>
                <a:gd name="T23" fmla="*/ 282 h 302"/>
                <a:gd name="T24" fmla="*/ 26 w 245"/>
                <a:gd name="T25" fmla="*/ 282 h 302"/>
                <a:gd name="T26" fmla="*/ 22 w 245"/>
                <a:gd name="T27" fmla="*/ 280 h 302"/>
                <a:gd name="T28" fmla="*/ 21 w 245"/>
                <a:gd name="T29" fmla="*/ 278 h 302"/>
                <a:gd name="T30" fmla="*/ 21 w 245"/>
                <a:gd name="T31" fmla="*/ 24 h 302"/>
                <a:gd name="T32" fmla="*/ 21 w 245"/>
                <a:gd name="T33" fmla="*/ 24 h 302"/>
                <a:gd name="T34" fmla="*/ 22 w 245"/>
                <a:gd name="T35" fmla="*/ 21 h 302"/>
                <a:gd name="T36" fmla="*/ 26 w 245"/>
                <a:gd name="T37" fmla="*/ 20 h 302"/>
                <a:gd name="T38" fmla="*/ 54 w 245"/>
                <a:gd name="T39" fmla="*/ 20 h 302"/>
                <a:gd name="T40" fmla="*/ 54 w 245"/>
                <a:gd name="T41" fmla="*/ 0 h 302"/>
                <a:gd name="T42" fmla="*/ 6 w 245"/>
                <a:gd name="T43" fmla="*/ 0 h 302"/>
                <a:gd name="T44" fmla="*/ 6 w 245"/>
                <a:gd name="T45" fmla="*/ 0 h 302"/>
                <a:gd name="T46" fmla="*/ 2 w 245"/>
                <a:gd name="T47" fmla="*/ 1 h 302"/>
                <a:gd name="T48" fmla="*/ 0 w 245"/>
                <a:gd name="T49" fmla="*/ 5 h 302"/>
                <a:gd name="T50" fmla="*/ 0 w 245"/>
                <a:gd name="T51" fmla="*/ 296 h 302"/>
                <a:gd name="T52" fmla="*/ 0 w 245"/>
                <a:gd name="T53" fmla="*/ 296 h 302"/>
                <a:gd name="T54" fmla="*/ 2 w 245"/>
                <a:gd name="T55" fmla="*/ 300 h 302"/>
                <a:gd name="T56" fmla="*/ 6 w 245"/>
                <a:gd name="T57" fmla="*/ 302 h 302"/>
                <a:gd name="T58" fmla="*/ 239 w 245"/>
                <a:gd name="T59" fmla="*/ 302 h 302"/>
                <a:gd name="T60" fmla="*/ 239 w 245"/>
                <a:gd name="T61" fmla="*/ 302 h 302"/>
                <a:gd name="T62" fmla="*/ 243 w 245"/>
                <a:gd name="T63" fmla="*/ 300 h 302"/>
                <a:gd name="T64" fmla="*/ 245 w 245"/>
                <a:gd name="T65" fmla="*/ 296 h 302"/>
                <a:gd name="T66" fmla="*/ 245 w 245"/>
                <a:gd name="T67" fmla="*/ 5 h 302"/>
                <a:gd name="T68" fmla="*/ 245 w 245"/>
                <a:gd name="T69" fmla="*/ 5 h 302"/>
                <a:gd name="T70" fmla="*/ 243 w 245"/>
                <a:gd name="T71" fmla="*/ 1 h 302"/>
                <a:gd name="T72" fmla="*/ 239 w 245"/>
                <a:gd name="T73" fmla="*/ 0 h 302"/>
                <a:gd name="T74" fmla="*/ 239 w 245"/>
                <a:gd name="T7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302">
                  <a:moveTo>
                    <a:pt x="239" y="0"/>
                  </a:moveTo>
                  <a:lnTo>
                    <a:pt x="191" y="0"/>
                  </a:lnTo>
                  <a:lnTo>
                    <a:pt x="191" y="20"/>
                  </a:lnTo>
                  <a:lnTo>
                    <a:pt x="221" y="20"/>
                  </a:lnTo>
                  <a:lnTo>
                    <a:pt x="221" y="20"/>
                  </a:lnTo>
                  <a:lnTo>
                    <a:pt x="223" y="21"/>
                  </a:lnTo>
                  <a:lnTo>
                    <a:pt x="225" y="24"/>
                  </a:lnTo>
                  <a:lnTo>
                    <a:pt x="225" y="278"/>
                  </a:lnTo>
                  <a:lnTo>
                    <a:pt x="225" y="278"/>
                  </a:lnTo>
                  <a:lnTo>
                    <a:pt x="223" y="280"/>
                  </a:lnTo>
                  <a:lnTo>
                    <a:pt x="221" y="282"/>
                  </a:lnTo>
                  <a:lnTo>
                    <a:pt x="26" y="282"/>
                  </a:lnTo>
                  <a:lnTo>
                    <a:pt x="26" y="282"/>
                  </a:lnTo>
                  <a:lnTo>
                    <a:pt x="22" y="280"/>
                  </a:lnTo>
                  <a:lnTo>
                    <a:pt x="21" y="278"/>
                  </a:lnTo>
                  <a:lnTo>
                    <a:pt x="21" y="24"/>
                  </a:lnTo>
                  <a:lnTo>
                    <a:pt x="21" y="24"/>
                  </a:lnTo>
                  <a:lnTo>
                    <a:pt x="22" y="21"/>
                  </a:lnTo>
                  <a:lnTo>
                    <a:pt x="26" y="20"/>
                  </a:lnTo>
                  <a:lnTo>
                    <a:pt x="54" y="20"/>
                  </a:lnTo>
                  <a:lnTo>
                    <a:pt x="54" y="0"/>
                  </a:lnTo>
                  <a:lnTo>
                    <a:pt x="6" y="0"/>
                  </a:lnTo>
                  <a:lnTo>
                    <a:pt x="6" y="0"/>
                  </a:lnTo>
                  <a:lnTo>
                    <a:pt x="2" y="1"/>
                  </a:lnTo>
                  <a:lnTo>
                    <a:pt x="0" y="5"/>
                  </a:lnTo>
                  <a:lnTo>
                    <a:pt x="0" y="296"/>
                  </a:lnTo>
                  <a:lnTo>
                    <a:pt x="0" y="296"/>
                  </a:lnTo>
                  <a:lnTo>
                    <a:pt x="2" y="300"/>
                  </a:lnTo>
                  <a:lnTo>
                    <a:pt x="6" y="302"/>
                  </a:lnTo>
                  <a:lnTo>
                    <a:pt x="239" y="302"/>
                  </a:lnTo>
                  <a:lnTo>
                    <a:pt x="239" y="302"/>
                  </a:lnTo>
                  <a:lnTo>
                    <a:pt x="243" y="300"/>
                  </a:lnTo>
                  <a:lnTo>
                    <a:pt x="245" y="296"/>
                  </a:lnTo>
                  <a:lnTo>
                    <a:pt x="245" y="5"/>
                  </a:lnTo>
                  <a:lnTo>
                    <a:pt x="245" y="5"/>
                  </a:lnTo>
                  <a:lnTo>
                    <a:pt x="243" y="1"/>
                  </a:lnTo>
                  <a:lnTo>
                    <a:pt x="239" y="0"/>
                  </a:lnTo>
                  <a:lnTo>
                    <a:pt x="2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45">
              <a:extLst>
                <a:ext uri="{FF2B5EF4-FFF2-40B4-BE49-F238E27FC236}">
                  <a16:creationId xmlns:a16="http://schemas.microsoft.com/office/drawing/2014/main" id="{CC8223D6-A4BA-4102-8FCC-4D67F4B40F1D}"/>
                </a:ext>
              </a:extLst>
            </p:cNvPr>
            <p:cNvSpPr>
              <a:spLocks/>
            </p:cNvSpPr>
            <p:nvPr/>
          </p:nvSpPr>
          <p:spPr bwMode="auto">
            <a:xfrm>
              <a:off x="6043613" y="2638425"/>
              <a:ext cx="93663" cy="46038"/>
            </a:xfrm>
            <a:custGeom>
              <a:avLst/>
              <a:gdLst>
                <a:gd name="T0" fmla="*/ 4 w 117"/>
                <a:gd name="T1" fmla="*/ 59 h 59"/>
                <a:gd name="T2" fmla="*/ 25 w 117"/>
                <a:gd name="T3" fmla="*/ 59 h 59"/>
                <a:gd name="T4" fmla="*/ 25 w 117"/>
                <a:gd name="T5" fmla="*/ 59 h 59"/>
                <a:gd name="T6" fmla="*/ 28 w 117"/>
                <a:gd name="T7" fmla="*/ 57 h 59"/>
                <a:gd name="T8" fmla="*/ 31 w 117"/>
                <a:gd name="T9" fmla="*/ 55 h 59"/>
                <a:gd name="T10" fmla="*/ 31 w 117"/>
                <a:gd name="T11" fmla="*/ 55 h 59"/>
                <a:gd name="T12" fmla="*/ 33 w 117"/>
                <a:gd name="T13" fmla="*/ 47 h 59"/>
                <a:gd name="T14" fmla="*/ 40 w 117"/>
                <a:gd name="T15" fmla="*/ 40 h 59"/>
                <a:gd name="T16" fmla="*/ 48 w 117"/>
                <a:gd name="T17" fmla="*/ 36 h 59"/>
                <a:gd name="T18" fmla="*/ 58 w 117"/>
                <a:gd name="T19" fmla="*/ 33 h 59"/>
                <a:gd name="T20" fmla="*/ 58 w 117"/>
                <a:gd name="T21" fmla="*/ 33 h 59"/>
                <a:gd name="T22" fmla="*/ 67 w 117"/>
                <a:gd name="T23" fmla="*/ 36 h 59"/>
                <a:gd name="T24" fmla="*/ 75 w 117"/>
                <a:gd name="T25" fmla="*/ 40 h 59"/>
                <a:gd name="T26" fmla="*/ 82 w 117"/>
                <a:gd name="T27" fmla="*/ 47 h 59"/>
                <a:gd name="T28" fmla="*/ 86 w 117"/>
                <a:gd name="T29" fmla="*/ 55 h 59"/>
                <a:gd name="T30" fmla="*/ 86 w 117"/>
                <a:gd name="T31" fmla="*/ 55 h 59"/>
                <a:gd name="T32" fmla="*/ 87 w 117"/>
                <a:gd name="T33" fmla="*/ 57 h 59"/>
                <a:gd name="T34" fmla="*/ 90 w 117"/>
                <a:gd name="T35" fmla="*/ 59 h 59"/>
                <a:gd name="T36" fmla="*/ 111 w 117"/>
                <a:gd name="T37" fmla="*/ 59 h 59"/>
                <a:gd name="T38" fmla="*/ 111 w 117"/>
                <a:gd name="T39" fmla="*/ 59 h 59"/>
                <a:gd name="T40" fmla="*/ 115 w 117"/>
                <a:gd name="T41" fmla="*/ 57 h 59"/>
                <a:gd name="T42" fmla="*/ 117 w 117"/>
                <a:gd name="T43" fmla="*/ 53 h 59"/>
                <a:gd name="T44" fmla="*/ 117 w 117"/>
                <a:gd name="T45" fmla="*/ 5 h 59"/>
                <a:gd name="T46" fmla="*/ 117 w 117"/>
                <a:gd name="T47" fmla="*/ 5 h 59"/>
                <a:gd name="T48" fmla="*/ 115 w 117"/>
                <a:gd name="T49" fmla="*/ 1 h 59"/>
                <a:gd name="T50" fmla="*/ 111 w 117"/>
                <a:gd name="T51" fmla="*/ 0 h 59"/>
                <a:gd name="T52" fmla="*/ 4 w 117"/>
                <a:gd name="T53" fmla="*/ 0 h 59"/>
                <a:gd name="T54" fmla="*/ 4 w 117"/>
                <a:gd name="T55" fmla="*/ 0 h 59"/>
                <a:gd name="T56" fmla="*/ 1 w 117"/>
                <a:gd name="T57" fmla="*/ 1 h 59"/>
                <a:gd name="T58" fmla="*/ 0 w 117"/>
                <a:gd name="T59" fmla="*/ 5 h 59"/>
                <a:gd name="T60" fmla="*/ 0 w 117"/>
                <a:gd name="T61" fmla="*/ 53 h 59"/>
                <a:gd name="T62" fmla="*/ 0 w 117"/>
                <a:gd name="T63" fmla="*/ 53 h 59"/>
                <a:gd name="T64" fmla="*/ 1 w 117"/>
                <a:gd name="T65" fmla="*/ 57 h 59"/>
                <a:gd name="T66" fmla="*/ 4 w 117"/>
                <a:gd name="T67" fmla="*/ 59 h 59"/>
                <a:gd name="T68" fmla="*/ 4 w 117"/>
                <a:gd name="T6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 h="59">
                  <a:moveTo>
                    <a:pt x="4" y="59"/>
                  </a:moveTo>
                  <a:lnTo>
                    <a:pt x="25" y="59"/>
                  </a:lnTo>
                  <a:lnTo>
                    <a:pt x="25" y="59"/>
                  </a:lnTo>
                  <a:lnTo>
                    <a:pt x="28" y="57"/>
                  </a:lnTo>
                  <a:lnTo>
                    <a:pt x="31" y="55"/>
                  </a:lnTo>
                  <a:lnTo>
                    <a:pt x="31" y="55"/>
                  </a:lnTo>
                  <a:lnTo>
                    <a:pt x="33" y="47"/>
                  </a:lnTo>
                  <a:lnTo>
                    <a:pt x="40" y="40"/>
                  </a:lnTo>
                  <a:lnTo>
                    <a:pt x="48" y="36"/>
                  </a:lnTo>
                  <a:lnTo>
                    <a:pt x="58" y="33"/>
                  </a:lnTo>
                  <a:lnTo>
                    <a:pt x="58" y="33"/>
                  </a:lnTo>
                  <a:lnTo>
                    <a:pt x="67" y="36"/>
                  </a:lnTo>
                  <a:lnTo>
                    <a:pt x="75" y="40"/>
                  </a:lnTo>
                  <a:lnTo>
                    <a:pt x="82" y="47"/>
                  </a:lnTo>
                  <a:lnTo>
                    <a:pt x="86" y="55"/>
                  </a:lnTo>
                  <a:lnTo>
                    <a:pt x="86" y="55"/>
                  </a:lnTo>
                  <a:lnTo>
                    <a:pt x="87" y="57"/>
                  </a:lnTo>
                  <a:lnTo>
                    <a:pt x="90" y="59"/>
                  </a:lnTo>
                  <a:lnTo>
                    <a:pt x="111" y="59"/>
                  </a:lnTo>
                  <a:lnTo>
                    <a:pt x="111" y="59"/>
                  </a:lnTo>
                  <a:lnTo>
                    <a:pt x="115" y="57"/>
                  </a:lnTo>
                  <a:lnTo>
                    <a:pt x="117" y="53"/>
                  </a:lnTo>
                  <a:lnTo>
                    <a:pt x="117" y="5"/>
                  </a:lnTo>
                  <a:lnTo>
                    <a:pt x="117" y="5"/>
                  </a:lnTo>
                  <a:lnTo>
                    <a:pt x="115" y="1"/>
                  </a:lnTo>
                  <a:lnTo>
                    <a:pt x="111" y="0"/>
                  </a:lnTo>
                  <a:lnTo>
                    <a:pt x="4" y="0"/>
                  </a:lnTo>
                  <a:lnTo>
                    <a:pt x="4" y="0"/>
                  </a:lnTo>
                  <a:lnTo>
                    <a:pt x="1" y="1"/>
                  </a:lnTo>
                  <a:lnTo>
                    <a:pt x="0" y="5"/>
                  </a:lnTo>
                  <a:lnTo>
                    <a:pt x="0" y="53"/>
                  </a:lnTo>
                  <a:lnTo>
                    <a:pt x="0" y="53"/>
                  </a:lnTo>
                  <a:lnTo>
                    <a:pt x="1" y="57"/>
                  </a:lnTo>
                  <a:lnTo>
                    <a:pt x="4" y="59"/>
                  </a:lnTo>
                  <a:lnTo>
                    <a:pt x="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85978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85D1113-1E3E-494D-9597-5C88725B7E65}"/>
              </a:ext>
            </a:extLst>
          </p:cNvPr>
          <p:cNvCxnSpPr>
            <a:cxnSpLocks/>
          </p:cNvCxnSpPr>
          <p:nvPr/>
        </p:nvCxnSpPr>
        <p:spPr>
          <a:xfrm>
            <a:off x="252839" y="964836"/>
            <a:ext cx="8560639" cy="22708"/>
          </a:xfrm>
          <a:prstGeom prst="line">
            <a:avLst/>
          </a:prstGeom>
          <a:ln w="28575">
            <a:solidFill>
              <a:srgbClr val="409B9C"/>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516B7492-A204-46F8-A44A-3EE3FF10CA16}"/>
              </a:ext>
            </a:extLst>
          </p:cNvPr>
          <p:cNvSpPr txBox="1">
            <a:spLocks/>
          </p:cNvSpPr>
          <p:nvPr/>
        </p:nvSpPr>
        <p:spPr>
          <a:xfrm>
            <a:off x="135172" y="1379183"/>
            <a:ext cx="8945217" cy="4226901"/>
          </a:xfrm>
          <a:prstGeom prst="rect">
            <a:avLst/>
          </a:prstGeom>
        </p:spPr>
        <p:txBody>
          <a:bodyPr vert="horz" lIns="0" tIns="0" rIns="0" bIns="0" rtlCol="0">
            <a:no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a:lnSpc>
                <a:spcPct val="100000"/>
              </a:lnSpc>
              <a:spcBef>
                <a:spcPts val="300"/>
              </a:spcBef>
              <a:buClrTx/>
              <a:buSzTx/>
              <a:defRPr/>
            </a:pPr>
            <a:r>
              <a:rPr lang="en-US" sz="1600" b="1" spc="0" dirty="0">
                <a:solidFill>
                  <a:schemeClr val="tx1"/>
                </a:solidFill>
                <a:latin typeface="+mn-lt"/>
                <a:ea typeface="+mn-ea"/>
                <a:cs typeface="Arial" panose="020B0604020202020204" pitchFamily="34" charset="0"/>
              </a:rPr>
              <a:t>EOM Quality Measures</a:t>
            </a: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mn-lt"/>
                <a:cs typeface="Arial" panose="020B0604020202020204" pitchFamily="34" charset="0"/>
              </a:rPr>
              <a:t>EOM includes valid, reliable, and meaningful claims-based, participant-reported and survey quality measures. Performance on these measures are tied to payment.</a:t>
            </a:r>
            <a:endPar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endParaRPr>
          </a:p>
          <a:p>
            <a:pPr marL="115888" marR="0" lvl="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US" sz="1350" b="0" i="0" u="none" strike="noStrike" kern="1200" cap="none" spc="0" normalizeH="0" baseline="0" noProof="0" dirty="0">
              <a:ln>
                <a:noFill/>
              </a:ln>
              <a:solidFill>
                <a:schemeClr val="tx1"/>
              </a:solidFill>
              <a:effectLst/>
              <a:uLnTx/>
              <a:uFillTx/>
              <a:latin typeface="+mn-lt"/>
              <a:cs typeface="Arial" panose="020B0604020202020204" pitchFamily="34" charset="0"/>
            </a:endParaRPr>
          </a:p>
          <a:p>
            <a:pPr marL="571500" marR="0" lvl="0" indent="-228600" algn="l" defTabSz="914400" rtl="0" eaLnBrk="1" fontAlgn="auto" latinLnBrk="0" hangingPunct="1">
              <a:lnSpc>
                <a:spcPct val="100000"/>
              </a:lnSpc>
              <a:spcBef>
                <a:spcPts val="200"/>
              </a:spcBef>
              <a:spcAft>
                <a:spcPts val="0"/>
              </a:spcAft>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Admissions and Emergency Department Visits for Patients Receiving Outpatient Chemotherapy</a:t>
            </a:r>
          </a:p>
          <a:p>
            <a:pPr marL="571500" marR="0" lvl="0" indent="-228600" algn="l" defTabSz="914400" rtl="0" eaLnBrk="1" fontAlgn="auto" latinLnBrk="0" hangingPunct="1">
              <a:lnSpc>
                <a:spcPct val="100000"/>
              </a:lnSpc>
              <a:spcBef>
                <a:spcPts val="200"/>
              </a:spcBef>
              <a:spcAft>
                <a:spcPts val="0"/>
              </a:spcAft>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Proportion of Patients who Died who Were Admitted to Hospice for 3 Days or More 	</a:t>
            </a:r>
          </a:p>
          <a:p>
            <a:pPr marL="571500" marR="0" lvl="0" indent="-228600" algn="l" defTabSz="914400" rtl="0" eaLnBrk="1" fontAlgn="auto" latinLnBrk="0" hangingPunct="1">
              <a:lnSpc>
                <a:spcPct val="100000"/>
              </a:lnSpc>
              <a:spcBef>
                <a:spcPts val="200"/>
              </a:spcBef>
              <a:spcAft>
                <a:spcPts val="0"/>
              </a:spcAft>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Percentage of Patients who Died from Cancer Receiving Chemotherapy in the Last 14 Days of Life 	</a:t>
            </a:r>
          </a:p>
          <a:p>
            <a:pPr marL="571500" marR="0" lvl="0" indent="-228600" algn="l" defTabSz="914400" rtl="0" eaLnBrk="1" fontAlgn="auto" latinLnBrk="0" hangingPunct="1">
              <a:lnSpc>
                <a:spcPct val="100000"/>
              </a:lnSpc>
              <a:spcBef>
                <a:spcPts val="200"/>
              </a:spcBef>
              <a:spcAft>
                <a:spcPts val="0"/>
              </a:spcAft>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Pain Assessment and Management Set: </a:t>
            </a:r>
          </a:p>
          <a:p>
            <a:pPr marL="1028700" lvl="1" indent="-228600">
              <a:spcBef>
                <a:spcPts val="200"/>
              </a:spcBef>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a) Oncology: Medical and Radiation - Pain Intensity Quantified (NQF 0384; CMS Quality ID # 143) </a:t>
            </a:r>
          </a:p>
          <a:p>
            <a:pPr marL="1028700" lvl="1" indent="-228600">
              <a:spcBef>
                <a:spcPts val="200"/>
              </a:spcBef>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b)Oncology: Medical and Radiation - Plan of Care for Pain (NQF 0383; CMS Quality ID #144)</a:t>
            </a:r>
          </a:p>
          <a:p>
            <a:pPr marL="571500" marR="0" lvl="0" indent="-228600" algn="l" defTabSz="914400" rtl="0" eaLnBrk="1" fontAlgn="auto" latinLnBrk="0" hangingPunct="1">
              <a:lnSpc>
                <a:spcPct val="100000"/>
              </a:lnSpc>
              <a:spcBef>
                <a:spcPts val="200"/>
              </a:spcBef>
              <a:spcAft>
                <a:spcPts val="0"/>
              </a:spcAft>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Preventative Care and Screening: Screening for Depression and a Follow-Up Plan (NQF 0418; CMS Quality ID #134)</a:t>
            </a:r>
            <a:endParaRPr lang="en-US" sz="1600" spc="0" dirty="0">
              <a:solidFill>
                <a:schemeClr val="tx1"/>
              </a:solidFill>
              <a:latin typeface="+mn-lt"/>
              <a:cs typeface="Arial" panose="020B0604020202020204" pitchFamily="34" charset="0"/>
            </a:endParaRPr>
          </a:p>
          <a:p>
            <a:pPr marL="571500" marR="0" lvl="0" indent="-228600" algn="l" defTabSz="914400" rtl="0" eaLnBrk="1" fontAlgn="auto" latinLnBrk="0" hangingPunct="1">
              <a:lnSpc>
                <a:spcPct val="100000"/>
              </a:lnSpc>
              <a:spcBef>
                <a:spcPts val="200"/>
              </a:spcBef>
              <a:spcAft>
                <a:spcPts val="0"/>
              </a:spcAft>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Patient-Reported Experience of Care Survey Patient experience</a:t>
            </a:r>
          </a:p>
          <a:p>
            <a:pPr marL="342900" marR="0" lvl="0" algn="l" defTabSz="914400" rtl="0" eaLnBrk="1" fontAlgn="auto" latinLnBrk="0" hangingPunct="1">
              <a:lnSpc>
                <a:spcPct val="100000"/>
              </a:lnSpc>
              <a:spcBef>
                <a:spcPts val="200"/>
              </a:spcBef>
              <a:spcAft>
                <a:spcPts val="0"/>
              </a:spcAft>
              <a:buClrTx/>
              <a:buSzTx/>
              <a:defRPr/>
            </a:pPr>
            <a:endPar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endParaRPr>
          </a:p>
          <a:p>
            <a:pPr marL="114300" marR="0" lvl="0" algn="l" defTabSz="914400" rtl="0" eaLnBrk="1" fontAlgn="auto" latinLnBrk="0" hangingPunct="1">
              <a:lnSpc>
                <a:spcPct val="100000"/>
              </a:lnSpc>
              <a:spcBef>
                <a:spcPts val="200"/>
              </a:spcBef>
              <a:spcAft>
                <a:spcPts val="0"/>
              </a:spcAft>
              <a:buClrTx/>
              <a:buSzTx/>
              <a:defRPr/>
            </a:pPr>
            <a:r>
              <a:rPr lang="en-US" sz="1600" b="1" spc="0" dirty="0">
                <a:solidFill>
                  <a:schemeClr val="tx1"/>
                </a:solidFill>
                <a:latin typeface="+mn-lt"/>
                <a:cs typeface="Arial" panose="020B0604020202020204" pitchFamily="34" charset="0"/>
              </a:rPr>
              <a:t>EOM Quality Measures Guide: </a:t>
            </a:r>
            <a:r>
              <a:rPr lang="en-US" sz="1600" spc="0" dirty="0">
                <a:solidFill>
                  <a:schemeClr val="tx1"/>
                </a:solidFill>
                <a:latin typeface="+mn-lt"/>
                <a:cs typeface="Arial" panose="020B0604020202020204" pitchFamily="34" charset="0"/>
                <a:hlinkClick r:id="rId3"/>
              </a:rPr>
              <a:t>https://innovation.cms.gov/media/document/eom-quality-measures-guide</a:t>
            </a:r>
            <a:r>
              <a:rPr lang="en-US" sz="1600" spc="0" dirty="0">
                <a:solidFill>
                  <a:schemeClr val="tx1"/>
                </a:solidFill>
                <a:latin typeface="+mn-lt"/>
                <a:cs typeface="Arial" panose="020B0604020202020204" pitchFamily="34" charset="0"/>
              </a:rPr>
              <a:t> </a:t>
            </a:r>
          </a:p>
          <a:p>
            <a:pPr marL="114300" lvl="0">
              <a:lnSpc>
                <a:spcPct val="100000"/>
              </a:lnSpc>
              <a:spcBef>
                <a:spcPts val="200"/>
              </a:spcBef>
              <a:buClrTx/>
              <a:buSzTx/>
              <a:defRPr/>
            </a:pPr>
            <a:endParaRPr lang="en-US" sz="1350" b="1" spc="0" dirty="0">
              <a:solidFill>
                <a:schemeClr val="tx1"/>
              </a:solidFill>
              <a:latin typeface="+mn-lt"/>
              <a:ea typeface="+mn-ea"/>
              <a:cs typeface="Arial" panose="020B0604020202020204" pitchFamily="34" charset="0"/>
            </a:endParaRPr>
          </a:p>
        </p:txBody>
      </p:sp>
      <p:sp>
        <p:nvSpPr>
          <p:cNvPr id="10" name="Oval 9">
            <a:extLst>
              <a:ext uri="{FF2B5EF4-FFF2-40B4-BE49-F238E27FC236}">
                <a16:creationId xmlns:a16="http://schemas.microsoft.com/office/drawing/2014/main" id="{CCCBD92B-868D-403A-81DD-0BF413784079}"/>
              </a:ext>
            </a:extLst>
          </p:cNvPr>
          <p:cNvSpPr/>
          <p:nvPr/>
        </p:nvSpPr>
        <p:spPr>
          <a:xfrm>
            <a:off x="4409168" y="798400"/>
            <a:ext cx="378287" cy="378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5D5B90E-8484-4489-8B2B-E2544A404546}"/>
              </a:ext>
            </a:extLst>
          </p:cNvPr>
          <p:cNvGrpSpPr/>
          <p:nvPr/>
        </p:nvGrpSpPr>
        <p:grpSpPr>
          <a:xfrm>
            <a:off x="4409168" y="802651"/>
            <a:ext cx="378287" cy="378287"/>
            <a:chOff x="4409168" y="802651"/>
            <a:chExt cx="378287" cy="378287"/>
          </a:xfrm>
          <a:solidFill>
            <a:srgbClr val="409B9C"/>
          </a:solidFill>
        </p:grpSpPr>
        <p:sp>
          <p:nvSpPr>
            <p:cNvPr id="41" name="Freeform 64">
              <a:extLst>
                <a:ext uri="{FF2B5EF4-FFF2-40B4-BE49-F238E27FC236}">
                  <a16:creationId xmlns:a16="http://schemas.microsoft.com/office/drawing/2014/main" id="{BDDFF805-10C0-4190-82E4-0DEDE6A2E9E2}"/>
                </a:ext>
              </a:extLst>
            </p:cNvPr>
            <p:cNvSpPr>
              <a:spLocks noEditPoints="1"/>
            </p:cNvSpPr>
            <p:nvPr/>
          </p:nvSpPr>
          <p:spPr bwMode="auto">
            <a:xfrm>
              <a:off x="4409168" y="802651"/>
              <a:ext cx="378287" cy="378287"/>
            </a:xfrm>
            <a:custGeom>
              <a:avLst/>
              <a:gdLst>
                <a:gd name="T0" fmla="*/ 313 w 658"/>
                <a:gd name="T1" fmla="*/ 656 h 656"/>
                <a:gd name="T2" fmla="*/ 263 w 658"/>
                <a:gd name="T3" fmla="*/ 650 h 656"/>
                <a:gd name="T4" fmla="*/ 201 w 658"/>
                <a:gd name="T5" fmla="*/ 631 h 656"/>
                <a:gd name="T6" fmla="*/ 121 w 658"/>
                <a:gd name="T7" fmla="*/ 581 h 656"/>
                <a:gd name="T8" fmla="*/ 56 w 658"/>
                <a:gd name="T9" fmla="*/ 511 h 656"/>
                <a:gd name="T10" fmla="*/ 15 w 658"/>
                <a:gd name="T11" fmla="*/ 425 h 656"/>
                <a:gd name="T12" fmla="*/ 4 w 658"/>
                <a:gd name="T13" fmla="*/ 378 h 656"/>
                <a:gd name="T14" fmla="*/ 0 w 658"/>
                <a:gd name="T15" fmla="*/ 327 h 656"/>
                <a:gd name="T16" fmla="*/ 3 w 658"/>
                <a:gd name="T17" fmla="*/ 294 h 656"/>
                <a:gd name="T18" fmla="*/ 11 w 658"/>
                <a:gd name="T19" fmla="*/ 245 h 656"/>
                <a:gd name="T20" fmla="*/ 40 w 658"/>
                <a:gd name="T21" fmla="*/ 171 h 656"/>
                <a:gd name="T22" fmla="*/ 97 w 658"/>
                <a:gd name="T23" fmla="*/ 95 h 656"/>
                <a:gd name="T24" fmla="*/ 173 w 658"/>
                <a:gd name="T25" fmla="*/ 38 h 656"/>
                <a:gd name="T26" fmla="*/ 247 w 658"/>
                <a:gd name="T27" fmla="*/ 9 h 656"/>
                <a:gd name="T28" fmla="*/ 295 w 658"/>
                <a:gd name="T29" fmla="*/ 1 h 656"/>
                <a:gd name="T30" fmla="*/ 329 w 658"/>
                <a:gd name="T31" fmla="*/ 0 h 656"/>
                <a:gd name="T32" fmla="*/ 379 w 658"/>
                <a:gd name="T33" fmla="*/ 2 h 656"/>
                <a:gd name="T34" fmla="*/ 427 w 658"/>
                <a:gd name="T35" fmla="*/ 14 h 656"/>
                <a:gd name="T36" fmla="*/ 513 w 658"/>
                <a:gd name="T37" fmla="*/ 55 h 656"/>
                <a:gd name="T38" fmla="*/ 583 w 658"/>
                <a:gd name="T39" fmla="*/ 119 h 656"/>
                <a:gd name="T40" fmla="*/ 632 w 658"/>
                <a:gd name="T41" fmla="*/ 200 h 656"/>
                <a:gd name="T42" fmla="*/ 651 w 658"/>
                <a:gd name="T43" fmla="*/ 261 h 656"/>
                <a:gd name="T44" fmla="*/ 658 w 658"/>
                <a:gd name="T45" fmla="*/ 311 h 656"/>
                <a:gd name="T46" fmla="*/ 658 w 658"/>
                <a:gd name="T47" fmla="*/ 345 h 656"/>
                <a:gd name="T48" fmla="*/ 651 w 658"/>
                <a:gd name="T49" fmla="*/ 394 h 656"/>
                <a:gd name="T50" fmla="*/ 632 w 658"/>
                <a:gd name="T51" fmla="*/ 456 h 656"/>
                <a:gd name="T52" fmla="*/ 583 w 658"/>
                <a:gd name="T53" fmla="*/ 537 h 656"/>
                <a:gd name="T54" fmla="*/ 513 w 658"/>
                <a:gd name="T55" fmla="*/ 600 h 656"/>
                <a:gd name="T56" fmla="*/ 427 w 658"/>
                <a:gd name="T57" fmla="*/ 641 h 656"/>
                <a:gd name="T58" fmla="*/ 379 w 658"/>
                <a:gd name="T59" fmla="*/ 652 h 656"/>
                <a:gd name="T60" fmla="*/ 329 w 658"/>
                <a:gd name="T61" fmla="*/ 656 h 656"/>
                <a:gd name="T62" fmla="*/ 329 w 658"/>
                <a:gd name="T63" fmla="*/ 37 h 656"/>
                <a:gd name="T64" fmla="*/ 243 w 658"/>
                <a:gd name="T65" fmla="*/ 49 h 656"/>
                <a:gd name="T66" fmla="*/ 166 w 658"/>
                <a:gd name="T67" fmla="*/ 87 h 656"/>
                <a:gd name="T68" fmla="*/ 105 w 658"/>
                <a:gd name="T69" fmla="*/ 143 h 656"/>
                <a:gd name="T70" fmla="*/ 62 w 658"/>
                <a:gd name="T71" fmla="*/ 214 h 656"/>
                <a:gd name="T72" fmla="*/ 40 w 658"/>
                <a:gd name="T73" fmla="*/ 298 h 656"/>
                <a:gd name="T74" fmla="*/ 40 w 658"/>
                <a:gd name="T75" fmla="*/ 357 h 656"/>
                <a:gd name="T76" fmla="*/ 62 w 658"/>
                <a:gd name="T77" fmla="*/ 441 h 656"/>
                <a:gd name="T78" fmla="*/ 105 w 658"/>
                <a:gd name="T79" fmla="*/ 513 h 656"/>
                <a:gd name="T80" fmla="*/ 166 w 658"/>
                <a:gd name="T81" fmla="*/ 569 h 656"/>
                <a:gd name="T82" fmla="*/ 243 w 658"/>
                <a:gd name="T83" fmla="*/ 605 h 656"/>
                <a:gd name="T84" fmla="*/ 329 w 658"/>
                <a:gd name="T85" fmla="*/ 619 h 656"/>
                <a:gd name="T86" fmla="*/ 388 w 658"/>
                <a:gd name="T87" fmla="*/ 613 h 656"/>
                <a:gd name="T88" fmla="*/ 467 w 658"/>
                <a:gd name="T89" fmla="*/ 584 h 656"/>
                <a:gd name="T90" fmla="*/ 534 w 658"/>
                <a:gd name="T91" fmla="*/ 534 h 656"/>
                <a:gd name="T92" fmla="*/ 585 w 658"/>
                <a:gd name="T93" fmla="*/ 467 h 656"/>
                <a:gd name="T94" fmla="*/ 615 w 658"/>
                <a:gd name="T95" fmla="*/ 386 h 656"/>
                <a:gd name="T96" fmla="*/ 620 w 658"/>
                <a:gd name="T97" fmla="*/ 327 h 656"/>
                <a:gd name="T98" fmla="*/ 607 w 658"/>
                <a:gd name="T99" fmla="*/ 241 h 656"/>
                <a:gd name="T100" fmla="*/ 571 w 658"/>
                <a:gd name="T101" fmla="*/ 165 h 656"/>
                <a:gd name="T102" fmla="*/ 514 w 658"/>
                <a:gd name="T103" fmla="*/ 103 h 656"/>
                <a:gd name="T104" fmla="*/ 443 w 658"/>
                <a:gd name="T105" fmla="*/ 60 h 656"/>
                <a:gd name="T106" fmla="*/ 358 w 658"/>
                <a:gd name="T107" fmla="*/ 3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6">
                  <a:moveTo>
                    <a:pt x="329" y="656"/>
                  </a:moveTo>
                  <a:lnTo>
                    <a:pt x="329" y="656"/>
                  </a:lnTo>
                  <a:lnTo>
                    <a:pt x="313" y="656"/>
                  </a:lnTo>
                  <a:lnTo>
                    <a:pt x="295" y="655"/>
                  </a:lnTo>
                  <a:lnTo>
                    <a:pt x="279" y="652"/>
                  </a:lnTo>
                  <a:lnTo>
                    <a:pt x="263" y="650"/>
                  </a:lnTo>
                  <a:lnTo>
                    <a:pt x="247" y="646"/>
                  </a:lnTo>
                  <a:lnTo>
                    <a:pt x="232" y="641"/>
                  </a:lnTo>
                  <a:lnTo>
                    <a:pt x="201" y="631"/>
                  </a:lnTo>
                  <a:lnTo>
                    <a:pt x="173" y="617"/>
                  </a:lnTo>
                  <a:lnTo>
                    <a:pt x="145" y="600"/>
                  </a:lnTo>
                  <a:lnTo>
                    <a:pt x="121" y="581"/>
                  </a:lnTo>
                  <a:lnTo>
                    <a:pt x="97" y="560"/>
                  </a:lnTo>
                  <a:lnTo>
                    <a:pt x="75" y="537"/>
                  </a:lnTo>
                  <a:lnTo>
                    <a:pt x="56" y="511"/>
                  </a:lnTo>
                  <a:lnTo>
                    <a:pt x="40" y="484"/>
                  </a:lnTo>
                  <a:lnTo>
                    <a:pt x="27" y="456"/>
                  </a:lnTo>
                  <a:lnTo>
                    <a:pt x="15" y="425"/>
                  </a:lnTo>
                  <a:lnTo>
                    <a:pt x="11" y="409"/>
                  </a:lnTo>
                  <a:lnTo>
                    <a:pt x="7" y="394"/>
                  </a:lnTo>
                  <a:lnTo>
                    <a:pt x="4" y="378"/>
                  </a:lnTo>
                  <a:lnTo>
                    <a:pt x="3" y="361"/>
                  </a:lnTo>
                  <a:lnTo>
                    <a:pt x="1" y="345"/>
                  </a:lnTo>
                  <a:lnTo>
                    <a:pt x="0" y="327"/>
                  </a:lnTo>
                  <a:lnTo>
                    <a:pt x="0" y="327"/>
                  </a:lnTo>
                  <a:lnTo>
                    <a:pt x="1" y="311"/>
                  </a:lnTo>
                  <a:lnTo>
                    <a:pt x="3" y="294"/>
                  </a:lnTo>
                  <a:lnTo>
                    <a:pt x="4" y="278"/>
                  </a:lnTo>
                  <a:lnTo>
                    <a:pt x="7" y="261"/>
                  </a:lnTo>
                  <a:lnTo>
                    <a:pt x="11" y="245"/>
                  </a:lnTo>
                  <a:lnTo>
                    <a:pt x="15" y="231"/>
                  </a:lnTo>
                  <a:lnTo>
                    <a:pt x="27" y="200"/>
                  </a:lnTo>
                  <a:lnTo>
                    <a:pt x="40" y="171"/>
                  </a:lnTo>
                  <a:lnTo>
                    <a:pt x="56" y="145"/>
                  </a:lnTo>
                  <a:lnTo>
                    <a:pt x="75" y="119"/>
                  </a:lnTo>
                  <a:lnTo>
                    <a:pt x="97" y="95"/>
                  </a:lnTo>
                  <a:lnTo>
                    <a:pt x="121" y="75"/>
                  </a:lnTo>
                  <a:lnTo>
                    <a:pt x="145" y="55"/>
                  </a:lnTo>
                  <a:lnTo>
                    <a:pt x="173" y="38"/>
                  </a:lnTo>
                  <a:lnTo>
                    <a:pt x="201" y="25"/>
                  </a:lnTo>
                  <a:lnTo>
                    <a:pt x="232" y="14"/>
                  </a:lnTo>
                  <a:lnTo>
                    <a:pt x="247" y="9"/>
                  </a:lnTo>
                  <a:lnTo>
                    <a:pt x="263" y="6"/>
                  </a:lnTo>
                  <a:lnTo>
                    <a:pt x="279" y="2"/>
                  </a:lnTo>
                  <a:lnTo>
                    <a:pt x="295" y="1"/>
                  </a:lnTo>
                  <a:lnTo>
                    <a:pt x="313" y="0"/>
                  </a:lnTo>
                  <a:lnTo>
                    <a:pt x="329" y="0"/>
                  </a:lnTo>
                  <a:lnTo>
                    <a:pt x="329" y="0"/>
                  </a:lnTo>
                  <a:lnTo>
                    <a:pt x="346" y="0"/>
                  </a:lnTo>
                  <a:lnTo>
                    <a:pt x="362" y="1"/>
                  </a:lnTo>
                  <a:lnTo>
                    <a:pt x="379" y="2"/>
                  </a:lnTo>
                  <a:lnTo>
                    <a:pt x="396" y="6"/>
                  </a:lnTo>
                  <a:lnTo>
                    <a:pt x="411" y="9"/>
                  </a:lnTo>
                  <a:lnTo>
                    <a:pt x="427" y="14"/>
                  </a:lnTo>
                  <a:lnTo>
                    <a:pt x="456" y="25"/>
                  </a:lnTo>
                  <a:lnTo>
                    <a:pt x="486" y="38"/>
                  </a:lnTo>
                  <a:lnTo>
                    <a:pt x="513" y="55"/>
                  </a:lnTo>
                  <a:lnTo>
                    <a:pt x="538" y="75"/>
                  </a:lnTo>
                  <a:lnTo>
                    <a:pt x="561" y="95"/>
                  </a:lnTo>
                  <a:lnTo>
                    <a:pt x="583" y="119"/>
                  </a:lnTo>
                  <a:lnTo>
                    <a:pt x="601" y="145"/>
                  </a:lnTo>
                  <a:lnTo>
                    <a:pt x="618" y="171"/>
                  </a:lnTo>
                  <a:lnTo>
                    <a:pt x="632" y="200"/>
                  </a:lnTo>
                  <a:lnTo>
                    <a:pt x="643" y="231"/>
                  </a:lnTo>
                  <a:lnTo>
                    <a:pt x="647" y="245"/>
                  </a:lnTo>
                  <a:lnTo>
                    <a:pt x="651" y="261"/>
                  </a:lnTo>
                  <a:lnTo>
                    <a:pt x="654" y="278"/>
                  </a:lnTo>
                  <a:lnTo>
                    <a:pt x="657" y="294"/>
                  </a:lnTo>
                  <a:lnTo>
                    <a:pt x="658" y="311"/>
                  </a:lnTo>
                  <a:lnTo>
                    <a:pt x="658" y="327"/>
                  </a:lnTo>
                  <a:lnTo>
                    <a:pt x="658" y="327"/>
                  </a:lnTo>
                  <a:lnTo>
                    <a:pt x="658" y="345"/>
                  </a:lnTo>
                  <a:lnTo>
                    <a:pt x="657" y="361"/>
                  </a:lnTo>
                  <a:lnTo>
                    <a:pt x="654" y="378"/>
                  </a:lnTo>
                  <a:lnTo>
                    <a:pt x="651" y="394"/>
                  </a:lnTo>
                  <a:lnTo>
                    <a:pt x="647" y="409"/>
                  </a:lnTo>
                  <a:lnTo>
                    <a:pt x="643" y="425"/>
                  </a:lnTo>
                  <a:lnTo>
                    <a:pt x="632" y="456"/>
                  </a:lnTo>
                  <a:lnTo>
                    <a:pt x="618" y="484"/>
                  </a:lnTo>
                  <a:lnTo>
                    <a:pt x="601" y="511"/>
                  </a:lnTo>
                  <a:lnTo>
                    <a:pt x="583" y="537"/>
                  </a:lnTo>
                  <a:lnTo>
                    <a:pt x="561" y="560"/>
                  </a:lnTo>
                  <a:lnTo>
                    <a:pt x="538" y="581"/>
                  </a:lnTo>
                  <a:lnTo>
                    <a:pt x="513" y="600"/>
                  </a:lnTo>
                  <a:lnTo>
                    <a:pt x="486" y="617"/>
                  </a:lnTo>
                  <a:lnTo>
                    <a:pt x="456" y="631"/>
                  </a:lnTo>
                  <a:lnTo>
                    <a:pt x="427" y="641"/>
                  </a:lnTo>
                  <a:lnTo>
                    <a:pt x="411" y="646"/>
                  </a:lnTo>
                  <a:lnTo>
                    <a:pt x="396" y="650"/>
                  </a:lnTo>
                  <a:lnTo>
                    <a:pt x="379" y="652"/>
                  </a:lnTo>
                  <a:lnTo>
                    <a:pt x="362" y="655"/>
                  </a:lnTo>
                  <a:lnTo>
                    <a:pt x="346" y="656"/>
                  </a:lnTo>
                  <a:lnTo>
                    <a:pt x="329" y="656"/>
                  </a:lnTo>
                  <a:lnTo>
                    <a:pt x="329" y="656"/>
                  </a:lnTo>
                  <a:close/>
                  <a:moveTo>
                    <a:pt x="329" y="37"/>
                  </a:moveTo>
                  <a:lnTo>
                    <a:pt x="329" y="37"/>
                  </a:lnTo>
                  <a:lnTo>
                    <a:pt x="299" y="38"/>
                  </a:lnTo>
                  <a:lnTo>
                    <a:pt x="271" y="43"/>
                  </a:lnTo>
                  <a:lnTo>
                    <a:pt x="243" y="49"/>
                  </a:lnTo>
                  <a:lnTo>
                    <a:pt x="216" y="60"/>
                  </a:lnTo>
                  <a:lnTo>
                    <a:pt x="191" y="72"/>
                  </a:lnTo>
                  <a:lnTo>
                    <a:pt x="166" y="87"/>
                  </a:lnTo>
                  <a:lnTo>
                    <a:pt x="144" y="103"/>
                  </a:lnTo>
                  <a:lnTo>
                    <a:pt x="123" y="122"/>
                  </a:lnTo>
                  <a:lnTo>
                    <a:pt x="105" y="143"/>
                  </a:lnTo>
                  <a:lnTo>
                    <a:pt x="89" y="165"/>
                  </a:lnTo>
                  <a:lnTo>
                    <a:pt x="74" y="189"/>
                  </a:lnTo>
                  <a:lnTo>
                    <a:pt x="62" y="214"/>
                  </a:lnTo>
                  <a:lnTo>
                    <a:pt x="51" y="241"/>
                  </a:lnTo>
                  <a:lnTo>
                    <a:pt x="44" y="269"/>
                  </a:lnTo>
                  <a:lnTo>
                    <a:pt x="40" y="298"/>
                  </a:lnTo>
                  <a:lnTo>
                    <a:pt x="38" y="327"/>
                  </a:lnTo>
                  <a:lnTo>
                    <a:pt x="38" y="327"/>
                  </a:lnTo>
                  <a:lnTo>
                    <a:pt x="40" y="357"/>
                  </a:lnTo>
                  <a:lnTo>
                    <a:pt x="44" y="386"/>
                  </a:lnTo>
                  <a:lnTo>
                    <a:pt x="51" y="415"/>
                  </a:lnTo>
                  <a:lnTo>
                    <a:pt x="62" y="441"/>
                  </a:lnTo>
                  <a:lnTo>
                    <a:pt x="74" y="467"/>
                  </a:lnTo>
                  <a:lnTo>
                    <a:pt x="89" y="490"/>
                  </a:lnTo>
                  <a:lnTo>
                    <a:pt x="105" y="513"/>
                  </a:lnTo>
                  <a:lnTo>
                    <a:pt x="123" y="534"/>
                  </a:lnTo>
                  <a:lnTo>
                    <a:pt x="144" y="553"/>
                  </a:lnTo>
                  <a:lnTo>
                    <a:pt x="166" y="569"/>
                  </a:lnTo>
                  <a:lnTo>
                    <a:pt x="191" y="584"/>
                  </a:lnTo>
                  <a:lnTo>
                    <a:pt x="216" y="596"/>
                  </a:lnTo>
                  <a:lnTo>
                    <a:pt x="243" y="605"/>
                  </a:lnTo>
                  <a:lnTo>
                    <a:pt x="271" y="613"/>
                  </a:lnTo>
                  <a:lnTo>
                    <a:pt x="299" y="617"/>
                  </a:lnTo>
                  <a:lnTo>
                    <a:pt x="329" y="619"/>
                  </a:lnTo>
                  <a:lnTo>
                    <a:pt x="329" y="619"/>
                  </a:lnTo>
                  <a:lnTo>
                    <a:pt x="358" y="617"/>
                  </a:lnTo>
                  <a:lnTo>
                    <a:pt x="388" y="613"/>
                  </a:lnTo>
                  <a:lnTo>
                    <a:pt x="416" y="605"/>
                  </a:lnTo>
                  <a:lnTo>
                    <a:pt x="443" y="596"/>
                  </a:lnTo>
                  <a:lnTo>
                    <a:pt x="467" y="584"/>
                  </a:lnTo>
                  <a:lnTo>
                    <a:pt x="491" y="569"/>
                  </a:lnTo>
                  <a:lnTo>
                    <a:pt x="514" y="553"/>
                  </a:lnTo>
                  <a:lnTo>
                    <a:pt x="534" y="534"/>
                  </a:lnTo>
                  <a:lnTo>
                    <a:pt x="553" y="513"/>
                  </a:lnTo>
                  <a:lnTo>
                    <a:pt x="571" y="490"/>
                  </a:lnTo>
                  <a:lnTo>
                    <a:pt x="585" y="467"/>
                  </a:lnTo>
                  <a:lnTo>
                    <a:pt x="597" y="441"/>
                  </a:lnTo>
                  <a:lnTo>
                    <a:pt x="607" y="415"/>
                  </a:lnTo>
                  <a:lnTo>
                    <a:pt x="615" y="386"/>
                  </a:lnTo>
                  <a:lnTo>
                    <a:pt x="619" y="357"/>
                  </a:lnTo>
                  <a:lnTo>
                    <a:pt x="620" y="327"/>
                  </a:lnTo>
                  <a:lnTo>
                    <a:pt x="620" y="327"/>
                  </a:lnTo>
                  <a:lnTo>
                    <a:pt x="619" y="298"/>
                  </a:lnTo>
                  <a:lnTo>
                    <a:pt x="615" y="269"/>
                  </a:lnTo>
                  <a:lnTo>
                    <a:pt x="607" y="241"/>
                  </a:lnTo>
                  <a:lnTo>
                    <a:pt x="597" y="214"/>
                  </a:lnTo>
                  <a:lnTo>
                    <a:pt x="585" y="189"/>
                  </a:lnTo>
                  <a:lnTo>
                    <a:pt x="571" y="165"/>
                  </a:lnTo>
                  <a:lnTo>
                    <a:pt x="553" y="143"/>
                  </a:lnTo>
                  <a:lnTo>
                    <a:pt x="534" y="122"/>
                  </a:lnTo>
                  <a:lnTo>
                    <a:pt x="514" y="103"/>
                  </a:lnTo>
                  <a:lnTo>
                    <a:pt x="491" y="87"/>
                  </a:lnTo>
                  <a:lnTo>
                    <a:pt x="467" y="72"/>
                  </a:lnTo>
                  <a:lnTo>
                    <a:pt x="443" y="60"/>
                  </a:lnTo>
                  <a:lnTo>
                    <a:pt x="416" y="49"/>
                  </a:lnTo>
                  <a:lnTo>
                    <a:pt x="388" y="43"/>
                  </a:lnTo>
                  <a:lnTo>
                    <a:pt x="358" y="38"/>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2" name="Freeform 229">
              <a:extLst>
                <a:ext uri="{FF2B5EF4-FFF2-40B4-BE49-F238E27FC236}">
                  <a16:creationId xmlns:a16="http://schemas.microsoft.com/office/drawing/2014/main" id="{B89BC75C-C002-42BA-946C-5CF75EFBF8AF}"/>
                </a:ext>
              </a:extLst>
            </p:cNvPr>
            <p:cNvSpPr>
              <a:spLocks noEditPoints="1"/>
            </p:cNvSpPr>
            <p:nvPr/>
          </p:nvSpPr>
          <p:spPr bwMode="auto">
            <a:xfrm>
              <a:off x="4560943" y="879687"/>
              <a:ext cx="77037" cy="44843"/>
            </a:xfrm>
            <a:custGeom>
              <a:avLst/>
              <a:gdLst>
                <a:gd name="T0" fmla="*/ 6 w 134"/>
                <a:gd name="T1" fmla="*/ 79 h 79"/>
                <a:gd name="T2" fmla="*/ 129 w 134"/>
                <a:gd name="T3" fmla="*/ 79 h 79"/>
                <a:gd name="T4" fmla="*/ 129 w 134"/>
                <a:gd name="T5" fmla="*/ 79 h 79"/>
                <a:gd name="T6" fmla="*/ 132 w 134"/>
                <a:gd name="T7" fmla="*/ 77 h 79"/>
                <a:gd name="T8" fmla="*/ 133 w 134"/>
                <a:gd name="T9" fmla="*/ 76 h 79"/>
                <a:gd name="T10" fmla="*/ 134 w 134"/>
                <a:gd name="T11" fmla="*/ 75 h 79"/>
                <a:gd name="T12" fmla="*/ 134 w 134"/>
                <a:gd name="T13" fmla="*/ 72 h 79"/>
                <a:gd name="T14" fmla="*/ 134 w 134"/>
                <a:gd name="T15" fmla="*/ 33 h 79"/>
                <a:gd name="T16" fmla="*/ 101 w 134"/>
                <a:gd name="T17" fmla="*/ 33 h 79"/>
                <a:gd name="T18" fmla="*/ 101 w 134"/>
                <a:gd name="T19" fmla="*/ 33 h 79"/>
                <a:gd name="T20" fmla="*/ 101 w 134"/>
                <a:gd name="T21" fmla="*/ 26 h 79"/>
                <a:gd name="T22" fmla="*/ 98 w 134"/>
                <a:gd name="T23" fmla="*/ 20 h 79"/>
                <a:gd name="T24" fmla="*/ 95 w 134"/>
                <a:gd name="T25" fmla="*/ 14 h 79"/>
                <a:gd name="T26" fmla="*/ 91 w 134"/>
                <a:gd name="T27" fmla="*/ 9 h 79"/>
                <a:gd name="T28" fmla="*/ 86 w 134"/>
                <a:gd name="T29" fmla="*/ 5 h 79"/>
                <a:gd name="T30" fmla="*/ 81 w 134"/>
                <a:gd name="T31" fmla="*/ 2 h 79"/>
                <a:gd name="T32" fmla="*/ 74 w 134"/>
                <a:gd name="T33" fmla="*/ 1 h 79"/>
                <a:gd name="T34" fmla="*/ 67 w 134"/>
                <a:gd name="T35" fmla="*/ 0 h 79"/>
                <a:gd name="T36" fmla="*/ 67 w 134"/>
                <a:gd name="T37" fmla="*/ 0 h 79"/>
                <a:gd name="T38" fmla="*/ 61 w 134"/>
                <a:gd name="T39" fmla="*/ 1 h 79"/>
                <a:gd name="T40" fmla="*/ 54 w 134"/>
                <a:gd name="T41" fmla="*/ 2 h 79"/>
                <a:gd name="T42" fmla="*/ 48 w 134"/>
                <a:gd name="T43" fmla="*/ 5 h 79"/>
                <a:gd name="T44" fmla="*/ 43 w 134"/>
                <a:gd name="T45" fmla="*/ 9 h 79"/>
                <a:gd name="T46" fmla="*/ 39 w 134"/>
                <a:gd name="T47" fmla="*/ 14 h 79"/>
                <a:gd name="T48" fmla="*/ 36 w 134"/>
                <a:gd name="T49" fmla="*/ 20 h 79"/>
                <a:gd name="T50" fmla="*/ 35 w 134"/>
                <a:gd name="T51" fmla="*/ 26 h 79"/>
                <a:gd name="T52" fmla="*/ 34 w 134"/>
                <a:gd name="T53" fmla="*/ 33 h 79"/>
                <a:gd name="T54" fmla="*/ 0 w 134"/>
                <a:gd name="T55" fmla="*/ 33 h 79"/>
                <a:gd name="T56" fmla="*/ 0 w 134"/>
                <a:gd name="T57" fmla="*/ 72 h 79"/>
                <a:gd name="T58" fmla="*/ 0 w 134"/>
                <a:gd name="T59" fmla="*/ 72 h 79"/>
                <a:gd name="T60" fmla="*/ 0 w 134"/>
                <a:gd name="T61" fmla="*/ 75 h 79"/>
                <a:gd name="T62" fmla="*/ 1 w 134"/>
                <a:gd name="T63" fmla="*/ 76 h 79"/>
                <a:gd name="T64" fmla="*/ 4 w 134"/>
                <a:gd name="T65" fmla="*/ 77 h 79"/>
                <a:gd name="T66" fmla="*/ 6 w 134"/>
                <a:gd name="T67" fmla="*/ 79 h 79"/>
                <a:gd name="T68" fmla="*/ 6 w 134"/>
                <a:gd name="T69" fmla="*/ 79 h 79"/>
                <a:gd name="T70" fmla="*/ 67 w 134"/>
                <a:gd name="T71" fmla="*/ 22 h 79"/>
                <a:gd name="T72" fmla="*/ 67 w 134"/>
                <a:gd name="T73" fmla="*/ 22 h 79"/>
                <a:gd name="T74" fmla="*/ 71 w 134"/>
                <a:gd name="T75" fmla="*/ 24 h 79"/>
                <a:gd name="T76" fmla="*/ 75 w 134"/>
                <a:gd name="T77" fmla="*/ 25 h 79"/>
                <a:gd name="T78" fmla="*/ 78 w 134"/>
                <a:gd name="T79" fmla="*/ 29 h 79"/>
                <a:gd name="T80" fmla="*/ 79 w 134"/>
                <a:gd name="T81" fmla="*/ 33 h 79"/>
                <a:gd name="T82" fmla="*/ 79 w 134"/>
                <a:gd name="T83" fmla="*/ 33 h 79"/>
                <a:gd name="T84" fmla="*/ 78 w 134"/>
                <a:gd name="T85" fmla="*/ 37 h 79"/>
                <a:gd name="T86" fmla="*/ 75 w 134"/>
                <a:gd name="T87" fmla="*/ 41 h 79"/>
                <a:gd name="T88" fmla="*/ 71 w 134"/>
                <a:gd name="T89" fmla="*/ 44 h 79"/>
                <a:gd name="T90" fmla="*/ 67 w 134"/>
                <a:gd name="T91" fmla="*/ 45 h 79"/>
                <a:gd name="T92" fmla="*/ 67 w 134"/>
                <a:gd name="T93" fmla="*/ 45 h 79"/>
                <a:gd name="T94" fmla="*/ 63 w 134"/>
                <a:gd name="T95" fmla="*/ 44 h 79"/>
                <a:gd name="T96" fmla="*/ 59 w 134"/>
                <a:gd name="T97" fmla="*/ 41 h 79"/>
                <a:gd name="T98" fmla="*/ 57 w 134"/>
                <a:gd name="T99" fmla="*/ 37 h 79"/>
                <a:gd name="T100" fmla="*/ 57 w 134"/>
                <a:gd name="T101" fmla="*/ 33 h 79"/>
                <a:gd name="T102" fmla="*/ 57 w 134"/>
                <a:gd name="T103" fmla="*/ 33 h 79"/>
                <a:gd name="T104" fmla="*/ 57 w 134"/>
                <a:gd name="T105" fmla="*/ 29 h 79"/>
                <a:gd name="T106" fmla="*/ 59 w 134"/>
                <a:gd name="T107" fmla="*/ 25 h 79"/>
                <a:gd name="T108" fmla="*/ 63 w 134"/>
                <a:gd name="T109" fmla="*/ 24 h 79"/>
                <a:gd name="T110" fmla="*/ 67 w 134"/>
                <a:gd name="T111" fmla="*/ 22 h 79"/>
                <a:gd name="T112" fmla="*/ 67 w 134"/>
                <a:gd name="T113"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79">
                  <a:moveTo>
                    <a:pt x="6" y="79"/>
                  </a:moveTo>
                  <a:lnTo>
                    <a:pt x="129" y="79"/>
                  </a:lnTo>
                  <a:lnTo>
                    <a:pt x="129" y="79"/>
                  </a:lnTo>
                  <a:lnTo>
                    <a:pt x="132" y="77"/>
                  </a:lnTo>
                  <a:lnTo>
                    <a:pt x="133" y="76"/>
                  </a:lnTo>
                  <a:lnTo>
                    <a:pt x="134" y="75"/>
                  </a:lnTo>
                  <a:lnTo>
                    <a:pt x="134" y="72"/>
                  </a:lnTo>
                  <a:lnTo>
                    <a:pt x="134" y="33"/>
                  </a:lnTo>
                  <a:lnTo>
                    <a:pt x="101" y="33"/>
                  </a:lnTo>
                  <a:lnTo>
                    <a:pt x="101" y="33"/>
                  </a:lnTo>
                  <a:lnTo>
                    <a:pt x="101" y="26"/>
                  </a:lnTo>
                  <a:lnTo>
                    <a:pt x="98" y="20"/>
                  </a:lnTo>
                  <a:lnTo>
                    <a:pt x="95" y="14"/>
                  </a:lnTo>
                  <a:lnTo>
                    <a:pt x="91" y="9"/>
                  </a:lnTo>
                  <a:lnTo>
                    <a:pt x="86" y="5"/>
                  </a:lnTo>
                  <a:lnTo>
                    <a:pt x="81" y="2"/>
                  </a:lnTo>
                  <a:lnTo>
                    <a:pt x="74" y="1"/>
                  </a:lnTo>
                  <a:lnTo>
                    <a:pt x="67" y="0"/>
                  </a:lnTo>
                  <a:lnTo>
                    <a:pt x="67" y="0"/>
                  </a:lnTo>
                  <a:lnTo>
                    <a:pt x="61" y="1"/>
                  </a:lnTo>
                  <a:lnTo>
                    <a:pt x="54" y="2"/>
                  </a:lnTo>
                  <a:lnTo>
                    <a:pt x="48" y="5"/>
                  </a:lnTo>
                  <a:lnTo>
                    <a:pt x="43" y="9"/>
                  </a:lnTo>
                  <a:lnTo>
                    <a:pt x="39" y="14"/>
                  </a:lnTo>
                  <a:lnTo>
                    <a:pt x="36" y="20"/>
                  </a:lnTo>
                  <a:lnTo>
                    <a:pt x="35" y="26"/>
                  </a:lnTo>
                  <a:lnTo>
                    <a:pt x="34" y="33"/>
                  </a:lnTo>
                  <a:lnTo>
                    <a:pt x="0" y="33"/>
                  </a:lnTo>
                  <a:lnTo>
                    <a:pt x="0" y="72"/>
                  </a:lnTo>
                  <a:lnTo>
                    <a:pt x="0" y="72"/>
                  </a:lnTo>
                  <a:lnTo>
                    <a:pt x="0" y="75"/>
                  </a:lnTo>
                  <a:lnTo>
                    <a:pt x="1" y="76"/>
                  </a:lnTo>
                  <a:lnTo>
                    <a:pt x="4" y="77"/>
                  </a:lnTo>
                  <a:lnTo>
                    <a:pt x="6" y="79"/>
                  </a:lnTo>
                  <a:lnTo>
                    <a:pt x="6" y="79"/>
                  </a:lnTo>
                  <a:close/>
                  <a:moveTo>
                    <a:pt x="67" y="22"/>
                  </a:moveTo>
                  <a:lnTo>
                    <a:pt x="67" y="22"/>
                  </a:lnTo>
                  <a:lnTo>
                    <a:pt x="71" y="24"/>
                  </a:lnTo>
                  <a:lnTo>
                    <a:pt x="75" y="25"/>
                  </a:lnTo>
                  <a:lnTo>
                    <a:pt x="78" y="29"/>
                  </a:lnTo>
                  <a:lnTo>
                    <a:pt x="79" y="33"/>
                  </a:lnTo>
                  <a:lnTo>
                    <a:pt x="79" y="33"/>
                  </a:lnTo>
                  <a:lnTo>
                    <a:pt x="78" y="37"/>
                  </a:lnTo>
                  <a:lnTo>
                    <a:pt x="75" y="41"/>
                  </a:lnTo>
                  <a:lnTo>
                    <a:pt x="71" y="44"/>
                  </a:lnTo>
                  <a:lnTo>
                    <a:pt x="67" y="45"/>
                  </a:lnTo>
                  <a:lnTo>
                    <a:pt x="67" y="45"/>
                  </a:lnTo>
                  <a:lnTo>
                    <a:pt x="63" y="44"/>
                  </a:lnTo>
                  <a:lnTo>
                    <a:pt x="59" y="41"/>
                  </a:lnTo>
                  <a:lnTo>
                    <a:pt x="57" y="37"/>
                  </a:lnTo>
                  <a:lnTo>
                    <a:pt x="57" y="33"/>
                  </a:lnTo>
                  <a:lnTo>
                    <a:pt x="57" y="33"/>
                  </a:lnTo>
                  <a:lnTo>
                    <a:pt x="57" y="29"/>
                  </a:lnTo>
                  <a:lnTo>
                    <a:pt x="59" y="25"/>
                  </a:lnTo>
                  <a:lnTo>
                    <a:pt x="63" y="24"/>
                  </a:lnTo>
                  <a:lnTo>
                    <a:pt x="67" y="22"/>
                  </a:lnTo>
                  <a:lnTo>
                    <a:pt x="6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Freeform 230">
              <a:extLst>
                <a:ext uri="{FF2B5EF4-FFF2-40B4-BE49-F238E27FC236}">
                  <a16:creationId xmlns:a16="http://schemas.microsoft.com/office/drawing/2014/main" id="{11913ED0-9ECF-4565-B308-A8690EF479BD}"/>
                </a:ext>
              </a:extLst>
            </p:cNvPr>
            <p:cNvSpPr>
              <a:spLocks/>
            </p:cNvSpPr>
            <p:nvPr/>
          </p:nvSpPr>
          <p:spPr bwMode="auto">
            <a:xfrm>
              <a:off x="4564392" y="964773"/>
              <a:ext cx="70139" cy="48292"/>
            </a:xfrm>
            <a:custGeom>
              <a:avLst/>
              <a:gdLst>
                <a:gd name="T0" fmla="*/ 106 w 121"/>
                <a:gd name="T1" fmla="*/ 3 h 85"/>
                <a:gd name="T2" fmla="*/ 46 w 121"/>
                <a:gd name="T3" fmla="*/ 65 h 85"/>
                <a:gd name="T4" fmla="*/ 15 w 121"/>
                <a:gd name="T5" fmla="*/ 34 h 85"/>
                <a:gd name="T6" fmla="*/ 15 w 121"/>
                <a:gd name="T7" fmla="*/ 34 h 85"/>
                <a:gd name="T8" fmla="*/ 12 w 121"/>
                <a:gd name="T9" fmla="*/ 31 h 85"/>
                <a:gd name="T10" fmla="*/ 8 w 121"/>
                <a:gd name="T11" fmla="*/ 31 h 85"/>
                <a:gd name="T12" fmla="*/ 5 w 121"/>
                <a:gd name="T13" fmla="*/ 31 h 85"/>
                <a:gd name="T14" fmla="*/ 3 w 121"/>
                <a:gd name="T15" fmla="*/ 34 h 85"/>
                <a:gd name="T16" fmla="*/ 3 w 121"/>
                <a:gd name="T17" fmla="*/ 34 h 85"/>
                <a:gd name="T18" fmla="*/ 0 w 121"/>
                <a:gd name="T19" fmla="*/ 36 h 85"/>
                <a:gd name="T20" fmla="*/ 0 w 121"/>
                <a:gd name="T21" fmla="*/ 39 h 85"/>
                <a:gd name="T22" fmla="*/ 0 w 121"/>
                <a:gd name="T23" fmla="*/ 43 h 85"/>
                <a:gd name="T24" fmla="*/ 3 w 121"/>
                <a:gd name="T25" fmla="*/ 46 h 85"/>
                <a:gd name="T26" fmla="*/ 39 w 121"/>
                <a:gd name="T27" fmla="*/ 82 h 85"/>
                <a:gd name="T28" fmla="*/ 39 w 121"/>
                <a:gd name="T29" fmla="*/ 82 h 85"/>
                <a:gd name="T30" fmla="*/ 41 w 121"/>
                <a:gd name="T31" fmla="*/ 85 h 85"/>
                <a:gd name="T32" fmla="*/ 46 w 121"/>
                <a:gd name="T33" fmla="*/ 85 h 85"/>
                <a:gd name="T34" fmla="*/ 46 w 121"/>
                <a:gd name="T35" fmla="*/ 85 h 85"/>
                <a:gd name="T36" fmla="*/ 48 w 121"/>
                <a:gd name="T37" fmla="*/ 85 h 85"/>
                <a:gd name="T38" fmla="*/ 51 w 121"/>
                <a:gd name="T39" fmla="*/ 82 h 85"/>
                <a:gd name="T40" fmla="*/ 118 w 121"/>
                <a:gd name="T41" fmla="*/ 15 h 85"/>
                <a:gd name="T42" fmla="*/ 118 w 121"/>
                <a:gd name="T43" fmla="*/ 15 h 85"/>
                <a:gd name="T44" fmla="*/ 121 w 121"/>
                <a:gd name="T45" fmla="*/ 12 h 85"/>
                <a:gd name="T46" fmla="*/ 121 w 121"/>
                <a:gd name="T47" fmla="*/ 10 h 85"/>
                <a:gd name="T48" fmla="*/ 121 w 121"/>
                <a:gd name="T49" fmla="*/ 6 h 85"/>
                <a:gd name="T50" fmla="*/ 118 w 121"/>
                <a:gd name="T51" fmla="*/ 3 h 85"/>
                <a:gd name="T52" fmla="*/ 118 w 121"/>
                <a:gd name="T53" fmla="*/ 3 h 85"/>
                <a:gd name="T54" fmla="*/ 115 w 121"/>
                <a:gd name="T55" fmla="*/ 2 h 85"/>
                <a:gd name="T56" fmla="*/ 113 w 121"/>
                <a:gd name="T57" fmla="*/ 0 h 85"/>
                <a:gd name="T58" fmla="*/ 109 w 121"/>
                <a:gd name="T59" fmla="*/ 2 h 85"/>
                <a:gd name="T60" fmla="*/ 106 w 121"/>
                <a:gd name="T61" fmla="*/ 3 h 85"/>
                <a:gd name="T62" fmla="*/ 106 w 121"/>
                <a:gd name="T63"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85">
                  <a:moveTo>
                    <a:pt x="106" y="3"/>
                  </a:moveTo>
                  <a:lnTo>
                    <a:pt x="46" y="65"/>
                  </a:lnTo>
                  <a:lnTo>
                    <a:pt x="15" y="34"/>
                  </a:lnTo>
                  <a:lnTo>
                    <a:pt x="15" y="34"/>
                  </a:lnTo>
                  <a:lnTo>
                    <a:pt x="12" y="31"/>
                  </a:lnTo>
                  <a:lnTo>
                    <a:pt x="8" y="31"/>
                  </a:lnTo>
                  <a:lnTo>
                    <a:pt x="5" y="31"/>
                  </a:lnTo>
                  <a:lnTo>
                    <a:pt x="3" y="34"/>
                  </a:lnTo>
                  <a:lnTo>
                    <a:pt x="3" y="34"/>
                  </a:lnTo>
                  <a:lnTo>
                    <a:pt x="0" y="36"/>
                  </a:lnTo>
                  <a:lnTo>
                    <a:pt x="0" y="39"/>
                  </a:lnTo>
                  <a:lnTo>
                    <a:pt x="0" y="43"/>
                  </a:lnTo>
                  <a:lnTo>
                    <a:pt x="3" y="46"/>
                  </a:lnTo>
                  <a:lnTo>
                    <a:pt x="39" y="82"/>
                  </a:lnTo>
                  <a:lnTo>
                    <a:pt x="39" y="82"/>
                  </a:lnTo>
                  <a:lnTo>
                    <a:pt x="41" y="85"/>
                  </a:lnTo>
                  <a:lnTo>
                    <a:pt x="46" y="85"/>
                  </a:lnTo>
                  <a:lnTo>
                    <a:pt x="46" y="85"/>
                  </a:lnTo>
                  <a:lnTo>
                    <a:pt x="48" y="85"/>
                  </a:lnTo>
                  <a:lnTo>
                    <a:pt x="51" y="82"/>
                  </a:lnTo>
                  <a:lnTo>
                    <a:pt x="118" y="15"/>
                  </a:lnTo>
                  <a:lnTo>
                    <a:pt x="118" y="15"/>
                  </a:lnTo>
                  <a:lnTo>
                    <a:pt x="121" y="12"/>
                  </a:lnTo>
                  <a:lnTo>
                    <a:pt x="121" y="10"/>
                  </a:lnTo>
                  <a:lnTo>
                    <a:pt x="121" y="6"/>
                  </a:lnTo>
                  <a:lnTo>
                    <a:pt x="118" y="3"/>
                  </a:lnTo>
                  <a:lnTo>
                    <a:pt x="118" y="3"/>
                  </a:lnTo>
                  <a:lnTo>
                    <a:pt x="115" y="2"/>
                  </a:lnTo>
                  <a:lnTo>
                    <a:pt x="113" y="0"/>
                  </a:lnTo>
                  <a:lnTo>
                    <a:pt x="109" y="2"/>
                  </a:lnTo>
                  <a:lnTo>
                    <a:pt x="106" y="3"/>
                  </a:lnTo>
                  <a:lnTo>
                    <a:pt x="10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4" name="Freeform 231">
              <a:extLst>
                <a:ext uri="{FF2B5EF4-FFF2-40B4-BE49-F238E27FC236}">
                  <a16:creationId xmlns:a16="http://schemas.microsoft.com/office/drawing/2014/main" id="{33A6B060-0DBC-40A3-A992-43B8FA2FA0BA}"/>
                </a:ext>
              </a:extLst>
            </p:cNvPr>
            <p:cNvSpPr>
              <a:spLocks/>
            </p:cNvSpPr>
            <p:nvPr/>
          </p:nvSpPr>
          <p:spPr bwMode="auto">
            <a:xfrm>
              <a:off x="4522993" y="903834"/>
              <a:ext cx="151775" cy="187419"/>
            </a:xfrm>
            <a:custGeom>
              <a:avLst/>
              <a:gdLst>
                <a:gd name="T0" fmla="*/ 258 w 264"/>
                <a:gd name="T1" fmla="*/ 0 h 327"/>
                <a:gd name="T2" fmla="*/ 214 w 264"/>
                <a:gd name="T3" fmla="*/ 0 h 327"/>
                <a:gd name="T4" fmla="*/ 214 w 264"/>
                <a:gd name="T5" fmla="*/ 22 h 327"/>
                <a:gd name="T6" fmla="*/ 237 w 264"/>
                <a:gd name="T7" fmla="*/ 22 h 327"/>
                <a:gd name="T8" fmla="*/ 237 w 264"/>
                <a:gd name="T9" fmla="*/ 22 h 327"/>
                <a:gd name="T10" fmla="*/ 239 w 264"/>
                <a:gd name="T11" fmla="*/ 22 h 327"/>
                <a:gd name="T12" fmla="*/ 241 w 264"/>
                <a:gd name="T13" fmla="*/ 23 h 327"/>
                <a:gd name="T14" fmla="*/ 242 w 264"/>
                <a:gd name="T15" fmla="*/ 25 h 327"/>
                <a:gd name="T16" fmla="*/ 242 w 264"/>
                <a:gd name="T17" fmla="*/ 27 h 327"/>
                <a:gd name="T18" fmla="*/ 242 w 264"/>
                <a:gd name="T19" fmla="*/ 300 h 327"/>
                <a:gd name="T20" fmla="*/ 242 w 264"/>
                <a:gd name="T21" fmla="*/ 300 h 327"/>
                <a:gd name="T22" fmla="*/ 242 w 264"/>
                <a:gd name="T23" fmla="*/ 303 h 327"/>
                <a:gd name="T24" fmla="*/ 241 w 264"/>
                <a:gd name="T25" fmla="*/ 304 h 327"/>
                <a:gd name="T26" fmla="*/ 239 w 264"/>
                <a:gd name="T27" fmla="*/ 305 h 327"/>
                <a:gd name="T28" fmla="*/ 237 w 264"/>
                <a:gd name="T29" fmla="*/ 305 h 327"/>
                <a:gd name="T30" fmla="*/ 27 w 264"/>
                <a:gd name="T31" fmla="*/ 305 h 327"/>
                <a:gd name="T32" fmla="*/ 27 w 264"/>
                <a:gd name="T33" fmla="*/ 305 h 327"/>
                <a:gd name="T34" fmla="*/ 25 w 264"/>
                <a:gd name="T35" fmla="*/ 305 h 327"/>
                <a:gd name="T36" fmla="*/ 23 w 264"/>
                <a:gd name="T37" fmla="*/ 304 h 327"/>
                <a:gd name="T38" fmla="*/ 22 w 264"/>
                <a:gd name="T39" fmla="*/ 303 h 327"/>
                <a:gd name="T40" fmla="*/ 22 w 264"/>
                <a:gd name="T41" fmla="*/ 300 h 327"/>
                <a:gd name="T42" fmla="*/ 22 w 264"/>
                <a:gd name="T43" fmla="*/ 27 h 327"/>
                <a:gd name="T44" fmla="*/ 22 w 264"/>
                <a:gd name="T45" fmla="*/ 27 h 327"/>
                <a:gd name="T46" fmla="*/ 22 w 264"/>
                <a:gd name="T47" fmla="*/ 25 h 327"/>
                <a:gd name="T48" fmla="*/ 23 w 264"/>
                <a:gd name="T49" fmla="*/ 23 h 327"/>
                <a:gd name="T50" fmla="*/ 25 w 264"/>
                <a:gd name="T51" fmla="*/ 22 h 327"/>
                <a:gd name="T52" fmla="*/ 27 w 264"/>
                <a:gd name="T53" fmla="*/ 22 h 327"/>
                <a:gd name="T54" fmla="*/ 51 w 264"/>
                <a:gd name="T55" fmla="*/ 22 h 327"/>
                <a:gd name="T56" fmla="*/ 51 w 264"/>
                <a:gd name="T57" fmla="*/ 0 h 327"/>
                <a:gd name="T58" fmla="*/ 6 w 264"/>
                <a:gd name="T59" fmla="*/ 0 h 327"/>
                <a:gd name="T60" fmla="*/ 6 w 264"/>
                <a:gd name="T61" fmla="*/ 0 h 327"/>
                <a:gd name="T62" fmla="*/ 4 w 264"/>
                <a:gd name="T63" fmla="*/ 0 h 327"/>
                <a:gd name="T64" fmla="*/ 2 w 264"/>
                <a:gd name="T65" fmla="*/ 2 h 327"/>
                <a:gd name="T66" fmla="*/ 2 w 264"/>
                <a:gd name="T67" fmla="*/ 3 h 327"/>
                <a:gd name="T68" fmla="*/ 0 w 264"/>
                <a:gd name="T69" fmla="*/ 6 h 327"/>
                <a:gd name="T70" fmla="*/ 0 w 264"/>
                <a:gd name="T71" fmla="*/ 321 h 327"/>
                <a:gd name="T72" fmla="*/ 0 w 264"/>
                <a:gd name="T73" fmla="*/ 321 h 327"/>
                <a:gd name="T74" fmla="*/ 2 w 264"/>
                <a:gd name="T75" fmla="*/ 323 h 327"/>
                <a:gd name="T76" fmla="*/ 2 w 264"/>
                <a:gd name="T77" fmla="*/ 325 h 327"/>
                <a:gd name="T78" fmla="*/ 4 w 264"/>
                <a:gd name="T79" fmla="*/ 325 h 327"/>
                <a:gd name="T80" fmla="*/ 6 w 264"/>
                <a:gd name="T81" fmla="*/ 327 h 327"/>
                <a:gd name="T82" fmla="*/ 258 w 264"/>
                <a:gd name="T83" fmla="*/ 327 h 327"/>
                <a:gd name="T84" fmla="*/ 258 w 264"/>
                <a:gd name="T85" fmla="*/ 327 h 327"/>
                <a:gd name="T86" fmla="*/ 261 w 264"/>
                <a:gd name="T87" fmla="*/ 325 h 327"/>
                <a:gd name="T88" fmla="*/ 262 w 264"/>
                <a:gd name="T89" fmla="*/ 325 h 327"/>
                <a:gd name="T90" fmla="*/ 264 w 264"/>
                <a:gd name="T91" fmla="*/ 323 h 327"/>
                <a:gd name="T92" fmla="*/ 264 w 264"/>
                <a:gd name="T93" fmla="*/ 321 h 327"/>
                <a:gd name="T94" fmla="*/ 264 w 264"/>
                <a:gd name="T95" fmla="*/ 6 h 327"/>
                <a:gd name="T96" fmla="*/ 264 w 264"/>
                <a:gd name="T97" fmla="*/ 6 h 327"/>
                <a:gd name="T98" fmla="*/ 264 w 264"/>
                <a:gd name="T99" fmla="*/ 3 h 327"/>
                <a:gd name="T100" fmla="*/ 262 w 264"/>
                <a:gd name="T101" fmla="*/ 2 h 327"/>
                <a:gd name="T102" fmla="*/ 261 w 264"/>
                <a:gd name="T103" fmla="*/ 0 h 327"/>
                <a:gd name="T104" fmla="*/ 258 w 264"/>
                <a:gd name="T105" fmla="*/ 0 h 327"/>
                <a:gd name="T106" fmla="*/ 258 w 264"/>
                <a:gd name="T10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4" h="327">
                  <a:moveTo>
                    <a:pt x="258" y="0"/>
                  </a:moveTo>
                  <a:lnTo>
                    <a:pt x="214" y="0"/>
                  </a:lnTo>
                  <a:lnTo>
                    <a:pt x="214" y="22"/>
                  </a:lnTo>
                  <a:lnTo>
                    <a:pt x="237" y="22"/>
                  </a:lnTo>
                  <a:lnTo>
                    <a:pt x="237" y="22"/>
                  </a:lnTo>
                  <a:lnTo>
                    <a:pt x="239" y="22"/>
                  </a:lnTo>
                  <a:lnTo>
                    <a:pt x="241" y="23"/>
                  </a:lnTo>
                  <a:lnTo>
                    <a:pt x="242" y="25"/>
                  </a:lnTo>
                  <a:lnTo>
                    <a:pt x="242" y="27"/>
                  </a:lnTo>
                  <a:lnTo>
                    <a:pt x="242" y="300"/>
                  </a:lnTo>
                  <a:lnTo>
                    <a:pt x="242" y="300"/>
                  </a:lnTo>
                  <a:lnTo>
                    <a:pt x="242" y="303"/>
                  </a:lnTo>
                  <a:lnTo>
                    <a:pt x="241" y="304"/>
                  </a:lnTo>
                  <a:lnTo>
                    <a:pt x="239" y="305"/>
                  </a:lnTo>
                  <a:lnTo>
                    <a:pt x="237" y="305"/>
                  </a:lnTo>
                  <a:lnTo>
                    <a:pt x="27" y="305"/>
                  </a:lnTo>
                  <a:lnTo>
                    <a:pt x="27" y="305"/>
                  </a:lnTo>
                  <a:lnTo>
                    <a:pt x="25" y="305"/>
                  </a:lnTo>
                  <a:lnTo>
                    <a:pt x="23" y="304"/>
                  </a:lnTo>
                  <a:lnTo>
                    <a:pt x="22" y="303"/>
                  </a:lnTo>
                  <a:lnTo>
                    <a:pt x="22" y="300"/>
                  </a:lnTo>
                  <a:lnTo>
                    <a:pt x="22" y="27"/>
                  </a:lnTo>
                  <a:lnTo>
                    <a:pt x="22" y="27"/>
                  </a:lnTo>
                  <a:lnTo>
                    <a:pt x="22" y="25"/>
                  </a:lnTo>
                  <a:lnTo>
                    <a:pt x="23" y="23"/>
                  </a:lnTo>
                  <a:lnTo>
                    <a:pt x="25" y="22"/>
                  </a:lnTo>
                  <a:lnTo>
                    <a:pt x="27" y="22"/>
                  </a:lnTo>
                  <a:lnTo>
                    <a:pt x="51" y="22"/>
                  </a:lnTo>
                  <a:lnTo>
                    <a:pt x="51" y="0"/>
                  </a:lnTo>
                  <a:lnTo>
                    <a:pt x="6" y="0"/>
                  </a:lnTo>
                  <a:lnTo>
                    <a:pt x="6" y="0"/>
                  </a:lnTo>
                  <a:lnTo>
                    <a:pt x="4" y="0"/>
                  </a:lnTo>
                  <a:lnTo>
                    <a:pt x="2" y="2"/>
                  </a:lnTo>
                  <a:lnTo>
                    <a:pt x="2" y="3"/>
                  </a:lnTo>
                  <a:lnTo>
                    <a:pt x="0" y="6"/>
                  </a:lnTo>
                  <a:lnTo>
                    <a:pt x="0" y="321"/>
                  </a:lnTo>
                  <a:lnTo>
                    <a:pt x="0" y="321"/>
                  </a:lnTo>
                  <a:lnTo>
                    <a:pt x="2" y="323"/>
                  </a:lnTo>
                  <a:lnTo>
                    <a:pt x="2" y="325"/>
                  </a:lnTo>
                  <a:lnTo>
                    <a:pt x="4" y="325"/>
                  </a:lnTo>
                  <a:lnTo>
                    <a:pt x="6" y="327"/>
                  </a:lnTo>
                  <a:lnTo>
                    <a:pt x="258" y="327"/>
                  </a:lnTo>
                  <a:lnTo>
                    <a:pt x="258" y="327"/>
                  </a:lnTo>
                  <a:lnTo>
                    <a:pt x="261" y="325"/>
                  </a:lnTo>
                  <a:lnTo>
                    <a:pt x="262" y="325"/>
                  </a:lnTo>
                  <a:lnTo>
                    <a:pt x="264" y="323"/>
                  </a:lnTo>
                  <a:lnTo>
                    <a:pt x="264" y="321"/>
                  </a:lnTo>
                  <a:lnTo>
                    <a:pt x="264" y="6"/>
                  </a:lnTo>
                  <a:lnTo>
                    <a:pt x="264" y="6"/>
                  </a:lnTo>
                  <a:lnTo>
                    <a:pt x="264" y="3"/>
                  </a:lnTo>
                  <a:lnTo>
                    <a:pt x="262" y="2"/>
                  </a:lnTo>
                  <a:lnTo>
                    <a:pt x="261" y="0"/>
                  </a:lnTo>
                  <a:lnTo>
                    <a:pt x="258" y="0"/>
                  </a:ln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6DF89EF1-D4A4-4F98-8D02-7564F49C2571}"/>
              </a:ext>
            </a:extLst>
          </p:cNvPr>
          <p:cNvSpPr txBox="1"/>
          <p:nvPr/>
        </p:nvSpPr>
        <p:spPr>
          <a:xfrm>
            <a:off x="394609" y="299533"/>
            <a:ext cx="8560640" cy="480131"/>
          </a:xfrm>
          <a:prstGeom prst="rect">
            <a:avLst/>
          </a:prstGeom>
          <a:noFill/>
        </p:spPr>
        <p:txBody>
          <a:bodyPr wrap="square">
            <a:spAutoFit/>
          </a:bodyPr>
          <a:lstStyle/>
          <a:p>
            <a:pPr>
              <a:lnSpc>
                <a:spcPct val="90000"/>
              </a:lnSpc>
              <a:spcBef>
                <a:spcPct val="0"/>
              </a:spcBef>
              <a:defRPr/>
            </a:pPr>
            <a:r>
              <a:rPr lang="en-US" sz="2800" b="1" cap="all" spc="200" dirty="0">
                <a:solidFill>
                  <a:srgbClr val="409B9C"/>
                </a:solidFill>
                <a:latin typeface="+mj-lt"/>
                <a:ea typeface="+mj-ea"/>
                <a:cs typeface="Arial" panose="020B0604020202020204" pitchFamily="34" charset="0"/>
              </a:rPr>
              <a:t>EOM Participant Data Reporting</a:t>
            </a:r>
          </a:p>
        </p:txBody>
      </p:sp>
    </p:spTree>
    <p:extLst>
      <p:ext uri="{BB962C8B-B14F-4D97-AF65-F5344CB8AC3E}">
        <p14:creationId xmlns:p14="http://schemas.microsoft.com/office/powerpoint/2010/main" val="3876156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85D1113-1E3E-494D-9597-5C88725B7E65}"/>
              </a:ext>
            </a:extLst>
          </p:cNvPr>
          <p:cNvCxnSpPr>
            <a:cxnSpLocks/>
          </p:cNvCxnSpPr>
          <p:nvPr/>
        </p:nvCxnSpPr>
        <p:spPr>
          <a:xfrm>
            <a:off x="252839" y="964836"/>
            <a:ext cx="8560639" cy="22708"/>
          </a:xfrm>
          <a:prstGeom prst="line">
            <a:avLst/>
          </a:prstGeom>
          <a:ln w="28575">
            <a:solidFill>
              <a:srgbClr val="409B9C"/>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516B7492-A204-46F8-A44A-3EE3FF10CA16}"/>
              </a:ext>
            </a:extLst>
          </p:cNvPr>
          <p:cNvSpPr txBox="1">
            <a:spLocks/>
          </p:cNvSpPr>
          <p:nvPr/>
        </p:nvSpPr>
        <p:spPr>
          <a:xfrm>
            <a:off x="202159" y="1591526"/>
            <a:ext cx="8945217" cy="4961387"/>
          </a:xfrm>
          <a:prstGeom prst="rect">
            <a:avLst/>
          </a:prstGeom>
        </p:spPr>
        <p:txBody>
          <a:bodyPr vert="horz" lIns="0" tIns="0" rIns="0" bIns="0" rtlCol="0">
            <a:no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a:lnSpc>
                <a:spcPct val="100000"/>
              </a:lnSpc>
              <a:spcBef>
                <a:spcPts val="200"/>
              </a:spcBef>
              <a:buClrTx/>
              <a:buSzTx/>
              <a:defRPr/>
            </a:pPr>
            <a:r>
              <a:rPr lang="en-US" sz="1600" b="1" spc="0" dirty="0">
                <a:solidFill>
                  <a:schemeClr val="tx1"/>
                </a:solidFill>
                <a:latin typeface="+mn-lt"/>
                <a:ea typeface="+mn-ea"/>
                <a:cs typeface="Arial" panose="020B0604020202020204" pitchFamily="34" charset="0"/>
              </a:rPr>
              <a:t>EOM Sociodemographic Data Elements: </a:t>
            </a: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collecting and reporting of beneficiary-level sociodemographic data to be used for monitoring and evaluation. EOM Dashboards and feedback reports will stratify aggregate de-identified data by sociodemographic variables in order for EOM participants to identify and address disparities within their beneficiary populations</a:t>
            </a:r>
          </a:p>
          <a:p>
            <a:pPr marL="114300" marR="0" lvl="0" algn="l" defTabSz="914400" rtl="0" eaLnBrk="1" fontAlgn="auto" latinLnBrk="0" hangingPunct="1">
              <a:lnSpc>
                <a:spcPct val="100000"/>
              </a:lnSpc>
              <a:spcBef>
                <a:spcPts val="200"/>
              </a:spcBef>
              <a:spcAft>
                <a:spcPts val="0"/>
              </a:spcAft>
              <a:buClrTx/>
              <a:buSzTx/>
              <a:defRPr/>
            </a:pPr>
            <a:endParaRPr lang="en-US" sz="1600" b="1" spc="0" dirty="0">
              <a:solidFill>
                <a:schemeClr val="tx1"/>
              </a:solidFill>
              <a:latin typeface="+mn-lt"/>
              <a:ea typeface="+mn-ea"/>
              <a:cs typeface="Arial" panose="020B0604020202020204" pitchFamily="34" charset="0"/>
            </a:endParaRPr>
          </a:p>
          <a:p>
            <a:pPr marL="571500" marR="0" lvl="0" indent="-228600" algn="l" defTabSz="914400" rtl="0" eaLnBrk="1" fontAlgn="auto" latinLnBrk="0" hangingPunct="1">
              <a:lnSpc>
                <a:spcPct val="100000"/>
              </a:lnSpc>
              <a:spcBef>
                <a:spcPts val="200"/>
              </a:spcBef>
              <a:spcAft>
                <a:spcPts val="0"/>
              </a:spcAft>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sex assigned at birth </a:t>
            </a:r>
          </a:p>
          <a:p>
            <a:pPr marL="571500" marR="0" lvl="0" indent="-228600" algn="l" defTabSz="914400" rtl="0" eaLnBrk="1" fontAlgn="auto" latinLnBrk="0" hangingPunct="1">
              <a:lnSpc>
                <a:spcPct val="100000"/>
              </a:lnSpc>
              <a:spcBef>
                <a:spcPts val="200"/>
              </a:spcBef>
              <a:spcAft>
                <a:spcPts val="0"/>
              </a:spcAft>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race</a:t>
            </a:r>
          </a:p>
          <a:p>
            <a:pPr marL="571500" marR="0" lvl="0" indent="-228600" algn="l" defTabSz="914400" rtl="0" eaLnBrk="1" fontAlgn="auto" latinLnBrk="0" hangingPunct="1">
              <a:lnSpc>
                <a:spcPct val="100000"/>
              </a:lnSpc>
              <a:spcBef>
                <a:spcPts val="200"/>
              </a:spcBef>
              <a:spcAft>
                <a:spcPts val="0"/>
              </a:spcAft>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ethnicity</a:t>
            </a:r>
          </a:p>
          <a:p>
            <a:pPr marL="571500" marR="0" lvl="0" indent="-228600" algn="l" defTabSz="914400" rtl="0" eaLnBrk="1" fontAlgn="auto" latinLnBrk="0" hangingPunct="1">
              <a:lnSpc>
                <a:spcPct val="100000"/>
              </a:lnSpc>
              <a:spcBef>
                <a:spcPts val="200"/>
              </a:spcBef>
              <a:spcAft>
                <a:spcPts val="0"/>
              </a:spcAft>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sexual orientation </a:t>
            </a:r>
          </a:p>
          <a:p>
            <a:pPr marL="571500" marR="0" lvl="0" indent="-228600" algn="l" defTabSz="914400" rtl="0" eaLnBrk="1" fontAlgn="auto" latinLnBrk="0" hangingPunct="1">
              <a:lnSpc>
                <a:spcPct val="100000"/>
              </a:lnSpc>
              <a:spcBef>
                <a:spcPts val="200"/>
              </a:spcBef>
              <a:spcAft>
                <a:spcPts val="0"/>
              </a:spcAft>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gender identity </a:t>
            </a:r>
          </a:p>
          <a:p>
            <a:pPr marL="571500" marR="0" lvl="0" indent="-228600" algn="l" defTabSz="914400" rtl="0" eaLnBrk="1" fontAlgn="auto" latinLnBrk="0" hangingPunct="1">
              <a:lnSpc>
                <a:spcPct val="100000"/>
              </a:lnSpc>
              <a:spcBef>
                <a:spcPts val="200"/>
              </a:spcBef>
              <a:spcAft>
                <a:spcPts val="0"/>
              </a:spcAft>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preferred language </a:t>
            </a:r>
          </a:p>
          <a:p>
            <a:pPr marL="571500" marR="0" lvl="0" indent="-228600" algn="l" defTabSz="914400" rtl="0" eaLnBrk="1" fontAlgn="auto" latinLnBrk="0" hangingPunct="1">
              <a:lnSpc>
                <a:spcPct val="100000"/>
              </a:lnSpc>
              <a:spcBef>
                <a:spcPts val="200"/>
              </a:spcBef>
              <a:spcAft>
                <a:spcPts val="0"/>
              </a:spcAft>
              <a:buClrTx/>
              <a:buSzTx/>
              <a:buFont typeface="Wingdings" panose="05000000000000000000" pitchFamily="2" charset="2"/>
              <a:buChar char="§"/>
              <a:defRPr/>
            </a:pPr>
            <a:r>
              <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rPr>
              <a:t>disability status	</a:t>
            </a:r>
          </a:p>
          <a:p>
            <a:pPr marL="342900" marR="0" lvl="0" algn="l" defTabSz="914400" rtl="0" eaLnBrk="1" fontAlgn="auto" latinLnBrk="0" hangingPunct="1">
              <a:lnSpc>
                <a:spcPct val="100000"/>
              </a:lnSpc>
              <a:spcBef>
                <a:spcPts val="200"/>
              </a:spcBef>
              <a:spcAft>
                <a:spcPts val="0"/>
              </a:spcAft>
              <a:buClrTx/>
              <a:buSzTx/>
              <a:defRPr/>
            </a:pPr>
            <a:endPar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endParaRPr>
          </a:p>
          <a:p>
            <a:pPr marL="111125" marR="0" lvl="0" algn="l" defTabSz="914400" rtl="0" eaLnBrk="1" fontAlgn="auto" latinLnBrk="0" hangingPunct="1">
              <a:lnSpc>
                <a:spcPct val="100000"/>
              </a:lnSpc>
              <a:spcBef>
                <a:spcPts val="200"/>
              </a:spcBef>
              <a:spcAft>
                <a:spcPts val="0"/>
              </a:spcAft>
              <a:buClrTx/>
              <a:buSzTx/>
              <a:defRPr/>
            </a:pPr>
            <a:r>
              <a:rPr lang="en-US" sz="1600" b="1" spc="0" dirty="0">
                <a:solidFill>
                  <a:schemeClr val="tx1"/>
                </a:solidFill>
                <a:latin typeface="+mn-lt"/>
                <a:ea typeface="+mn-ea"/>
                <a:cs typeface="Arial" panose="020B0604020202020204" pitchFamily="34" charset="0"/>
              </a:rPr>
              <a:t>EOM Sociodemographic Data Elements Guide</a:t>
            </a:r>
            <a:r>
              <a:rPr lang="en-US" sz="1600" spc="0" dirty="0">
                <a:solidFill>
                  <a:schemeClr val="tx1"/>
                </a:solidFill>
                <a:latin typeface="+mn-lt"/>
                <a:ea typeface="+mn-ea"/>
                <a:cs typeface="Arial" panose="020B0604020202020204" pitchFamily="34" charset="0"/>
              </a:rPr>
              <a:t>: </a:t>
            </a:r>
            <a:r>
              <a:rPr lang="en-US" sz="1600" spc="0" dirty="0">
                <a:solidFill>
                  <a:schemeClr val="tx1"/>
                </a:solidFill>
                <a:latin typeface="+mn-lt"/>
                <a:ea typeface="+mn-ea"/>
                <a:cs typeface="Arial" panose="020B0604020202020204" pitchFamily="34" charset="0"/>
                <a:hlinkClick r:id="rId3"/>
              </a:rPr>
              <a:t>https://innovation.cms.gov/media/document/eom-sociodem-data-elem-guide</a:t>
            </a:r>
            <a:r>
              <a:rPr lang="en-US" sz="1600" spc="0" dirty="0">
                <a:solidFill>
                  <a:schemeClr val="tx1"/>
                </a:solidFill>
                <a:latin typeface="+mn-lt"/>
                <a:ea typeface="+mn-ea"/>
                <a:cs typeface="Arial" panose="020B0604020202020204" pitchFamily="34" charset="0"/>
              </a:rPr>
              <a:t> </a:t>
            </a:r>
            <a:endPar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endParaRPr>
          </a:p>
        </p:txBody>
      </p:sp>
      <p:sp>
        <p:nvSpPr>
          <p:cNvPr id="10" name="Oval 9">
            <a:extLst>
              <a:ext uri="{FF2B5EF4-FFF2-40B4-BE49-F238E27FC236}">
                <a16:creationId xmlns:a16="http://schemas.microsoft.com/office/drawing/2014/main" id="{CCCBD92B-868D-403A-81DD-0BF413784079}"/>
              </a:ext>
            </a:extLst>
          </p:cNvPr>
          <p:cNvSpPr/>
          <p:nvPr/>
        </p:nvSpPr>
        <p:spPr>
          <a:xfrm>
            <a:off x="4409168" y="798400"/>
            <a:ext cx="378287" cy="378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5D5B90E-8484-4489-8B2B-E2544A404546}"/>
              </a:ext>
            </a:extLst>
          </p:cNvPr>
          <p:cNvGrpSpPr/>
          <p:nvPr/>
        </p:nvGrpSpPr>
        <p:grpSpPr>
          <a:xfrm>
            <a:off x="4409168" y="802651"/>
            <a:ext cx="378287" cy="378287"/>
            <a:chOff x="4409168" y="802651"/>
            <a:chExt cx="378287" cy="378287"/>
          </a:xfrm>
          <a:solidFill>
            <a:srgbClr val="409B9C"/>
          </a:solidFill>
        </p:grpSpPr>
        <p:sp>
          <p:nvSpPr>
            <p:cNvPr id="41" name="Freeform 64">
              <a:extLst>
                <a:ext uri="{FF2B5EF4-FFF2-40B4-BE49-F238E27FC236}">
                  <a16:creationId xmlns:a16="http://schemas.microsoft.com/office/drawing/2014/main" id="{BDDFF805-10C0-4190-82E4-0DEDE6A2E9E2}"/>
                </a:ext>
              </a:extLst>
            </p:cNvPr>
            <p:cNvSpPr>
              <a:spLocks noEditPoints="1"/>
            </p:cNvSpPr>
            <p:nvPr/>
          </p:nvSpPr>
          <p:spPr bwMode="auto">
            <a:xfrm>
              <a:off x="4409168" y="802651"/>
              <a:ext cx="378287" cy="378287"/>
            </a:xfrm>
            <a:custGeom>
              <a:avLst/>
              <a:gdLst>
                <a:gd name="T0" fmla="*/ 313 w 658"/>
                <a:gd name="T1" fmla="*/ 656 h 656"/>
                <a:gd name="T2" fmla="*/ 263 w 658"/>
                <a:gd name="T3" fmla="*/ 650 h 656"/>
                <a:gd name="T4" fmla="*/ 201 w 658"/>
                <a:gd name="T5" fmla="*/ 631 h 656"/>
                <a:gd name="T6" fmla="*/ 121 w 658"/>
                <a:gd name="T7" fmla="*/ 581 h 656"/>
                <a:gd name="T8" fmla="*/ 56 w 658"/>
                <a:gd name="T9" fmla="*/ 511 h 656"/>
                <a:gd name="T10" fmla="*/ 15 w 658"/>
                <a:gd name="T11" fmla="*/ 425 h 656"/>
                <a:gd name="T12" fmla="*/ 4 w 658"/>
                <a:gd name="T13" fmla="*/ 378 h 656"/>
                <a:gd name="T14" fmla="*/ 0 w 658"/>
                <a:gd name="T15" fmla="*/ 327 h 656"/>
                <a:gd name="T16" fmla="*/ 3 w 658"/>
                <a:gd name="T17" fmla="*/ 294 h 656"/>
                <a:gd name="T18" fmla="*/ 11 w 658"/>
                <a:gd name="T19" fmla="*/ 245 h 656"/>
                <a:gd name="T20" fmla="*/ 40 w 658"/>
                <a:gd name="T21" fmla="*/ 171 h 656"/>
                <a:gd name="T22" fmla="*/ 97 w 658"/>
                <a:gd name="T23" fmla="*/ 95 h 656"/>
                <a:gd name="T24" fmla="*/ 173 w 658"/>
                <a:gd name="T25" fmla="*/ 38 h 656"/>
                <a:gd name="T26" fmla="*/ 247 w 658"/>
                <a:gd name="T27" fmla="*/ 9 h 656"/>
                <a:gd name="T28" fmla="*/ 295 w 658"/>
                <a:gd name="T29" fmla="*/ 1 h 656"/>
                <a:gd name="T30" fmla="*/ 329 w 658"/>
                <a:gd name="T31" fmla="*/ 0 h 656"/>
                <a:gd name="T32" fmla="*/ 379 w 658"/>
                <a:gd name="T33" fmla="*/ 2 h 656"/>
                <a:gd name="T34" fmla="*/ 427 w 658"/>
                <a:gd name="T35" fmla="*/ 14 h 656"/>
                <a:gd name="T36" fmla="*/ 513 w 658"/>
                <a:gd name="T37" fmla="*/ 55 h 656"/>
                <a:gd name="T38" fmla="*/ 583 w 658"/>
                <a:gd name="T39" fmla="*/ 119 h 656"/>
                <a:gd name="T40" fmla="*/ 632 w 658"/>
                <a:gd name="T41" fmla="*/ 200 h 656"/>
                <a:gd name="T42" fmla="*/ 651 w 658"/>
                <a:gd name="T43" fmla="*/ 261 h 656"/>
                <a:gd name="T44" fmla="*/ 658 w 658"/>
                <a:gd name="T45" fmla="*/ 311 h 656"/>
                <a:gd name="T46" fmla="*/ 658 w 658"/>
                <a:gd name="T47" fmla="*/ 345 h 656"/>
                <a:gd name="T48" fmla="*/ 651 w 658"/>
                <a:gd name="T49" fmla="*/ 394 h 656"/>
                <a:gd name="T50" fmla="*/ 632 w 658"/>
                <a:gd name="T51" fmla="*/ 456 h 656"/>
                <a:gd name="T52" fmla="*/ 583 w 658"/>
                <a:gd name="T53" fmla="*/ 537 h 656"/>
                <a:gd name="T54" fmla="*/ 513 w 658"/>
                <a:gd name="T55" fmla="*/ 600 h 656"/>
                <a:gd name="T56" fmla="*/ 427 w 658"/>
                <a:gd name="T57" fmla="*/ 641 h 656"/>
                <a:gd name="T58" fmla="*/ 379 w 658"/>
                <a:gd name="T59" fmla="*/ 652 h 656"/>
                <a:gd name="T60" fmla="*/ 329 w 658"/>
                <a:gd name="T61" fmla="*/ 656 h 656"/>
                <a:gd name="T62" fmla="*/ 329 w 658"/>
                <a:gd name="T63" fmla="*/ 37 h 656"/>
                <a:gd name="T64" fmla="*/ 243 w 658"/>
                <a:gd name="T65" fmla="*/ 49 h 656"/>
                <a:gd name="T66" fmla="*/ 166 w 658"/>
                <a:gd name="T67" fmla="*/ 87 h 656"/>
                <a:gd name="T68" fmla="*/ 105 w 658"/>
                <a:gd name="T69" fmla="*/ 143 h 656"/>
                <a:gd name="T70" fmla="*/ 62 w 658"/>
                <a:gd name="T71" fmla="*/ 214 h 656"/>
                <a:gd name="T72" fmla="*/ 40 w 658"/>
                <a:gd name="T73" fmla="*/ 298 h 656"/>
                <a:gd name="T74" fmla="*/ 40 w 658"/>
                <a:gd name="T75" fmla="*/ 357 h 656"/>
                <a:gd name="T76" fmla="*/ 62 w 658"/>
                <a:gd name="T77" fmla="*/ 441 h 656"/>
                <a:gd name="T78" fmla="*/ 105 w 658"/>
                <a:gd name="T79" fmla="*/ 513 h 656"/>
                <a:gd name="T80" fmla="*/ 166 w 658"/>
                <a:gd name="T81" fmla="*/ 569 h 656"/>
                <a:gd name="T82" fmla="*/ 243 w 658"/>
                <a:gd name="T83" fmla="*/ 605 h 656"/>
                <a:gd name="T84" fmla="*/ 329 w 658"/>
                <a:gd name="T85" fmla="*/ 619 h 656"/>
                <a:gd name="T86" fmla="*/ 388 w 658"/>
                <a:gd name="T87" fmla="*/ 613 h 656"/>
                <a:gd name="T88" fmla="*/ 467 w 658"/>
                <a:gd name="T89" fmla="*/ 584 h 656"/>
                <a:gd name="T90" fmla="*/ 534 w 658"/>
                <a:gd name="T91" fmla="*/ 534 h 656"/>
                <a:gd name="T92" fmla="*/ 585 w 658"/>
                <a:gd name="T93" fmla="*/ 467 h 656"/>
                <a:gd name="T94" fmla="*/ 615 w 658"/>
                <a:gd name="T95" fmla="*/ 386 h 656"/>
                <a:gd name="T96" fmla="*/ 620 w 658"/>
                <a:gd name="T97" fmla="*/ 327 h 656"/>
                <a:gd name="T98" fmla="*/ 607 w 658"/>
                <a:gd name="T99" fmla="*/ 241 h 656"/>
                <a:gd name="T100" fmla="*/ 571 w 658"/>
                <a:gd name="T101" fmla="*/ 165 h 656"/>
                <a:gd name="T102" fmla="*/ 514 w 658"/>
                <a:gd name="T103" fmla="*/ 103 h 656"/>
                <a:gd name="T104" fmla="*/ 443 w 658"/>
                <a:gd name="T105" fmla="*/ 60 h 656"/>
                <a:gd name="T106" fmla="*/ 358 w 658"/>
                <a:gd name="T107" fmla="*/ 3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6">
                  <a:moveTo>
                    <a:pt x="329" y="656"/>
                  </a:moveTo>
                  <a:lnTo>
                    <a:pt x="329" y="656"/>
                  </a:lnTo>
                  <a:lnTo>
                    <a:pt x="313" y="656"/>
                  </a:lnTo>
                  <a:lnTo>
                    <a:pt x="295" y="655"/>
                  </a:lnTo>
                  <a:lnTo>
                    <a:pt x="279" y="652"/>
                  </a:lnTo>
                  <a:lnTo>
                    <a:pt x="263" y="650"/>
                  </a:lnTo>
                  <a:lnTo>
                    <a:pt x="247" y="646"/>
                  </a:lnTo>
                  <a:lnTo>
                    <a:pt x="232" y="641"/>
                  </a:lnTo>
                  <a:lnTo>
                    <a:pt x="201" y="631"/>
                  </a:lnTo>
                  <a:lnTo>
                    <a:pt x="173" y="617"/>
                  </a:lnTo>
                  <a:lnTo>
                    <a:pt x="145" y="600"/>
                  </a:lnTo>
                  <a:lnTo>
                    <a:pt x="121" y="581"/>
                  </a:lnTo>
                  <a:lnTo>
                    <a:pt x="97" y="560"/>
                  </a:lnTo>
                  <a:lnTo>
                    <a:pt x="75" y="537"/>
                  </a:lnTo>
                  <a:lnTo>
                    <a:pt x="56" y="511"/>
                  </a:lnTo>
                  <a:lnTo>
                    <a:pt x="40" y="484"/>
                  </a:lnTo>
                  <a:lnTo>
                    <a:pt x="27" y="456"/>
                  </a:lnTo>
                  <a:lnTo>
                    <a:pt x="15" y="425"/>
                  </a:lnTo>
                  <a:lnTo>
                    <a:pt x="11" y="409"/>
                  </a:lnTo>
                  <a:lnTo>
                    <a:pt x="7" y="394"/>
                  </a:lnTo>
                  <a:lnTo>
                    <a:pt x="4" y="378"/>
                  </a:lnTo>
                  <a:lnTo>
                    <a:pt x="3" y="361"/>
                  </a:lnTo>
                  <a:lnTo>
                    <a:pt x="1" y="345"/>
                  </a:lnTo>
                  <a:lnTo>
                    <a:pt x="0" y="327"/>
                  </a:lnTo>
                  <a:lnTo>
                    <a:pt x="0" y="327"/>
                  </a:lnTo>
                  <a:lnTo>
                    <a:pt x="1" y="311"/>
                  </a:lnTo>
                  <a:lnTo>
                    <a:pt x="3" y="294"/>
                  </a:lnTo>
                  <a:lnTo>
                    <a:pt x="4" y="278"/>
                  </a:lnTo>
                  <a:lnTo>
                    <a:pt x="7" y="261"/>
                  </a:lnTo>
                  <a:lnTo>
                    <a:pt x="11" y="245"/>
                  </a:lnTo>
                  <a:lnTo>
                    <a:pt x="15" y="231"/>
                  </a:lnTo>
                  <a:lnTo>
                    <a:pt x="27" y="200"/>
                  </a:lnTo>
                  <a:lnTo>
                    <a:pt x="40" y="171"/>
                  </a:lnTo>
                  <a:lnTo>
                    <a:pt x="56" y="145"/>
                  </a:lnTo>
                  <a:lnTo>
                    <a:pt x="75" y="119"/>
                  </a:lnTo>
                  <a:lnTo>
                    <a:pt x="97" y="95"/>
                  </a:lnTo>
                  <a:lnTo>
                    <a:pt x="121" y="75"/>
                  </a:lnTo>
                  <a:lnTo>
                    <a:pt x="145" y="55"/>
                  </a:lnTo>
                  <a:lnTo>
                    <a:pt x="173" y="38"/>
                  </a:lnTo>
                  <a:lnTo>
                    <a:pt x="201" y="25"/>
                  </a:lnTo>
                  <a:lnTo>
                    <a:pt x="232" y="14"/>
                  </a:lnTo>
                  <a:lnTo>
                    <a:pt x="247" y="9"/>
                  </a:lnTo>
                  <a:lnTo>
                    <a:pt x="263" y="6"/>
                  </a:lnTo>
                  <a:lnTo>
                    <a:pt x="279" y="2"/>
                  </a:lnTo>
                  <a:lnTo>
                    <a:pt x="295" y="1"/>
                  </a:lnTo>
                  <a:lnTo>
                    <a:pt x="313" y="0"/>
                  </a:lnTo>
                  <a:lnTo>
                    <a:pt x="329" y="0"/>
                  </a:lnTo>
                  <a:lnTo>
                    <a:pt x="329" y="0"/>
                  </a:lnTo>
                  <a:lnTo>
                    <a:pt x="346" y="0"/>
                  </a:lnTo>
                  <a:lnTo>
                    <a:pt x="362" y="1"/>
                  </a:lnTo>
                  <a:lnTo>
                    <a:pt x="379" y="2"/>
                  </a:lnTo>
                  <a:lnTo>
                    <a:pt x="396" y="6"/>
                  </a:lnTo>
                  <a:lnTo>
                    <a:pt x="411" y="9"/>
                  </a:lnTo>
                  <a:lnTo>
                    <a:pt x="427" y="14"/>
                  </a:lnTo>
                  <a:lnTo>
                    <a:pt x="456" y="25"/>
                  </a:lnTo>
                  <a:lnTo>
                    <a:pt x="486" y="38"/>
                  </a:lnTo>
                  <a:lnTo>
                    <a:pt x="513" y="55"/>
                  </a:lnTo>
                  <a:lnTo>
                    <a:pt x="538" y="75"/>
                  </a:lnTo>
                  <a:lnTo>
                    <a:pt x="561" y="95"/>
                  </a:lnTo>
                  <a:lnTo>
                    <a:pt x="583" y="119"/>
                  </a:lnTo>
                  <a:lnTo>
                    <a:pt x="601" y="145"/>
                  </a:lnTo>
                  <a:lnTo>
                    <a:pt x="618" y="171"/>
                  </a:lnTo>
                  <a:lnTo>
                    <a:pt x="632" y="200"/>
                  </a:lnTo>
                  <a:lnTo>
                    <a:pt x="643" y="231"/>
                  </a:lnTo>
                  <a:lnTo>
                    <a:pt x="647" y="245"/>
                  </a:lnTo>
                  <a:lnTo>
                    <a:pt x="651" y="261"/>
                  </a:lnTo>
                  <a:lnTo>
                    <a:pt x="654" y="278"/>
                  </a:lnTo>
                  <a:lnTo>
                    <a:pt x="657" y="294"/>
                  </a:lnTo>
                  <a:lnTo>
                    <a:pt x="658" y="311"/>
                  </a:lnTo>
                  <a:lnTo>
                    <a:pt x="658" y="327"/>
                  </a:lnTo>
                  <a:lnTo>
                    <a:pt x="658" y="327"/>
                  </a:lnTo>
                  <a:lnTo>
                    <a:pt x="658" y="345"/>
                  </a:lnTo>
                  <a:lnTo>
                    <a:pt x="657" y="361"/>
                  </a:lnTo>
                  <a:lnTo>
                    <a:pt x="654" y="378"/>
                  </a:lnTo>
                  <a:lnTo>
                    <a:pt x="651" y="394"/>
                  </a:lnTo>
                  <a:lnTo>
                    <a:pt x="647" y="409"/>
                  </a:lnTo>
                  <a:lnTo>
                    <a:pt x="643" y="425"/>
                  </a:lnTo>
                  <a:lnTo>
                    <a:pt x="632" y="456"/>
                  </a:lnTo>
                  <a:lnTo>
                    <a:pt x="618" y="484"/>
                  </a:lnTo>
                  <a:lnTo>
                    <a:pt x="601" y="511"/>
                  </a:lnTo>
                  <a:lnTo>
                    <a:pt x="583" y="537"/>
                  </a:lnTo>
                  <a:lnTo>
                    <a:pt x="561" y="560"/>
                  </a:lnTo>
                  <a:lnTo>
                    <a:pt x="538" y="581"/>
                  </a:lnTo>
                  <a:lnTo>
                    <a:pt x="513" y="600"/>
                  </a:lnTo>
                  <a:lnTo>
                    <a:pt x="486" y="617"/>
                  </a:lnTo>
                  <a:lnTo>
                    <a:pt x="456" y="631"/>
                  </a:lnTo>
                  <a:lnTo>
                    <a:pt x="427" y="641"/>
                  </a:lnTo>
                  <a:lnTo>
                    <a:pt x="411" y="646"/>
                  </a:lnTo>
                  <a:lnTo>
                    <a:pt x="396" y="650"/>
                  </a:lnTo>
                  <a:lnTo>
                    <a:pt x="379" y="652"/>
                  </a:lnTo>
                  <a:lnTo>
                    <a:pt x="362" y="655"/>
                  </a:lnTo>
                  <a:lnTo>
                    <a:pt x="346" y="656"/>
                  </a:lnTo>
                  <a:lnTo>
                    <a:pt x="329" y="656"/>
                  </a:lnTo>
                  <a:lnTo>
                    <a:pt x="329" y="656"/>
                  </a:lnTo>
                  <a:close/>
                  <a:moveTo>
                    <a:pt x="329" y="37"/>
                  </a:moveTo>
                  <a:lnTo>
                    <a:pt x="329" y="37"/>
                  </a:lnTo>
                  <a:lnTo>
                    <a:pt x="299" y="38"/>
                  </a:lnTo>
                  <a:lnTo>
                    <a:pt x="271" y="43"/>
                  </a:lnTo>
                  <a:lnTo>
                    <a:pt x="243" y="49"/>
                  </a:lnTo>
                  <a:lnTo>
                    <a:pt x="216" y="60"/>
                  </a:lnTo>
                  <a:lnTo>
                    <a:pt x="191" y="72"/>
                  </a:lnTo>
                  <a:lnTo>
                    <a:pt x="166" y="87"/>
                  </a:lnTo>
                  <a:lnTo>
                    <a:pt x="144" y="103"/>
                  </a:lnTo>
                  <a:lnTo>
                    <a:pt x="123" y="122"/>
                  </a:lnTo>
                  <a:lnTo>
                    <a:pt x="105" y="143"/>
                  </a:lnTo>
                  <a:lnTo>
                    <a:pt x="89" y="165"/>
                  </a:lnTo>
                  <a:lnTo>
                    <a:pt x="74" y="189"/>
                  </a:lnTo>
                  <a:lnTo>
                    <a:pt x="62" y="214"/>
                  </a:lnTo>
                  <a:lnTo>
                    <a:pt x="51" y="241"/>
                  </a:lnTo>
                  <a:lnTo>
                    <a:pt x="44" y="269"/>
                  </a:lnTo>
                  <a:lnTo>
                    <a:pt x="40" y="298"/>
                  </a:lnTo>
                  <a:lnTo>
                    <a:pt x="38" y="327"/>
                  </a:lnTo>
                  <a:lnTo>
                    <a:pt x="38" y="327"/>
                  </a:lnTo>
                  <a:lnTo>
                    <a:pt x="40" y="357"/>
                  </a:lnTo>
                  <a:lnTo>
                    <a:pt x="44" y="386"/>
                  </a:lnTo>
                  <a:lnTo>
                    <a:pt x="51" y="415"/>
                  </a:lnTo>
                  <a:lnTo>
                    <a:pt x="62" y="441"/>
                  </a:lnTo>
                  <a:lnTo>
                    <a:pt x="74" y="467"/>
                  </a:lnTo>
                  <a:lnTo>
                    <a:pt x="89" y="490"/>
                  </a:lnTo>
                  <a:lnTo>
                    <a:pt x="105" y="513"/>
                  </a:lnTo>
                  <a:lnTo>
                    <a:pt x="123" y="534"/>
                  </a:lnTo>
                  <a:lnTo>
                    <a:pt x="144" y="553"/>
                  </a:lnTo>
                  <a:lnTo>
                    <a:pt x="166" y="569"/>
                  </a:lnTo>
                  <a:lnTo>
                    <a:pt x="191" y="584"/>
                  </a:lnTo>
                  <a:lnTo>
                    <a:pt x="216" y="596"/>
                  </a:lnTo>
                  <a:lnTo>
                    <a:pt x="243" y="605"/>
                  </a:lnTo>
                  <a:lnTo>
                    <a:pt x="271" y="613"/>
                  </a:lnTo>
                  <a:lnTo>
                    <a:pt x="299" y="617"/>
                  </a:lnTo>
                  <a:lnTo>
                    <a:pt x="329" y="619"/>
                  </a:lnTo>
                  <a:lnTo>
                    <a:pt x="329" y="619"/>
                  </a:lnTo>
                  <a:lnTo>
                    <a:pt x="358" y="617"/>
                  </a:lnTo>
                  <a:lnTo>
                    <a:pt x="388" y="613"/>
                  </a:lnTo>
                  <a:lnTo>
                    <a:pt x="416" y="605"/>
                  </a:lnTo>
                  <a:lnTo>
                    <a:pt x="443" y="596"/>
                  </a:lnTo>
                  <a:lnTo>
                    <a:pt x="467" y="584"/>
                  </a:lnTo>
                  <a:lnTo>
                    <a:pt x="491" y="569"/>
                  </a:lnTo>
                  <a:lnTo>
                    <a:pt x="514" y="553"/>
                  </a:lnTo>
                  <a:lnTo>
                    <a:pt x="534" y="534"/>
                  </a:lnTo>
                  <a:lnTo>
                    <a:pt x="553" y="513"/>
                  </a:lnTo>
                  <a:lnTo>
                    <a:pt x="571" y="490"/>
                  </a:lnTo>
                  <a:lnTo>
                    <a:pt x="585" y="467"/>
                  </a:lnTo>
                  <a:lnTo>
                    <a:pt x="597" y="441"/>
                  </a:lnTo>
                  <a:lnTo>
                    <a:pt x="607" y="415"/>
                  </a:lnTo>
                  <a:lnTo>
                    <a:pt x="615" y="386"/>
                  </a:lnTo>
                  <a:lnTo>
                    <a:pt x="619" y="357"/>
                  </a:lnTo>
                  <a:lnTo>
                    <a:pt x="620" y="327"/>
                  </a:lnTo>
                  <a:lnTo>
                    <a:pt x="620" y="327"/>
                  </a:lnTo>
                  <a:lnTo>
                    <a:pt x="619" y="298"/>
                  </a:lnTo>
                  <a:lnTo>
                    <a:pt x="615" y="269"/>
                  </a:lnTo>
                  <a:lnTo>
                    <a:pt x="607" y="241"/>
                  </a:lnTo>
                  <a:lnTo>
                    <a:pt x="597" y="214"/>
                  </a:lnTo>
                  <a:lnTo>
                    <a:pt x="585" y="189"/>
                  </a:lnTo>
                  <a:lnTo>
                    <a:pt x="571" y="165"/>
                  </a:lnTo>
                  <a:lnTo>
                    <a:pt x="553" y="143"/>
                  </a:lnTo>
                  <a:lnTo>
                    <a:pt x="534" y="122"/>
                  </a:lnTo>
                  <a:lnTo>
                    <a:pt x="514" y="103"/>
                  </a:lnTo>
                  <a:lnTo>
                    <a:pt x="491" y="87"/>
                  </a:lnTo>
                  <a:lnTo>
                    <a:pt x="467" y="72"/>
                  </a:lnTo>
                  <a:lnTo>
                    <a:pt x="443" y="60"/>
                  </a:lnTo>
                  <a:lnTo>
                    <a:pt x="416" y="49"/>
                  </a:lnTo>
                  <a:lnTo>
                    <a:pt x="388" y="43"/>
                  </a:lnTo>
                  <a:lnTo>
                    <a:pt x="358" y="38"/>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2" name="Freeform 229">
              <a:extLst>
                <a:ext uri="{FF2B5EF4-FFF2-40B4-BE49-F238E27FC236}">
                  <a16:creationId xmlns:a16="http://schemas.microsoft.com/office/drawing/2014/main" id="{B89BC75C-C002-42BA-946C-5CF75EFBF8AF}"/>
                </a:ext>
              </a:extLst>
            </p:cNvPr>
            <p:cNvSpPr>
              <a:spLocks noEditPoints="1"/>
            </p:cNvSpPr>
            <p:nvPr/>
          </p:nvSpPr>
          <p:spPr bwMode="auto">
            <a:xfrm>
              <a:off x="4560943" y="879687"/>
              <a:ext cx="77037" cy="44843"/>
            </a:xfrm>
            <a:custGeom>
              <a:avLst/>
              <a:gdLst>
                <a:gd name="T0" fmla="*/ 6 w 134"/>
                <a:gd name="T1" fmla="*/ 79 h 79"/>
                <a:gd name="T2" fmla="*/ 129 w 134"/>
                <a:gd name="T3" fmla="*/ 79 h 79"/>
                <a:gd name="T4" fmla="*/ 129 w 134"/>
                <a:gd name="T5" fmla="*/ 79 h 79"/>
                <a:gd name="T6" fmla="*/ 132 w 134"/>
                <a:gd name="T7" fmla="*/ 77 h 79"/>
                <a:gd name="T8" fmla="*/ 133 w 134"/>
                <a:gd name="T9" fmla="*/ 76 h 79"/>
                <a:gd name="T10" fmla="*/ 134 w 134"/>
                <a:gd name="T11" fmla="*/ 75 h 79"/>
                <a:gd name="T12" fmla="*/ 134 w 134"/>
                <a:gd name="T13" fmla="*/ 72 h 79"/>
                <a:gd name="T14" fmla="*/ 134 w 134"/>
                <a:gd name="T15" fmla="*/ 33 h 79"/>
                <a:gd name="T16" fmla="*/ 101 w 134"/>
                <a:gd name="T17" fmla="*/ 33 h 79"/>
                <a:gd name="T18" fmla="*/ 101 w 134"/>
                <a:gd name="T19" fmla="*/ 33 h 79"/>
                <a:gd name="T20" fmla="*/ 101 w 134"/>
                <a:gd name="T21" fmla="*/ 26 h 79"/>
                <a:gd name="T22" fmla="*/ 98 w 134"/>
                <a:gd name="T23" fmla="*/ 20 h 79"/>
                <a:gd name="T24" fmla="*/ 95 w 134"/>
                <a:gd name="T25" fmla="*/ 14 h 79"/>
                <a:gd name="T26" fmla="*/ 91 w 134"/>
                <a:gd name="T27" fmla="*/ 9 h 79"/>
                <a:gd name="T28" fmla="*/ 86 w 134"/>
                <a:gd name="T29" fmla="*/ 5 h 79"/>
                <a:gd name="T30" fmla="*/ 81 w 134"/>
                <a:gd name="T31" fmla="*/ 2 h 79"/>
                <a:gd name="T32" fmla="*/ 74 w 134"/>
                <a:gd name="T33" fmla="*/ 1 h 79"/>
                <a:gd name="T34" fmla="*/ 67 w 134"/>
                <a:gd name="T35" fmla="*/ 0 h 79"/>
                <a:gd name="T36" fmla="*/ 67 w 134"/>
                <a:gd name="T37" fmla="*/ 0 h 79"/>
                <a:gd name="T38" fmla="*/ 61 w 134"/>
                <a:gd name="T39" fmla="*/ 1 h 79"/>
                <a:gd name="T40" fmla="*/ 54 w 134"/>
                <a:gd name="T41" fmla="*/ 2 h 79"/>
                <a:gd name="T42" fmla="*/ 48 w 134"/>
                <a:gd name="T43" fmla="*/ 5 h 79"/>
                <a:gd name="T44" fmla="*/ 43 w 134"/>
                <a:gd name="T45" fmla="*/ 9 h 79"/>
                <a:gd name="T46" fmla="*/ 39 w 134"/>
                <a:gd name="T47" fmla="*/ 14 h 79"/>
                <a:gd name="T48" fmla="*/ 36 w 134"/>
                <a:gd name="T49" fmla="*/ 20 h 79"/>
                <a:gd name="T50" fmla="*/ 35 w 134"/>
                <a:gd name="T51" fmla="*/ 26 h 79"/>
                <a:gd name="T52" fmla="*/ 34 w 134"/>
                <a:gd name="T53" fmla="*/ 33 h 79"/>
                <a:gd name="T54" fmla="*/ 0 w 134"/>
                <a:gd name="T55" fmla="*/ 33 h 79"/>
                <a:gd name="T56" fmla="*/ 0 w 134"/>
                <a:gd name="T57" fmla="*/ 72 h 79"/>
                <a:gd name="T58" fmla="*/ 0 w 134"/>
                <a:gd name="T59" fmla="*/ 72 h 79"/>
                <a:gd name="T60" fmla="*/ 0 w 134"/>
                <a:gd name="T61" fmla="*/ 75 h 79"/>
                <a:gd name="T62" fmla="*/ 1 w 134"/>
                <a:gd name="T63" fmla="*/ 76 h 79"/>
                <a:gd name="T64" fmla="*/ 4 w 134"/>
                <a:gd name="T65" fmla="*/ 77 h 79"/>
                <a:gd name="T66" fmla="*/ 6 w 134"/>
                <a:gd name="T67" fmla="*/ 79 h 79"/>
                <a:gd name="T68" fmla="*/ 6 w 134"/>
                <a:gd name="T69" fmla="*/ 79 h 79"/>
                <a:gd name="T70" fmla="*/ 67 w 134"/>
                <a:gd name="T71" fmla="*/ 22 h 79"/>
                <a:gd name="T72" fmla="*/ 67 w 134"/>
                <a:gd name="T73" fmla="*/ 22 h 79"/>
                <a:gd name="T74" fmla="*/ 71 w 134"/>
                <a:gd name="T75" fmla="*/ 24 h 79"/>
                <a:gd name="T76" fmla="*/ 75 w 134"/>
                <a:gd name="T77" fmla="*/ 25 h 79"/>
                <a:gd name="T78" fmla="*/ 78 w 134"/>
                <a:gd name="T79" fmla="*/ 29 h 79"/>
                <a:gd name="T80" fmla="*/ 79 w 134"/>
                <a:gd name="T81" fmla="*/ 33 h 79"/>
                <a:gd name="T82" fmla="*/ 79 w 134"/>
                <a:gd name="T83" fmla="*/ 33 h 79"/>
                <a:gd name="T84" fmla="*/ 78 w 134"/>
                <a:gd name="T85" fmla="*/ 37 h 79"/>
                <a:gd name="T86" fmla="*/ 75 w 134"/>
                <a:gd name="T87" fmla="*/ 41 h 79"/>
                <a:gd name="T88" fmla="*/ 71 w 134"/>
                <a:gd name="T89" fmla="*/ 44 h 79"/>
                <a:gd name="T90" fmla="*/ 67 w 134"/>
                <a:gd name="T91" fmla="*/ 45 h 79"/>
                <a:gd name="T92" fmla="*/ 67 w 134"/>
                <a:gd name="T93" fmla="*/ 45 h 79"/>
                <a:gd name="T94" fmla="*/ 63 w 134"/>
                <a:gd name="T95" fmla="*/ 44 h 79"/>
                <a:gd name="T96" fmla="*/ 59 w 134"/>
                <a:gd name="T97" fmla="*/ 41 h 79"/>
                <a:gd name="T98" fmla="*/ 57 w 134"/>
                <a:gd name="T99" fmla="*/ 37 h 79"/>
                <a:gd name="T100" fmla="*/ 57 w 134"/>
                <a:gd name="T101" fmla="*/ 33 h 79"/>
                <a:gd name="T102" fmla="*/ 57 w 134"/>
                <a:gd name="T103" fmla="*/ 33 h 79"/>
                <a:gd name="T104" fmla="*/ 57 w 134"/>
                <a:gd name="T105" fmla="*/ 29 h 79"/>
                <a:gd name="T106" fmla="*/ 59 w 134"/>
                <a:gd name="T107" fmla="*/ 25 h 79"/>
                <a:gd name="T108" fmla="*/ 63 w 134"/>
                <a:gd name="T109" fmla="*/ 24 h 79"/>
                <a:gd name="T110" fmla="*/ 67 w 134"/>
                <a:gd name="T111" fmla="*/ 22 h 79"/>
                <a:gd name="T112" fmla="*/ 67 w 134"/>
                <a:gd name="T113"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79">
                  <a:moveTo>
                    <a:pt x="6" y="79"/>
                  </a:moveTo>
                  <a:lnTo>
                    <a:pt x="129" y="79"/>
                  </a:lnTo>
                  <a:lnTo>
                    <a:pt x="129" y="79"/>
                  </a:lnTo>
                  <a:lnTo>
                    <a:pt x="132" y="77"/>
                  </a:lnTo>
                  <a:lnTo>
                    <a:pt x="133" y="76"/>
                  </a:lnTo>
                  <a:lnTo>
                    <a:pt x="134" y="75"/>
                  </a:lnTo>
                  <a:lnTo>
                    <a:pt x="134" y="72"/>
                  </a:lnTo>
                  <a:lnTo>
                    <a:pt x="134" y="33"/>
                  </a:lnTo>
                  <a:lnTo>
                    <a:pt x="101" y="33"/>
                  </a:lnTo>
                  <a:lnTo>
                    <a:pt x="101" y="33"/>
                  </a:lnTo>
                  <a:lnTo>
                    <a:pt x="101" y="26"/>
                  </a:lnTo>
                  <a:lnTo>
                    <a:pt x="98" y="20"/>
                  </a:lnTo>
                  <a:lnTo>
                    <a:pt x="95" y="14"/>
                  </a:lnTo>
                  <a:lnTo>
                    <a:pt x="91" y="9"/>
                  </a:lnTo>
                  <a:lnTo>
                    <a:pt x="86" y="5"/>
                  </a:lnTo>
                  <a:lnTo>
                    <a:pt x="81" y="2"/>
                  </a:lnTo>
                  <a:lnTo>
                    <a:pt x="74" y="1"/>
                  </a:lnTo>
                  <a:lnTo>
                    <a:pt x="67" y="0"/>
                  </a:lnTo>
                  <a:lnTo>
                    <a:pt x="67" y="0"/>
                  </a:lnTo>
                  <a:lnTo>
                    <a:pt x="61" y="1"/>
                  </a:lnTo>
                  <a:lnTo>
                    <a:pt x="54" y="2"/>
                  </a:lnTo>
                  <a:lnTo>
                    <a:pt x="48" y="5"/>
                  </a:lnTo>
                  <a:lnTo>
                    <a:pt x="43" y="9"/>
                  </a:lnTo>
                  <a:lnTo>
                    <a:pt x="39" y="14"/>
                  </a:lnTo>
                  <a:lnTo>
                    <a:pt x="36" y="20"/>
                  </a:lnTo>
                  <a:lnTo>
                    <a:pt x="35" y="26"/>
                  </a:lnTo>
                  <a:lnTo>
                    <a:pt x="34" y="33"/>
                  </a:lnTo>
                  <a:lnTo>
                    <a:pt x="0" y="33"/>
                  </a:lnTo>
                  <a:lnTo>
                    <a:pt x="0" y="72"/>
                  </a:lnTo>
                  <a:lnTo>
                    <a:pt x="0" y="72"/>
                  </a:lnTo>
                  <a:lnTo>
                    <a:pt x="0" y="75"/>
                  </a:lnTo>
                  <a:lnTo>
                    <a:pt x="1" y="76"/>
                  </a:lnTo>
                  <a:lnTo>
                    <a:pt x="4" y="77"/>
                  </a:lnTo>
                  <a:lnTo>
                    <a:pt x="6" y="79"/>
                  </a:lnTo>
                  <a:lnTo>
                    <a:pt x="6" y="79"/>
                  </a:lnTo>
                  <a:close/>
                  <a:moveTo>
                    <a:pt x="67" y="22"/>
                  </a:moveTo>
                  <a:lnTo>
                    <a:pt x="67" y="22"/>
                  </a:lnTo>
                  <a:lnTo>
                    <a:pt x="71" y="24"/>
                  </a:lnTo>
                  <a:lnTo>
                    <a:pt x="75" y="25"/>
                  </a:lnTo>
                  <a:lnTo>
                    <a:pt x="78" y="29"/>
                  </a:lnTo>
                  <a:lnTo>
                    <a:pt x="79" y="33"/>
                  </a:lnTo>
                  <a:lnTo>
                    <a:pt x="79" y="33"/>
                  </a:lnTo>
                  <a:lnTo>
                    <a:pt x="78" y="37"/>
                  </a:lnTo>
                  <a:lnTo>
                    <a:pt x="75" y="41"/>
                  </a:lnTo>
                  <a:lnTo>
                    <a:pt x="71" y="44"/>
                  </a:lnTo>
                  <a:lnTo>
                    <a:pt x="67" y="45"/>
                  </a:lnTo>
                  <a:lnTo>
                    <a:pt x="67" y="45"/>
                  </a:lnTo>
                  <a:lnTo>
                    <a:pt x="63" y="44"/>
                  </a:lnTo>
                  <a:lnTo>
                    <a:pt x="59" y="41"/>
                  </a:lnTo>
                  <a:lnTo>
                    <a:pt x="57" y="37"/>
                  </a:lnTo>
                  <a:lnTo>
                    <a:pt x="57" y="33"/>
                  </a:lnTo>
                  <a:lnTo>
                    <a:pt x="57" y="33"/>
                  </a:lnTo>
                  <a:lnTo>
                    <a:pt x="57" y="29"/>
                  </a:lnTo>
                  <a:lnTo>
                    <a:pt x="59" y="25"/>
                  </a:lnTo>
                  <a:lnTo>
                    <a:pt x="63" y="24"/>
                  </a:lnTo>
                  <a:lnTo>
                    <a:pt x="67" y="22"/>
                  </a:lnTo>
                  <a:lnTo>
                    <a:pt x="6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Freeform 230">
              <a:extLst>
                <a:ext uri="{FF2B5EF4-FFF2-40B4-BE49-F238E27FC236}">
                  <a16:creationId xmlns:a16="http://schemas.microsoft.com/office/drawing/2014/main" id="{11913ED0-9ECF-4565-B308-A8690EF479BD}"/>
                </a:ext>
              </a:extLst>
            </p:cNvPr>
            <p:cNvSpPr>
              <a:spLocks/>
            </p:cNvSpPr>
            <p:nvPr/>
          </p:nvSpPr>
          <p:spPr bwMode="auto">
            <a:xfrm>
              <a:off x="4564392" y="964773"/>
              <a:ext cx="70139" cy="48292"/>
            </a:xfrm>
            <a:custGeom>
              <a:avLst/>
              <a:gdLst>
                <a:gd name="T0" fmla="*/ 106 w 121"/>
                <a:gd name="T1" fmla="*/ 3 h 85"/>
                <a:gd name="T2" fmla="*/ 46 w 121"/>
                <a:gd name="T3" fmla="*/ 65 h 85"/>
                <a:gd name="T4" fmla="*/ 15 w 121"/>
                <a:gd name="T5" fmla="*/ 34 h 85"/>
                <a:gd name="T6" fmla="*/ 15 w 121"/>
                <a:gd name="T7" fmla="*/ 34 h 85"/>
                <a:gd name="T8" fmla="*/ 12 w 121"/>
                <a:gd name="T9" fmla="*/ 31 h 85"/>
                <a:gd name="T10" fmla="*/ 8 w 121"/>
                <a:gd name="T11" fmla="*/ 31 h 85"/>
                <a:gd name="T12" fmla="*/ 5 w 121"/>
                <a:gd name="T13" fmla="*/ 31 h 85"/>
                <a:gd name="T14" fmla="*/ 3 w 121"/>
                <a:gd name="T15" fmla="*/ 34 h 85"/>
                <a:gd name="T16" fmla="*/ 3 w 121"/>
                <a:gd name="T17" fmla="*/ 34 h 85"/>
                <a:gd name="T18" fmla="*/ 0 w 121"/>
                <a:gd name="T19" fmla="*/ 36 h 85"/>
                <a:gd name="T20" fmla="*/ 0 w 121"/>
                <a:gd name="T21" fmla="*/ 39 h 85"/>
                <a:gd name="T22" fmla="*/ 0 w 121"/>
                <a:gd name="T23" fmla="*/ 43 h 85"/>
                <a:gd name="T24" fmla="*/ 3 w 121"/>
                <a:gd name="T25" fmla="*/ 46 h 85"/>
                <a:gd name="T26" fmla="*/ 39 w 121"/>
                <a:gd name="T27" fmla="*/ 82 h 85"/>
                <a:gd name="T28" fmla="*/ 39 w 121"/>
                <a:gd name="T29" fmla="*/ 82 h 85"/>
                <a:gd name="T30" fmla="*/ 41 w 121"/>
                <a:gd name="T31" fmla="*/ 85 h 85"/>
                <a:gd name="T32" fmla="*/ 46 w 121"/>
                <a:gd name="T33" fmla="*/ 85 h 85"/>
                <a:gd name="T34" fmla="*/ 46 w 121"/>
                <a:gd name="T35" fmla="*/ 85 h 85"/>
                <a:gd name="T36" fmla="*/ 48 w 121"/>
                <a:gd name="T37" fmla="*/ 85 h 85"/>
                <a:gd name="T38" fmla="*/ 51 w 121"/>
                <a:gd name="T39" fmla="*/ 82 h 85"/>
                <a:gd name="T40" fmla="*/ 118 w 121"/>
                <a:gd name="T41" fmla="*/ 15 h 85"/>
                <a:gd name="T42" fmla="*/ 118 w 121"/>
                <a:gd name="T43" fmla="*/ 15 h 85"/>
                <a:gd name="T44" fmla="*/ 121 w 121"/>
                <a:gd name="T45" fmla="*/ 12 h 85"/>
                <a:gd name="T46" fmla="*/ 121 w 121"/>
                <a:gd name="T47" fmla="*/ 10 h 85"/>
                <a:gd name="T48" fmla="*/ 121 w 121"/>
                <a:gd name="T49" fmla="*/ 6 h 85"/>
                <a:gd name="T50" fmla="*/ 118 w 121"/>
                <a:gd name="T51" fmla="*/ 3 h 85"/>
                <a:gd name="T52" fmla="*/ 118 w 121"/>
                <a:gd name="T53" fmla="*/ 3 h 85"/>
                <a:gd name="T54" fmla="*/ 115 w 121"/>
                <a:gd name="T55" fmla="*/ 2 h 85"/>
                <a:gd name="T56" fmla="*/ 113 w 121"/>
                <a:gd name="T57" fmla="*/ 0 h 85"/>
                <a:gd name="T58" fmla="*/ 109 w 121"/>
                <a:gd name="T59" fmla="*/ 2 h 85"/>
                <a:gd name="T60" fmla="*/ 106 w 121"/>
                <a:gd name="T61" fmla="*/ 3 h 85"/>
                <a:gd name="T62" fmla="*/ 106 w 121"/>
                <a:gd name="T63"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85">
                  <a:moveTo>
                    <a:pt x="106" y="3"/>
                  </a:moveTo>
                  <a:lnTo>
                    <a:pt x="46" y="65"/>
                  </a:lnTo>
                  <a:lnTo>
                    <a:pt x="15" y="34"/>
                  </a:lnTo>
                  <a:lnTo>
                    <a:pt x="15" y="34"/>
                  </a:lnTo>
                  <a:lnTo>
                    <a:pt x="12" y="31"/>
                  </a:lnTo>
                  <a:lnTo>
                    <a:pt x="8" y="31"/>
                  </a:lnTo>
                  <a:lnTo>
                    <a:pt x="5" y="31"/>
                  </a:lnTo>
                  <a:lnTo>
                    <a:pt x="3" y="34"/>
                  </a:lnTo>
                  <a:lnTo>
                    <a:pt x="3" y="34"/>
                  </a:lnTo>
                  <a:lnTo>
                    <a:pt x="0" y="36"/>
                  </a:lnTo>
                  <a:lnTo>
                    <a:pt x="0" y="39"/>
                  </a:lnTo>
                  <a:lnTo>
                    <a:pt x="0" y="43"/>
                  </a:lnTo>
                  <a:lnTo>
                    <a:pt x="3" y="46"/>
                  </a:lnTo>
                  <a:lnTo>
                    <a:pt x="39" y="82"/>
                  </a:lnTo>
                  <a:lnTo>
                    <a:pt x="39" y="82"/>
                  </a:lnTo>
                  <a:lnTo>
                    <a:pt x="41" y="85"/>
                  </a:lnTo>
                  <a:lnTo>
                    <a:pt x="46" y="85"/>
                  </a:lnTo>
                  <a:lnTo>
                    <a:pt x="46" y="85"/>
                  </a:lnTo>
                  <a:lnTo>
                    <a:pt x="48" y="85"/>
                  </a:lnTo>
                  <a:lnTo>
                    <a:pt x="51" y="82"/>
                  </a:lnTo>
                  <a:lnTo>
                    <a:pt x="118" y="15"/>
                  </a:lnTo>
                  <a:lnTo>
                    <a:pt x="118" y="15"/>
                  </a:lnTo>
                  <a:lnTo>
                    <a:pt x="121" y="12"/>
                  </a:lnTo>
                  <a:lnTo>
                    <a:pt x="121" y="10"/>
                  </a:lnTo>
                  <a:lnTo>
                    <a:pt x="121" y="6"/>
                  </a:lnTo>
                  <a:lnTo>
                    <a:pt x="118" y="3"/>
                  </a:lnTo>
                  <a:lnTo>
                    <a:pt x="118" y="3"/>
                  </a:lnTo>
                  <a:lnTo>
                    <a:pt x="115" y="2"/>
                  </a:lnTo>
                  <a:lnTo>
                    <a:pt x="113" y="0"/>
                  </a:lnTo>
                  <a:lnTo>
                    <a:pt x="109" y="2"/>
                  </a:lnTo>
                  <a:lnTo>
                    <a:pt x="106" y="3"/>
                  </a:lnTo>
                  <a:lnTo>
                    <a:pt x="10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4" name="Freeform 231">
              <a:extLst>
                <a:ext uri="{FF2B5EF4-FFF2-40B4-BE49-F238E27FC236}">
                  <a16:creationId xmlns:a16="http://schemas.microsoft.com/office/drawing/2014/main" id="{33A6B060-0DBC-40A3-A992-43B8FA2FA0BA}"/>
                </a:ext>
              </a:extLst>
            </p:cNvPr>
            <p:cNvSpPr>
              <a:spLocks/>
            </p:cNvSpPr>
            <p:nvPr/>
          </p:nvSpPr>
          <p:spPr bwMode="auto">
            <a:xfrm>
              <a:off x="4522993" y="903834"/>
              <a:ext cx="151775" cy="187419"/>
            </a:xfrm>
            <a:custGeom>
              <a:avLst/>
              <a:gdLst>
                <a:gd name="T0" fmla="*/ 258 w 264"/>
                <a:gd name="T1" fmla="*/ 0 h 327"/>
                <a:gd name="T2" fmla="*/ 214 w 264"/>
                <a:gd name="T3" fmla="*/ 0 h 327"/>
                <a:gd name="T4" fmla="*/ 214 w 264"/>
                <a:gd name="T5" fmla="*/ 22 h 327"/>
                <a:gd name="T6" fmla="*/ 237 w 264"/>
                <a:gd name="T7" fmla="*/ 22 h 327"/>
                <a:gd name="T8" fmla="*/ 237 w 264"/>
                <a:gd name="T9" fmla="*/ 22 h 327"/>
                <a:gd name="T10" fmla="*/ 239 w 264"/>
                <a:gd name="T11" fmla="*/ 22 h 327"/>
                <a:gd name="T12" fmla="*/ 241 w 264"/>
                <a:gd name="T13" fmla="*/ 23 h 327"/>
                <a:gd name="T14" fmla="*/ 242 w 264"/>
                <a:gd name="T15" fmla="*/ 25 h 327"/>
                <a:gd name="T16" fmla="*/ 242 w 264"/>
                <a:gd name="T17" fmla="*/ 27 h 327"/>
                <a:gd name="T18" fmla="*/ 242 w 264"/>
                <a:gd name="T19" fmla="*/ 300 h 327"/>
                <a:gd name="T20" fmla="*/ 242 w 264"/>
                <a:gd name="T21" fmla="*/ 300 h 327"/>
                <a:gd name="T22" fmla="*/ 242 w 264"/>
                <a:gd name="T23" fmla="*/ 303 h 327"/>
                <a:gd name="T24" fmla="*/ 241 w 264"/>
                <a:gd name="T25" fmla="*/ 304 h 327"/>
                <a:gd name="T26" fmla="*/ 239 w 264"/>
                <a:gd name="T27" fmla="*/ 305 h 327"/>
                <a:gd name="T28" fmla="*/ 237 w 264"/>
                <a:gd name="T29" fmla="*/ 305 h 327"/>
                <a:gd name="T30" fmla="*/ 27 w 264"/>
                <a:gd name="T31" fmla="*/ 305 h 327"/>
                <a:gd name="T32" fmla="*/ 27 w 264"/>
                <a:gd name="T33" fmla="*/ 305 h 327"/>
                <a:gd name="T34" fmla="*/ 25 w 264"/>
                <a:gd name="T35" fmla="*/ 305 h 327"/>
                <a:gd name="T36" fmla="*/ 23 w 264"/>
                <a:gd name="T37" fmla="*/ 304 h 327"/>
                <a:gd name="T38" fmla="*/ 22 w 264"/>
                <a:gd name="T39" fmla="*/ 303 h 327"/>
                <a:gd name="T40" fmla="*/ 22 w 264"/>
                <a:gd name="T41" fmla="*/ 300 h 327"/>
                <a:gd name="T42" fmla="*/ 22 w 264"/>
                <a:gd name="T43" fmla="*/ 27 h 327"/>
                <a:gd name="T44" fmla="*/ 22 w 264"/>
                <a:gd name="T45" fmla="*/ 27 h 327"/>
                <a:gd name="T46" fmla="*/ 22 w 264"/>
                <a:gd name="T47" fmla="*/ 25 h 327"/>
                <a:gd name="T48" fmla="*/ 23 w 264"/>
                <a:gd name="T49" fmla="*/ 23 h 327"/>
                <a:gd name="T50" fmla="*/ 25 w 264"/>
                <a:gd name="T51" fmla="*/ 22 h 327"/>
                <a:gd name="T52" fmla="*/ 27 w 264"/>
                <a:gd name="T53" fmla="*/ 22 h 327"/>
                <a:gd name="T54" fmla="*/ 51 w 264"/>
                <a:gd name="T55" fmla="*/ 22 h 327"/>
                <a:gd name="T56" fmla="*/ 51 w 264"/>
                <a:gd name="T57" fmla="*/ 0 h 327"/>
                <a:gd name="T58" fmla="*/ 6 w 264"/>
                <a:gd name="T59" fmla="*/ 0 h 327"/>
                <a:gd name="T60" fmla="*/ 6 w 264"/>
                <a:gd name="T61" fmla="*/ 0 h 327"/>
                <a:gd name="T62" fmla="*/ 4 w 264"/>
                <a:gd name="T63" fmla="*/ 0 h 327"/>
                <a:gd name="T64" fmla="*/ 2 w 264"/>
                <a:gd name="T65" fmla="*/ 2 h 327"/>
                <a:gd name="T66" fmla="*/ 2 w 264"/>
                <a:gd name="T67" fmla="*/ 3 h 327"/>
                <a:gd name="T68" fmla="*/ 0 w 264"/>
                <a:gd name="T69" fmla="*/ 6 h 327"/>
                <a:gd name="T70" fmla="*/ 0 w 264"/>
                <a:gd name="T71" fmla="*/ 321 h 327"/>
                <a:gd name="T72" fmla="*/ 0 w 264"/>
                <a:gd name="T73" fmla="*/ 321 h 327"/>
                <a:gd name="T74" fmla="*/ 2 w 264"/>
                <a:gd name="T75" fmla="*/ 323 h 327"/>
                <a:gd name="T76" fmla="*/ 2 w 264"/>
                <a:gd name="T77" fmla="*/ 325 h 327"/>
                <a:gd name="T78" fmla="*/ 4 w 264"/>
                <a:gd name="T79" fmla="*/ 325 h 327"/>
                <a:gd name="T80" fmla="*/ 6 w 264"/>
                <a:gd name="T81" fmla="*/ 327 h 327"/>
                <a:gd name="T82" fmla="*/ 258 w 264"/>
                <a:gd name="T83" fmla="*/ 327 h 327"/>
                <a:gd name="T84" fmla="*/ 258 w 264"/>
                <a:gd name="T85" fmla="*/ 327 h 327"/>
                <a:gd name="T86" fmla="*/ 261 w 264"/>
                <a:gd name="T87" fmla="*/ 325 h 327"/>
                <a:gd name="T88" fmla="*/ 262 w 264"/>
                <a:gd name="T89" fmla="*/ 325 h 327"/>
                <a:gd name="T90" fmla="*/ 264 w 264"/>
                <a:gd name="T91" fmla="*/ 323 h 327"/>
                <a:gd name="T92" fmla="*/ 264 w 264"/>
                <a:gd name="T93" fmla="*/ 321 h 327"/>
                <a:gd name="T94" fmla="*/ 264 w 264"/>
                <a:gd name="T95" fmla="*/ 6 h 327"/>
                <a:gd name="T96" fmla="*/ 264 w 264"/>
                <a:gd name="T97" fmla="*/ 6 h 327"/>
                <a:gd name="T98" fmla="*/ 264 w 264"/>
                <a:gd name="T99" fmla="*/ 3 h 327"/>
                <a:gd name="T100" fmla="*/ 262 w 264"/>
                <a:gd name="T101" fmla="*/ 2 h 327"/>
                <a:gd name="T102" fmla="*/ 261 w 264"/>
                <a:gd name="T103" fmla="*/ 0 h 327"/>
                <a:gd name="T104" fmla="*/ 258 w 264"/>
                <a:gd name="T105" fmla="*/ 0 h 327"/>
                <a:gd name="T106" fmla="*/ 258 w 264"/>
                <a:gd name="T10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4" h="327">
                  <a:moveTo>
                    <a:pt x="258" y="0"/>
                  </a:moveTo>
                  <a:lnTo>
                    <a:pt x="214" y="0"/>
                  </a:lnTo>
                  <a:lnTo>
                    <a:pt x="214" y="22"/>
                  </a:lnTo>
                  <a:lnTo>
                    <a:pt x="237" y="22"/>
                  </a:lnTo>
                  <a:lnTo>
                    <a:pt x="237" y="22"/>
                  </a:lnTo>
                  <a:lnTo>
                    <a:pt x="239" y="22"/>
                  </a:lnTo>
                  <a:lnTo>
                    <a:pt x="241" y="23"/>
                  </a:lnTo>
                  <a:lnTo>
                    <a:pt x="242" y="25"/>
                  </a:lnTo>
                  <a:lnTo>
                    <a:pt x="242" y="27"/>
                  </a:lnTo>
                  <a:lnTo>
                    <a:pt x="242" y="300"/>
                  </a:lnTo>
                  <a:lnTo>
                    <a:pt x="242" y="300"/>
                  </a:lnTo>
                  <a:lnTo>
                    <a:pt x="242" y="303"/>
                  </a:lnTo>
                  <a:lnTo>
                    <a:pt x="241" y="304"/>
                  </a:lnTo>
                  <a:lnTo>
                    <a:pt x="239" y="305"/>
                  </a:lnTo>
                  <a:lnTo>
                    <a:pt x="237" y="305"/>
                  </a:lnTo>
                  <a:lnTo>
                    <a:pt x="27" y="305"/>
                  </a:lnTo>
                  <a:lnTo>
                    <a:pt x="27" y="305"/>
                  </a:lnTo>
                  <a:lnTo>
                    <a:pt x="25" y="305"/>
                  </a:lnTo>
                  <a:lnTo>
                    <a:pt x="23" y="304"/>
                  </a:lnTo>
                  <a:lnTo>
                    <a:pt x="22" y="303"/>
                  </a:lnTo>
                  <a:lnTo>
                    <a:pt x="22" y="300"/>
                  </a:lnTo>
                  <a:lnTo>
                    <a:pt x="22" y="27"/>
                  </a:lnTo>
                  <a:lnTo>
                    <a:pt x="22" y="27"/>
                  </a:lnTo>
                  <a:lnTo>
                    <a:pt x="22" y="25"/>
                  </a:lnTo>
                  <a:lnTo>
                    <a:pt x="23" y="23"/>
                  </a:lnTo>
                  <a:lnTo>
                    <a:pt x="25" y="22"/>
                  </a:lnTo>
                  <a:lnTo>
                    <a:pt x="27" y="22"/>
                  </a:lnTo>
                  <a:lnTo>
                    <a:pt x="51" y="22"/>
                  </a:lnTo>
                  <a:lnTo>
                    <a:pt x="51" y="0"/>
                  </a:lnTo>
                  <a:lnTo>
                    <a:pt x="6" y="0"/>
                  </a:lnTo>
                  <a:lnTo>
                    <a:pt x="6" y="0"/>
                  </a:lnTo>
                  <a:lnTo>
                    <a:pt x="4" y="0"/>
                  </a:lnTo>
                  <a:lnTo>
                    <a:pt x="2" y="2"/>
                  </a:lnTo>
                  <a:lnTo>
                    <a:pt x="2" y="3"/>
                  </a:lnTo>
                  <a:lnTo>
                    <a:pt x="0" y="6"/>
                  </a:lnTo>
                  <a:lnTo>
                    <a:pt x="0" y="321"/>
                  </a:lnTo>
                  <a:lnTo>
                    <a:pt x="0" y="321"/>
                  </a:lnTo>
                  <a:lnTo>
                    <a:pt x="2" y="323"/>
                  </a:lnTo>
                  <a:lnTo>
                    <a:pt x="2" y="325"/>
                  </a:lnTo>
                  <a:lnTo>
                    <a:pt x="4" y="325"/>
                  </a:lnTo>
                  <a:lnTo>
                    <a:pt x="6" y="327"/>
                  </a:lnTo>
                  <a:lnTo>
                    <a:pt x="258" y="327"/>
                  </a:lnTo>
                  <a:lnTo>
                    <a:pt x="258" y="327"/>
                  </a:lnTo>
                  <a:lnTo>
                    <a:pt x="261" y="325"/>
                  </a:lnTo>
                  <a:lnTo>
                    <a:pt x="262" y="325"/>
                  </a:lnTo>
                  <a:lnTo>
                    <a:pt x="264" y="323"/>
                  </a:lnTo>
                  <a:lnTo>
                    <a:pt x="264" y="321"/>
                  </a:lnTo>
                  <a:lnTo>
                    <a:pt x="264" y="6"/>
                  </a:lnTo>
                  <a:lnTo>
                    <a:pt x="264" y="6"/>
                  </a:lnTo>
                  <a:lnTo>
                    <a:pt x="264" y="3"/>
                  </a:lnTo>
                  <a:lnTo>
                    <a:pt x="262" y="2"/>
                  </a:lnTo>
                  <a:lnTo>
                    <a:pt x="261" y="0"/>
                  </a:lnTo>
                  <a:lnTo>
                    <a:pt x="258" y="0"/>
                  </a:ln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6DF89EF1-D4A4-4F98-8D02-7564F49C2571}"/>
              </a:ext>
            </a:extLst>
          </p:cNvPr>
          <p:cNvSpPr txBox="1"/>
          <p:nvPr/>
        </p:nvSpPr>
        <p:spPr>
          <a:xfrm>
            <a:off x="394609" y="299533"/>
            <a:ext cx="8560640" cy="480131"/>
          </a:xfrm>
          <a:prstGeom prst="rect">
            <a:avLst/>
          </a:prstGeom>
          <a:noFill/>
        </p:spPr>
        <p:txBody>
          <a:bodyPr wrap="square">
            <a:spAutoFit/>
          </a:bodyPr>
          <a:lstStyle/>
          <a:p>
            <a:pPr>
              <a:lnSpc>
                <a:spcPct val="90000"/>
              </a:lnSpc>
              <a:spcBef>
                <a:spcPct val="0"/>
              </a:spcBef>
              <a:defRPr/>
            </a:pPr>
            <a:r>
              <a:rPr lang="en-US" sz="2800" b="1" cap="all" spc="200" dirty="0">
                <a:solidFill>
                  <a:srgbClr val="409B9C"/>
                </a:solidFill>
                <a:latin typeface="+mj-lt"/>
                <a:ea typeface="+mj-ea"/>
                <a:cs typeface="Arial" panose="020B0604020202020204" pitchFamily="34" charset="0"/>
              </a:rPr>
              <a:t>EOM Participant Data Reporting</a:t>
            </a:r>
          </a:p>
        </p:txBody>
      </p:sp>
    </p:spTree>
    <p:extLst>
      <p:ext uri="{BB962C8B-B14F-4D97-AF65-F5344CB8AC3E}">
        <p14:creationId xmlns:p14="http://schemas.microsoft.com/office/powerpoint/2010/main" val="1769758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685D1113-1E3E-494D-9597-5C88725B7E65}"/>
              </a:ext>
            </a:extLst>
          </p:cNvPr>
          <p:cNvCxnSpPr>
            <a:cxnSpLocks/>
          </p:cNvCxnSpPr>
          <p:nvPr/>
        </p:nvCxnSpPr>
        <p:spPr>
          <a:xfrm>
            <a:off x="252839" y="964836"/>
            <a:ext cx="8560639" cy="22708"/>
          </a:xfrm>
          <a:prstGeom prst="line">
            <a:avLst/>
          </a:prstGeom>
          <a:ln w="28575">
            <a:solidFill>
              <a:srgbClr val="409B9C"/>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516B7492-A204-46F8-A44A-3EE3FF10CA16}"/>
              </a:ext>
            </a:extLst>
          </p:cNvPr>
          <p:cNvSpPr txBox="1">
            <a:spLocks/>
          </p:cNvSpPr>
          <p:nvPr/>
        </p:nvSpPr>
        <p:spPr>
          <a:xfrm>
            <a:off x="135172" y="1931366"/>
            <a:ext cx="8945217" cy="3096889"/>
          </a:xfrm>
          <a:prstGeom prst="rect">
            <a:avLst/>
          </a:prstGeom>
        </p:spPr>
        <p:txBody>
          <a:bodyPr vert="horz" lIns="0" tIns="0" rIns="0" bIns="0" rtlCol="0">
            <a:noAutofit/>
          </a:bodyPr>
          <a:lstStyle>
            <a:lvl1pPr marL="0" indent="0" algn="l" defTabSz="914400" rtl="0" eaLnBrk="1" latinLnBrk="0" hangingPunct="1">
              <a:lnSpc>
                <a:spcPts val="1600"/>
              </a:lnSpc>
              <a:spcBef>
                <a:spcPts val="5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a:lnSpc>
                <a:spcPct val="100000"/>
              </a:lnSpc>
              <a:spcBef>
                <a:spcPts val="200"/>
              </a:spcBef>
              <a:buClrTx/>
              <a:buSzTx/>
              <a:defRPr/>
            </a:pPr>
            <a:r>
              <a:rPr lang="en-US" sz="2000" b="1" spc="0" dirty="0">
                <a:solidFill>
                  <a:schemeClr val="tx1"/>
                </a:solidFill>
                <a:latin typeface="+mn-lt"/>
                <a:ea typeface="+mn-ea"/>
                <a:cs typeface="Arial" panose="020B0604020202020204" pitchFamily="34" charset="0"/>
              </a:rPr>
              <a:t>EOM Clinical Data Elements (CDEs) </a:t>
            </a:r>
            <a:r>
              <a:rPr kumimoji="0" lang="en-US" sz="2000" b="0" i="0" u="none" strike="noStrike" kern="1200" cap="none" spc="0" normalizeH="0" baseline="0" noProof="0" dirty="0">
                <a:ln>
                  <a:noFill/>
                </a:ln>
                <a:solidFill>
                  <a:schemeClr val="tx1"/>
                </a:solidFill>
                <a:effectLst/>
                <a:uLnTx/>
                <a:uFillTx/>
                <a:latin typeface="+mn-lt"/>
                <a:cs typeface="Arial" panose="020B0604020202020204" pitchFamily="34" charset="0"/>
              </a:rPr>
              <a:t>collection and reporting of clinical data elements not available in claims or captured in the quality measures </a:t>
            </a:r>
            <a:r>
              <a:rPr lang="en-US" sz="2000" spc="0" dirty="0">
                <a:solidFill>
                  <a:schemeClr val="tx1"/>
                </a:solidFill>
                <a:latin typeface="+mn-lt"/>
                <a:cs typeface="Arial" panose="020B0604020202020204" pitchFamily="34" charset="0"/>
              </a:rPr>
              <a:t>(e.g., staging including metastatic status, disease status, and biomarkers and receptor status such as </a:t>
            </a:r>
            <a:r>
              <a:rPr lang="en-US" sz="2000" b="0" i="0" dirty="0">
                <a:solidFill>
                  <a:srgbClr val="040C28"/>
                </a:solidFill>
                <a:effectLst/>
                <a:latin typeface="+mn-lt"/>
              </a:rPr>
              <a:t>human epidermal growth factor receptor 2 (</a:t>
            </a:r>
            <a:r>
              <a:rPr lang="en-US" sz="2000" spc="0" dirty="0">
                <a:solidFill>
                  <a:schemeClr val="tx1"/>
                </a:solidFill>
                <a:latin typeface="+mn-lt"/>
                <a:cs typeface="Arial" panose="020B0604020202020204" pitchFamily="34" charset="0"/>
              </a:rPr>
              <a:t>HER2), Estrogen Receptor, </a:t>
            </a:r>
            <a:r>
              <a:rPr lang="en-US" sz="2000" dirty="0">
                <a:latin typeface="+mn-lt"/>
              </a:rPr>
              <a:t>Progesterone</a:t>
            </a:r>
            <a:r>
              <a:rPr lang="en-US" sz="2000" spc="0" dirty="0">
                <a:solidFill>
                  <a:schemeClr val="tx1"/>
                </a:solidFill>
                <a:latin typeface="+mn-lt"/>
                <a:cs typeface="Arial" panose="020B0604020202020204" pitchFamily="34" charset="0"/>
              </a:rPr>
              <a:t> Receptor), for </a:t>
            </a:r>
            <a:r>
              <a:rPr kumimoji="0" lang="en-US" sz="2000" b="0" i="0" u="none" strike="noStrike" kern="1200" cap="none" spc="0" normalizeH="0" baseline="0" noProof="0" dirty="0">
                <a:ln>
                  <a:noFill/>
                </a:ln>
                <a:solidFill>
                  <a:schemeClr val="tx1"/>
                </a:solidFill>
                <a:effectLst/>
                <a:uLnTx/>
                <a:uFillTx/>
                <a:latin typeface="+mn-lt"/>
                <a:cs typeface="Arial" panose="020B0604020202020204" pitchFamily="34" charset="0"/>
              </a:rPr>
              <a:t>purposes of monitoring, evaluation, and payment</a:t>
            </a:r>
          </a:p>
          <a:p>
            <a:pPr marL="114300" lvl="0">
              <a:lnSpc>
                <a:spcPct val="100000"/>
              </a:lnSpc>
              <a:spcBef>
                <a:spcPts val="200"/>
              </a:spcBef>
              <a:buClrTx/>
              <a:buSzTx/>
              <a:defRPr/>
            </a:pPr>
            <a:endParaRPr lang="en-US" sz="2000" spc="0" dirty="0">
              <a:solidFill>
                <a:schemeClr val="tx1"/>
              </a:solidFill>
              <a:latin typeface="+mn-lt"/>
              <a:ea typeface="+mn-ea"/>
              <a:cs typeface="Arial" panose="020B0604020202020204" pitchFamily="34" charset="0"/>
            </a:endParaRPr>
          </a:p>
          <a:p>
            <a:pPr marL="114300" lvl="0">
              <a:lnSpc>
                <a:spcPct val="100000"/>
              </a:lnSpc>
              <a:spcBef>
                <a:spcPts val="200"/>
              </a:spcBef>
              <a:buClrTx/>
              <a:buSzTx/>
              <a:defRPr/>
            </a:pPr>
            <a:r>
              <a:rPr lang="en-US" sz="2000" b="1" spc="0" dirty="0">
                <a:solidFill>
                  <a:schemeClr val="tx1"/>
                </a:solidFill>
                <a:latin typeface="+mn-lt"/>
                <a:ea typeface="+mn-ea"/>
                <a:cs typeface="Arial" panose="020B0604020202020204" pitchFamily="34" charset="0"/>
              </a:rPr>
              <a:t>EOM Clinical Data Elements Guide: </a:t>
            </a:r>
            <a:r>
              <a:rPr lang="en-US" sz="2000" spc="0" dirty="0">
                <a:solidFill>
                  <a:schemeClr val="tx1"/>
                </a:solidFill>
                <a:latin typeface="+mn-lt"/>
                <a:ea typeface="+mn-ea"/>
                <a:cs typeface="Arial" panose="020B0604020202020204" pitchFamily="34" charset="0"/>
                <a:hlinkClick r:id="rId3"/>
              </a:rPr>
              <a:t>https://innovation.cms.gov/media/document/eom-clinical-data-elements-guide</a:t>
            </a:r>
            <a:r>
              <a:rPr lang="en-US" sz="2000" spc="0" dirty="0">
                <a:solidFill>
                  <a:schemeClr val="tx1"/>
                </a:solidFill>
                <a:latin typeface="+mn-lt"/>
                <a:ea typeface="+mn-ea"/>
                <a:cs typeface="Arial" panose="020B0604020202020204" pitchFamily="34" charset="0"/>
              </a:rPr>
              <a:t> </a:t>
            </a:r>
          </a:p>
          <a:p>
            <a:pPr marL="342900" marR="0" lvl="0" algn="l" defTabSz="914400" rtl="0" eaLnBrk="1" fontAlgn="auto" latinLnBrk="0" hangingPunct="1">
              <a:lnSpc>
                <a:spcPct val="100000"/>
              </a:lnSpc>
              <a:spcBef>
                <a:spcPts val="200"/>
              </a:spcBef>
              <a:spcAft>
                <a:spcPts val="0"/>
              </a:spcAft>
              <a:buClrTx/>
              <a:buSzTx/>
              <a:defRPr/>
            </a:pPr>
            <a:endParaRPr kumimoji="0" lang="en-US" sz="1600" b="0" i="0" u="none" strike="noStrike" kern="1200" cap="none" spc="0" normalizeH="0" baseline="0" noProof="0" dirty="0">
              <a:ln>
                <a:noFill/>
              </a:ln>
              <a:solidFill>
                <a:schemeClr val="tx1"/>
              </a:solidFill>
              <a:effectLst/>
              <a:uLnTx/>
              <a:uFillTx/>
              <a:latin typeface="+mn-lt"/>
              <a:cs typeface="Arial" panose="020B0604020202020204" pitchFamily="34" charset="0"/>
            </a:endParaRPr>
          </a:p>
          <a:p>
            <a:pPr marL="114300" lvl="0">
              <a:lnSpc>
                <a:spcPct val="100000"/>
              </a:lnSpc>
              <a:spcBef>
                <a:spcPts val="200"/>
              </a:spcBef>
              <a:buClrTx/>
              <a:buSzTx/>
              <a:defRPr/>
            </a:pPr>
            <a:endParaRPr lang="en-US" sz="1350" b="1" spc="0" dirty="0">
              <a:solidFill>
                <a:schemeClr val="tx1"/>
              </a:solidFill>
              <a:latin typeface="+mn-lt"/>
              <a:ea typeface="+mn-ea"/>
              <a:cs typeface="Arial" panose="020B0604020202020204" pitchFamily="34" charset="0"/>
            </a:endParaRPr>
          </a:p>
        </p:txBody>
      </p:sp>
      <p:sp>
        <p:nvSpPr>
          <p:cNvPr id="10" name="Oval 9">
            <a:extLst>
              <a:ext uri="{FF2B5EF4-FFF2-40B4-BE49-F238E27FC236}">
                <a16:creationId xmlns:a16="http://schemas.microsoft.com/office/drawing/2014/main" id="{CCCBD92B-868D-403A-81DD-0BF413784079}"/>
              </a:ext>
            </a:extLst>
          </p:cNvPr>
          <p:cNvSpPr/>
          <p:nvPr/>
        </p:nvSpPr>
        <p:spPr>
          <a:xfrm>
            <a:off x="4409168" y="798400"/>
            <a:ext cx="378287" cy="378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5D5B90E-8484-4489-8B2B-E2544A404546}"/>
              </a:ext>
            </a:extLst>
          </p:cNvPr>
          <p:cNvGrpSpPr/>
          <p:nvPr/>
        </p:nvGrpSpPr>
        <p:grpSpPr>
          <a:xfrm>
            <a:off x="4409168" y="802651"/>
            <a:ext cx="378287" cy="378287"/>
            <a:chOff x="4409168" y="802651"/>
            <a:chExt cx="378287" cy="378287"/>
          </a:xfrm>
          <a:solidFill>
            <a:srgbClr val="409B9C"/>
          </a:solidFill>
        </p:grpSpPr>
        <p:sp>
          <p:nvSpPr>
            <p:cNvPr id="41" name="Freeform 64">
              <a:extLst>
                <a:ext uri="{FF2B5EF4-FFF2-40B4-BE49-F238E27FC236}">
                  <a16:creationId xmlns:a16="http://schemas.microsoft.com/office/drawing/2014/main" id="{BDDFF805-10C0-4190-82E4-0DEDE6A2E9E2}"/>
                </a:ext>
              </a:extLst>
            </p:cNvPr>
            <p:cNvSpPr>
              <a:spLocks noEditPoints="1"/>
            </p:cNvSpPr>
            <p:nvPr/>
          </p:nvSpPr>
          <p:spPr bwMode="auto">
            <a:xfrm>
              <a:off x="4409168" y="802651"/>
              <a:ext cx="378287" cy="378287"/>
            </a:xfrm>
            <a:custGeom>
              <a:avLst/>
              <a:gdLst>
                <a:gd name="T0" fmla="*/ 313 w 658"/>
                <a:gd name="T1" fmla="*/ 656 h 656"/>
                <a:gd name="T2" fmla="*/ 263 w 658"/>
                <a:gd name="T3" fmla="*/ 650 h 656"/>
                <a:gd name="T4" fmla="*/ 201 w 658"/>
                <a:gd name="T5" fmla="*/ 631 h 656"/>
                <a:gd name="T6" fmla="*/ 121 w 658"/>
                <a:gd name="T7" fmla="*/ 581 h 656"/>
                <a:gd name="T8" fmla="*/ 56 w 658"/>
                <a:gd name="T9" fmla="*/ 511 h 656"/>
                <a:gd name="T10" fmla="*/ 15 w 658"/>
                <a:gd name="T11" fmla="*/ 425 h 656"/>
                <a:gd name="T12" fmla="*/ 4 w 658"/>
                <a:gd name="T13" fmla="*/ 378 h 656"/>
                <a:gd name="T14" fmla="*/ 0 w 658"/>
                <a:gd name="T15" fmla="*/ 327 h 656"/>
                <a:gd name="T16" fmla="*/ 3 w 658"/>
                <a:gd name="T17" fmla="*/ 294 h 656"/>
                <a:gd name="T18" fmla="*/ 11 w 658"/>
                <a:gd name="T19" fmla="*/ 245 h 656"/>
                <a:gd name="T20" fmla="*/ 40 w 658"/>
                <a:gd name="T21" fmla="*/ 171 h 656"/>
                <a:gd name="T22" fmla="*/ 97 w 658"/>
                <a:gd name="T23" fmla="*/ 95 h 656"/>
                <a:gd name="T24" fmla="*/ 173 w 658"/>
                <a:gd name="T25" fmla="*/ 38 h 656"/>
                <a:gd name="T26" fmla="*/ 247 w 658"/>
                <a:gd name="T27" fmla="*/ 9 h 656"/>
                <a:gd name="T28" fmla="*/ 295 w 658"/>
                <a:gd name="T29" fmla="*/ 1 h 656"/>
                <a:gd name="T30" fmla="*/ 329 w 658"/>
                <a:gd name="T31" fmla="*/ 0 h 656"/>
                <a:gd name="T32" fmla="*/ 379 w 658"/>
                <a:gd name="T33" fmla="*/ 2 h 656"/>
                <a:gd name="T34" fmla="*/ 427 w 658"/>
                <a:gd name="T35" fmla="*/ 14 h 656"/>
                <a:gd name="T36" fmla="*/ 513 w 658"/>
                <a:gd name="T37" fmla="*/ 55 h 656"/>
                <a:gd name="T38" fmla="*/ 583 w 658"/>
                <a:gd name="T39" fmla="*/ 119 h 656"/>
                <a:gd name="T40" fmla="*/ 632 w 658"/>
                <a:gd name="T41" fmla="*/ 200 h 656"/>
                <a:gd name="T42" fmla="*/ 651 w 658"/>
                <a:gd name="T43" fmla="*/ 261 h 656"/>
                <a:gd name="T44" fmla="*/ 658 w 658"/>
                <a:gd name="T45" fmla="*/ 311 h 656"/>
                <a:gd name="T46" fmla="*/ 658 w 658"/>
                <a:gd name="T47" fmla="*/ 345 h 656"/>
                <a:gd name="T48" fmla="*/ 651 w 658"/>
                <a:gd name="T49" fmla="*/ 394 h 656"/>
                <a:gd name="T50" fmla="*/ 632 w 658"/>
                <a:gd name="T51" fmla="*/ 456 h 656"/>
                <a:gd name="T52" fmla="*/ 583 w 658"/>
                <a:gd name="T53" fmla="*/ 537 h 656"/>
                <a:gd name="T54" fmla="*/ 513 w 658"/>
                <a:gd name="T55" fmla="*/ 600 h 656"/>
                <a:gd name="T56" fmla="*/ 427 w 658"/>
                <a:gd name="T57" fmla="*/ 641 h 656"/>
                <a:gd name="T58" fmla="*/ 379 w 658"/>
                <a:gd name="T59" fmla="*/ 652 h 656"/>
                <a:gd name="T60" fmla="*/ 329 w 658"/>
                <a:gd name="T61" fmla="*/ 656 h 656"/>
                <a:gd name="T62" fmla="*/ 329 w 658"/>
                <a:gd name="T63" fmla="*/ 37 h 656"/>
                <a:gd name="T64" fmla="*/ 243 w 658"/>
                <a:gd name="T65" fmla="*/ 49 h 656"/>
                <a:gd name="T66" fmla="*/ 166 w 658"/>
                <a:gd name="T67" fmla="*/ 87 h 656"/>
                <a:gd name="T68" fmla="*/ 105 w 658"/>
                <a:gd name="T69" fmla="*/ 143 h 656"/>
                <a:gd name="T70" fmla="*/ 62 w 658"/>
                <a:gd name="T71" fmla="*/ 214 h 656"/>
                <a:gd name="T72" fmla="*/ 40 w 658"/>
                <a:gd name="T73" fmla="*/ 298 h 656"/>
                <a:gd name="T74" fmla="*/ 40 w 658"/>
                <a:gd name="T75" fmla="*/ 357 h 656"/>
                <a:gd name="T76" fmla="*/ 62 w 658"/>
                <a:gd name="T77" fmla="*/ 441 h 656"/>
                <a:gd name="T78" fmla="*/ 105 w 658"/>
                <a:gd name="T79" fmla="*/ 513 h 656"/>
                <a:gd name="T80" fmla="*/ 166 w 658"/>
                <a:gd name="T81" fmla="*/ 569 h 656"/>
                <a:gd name="T82" fmla="*/ 243 w 658"/>
                <a:gd name="T83" fmla="*/ 605 h 656"/>
                <a:gd name="T84" fmla="*/ 329 w 658"/>
                <a:gd name="T85" fmla="*/ 619 h 656"/>
                <a:gd name="T86" fmla="*/ 388 w 658"/>
                <a:gd name="T87" fmla="*/ 613 h 656"/>
                <a:gd name="T88" fmla="*/ 467 w 658"/>
                <a:gd name="T89" fmla="*/ 584 h 656"/>
                <a:gd name="T90" fmla="*/ 534 w 658"/>
                <a:gd name="T91" fmla="*/ 534 h 656"/>
                <a:gd name="T92" fmla="*/ 585 w 658"/>
                <a:gd name="T93" fmla="*/ 467 h 656"/>
                <a:gd name="T94" fmla="*/ 615 w 658"/>
                <a:gd name="T95" fmla="*/ 386 h 656"/>
                <a:gd name="T96" fmla="*/ 620 w 658"/>
                <a:gd name="T97" fmla="*/ 327 h 656"/>
                <a:gd name="T98" fmla="*/ 607 w 658"/>
                <a:gd name="T99" fmla="*/ 241 h 656"/>
                <a:gd name="T100" fmla="*/ 571 w 658"/>
                <a:gd name="T101" fmla="*/ 165 h 656"/>
                <a:gd name="T102" fmla="*/ 514 w 658"/>
                <a:gd name="T103" fmla="*/ 103 h 656"/>
                <a:gd name="T104" fmla="*/ 443 w 658"/>
                <a:gd name="T105" fmla="*/ 60 h 656"/>
                <a:gd name="T106" fmla="*/ 358 w 658"/>
                <a:gd name="T107" fmla="*/ 3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6">
                  <a:moveTo>
                    <a:pt x="329" y="656"/>
                  </a:moveTo>
                  <a:lnTo>
                    <a:pt x="329" y="656"/>
                  </a:lnTo>
                  <a:lnTo>
                    <a:pt x="313" y="656"/>
                  </a:lnTo>
                  <a:lnTo>
                    <a:pt x="295" y="655"/>
                  </a:lnTo>
                  <a:lnTo>
                    <a:pt x="279" y="652"/>
                  </a:lnTo>
                  <a:lnTo>
                    <a:pt x="263" y="650"/>
                  </a:lnTo>
                  <a:lnTo>
                    <a:pt x="247" y="646"/>
                  </a:lnTo>
                  <a:lnTo>
                    <a:pt x="232" y="641"/>
                  </a:lnTo>
                  <a:lnTo>
                    <a:pt x="201" y="631"/>
                  </a:lnTo>
                  <a:lnTo>
                    <a:pt x="173" y="617"/>
                  </a:lnTo>
                  <a:lnTo>
                    <a:pt x="145" y="600"/>
                  </a:lnTo>
                  <a:lnTo>
                    <a:pt x="121" y="581"/>
                  </a:lnTo>
                  <a:lnTo>
                    <a:pt x="97" y="560"/>
                  </a:lnTo>
                  <a:lnTo>
                    <a:pt x="75" y="537"/>
                  </a:lnTo>
                  <a:lnTo>
                    <a:pt x="56" y="511"/>
                  </a:lnTo>
                  <a:lnTo>
                    <a:pt x="40" y="484"/>
                  </a:lnTo>
                  <a:lnTo>
                    <a:pt x="27" y="456"/>
                  </a:lnTo>
                  <a:lnTo>
                    <a:pt x="15" y="425"/>
                  </a:lnTo>
                  <a:lnTo>
                    <a:pt x="11" y="409"/>
                  </a:lnTo>
                  <a:lnTo>
                    <a:pt x="7" y="394"/>
                  </a:lnTo>
                  <a:lnTo>
                    <a:pt x="4" y="378"/>
                  </a:lnTo>
                  <a:lnTo>
                    <a:pt x="3" y="361"/>
                  </a:lnTo>
                  <a:lnTo>
                    <a:pt x="1" y="345"/>
                  </a:lnTo>
                  <a:lnTo>
                    <a:pt x="0" y="327"/>
                  </a:lnTo>
                  <a:lnTo>
                    <a:pt x="0" y="327"/>
                  </a:lnTo>
                  <a:lnTo>
                    <a:pt x="1" y="311"/>
                  </a:lnTo>
                  <a:lnTo>
                    <a:pt x="3" y="294"/>
                  </a:lnTo>
                  <a:lnTo>
                    <a:pt x="4" y="278"/>
                  </a:lnTo>
                  <a:lnTo>
                    <a:pt x="7" y="261"/>
                  </a:lnTo>
                  <a:lnTo>
                    <a:pt x="11" y="245"/>
                  </a:lnTo>
                  <a:lnTo>
                    <a:pt x="15" y="231"/>
                  </a:lnTo>
                  <a:lnTo>
                    <a:pt x="27" y="200"/>
                  </a:lnTo>
                  <a:lnTo>
                    <a:pt x="40" y="171"/>
                  </a:lnTo>
                  <a:lnTo>
                    <a:pt x="56" y="145"/>
                  </a:lnTo>
                  <a:lnTo>
                    <a:pt x="75" y="119"/>
                  </a:lnTo>
                  <a:lnTo>
                    <a:pt x="97" y="95"/>
                  </a:lnTo>
                  <a:lnTo>
                    <a:pt x="121" y="75"/>
                  </a:lnTo>
                  <a:lnTo>
                    <a:pt x="145" y="55"/>
                  </a:lnTo>
                  <a:lnTo>
                    <a:pt x="173" y="38"/>
                  </a:lnTo>
                  <a:lnTo>
                    <a:pt x="201" y="25"/>
                  </a:lnTo>
                  <a:lnTo>
                    <a:pt x="232" y="14"/>
                  </a:lnTo>
                  <a:lnTo>
                    <a:pt x="247" y="9"/>
                  </a:lnTo>
                  <a:lnTo>
                    <a:pt x="263" y="6"/>
                  </a:lnTo>
                  <a:lnTo>
                    <a:pt x="279" y="2"/>
                  </a:lnTo>
                  <a:lnTo>
                    <a:pt x="295" y="1"/>
                  </a:lnTo>
                  <a:lnTo>
                    <a:pt x="313" y="0"/>
                  </a:lnTo>
                  <a:lnTo>
                    <a:pt x="329" y="0"/>
                  </a:lnTo>
                  <a:lnTo>
                    <a:pt x="329" y="0"/>
                  </a:lnTo>
                  <a:lnTo>
                    <a:pt x="346" y="0"/>
                  </a:lnTo>
                  <a:lnTo>
                    <a:pt x="362" y="1"/>
                  </a:lnTo>
                  <a:lnTo>
                    <a:pt x="379" y="2"/>
                  </a:lnTo>
                  <a:lnTo>
                    <a:pt x="396" y="6"/>
                  </a:lnTo>
                  <a:lnTo>
                    <a:pt x="411" y="9"/>
                  </a:lnTo>
                  <a:lnTo>
                    <a:pt x="427" y="14"/>
                  </a:lnTo>
                  <a:lnTo>
                    <a:pt x="456" y="25"/>
                  </a:lnTo>
                  <a:lnTo>
                    <a:pt x="486" y="38"/>
                  </a:lnTo>
                  <a:lnTo>
                    <a:pt x="513" y="55"/>
                  </a:lnTo>
                  <a:lnTo>
                    <a:pt x="538" y="75"/>
                  </a:lnTo>
                  <a:lnTo>
                    <a:pt x="561" y="95"/>
                  </a:lnTo>
                  <a:lnTo>
                    <a:pt x="583" y="119"/>
                  </a:lnTo>
                  <a:lnTo>
                    <a:pt x="601" y="145"/>
                  </a:lnTo>
                  <a:lnTo>
                    <a:pt x="618" y="171"/>
                  </a:lnTo>
                  <a:lnTo>
                    <a:pt x="632" y="200"/>
                  </a:lnTo>
                  <a:lnTo>
                    <a:pt x="643" y="231"/>
                  </a:lnTo>
                  <a:lnTo>
                    <a:pt x="647" y="245"/>
                  </a:lnTo>
                  <a:lnTo>
                    <a:pt x="651" y="261"/>
                  </a:lnTo>
                  <a:lnTo>
                    <a:pt x="654" y="278"/>
                  </a:lnTo>
                  <a:lnTo>
                    <a:pt x="657" y="294"/>
                  </a:lnTo>
                  <a:lnTo>
                    <a:pt x="658" y="311"/>
                  </a:lnTo>
                  <a:lnTo>
                    <a:pt x="658" y="327"/>
                  </a:lnTo>
                  <a:lnTo>
                    <a:pt x="658" y="327"/>
                  </a:lnTo>
                  <a:lnTo>
                    <a:pt x="658" y="345"/>
                  </a:lnTo>
                  <a:lnTo>
                    <a:pt x="657" y="361"/>
                  </a:lnTo>
                  <a:lnTo>
                    <a:pt x="654" y="378"/>
                  </a:lnTo>
                  <a:lnTo>
                    <a:pt x="651" y="394"/>
                  </a:lnTo>
                  <a:lnTo>
                    <a:pt x="647" y="409"/>
                  </a:lnTo>
                  <a:lnTo>
                    <a:pt x="643" y="425"/>
                  </a:lnTo>
                  <a:lnTo>
                    <a:pt x="632" y="456"/>
                  </a:lnTo>
                  <a:lnTo>
                    <a:pt x="618" y="484"/>
                  </a:lnTo>
                  <a:lnTo>
                    <a:pt x="601" y="511"/>
                  </a:lnTo>
                  <a:lnTo>
                    <a:pt x="583" y="537"/>
                  </a:lnTo>
                  <a:lnTo>
                    <a:pt x="561" y="560"/>
                  </a:lnTo>
                  <a:lnTo>
                    <a:pt x="538" y="581"/>
                  </a:lnTo>
                  <a:lnTo>
                    <a:pt x="513" y="600"/>
                  </a:lnTo>
                  <a:lnTo>
                    <a:pt x="486" y="617"/>
                  </a:lnTo>
                  <a:lnTo>
                    <a:pt x="456" y="631"/>
                  </a:lnTo>
                  <a:lnTo>
                    <a:pt x="427" y="641"/>
                  </a:lnTo>
                  <a:lnTo>
                    <a:pt x="411" y="646"/>
                  </a:lnTo>
                  <a:lnTo>
                    <a:pt x="396" y="650"/>
                  </a:lnTo>
                  <a:lnTo>
                    <a:pt x="379" y="652"/>
                  </a:lnTo>
                  <a:lnTo>
                    <a:pt x="362" y="655"/>
                  </a:lnTo>
                  <a:lnTo>
                    <a:pt x="346" y="656"/>
                  </a:lnTo>
                  <a:lnTo>
                    <a:pt x="329" y="656"/>
                  </a:lnTo>
                  <a:lnTo>
                    <a:pt x="329" y="656"/>
                  </a:lnTo>
                  <a:close/>
                  <a:moveTo>
                    <a:pt x="329" y="37"/>
                  </a:moveTo>
                  <a:lnTo>
                    <a:pt x="329" y="37"/>
                  </a:lnTo>
                  <a:lnTo>
                    <a:pt x="299" y="38"/>
                  </a:lnTo>
                  <a:lnTo>
                    <a:pt x="271" y="43"/>
                  </a:lnTo>
                  <a:lnTo>
                    <a:pt x="243" y="49"/>
                  </a:lnTo>
                  <a:lnTo>
                    <a:pt x="216" y="60"/>
                  </a:lnTo>
                  <a:lnTo>
                    <a:pt x="191" y="72"/>
                  </a:lnTo>
                  <a:lnTo>
                    <a:pt x="166" y="87"/>
                  </a:lnTo>
                  <a:lnTo>
                    <a:pt x="144" y="103"/>
                  </a:lnTo>
                  <a:lnTo>
                    <a:pt x="123" y="122"/>
                  </a:lnTo>
                  <a:lnTo>
                    <a:pt x="105" y="143"/>
                  </a:lnTo>
                  <a:lnTo>
                    <a:pt x="89" y="165"/>
                  </a:lnTo>
                  <a:lnTo>
                    <a:pt x="74" y="189"/>
                  </a:lnTo>
                  <a:lnTo>
                    <a:pt x="62" y="214"/>
                  </a:lnTo>
                  <a:lnTo>
                    <a:pt x="51" y="241"/>
                  </a:lnTo>
                  <a:lnTo>
                    <a:pt x="44" y="269"/>
                  </a:lnTo>
                  <a:lnTo>
                    <a:pt x="40" y="298"/>
                  </a:lnTo>
                  <a:lnTo>
                    <a:pt x="38" y="327"/>
                  </a:lnTo>
                  <a:lnTo>
                    <a:pt x="38" y="327"/>
                  </a:lnTo>
                  <a:lnTo>
                    <a:pt x="40" y="357"/>
                  </a:lnTo>
                  <a:lnTo>
                    <a:pt x="44" y="386"/>
                  </a:lnTo>
                  <a:lnTo>
                    <a:pt x="51" y="415"/>
                  </a:lnTo>
                  <a:lnTo>
                    <a:pt x="62" y="441"/>
                  </a:lnTo>
                  <a:lnTo>
                    <a:pt x="74" y="467"/>
                  </a:lnTo>
                  <a:lnTo>
                    <a:pt x="89" y="490"/>
                  </a:lnTo>
                  <a:lnTo>
                    <a:pt x="105" y="513"/>
                  </a:lnTo>
                  <a:lnTo>
                    <a:pt x="123" y="534"/>
                  </a:lnTo>
                  <a:lnTo>
                    <a:pt x="144" y="553"/>
                  </a:lnTo>
                  <a:lnTo>
                    <a:pt x="166" y="569"/>
                  </a:lnTo>
                  <a:lnTo>
                    <a:pt x="191" y="584"/>
                  </a:lnTo>
                  <a:lnTo>
                    <a:pt x="216" y="596"/>
                  </a:lnTo>
                  <a:lnTo>
                    <a:pt x="243" y="605"/>
                  </a:lnTo>
                  <a:lnTo>
                    <a:pt x="271" y="613"/>
                  </a:lnTo>
                  <a:lnTo>
                    <a:pt x="299" y="617"/>
                  </a:lnTo>
                  <a:lnTo>
                    <a:pt x="329" y="619"/>
                  </a:lnTo>
                  <a:lnTo>
                    <a:pt x="329" y="619"/>
                  </a:lnTo>
                  <a:lnTo>
                    <a:pt x="358" y="617"/>
                  </a:lnTo>
                  <a:lnTo>
                    <a:pt x="388" y="613"/>
                  </a:lnTo>
                  <a:lnTo>
                    <a:pt x="416" y="605"/>
                  </a:lnTo>
                  <a:lnTo>
                    <a:pt x="443" y="596"/>
                  </a:lnTo>
                  <a:lnTo>
                    <a:pt x="467" y="584"/>
                  </a:lnTo>
                  <a:lnTo>
                    <a:pt x="491" y="569"/>
                  </a:lnTo>
                  <a:lnTo>
                    <a:pt x="514" y="553"/>
                  </a:lnTo>
                  <a:lnTo>
                    <a:pt x="534" y="534"/>
                  </a:lnTo>
                  <a:lnTo>
                    <a:pt x="553" y="513"/>
                  </a:lnTo>
                  <a:lnTo>
                    <a:pt x="571" y="490"/>
                  </a:lnTo>
                  <a:lnTo>
                    <a:pt x="585" y="467"/>
                  </a:lnTo>
                  <a:lnTo>
                    <a:pt x="597" y="441"/>
                  </a:lnTo>
                  <a:lnTo>
                    <a:pt x="607" y="415"/>
                  </a:lnTo>
                  <a:lnTo>
                    <a:pt x="615" y="386"/>
                  </a:lnTo>
                  <a:lnTo>
                    <a:pt x="619" y="357"/>
                  </a:lnTo>
                  <a:lnTo>
                    <a:pt x="620" y="327"/>
                  </a:lnTo>
                  <a:lnTo>
                    <a:pt x="620" y="327"/>
                  </a:lnTo>
                  <a:lnTo>
                    <a:pt x="619" y="298"/>
                  </a:lnTo>
                  <a:lnTo>
                    <a:pt x="615" y="269"/>
                  </a:lnTo>
                  <a:lnTo>
                    <a:pt x="607" y="241"/>
                  </a:lnTo>
                  <a:lnTo>
                    <a:pt x="597" y="214"/>
                  </a:lnTo>
                  <a:lnTo>
                    <a:pt x="585" y="189"/>
                  </a:lnTo>
                  <a:lnTo>
                    <a:pt x="571" y="165"/>
                  </a:lnTo>
                  <a:lnTo>
                    <a:pt x="553" y="143"/>
                  </a:lnTo>
                  <a:lnTo>
                    <a:pt x="534" y="122"/>
                  </a:lnTo>
                  <a:lnTo>
                    <a:pt x="514" y="103"/>
                  </a:lnTo>
                  <a:lnTo>
                    <a:pt x="491" y="87"/>
                  </a:lnTo>
                  <a:lnTo>
                    <a:pt x="467" y="72"/>
                  </a:lnTo>
                  <a:lnTo>
                    <a:pt x="443" y="60"/>
                  </a:lnTo>
                  <a:lnTo>
                    <a:pt x="416" y="49"/>
                  </a:lnTo>
                  <a:lnTo>
                    <a:pt x="388" y="43"/>
                  </a:lnTo>
                  <a:lnTo>
                    <a:pt x="358" y="38"/>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2" name="Freeform 229">
              <a:extLst>
                <a:ext uri="{FF2B5EF4-FFF2-40B4-BE49-F238E27FC236}">
                  <a16:creationId xmlns:a16="http://schemas.microsoft.com/office/drawing/2014/main" id="{B89BC75C-C002-42BA-946C-5CF75EFBF8AF}"/>
                </a:ext>
              </a:extLst>
            </p:cNvPr>
            <p:cNvSpPr>
              <a:spLocks noEditPoints="1"/>
            </p:cNvSpPr>
            <p:nvPr/>
          </p:nvSpPr>
          <p:spPr bwMode="auto">
            <a:xfrm>
              <a:off x="4560943" y="879687"/>
              <a:ext cx="77037" cy="44843"/>
            </a:xfrm>
            <a:custGeom>
              <a:avLst/>
              <a:gdLst>
                <a:gd name="T0" fmla="*/ 6 w 134"/>
                <a:gd name="T1" fmla="*/ 79 h 79"/>
                <a:gd name="T2" fmla="*/ 129 w 134"/>
                <a:gd name="T3" fmla="*/ 79 h 79"/>
                <a:gd name="T4" fmla="*/ 129 w 134"/>
                <a:gd name="T5" fmla="*/ 79 h 79"/>
                <a:gd name="T6" fmla="*/ 132 w 134"/>
                <a:gd name="T7" fmla="*/ 77 h 79"/>
                <a:gd name="T8" fmla="*/ 133 w 134"/>
                <a:gd name="T9" fmla="*/ 76 h 79"/>
                <a:gd name="T10" fmla="*/ 134 w 134"/>
                <a:gd name="T11" fmla="*/ 75 h 79"/>
                <a:gd name="T12" fmla="*/ 134 w 134"/>
                <a:gd name="T13" fmla="*/ 72 h 79"/>
                <a:gd name="T14" fmla="*/ 134 w 134"/>
                <a:gd name="T15" fmla="*/ 33 h 79"/>
                <a:gd name="T16" fmla="*/ 101 w 134"/>
                <a:gd name="T17" fmla="*/ 33 h 79"/>
                <a:gd name="T18" fmla="*/ 101 w 134"/>
                <a:gd name="T19" fmla="*/ 33 h 79"/>
                <a:gd name="T20" fmla="*/ 101 w 134"/>
                <a:gd name="T21" fmla="*/ 26 h 79"/>
                <a:gd name="T22" fmla="*/ 98 w 134"/>
                <a:gd name="T23" fmla="*/ 20 h 79"/>
                <a:gd name="T24" fmla="*/ 95 w 134"/>
                <a:gd name="T25" fmla="*/ 14 h 79"/>
                <a:gd name="T26" fmla="*/ 91 w 134"/>
                <a:gd name="T27" fmla="*/ 9 h 79"/>
                <a:gd name="T28" fmla="*/ 86 w 134"/>
                <a:gd name="T29" fmla="*/ 5 h 79"/>
                <a:gd name="T30" fmla="*/ 81 w 134"/>
                <a:gd name="T31" fmla="*/ 2 h 79"/>
                <a:gd name="T32" fmla="*/ 74 w 134"/>
                <a:gd name="T33" fmla="*/ 1 h 79"/>
                <a:gd name="T34" fmla="*/ 67 w 134"/>
                <a:gd name="T35" fmla="*/ 0 h 79"/>
                <a:gd name="T36" fmla="*/ 67 w 134"/>
                <a:gd name="T37" fmla="*/ 0 h 79"/>
                <a:gd name="T38" fmla="*/ 61 w 134"/>
                <a:gd name="T39" fmla="*/ 1 h 79"/>
                <a:gd name="T40" fmla="*/ 54 w 134"/>
                <a:gd name="T41" fmla="*/ 2 h 79"/>
                <a:gd name="T42" fmla="*/ 48 w 134"/>
                <a:gd name="T43" fmla="*/ 5 h 79"/>
                <a:gd name="T44" fmla="*/ 43 w 134"/>
                <a:gd name="T45" fmla="*/ 9 h 79"/>
                <a:gd name="T46" fmla="*/ 39 w 134"/>
                <a:gd name="T47" fmla="*/ 14 h 79"/>
                <a:gd name="T48" fmla="*/ 36 w 134"/>
                <a:gd name="T49" fmla="*/ 20 h 79"/>
                <a:gd name="T50" fmla="*/ 35 w 134"/>
                <a:gd name="T51" fmla="*/ 26 h 79"/>
                <a:gd name="T52" fmla="*/ 34 w 134"/>
                <a:gd name="T53" fmla="*/ 33 h 79"/>
                <a:gd name="T54" fmla="*/ 0 w 134"/>
                <a:gd name="T55" fmla="*/ 33 h 79"/>
                <a:gd name="T56" fmla="*/ 0 w 134"/>
                <a:gd name="T57" fmla="*/ 72 h 79"/>
                <a:gd name="T58" fmla="*/ 0 w 134"/>
                <a:gd name="T59" fmla="*/ 72 h 79"/>
                <a:gd name="T60" fmla="*/ 0 w 134"/>
                <a:gd name="T61" fmla="*/ 75 h 79"/>
                <a:gd name="T62" fmla="*/ 1 w 134"/>
                <a:gd name="T63" fmla="*/ 76 h 79"/>
                <a:gd name="T64" fmla="*/ 4 w 134"/>
                <a:gd name="T65" fmla="*/ 77 h 79"/>
                <a:gd name="T66" fmla="*/ 6 w 134"/>
                <a:gd name="T67" fmla="*/ 79 h 79"/>
                <a:gd name="T68" fmla="*/ 6 w 134"/>
                <a:gd name="T69" fmla="*/ 79 h 79"/>
                <a:gd name="T70" fmla="*/ 67 w 134"/>
                <a:gd name="T71" fmla="*/ 22 h 79"/>
                <a:gd name="T72" fmla="*/ 67 w 134"/>
                <a:gd name="T73" fmla="*/ 22 h 79"/>
                <a:gd name="T74" fmla="*/ 71 w 134"/>
                <a:gd name="T75" fmla="*/ 24 h 79"/>
                <a:gd name="T76" fmla="*/ 75 w 134"/>
                <a:gd name="T77" fmla="*/ 25 h 79"/>
                <a:gd name="T78" fmla="*/ 78 w 134"/>
                <a:gd name="T79" fmla="*/ 29 h 79"/>
                <a:gd name="T80" fmla="*/ 79 w 134"/>
                <a:gd name="T81" fmla="*/ 33 h 79"/>
                <a:gd name="T82" fmla="*/ 79 w 134"/>
                <a:gd name="T83" fmla="*/ 33 h 79"/>
                <a:gd name="T84" fmla="*/ 78 w 134"/>
                <a:gd name="T85" fmla="*/ 37 h 79"/>
                <a:gd name="T86" fmla="*/ 75 w 134"/>
                <a:gd name="T87" fmla="*/ 41 h 79"/>
                <a:gd name="T88" fmla="*/ 71 w 134"/>
                <a:gd name="T89" fmla="*/ 44 h 79"/>
                <a:gd name="T90" fmla="*/ 67 w 134"/>
                <a:gd name="T91" fmla="*/ 45 h 79"/>
                <a:gd name="T92" fmla="*/ 67 w 134"/>
                <a:gd name="T93" fmla="*/ 45 h 79"/>
                <a:gd name="T94" fmla="*/ 63 w 134"/>
                <a:gd name="T95" fmla="*/ 44 h 79"/>
                <a:gd name="T96" fmla="*/ 59 w 134"/>
                <a:gd name="T97" fmla="*/ 41 h 79"/>
                <a:gd name="T98" fmla="*/ 57 w 134"/>
                <a:gd name="T99" fmla="*/ 37 h 79"/>
                <a:gd name="T100" fmla="*/ 57 w 134"/>
                <a:gd name="T101" fmla="*/ 33 h 79"/>
                <a:gd name="T102" fmla="*/ 57 w 134"/>
                <a:gd name="T103" fmla="*/ 33 h 79"/>
                <a:gd name="T104" fmla="*/ 57 w 134"/>
                <a:gd name="T105" fmla="*/ 29 h 79"/>
                <a:gd name="T106" fmla="*/ 59 w 134"/>
                <a:gd name="T107" fmla="*/ 25 h 79"/>
                <a:gd name="T108" fmla="*/ 63 w 134"/>
                <a:gd name="T109" fmla="*/ 24 h 79"/>
                <a:gd name="T110" fmla="*/ 67 w 134"/>
                <a:gd name="T111" fmla="*/ 22 h 79"/>
                <a:gd name="T112" fmla="*/ 67 w 134"/>
                <a:gd name="T113"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79">
                  <a:moveTo>
                    <a:pt x="6" y="79"/>
                  </a:moveTo>
                  <a:lnTo>
                    <a:pt x="129" y="79"/>
                  </a:lnTo>
                  <a:lnTo>
                    <a:pt x="129" y="79"/>
                  </a:lnTo>
                  <a:lnTo>
                    <a:pt x="132" y="77"/>
                  </a:lnTo>
                  <a:lnTo>
                    <a:pt x="133" y="76"/>
                  </a:lnTo>
                  <a:lnTo>
                    <a:pt x="134" y="75"/>
                  </a:lnTo>
                  <a:lnTo>
                    <a:pt x="134" y="72"/>
                  </a:lnTo>
                  <a:lnTo>
                    <a:pt x="134" y="33"/>
                  </a:lnTo>
                  <a:lnTo>
                    <a:pt x="101" y="33"/>
                  </a:lnTo>
                  <a:lnTo>
                    <a:pt x="101" y="33"/>
                  </a:lnTo>
                  <a:lnTo>
                    <a:pt x="101" y="26"/>
                  </a:lnTo>
                  <a:lnTo>
                    <a:pt x="98" y="20"/>
                  </a:lnTo>
                  <a:lnTo>
                    <a:pt x="95" y="14"/>
                  </a:lnTo>
                  <a:lnTo>
                    <a:pt x="91" y="9"/>
                  </a:lnTo>
                  <a:lnTo>
                    <a:pt x="86" y="5"/>
                  </a:lnTo>
                  <a:lnTo>
                    <a:pt x="81" y="2"/>
                  </a:lnTo>
                  <a:lnTo>
                    <a:pt x="74" y="1"/>
                  </a:lnTo>
                  <a:lnTo>
                    <a:pt x="67" y="0"/>
                  </a:lnTo>
                  <a:lnTo>
                    <a:pt x="67" y="0"/>
                  </a:lnTo>
                  <a:lnTo>
                    <a:pt x="61" y="1"/>
                  </a:lnTo>
                  <a:lnTo>
                    <a:pt x="54" y="2"/>
                  </a:lnTo>
                  <a:lnTo>
                    <a:pt x="48" y="5"/>
                  </a:lnTo>
                  <a:lnTo>
                    <a:pt x="43" y="9"/>
                  </a:lnTo>
                  <a:lnTo>
                    <a:pt x="39" y="14"/>
                  </a:lnTo>
                  <a:lnTo>
                    <a:pt x="36" y="20"/>
                  </a:lnTo>
                  <a:lnTo>
                    <a:pt x="35" y="26"/>
                  </a:lnTo>
                  <a:lnTo>
                    <a:pt x="34" y="33"/>
                  </a:lnTo>
                  <a:lnTo>
                    <a:pt x="0" y="33"/>
                  </a:lnTo>
                  <a:lnTo>
                    <a:pt x="0" y="72"/>
                  </a:lnTo>
                  <a:lnTo>
                    <a:pt x="0" y="72"/>
                  </a:lnTo>
                  <a:lnTo>
                    <a:pt x="0" y="75"/>
                  </a:lnTo>
                  <a:lnTo>
                    <a:pt x="1" y="76"/>
                  </a:lnTo>
                  <a:lnTo>
                    <a:pt x="4" y="77"/>
                  </a:lnTo>
                  <a:lnTo>
                    <a:pt x="6" y="79"/>
                  </a:lnTo>
                  <a:lnTo>
                    <a:pt x="6" y="79"/>
                  </a:lnTo>
                  <a:close/>
                  <a:moveTo>
                    <a:pt x="67" y="22"/>
                  </a:moveTo>
                  <a:lnTo>
                    <a:pt x="67" y="22"/>
                  </a:lnTo>
                  <a:lnTo>
                    <a:pt x="71" y="24"/>
                  </a:lnTo>
                  <a:lnTo>
                    <a:pt x="75" y="25"/>
                  </a:lnTo>
                  <a:lnTo>
                    <a:pt x="78" y="29"/>
                  </a:lnTo>
                  <a:lnTo>
                    <a:pt x="79" y="33"/>
                  </a:lnTo>
                  <a:lnTo>
                    <a:pt x="79" y="33"/>
                  </a:lnTo>
                  <a:lnTo>
                    <a:pt x="78" y="37"/>
                  </a:lnTo>
                  <a:lnTo>
                    <a:pt x="75" y="41"/>
                  </a:lnTo>
                  <a:lnTo>
                    <a:pt x="71" y="44"/>
                  </a:lnTo>
                  <a:lnTo>
                    <a:pt x="67" y="45"/>
                  </a:lnTo>
                  <a:lnTo>
                    <a:pt x="67" y="45"/>
                  </a:lnTo>
                  <a:lnTo>
                    <a:pt x="63" y="44"/>
                  </a:lnTo>
                  <a:lnTo>
                    <a:pt x="59" y="41"/>
                  </a:lnTo>
                  <a:lnTo>
                    <a:pt x="57" y="37"/>
                  </a:lnTo>
                  <a:lnTo>
                    <a:pt x="57" y="33"/>
                  </a:lnTo>
                  <a:lnTo>
                    <a:pt x="57" y="33"/>
                  </a:lnTo>
                  <a:lnTo>
                    <a:pt x="57" y="29"/>
                  </a:lnTo>
                  <a:lnTo>
                    <a:pt x="59" y="25"/>
                  </a:lnTo>
                  <a:lnTo>
                    <a:pt x="63" y="24"/>
                  </a:lnTo>
                  <a:lnTo>
                    <a:pt x="67" y="22"/>
                  </a:lnTo>
                  <a:lnTo>
                    <a:pt x="67"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Freeform 230">
              <a:extLst>
                <a:ext uri="{FF2B5EF4-FFF2-40B4-BE49-F238E27FC236}">
                  <a16:creationId xmlns:a16="http://schemas.microsoft.com/office/drawing/2014/main" id="{11913ED0-9ECF-4565-B308-A8690EF479BD}"/>
                </a:ext>
              </a:extLst>
            </p:cNvPr>
            <p:cNvSpPr>
              <a:spLocks/>
            </p:cNvSpPr>
            <p:nvPr/>
          </p:nvSpPr>
          <p:spPr bwMode="auto">
            <a:xfrm>
              <a:off x="4564392" y="964773"/>
              <a:ext cx="70139" cy="48292"/>
            </a:xfrm>
            <a:custGeom>
              <a:avLst/>
              <a:gdLst>
                <a:gd name="T0" fmla="*/ 106 w 121"/>
                <a:gd name="T1" fmla="*/ 3 h 85"/>
                <a:gd name="T2" fmla="*/ 46 w 121"/>
                <a:gd name="T3" fmla="*/ 65 h 85"/>
                <a:gd name="T4" fmla="*/ 15 w 121"/>
                <a:gd name="T5" fmla="*/ 34 h 85"/>
                <a:gd name="T6" fmla="*/ 15 w 121"/>
                <a:gd name="T7" fmla="*/ 34 h 85"/>
                <a:gd name="T8" fmla="*/ 12 w 121"/>
                <a:gd name="T9" fmla="*/ 31 h 85"/>
                <a:gd name="T10" fmla="*/ 8 w 121"/>
                <a:gd name="T11" fmla="*/ 31 h 85"/>
                <a:gd name="T12" fmla="*/ 5 w 121"/>
                <a:gd name="T13" fmla="*/ 31 h 85"/>
                <a:gd name="T14" fmla="*/ 3 w 121"/>
                <a:gd name="T15" fmla="*/ 34 h 85"/>
                <a:gd name="T16" fmla="*/ 3 w 121"/>
                <a:gd name="T17" fmla="*/ 34 h 85"/>
                <a:gd name="T18" fmla="*/ 0 w 121"/>
                <a:gd name="T19" fmla="*/ 36 h 85"/>
                <a:gd name="T20" fmla="*/ 0 w 121"/>
                <a:gd name="T21" fmla="*/ 39 h 85"/>
                <a:gd name="T22" fmla="*/ 0 w 121"/>
                <a:gd name="T23" fmla="*/ 43 h 85"/>
                <a:gd name="T24" fmla="*/ 3 w 121"/>
                <a:gd name="T25" fmla="*/ 46 h 85"/>
                <a:gd name="T26" fmla="*/ 39 w 121"/>
                <a:gd name="T27" fmla="*/ 82 h 85"/>
                <a:gd name="T28" fmla="*/ 39 w 121"/>
                <a:gd name="T29" fmla="*/ 82 h 85"/>
                <a:gd name="T30" fmla="*/ 41 w 121"/>
                <a:gd name="T31" fmla="*/ 85 h 85"/>
                <a:gd name="T32" fmla="*/ 46 w 121"/>
                <a:gd name="T33" fmla="*/ 85 h 85"/>
                <a:gd name="T34" fmla="*/ 46 w 121"/>
                <a:gd name="T35" fmla="*/ 85 h 85"/>
                <a:gd name="T36" fmla="*/ 48 w 121"/>
                <a:gd name="T37" fmla="*/ 85 h 85"/>
                <a:gd name="T38" fmla="*/ 51 w 121"/>
                <a:gd name="T39" fmla="*/ 82 h 85"/>
                <a:gd name="T40" fmla="*/ 118 w 121"/>
                <a:gd name="T41" fmla="*/ 15 h 85"/>
                <a:gd name="T42" fmla="*/ 118 w 121"/>
                <a:gd name="T43" fmla="*/ 15 h 85"/>
                <a:gd name="T44" fmla="*/ 121 w 121"/>
                <a:gd name="T45" fmla="*/ 12 h 85"/>
                <a:gd name="T46" fmla="*/ 121 w 121"/>
                <a:gd name="T47" fmla="*/ 10 h 85"/>
                <a:gd name="T48" fmla="*/ 121 w 121"/>
                <a:gd name="T49" fmla="*/ 6 h 85"/>
                <a:gd name="T50" fmla="*/ 118 w 121"/>
                <a:gd name="T51" fmla="*/ 3 h 85"/>
                <a:gd name="T52" fmla="*/ 118 w 121"/>
                <a:gd name="T53" fmla="*/ 3 h 85"/>
                <a:gd name="T54" fmla="*/ 115 w 121"/>
                <a:gd name="T55" fmla="*/ 2 h 85"/>
                <a:gd name="T56" fmla="*/ 113 w 121"/>
                <a:gd name="T57" fmla="*/ 0 h 85"/>
                <a:gd name="T58" fmla="*/ 109 w 121"/>
                <a:gd name="T59" fmla="*/ 2 h 85"/>
                <a:gd name="T60" fmla="*/ 106 w 121"/>
                <a:gd name="T61" fmla="*/ 3 h 85"/>
                <a:gd name="T62" fmla="*/ 106 w 121"/>
                <a:gd name="T63"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85">
                  <a:moveTo>
                    <a:pt x="106" y="3"/>
                  </a:moveTo>
                  <a:lnTo>
                    <a:pt x="46" y="65"/>
                  </a:lnTo>
                  <a:lnTo>
                    <a:pt x="15" y="34"/>
                  </a:lnTo>
                  <a:lnTo>
                    <a:pt x="15" y="34"/>
                  </a:lnTo>
                  <a:lnTo>
                    <a:pt x="12" y="31"/>
                  </a:lnTo>
                  <a:lnTo>
                    <a:pt x="8" y="31"/>
                  </a:lnTo>
                  <a:lnTo>
                    <a:pt x="5" y="31"/>
                  </a:lnTo>
                  <a:lnTo>
                    <a:pt x="3" y="34"/>
                  </a:lnTo>
                  <a:lnTo>
                    <a:pt x="3" y="34"/>
                  </a:lnTo>
                  <a:lnTo>
                    <a:pt x="0" y="36"/>
                  </a:lnTo>
                  <a:lnTo>
                    <a:pt x="0" y="39"/>
                  </a:lnTo>
                  <a:lnTo>
                    <a:pt x="0" y="43"/>
                  </a:lnTo>
                  <a:lnTo>
                    <a:pt x="3" y="46"/>
                  </a:lnTo>
                  <a:lnTo>
                    <a:pt x="39" y="82"/>
                  </a:lnTo>
                  <a:lnTo>
                    <a:pt x="39" y="82"/>
                  </a:lnTo>
                  <a:lnTo>
                    <a:pt x="41" y="85"/>
                  </a:lnTo>
                  <a:lnTo>
                    <a:pt x="46" y="85"/>
                  </a:lnTo>
                  <a:lnTo>
                    <a:pt x="46" y="85"/>
                  </a:lnTo>
                  <a:lnTo>
                    <a:pt x="48" y="85"/>
                  </a:lnTo>
                  <a:lnTo>
                    <a:pt x="51" y="82"/>
                  </a:lnTo>
                  <a:lnTo>
                    <a:pt x="118" y="15"/>
                  </a:lnTo>
                  <a:lnTo>
                    <a:pt x="118" y="15"/>
                  </a:lnTo>
                  <a:lnTo>
                    <a:pt x="121" y="12"/>
                  </a:lnTo>
                  <a:lnTo>
                    <a:pt x="121" y="10"/>
                  </a:lnTo>
                  <a:lnTo>
                    <a:pt x="121" y="6"/>
                  </a:lnTo>
                  <a:lnTo>
                    <a:pt x="118" y="3"/>
                  </a:lnTo>
                  <a:lnTo>
                    <a:pt x="118" y="3"/>
                  </a:lnTo>
                  <a:lnTo>
                    <a:pt x="115" y="2"/>
                  </a:lnTo>
                  <a:lnTo>
                    <a:pt x="113" y="0"/>
                  </a:lnTo>
                  <a:lnTo>
                    <a:pt x="109" y="2"/>
                  </a:lnTo>
                  <a:lnTo>
                    <a:pt x="106" y="3"/>
                  </a:lnTo>
                  <a:lnTo>
                    <a:pt x="10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4" name="Freeform 231">
              <a:extLst>
                <a:ext uri="{FF2B5EF4-FFF2-40B4-BE49-F238E27FC236}">
                  <a16:creationId xmlns:a16="http://schemas.microsoft.com/office/drawing/2014/main" id="{33A6B060-0DBC-40A3-A992-43B8FA2FA0BA}"/>
                </a:ext>
              </a:extLst>
            </p:cNvPr>
            <p:cNvSpPr>
              <a:spLocks/>
            </p:cNvSpPr>
            <p:nvPr/>
          </p:nvSpPr>
          <p:spPr bwMode="auto">
            <a:xfrm>
              <a:off x="4522993" y="903834"/>
              <a:ext cx="151775" cy="187419"/>
            </a:xfrm>
            <a:custGeom>
              <a:avLst/>
              <a:gdLst>
                <a:gd name="T0" fmla="*/ 258 w 264"/>
                <a:gd name="T1" fmla="*/ 0 h 327"/>
                <a:gd name="T2" fmla="*/ 214 w 264"/>
                <a:gd name="T3" fmla="*/ 0 h 327"/>
                <a:gd name="T4" fmla="*/ 214 w 264"/>
                <a:gd name="T5" fmla="*/ 22 h 327"/>
                <a:gd name="T6" fmla="*/ 237 w 264"/>
                <a:gd name="T7" fmla="*/ 22 h 327"/>
                <a:gd name="T8" fmla="*/ 237 w 264"/>
                <a:gd name="T9" fmla="*/ 22 h 327"/>
                <a:gd name="T10" fmla="*/ 239 w 264"/>
                <a:gd name="T11" fmla="*/ 22 h 327"/>
                <a:gd name="T12" fmla="*/ 241 w 264"/>
                <a:gd name="T13" fmla="*/ 23 h 327"/>
                <a:gd name="T14" fmla="*/ 242 w 264"/>
                <a:gd name="T15" fmla="*/ 25 h 327"/>
                <a:gd name="T16" fmla="*/ 242 w 264"/>
                <a:gd name="T17" fmla="*/ 27 h 327"/>
                <a:gd name="T18" fmla="*/ 242 w 264"/>
                <a:gd name="T19" fmla="*/ 300 h 327"/>
                <a:gd name="T20" fmla="*/ 242 w 264"/>
                <a:gd name="T21" fmla="*/ 300 h 327"/>
                <a:gd name="T22" fmla="*/ 242 w 264"/>
                <a:gd name="T23" fmla="*/ 303 h 327"/>
                <a:gd name="T24" fmla="*/ 241 w 264"/>
                <a:gd name="T25" fmla="*/ 304 h 327"/>
                <a:gd name="T26" fmla="*/ 239 w 264"/>
                <a:gd name="T27" fmla="*/ 305 h 327"/>
                <a:gd name="T28" fmla="*/ 237 w 264"/>
                <a:gd name="T29" fmla="*/ 305 h 327"/>
                <a:gd name="T30" fmla="*/ 27 w 264"/>
                <a:gd name="T31" fmla="*/ 305 h 327"/>
                <a:gd name="T32" fmla="*/ 27 w 264"/>
                <a:gd name="T33" fmla="*/ 305 h 327"/>
                <a:gd name="T34" fmla="*/ 25 w 264"/>
                <a:gd name="T35" fmla="*/ 305 h 327"/>
                <a:gd name="T36" fmla="*/ 23 w 264"/>
                <a:gd name="T37" fmla="*/ 304 h 327"/>
                <a:gd name="T38" fmla="*/ 22 w 264"/>
                <a:gd name="T39" fmla="*/ 303 h 327"/>
                <a:gd name="T40" fmla="*/ 22 w 264"/>
                <a:gd name="T41" fmla="*/ 300 h 327"/>
                <a:gd name="T42" fmla="*/ 22 w 264"/>
                <a:gd name="T43" fmla="*/ 27 h 327"/>
                <a:gd name="T44" fmla="*/ 22 w 264"/>
                <a:gd name="T45" fmla="*/ 27 h 327"/>
                <a:gd name="T46" fmla="*/ 22 w 264"/>
                <a:gd name="T47" fmla="*/ 25 h 327"/>
                <a:gd name="T48" fmla="*/ 23 w 264"/>
                <a:gd name="T49" fmla="*/ 23 h 327"/>
                <a:gd name="T50" fmla="*/ 25 w 264"/>
                <a:gd name="T51" fmla="*/ 22 h 327"/>
                <a:gd name="T52" fmla="*/ 27 w 264"/>
                <a:gd name="T53" fmla="*/ 22 h 327"/>
                <a:gd name="T54" fmla="*/ 51 w 264"/>
                <a:gd name="T55" fmla="*/ 22 h 327"/>
                <a:gd name="T56" fmla="*/ 51 w 264"/>
                <a:gd name="T57" fmla="*/ 0 h 327"/>
                <a:gd name="T58" fmla="*/ 6 w 264"/>
                <a:gd name="T59" fmla="*/ 0 h 327"/>
                <a:gd name="T60" fmla="*/ 6 w 264"/>
                <a:gd name="T61" fmla="*/ 0 h 327"/>
                <a:gd name="T62" fmla="*/ 4 w 264"/>
                <a:gd name="T63" fmla="*/ 0 h 327"/>
                <a:gd name="T64" fmla="*/ 2 w 264"/>
                <a:gd name="T65" fmla="*/ 2 h 327"/>
                <a:gd name="T66" fmla="*/ 2 w 264"/>
                <a:gd name="T67" fmla="*/ 3 h 327"/>
                <a:gd name="T68" fmla="*/ 0 w 264"/>
                <a:gd name="T69" fmla="*/ 6 h 327"/>
                <a:gd name="T70" fmla="*/ 0 w 264"/>
                <a:gd name="T71" fmla="*/ 321 h 327"/>
                <a:gd name="T72" fmla="*/ 0 w 264"/>
                <a:gd name="T73" fmla="*/ 321 h 327"/>
                <a:gd name="T74" fmla="*/ 2 w 264"/>
                <a:gd name="T75" fmla="*/ 323 h 327"/>
                <a:gd name="T76" fmla="*/ 2 w 264"/>
                <a:gd name="T77" fmla="*/ 325 h 327"/>
                <a:gd name="T78" fmla="*/ 4 w 264"/>
                <a:gd name="T79" fmla="*/ 325 h 327"/>
                <a:gd name="T80" fmla="*/ 6 w 264"/>
                <a:gd name="T81" fmla="*/ 327 h 327"/>
                <a:gd name="T82" fmla="*/ 258 w 264"/>
                <a:gd name="T83" fmla="*/ 327 h 327"/>
                <a:gd name="T84" fmla="*/ 258 w 264"/>
                <a:gd name="T85" fmla="*/ 327 h 327"/>
                <a:gd name="T86" fmla="*/ 261 w 264"/>
                <a:gd name="T87" fmla="*/ 325 h 327"/>
                <a:gd name="T88" fmla="*/ 262 w 264"/>
                <a:gd name="T89" fmla="*/ 325 h 327"/>
                <a:gd name="T90" fmla="*/ 264 w 264"/>
                <a:gd name="T91" fmla="*/ 323 h 327"/>
                <a:gd name="T92" fmla="*/ 264 w 264"/>
                <a:gd name="T93" fmla="*/ 321 h 327"/>
                <a:gd name="T94" fmla="*/ 264 w 264"/>
                <a:gd name="T95" fmla="*/ 6 h 327"/>
                <a:gd name="T96" fmla="*/ 264 w 264"/>
                <a:gd name="T97" fmla="*/ 6 h 327"/>
                <a:gd name="T98" fmla="*/ 264 w 264"/>
                <a:gd name="T99" fmla="*/ 3 h 327"/>
                <a:gd name="T100" fmla="*/ 262 w 264"/>
                <a:gd name="T101" fmla="*/ 2 h 327"/>
                <a:gd name="T102" fmla="*/ 261 w 264"/>
                <a:gd name="T103" fmla="*/ 0 h 327"/>
                <a:gd name="T104" fmla="*/ 258 w 264"/>
                <a:gd name="T105" fmla="*/ 0 h 327"/>
                <a:gd name="T106" fmla="*/ 258 w 264"/>
                <a:gd name="T10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4" h="327">
                  <a:moveTo>
                    <a:pt x="258" y="0"/>
                  </a:moveTo>
                  <a:lnTo>
                    <a:pt x="214" y="0"/>
                  </a:lnTo>
                  <a:lnTo>
                    <a:pt x="214" y="22"/>
                  </a:lnTo>
                  <a:lnTo>
                    <a:pt x="237" y="22"/>
                  </a:lnTo>
                  <a:lnTo>
                    <a:pt x="237" y="22"/>
                  </a:lnTo>
                  <a:lnTo>
                    <a:pt x="239" y="22"/>
                  </a:lnTo>
                  <a:lnTo>
                    <a:pt x="241" y="23"/>
                  </a:lnTo>
                  <a:lnTo>
                    <a:pt x="242" y="25"/>
                  </a:lnTo>
                  <a:lnTo>
                    <a:pt x="242" y="27"/>
                  </a:lnTo>
                  <a:lnTo>
                    <a:pt x="242" y="300"/>
                  </a:lnTo>
                  <a:lnTo>
                    <a:pt x="242" y="300"/>
                  </a:lnTo>
                  <a:lnTo>
                    <a:pt x="242" y="303"/>
                  </a:lnTo>
                  <a:lnTo>
                    <a:pt x="241" y="304"/>
                  </a:lnTo>
                  <a:lnTo>
                    <a:pt x="239" y="305"/>
                  </a:lnTo>
                  <a:lnTo>
                    <a:pt x="237" y="305"/>
                  </a:lnTo>
                  <a:lnTo>
                    <a:pt x="27" y="305"/>
                  </a:lnTo>
                  <a:lnTo>
                    <a:pt x="27" y="305"/>
                  </a:lnTo>
                  <a:lnTo>
                    <a:pt x="25" y="305"/>
                  </a:lnTo>
                  <a:lnTo>
                    <a:pt x="23" y="304"/>
                  </a:lnTo>
                  <a:lnTo>
                    <a:pt x="22" y="303"/>
                  </a:lnTo>
                  <a:lnTo>
                    <a:pt x="22" y="300"/>
                  </a:lnTo>
                  <a:lnTo>
                    <a:pt x="22" y="27"/>
                  </a:lnTo>
                  <a:lnTo>
                    <a:pt x="22" y="27"/>
                  </a:lnTo>
                  <a:lnTo>
                    <a:pt x="22" y="25"/>
                  </a:lnTo>
                  <a:lnTo>
                    <a:pt x="23" y="23"/>
                  </a:lnTo>
                  <a:lnTo>
                    <a:pt x="25" y="22"/>
                  </a:lnTo>
                  <a:lnTo>
                    <a:pt x="27" y="22"/>
                  </a:lnTo>
                  <a:lnTo>
                    <a:pt x="51" y="22"/>
                  </a:lnTo>
                  <a:lnTo>
                    <a:pt x="51" y="0"/>
                  </a:lnTo>
                  <a:lnTo>
                    <a:pt x="6" y="0"/>
                  </a:lnTo>
                  <a:lnTo>
                    <a:pt x="6" y="0"/>
                  </a:lnTo>
                  <a:lnTo>
                    <a:pt x="4" y="0"/>
                  </a:lnTo>
                  <a:lnTo>
                    <a:pt x="2" y="2"/>
                  </a:lnTo>
                  <a:lnTo>
                    <a:pt x="2" y="3"/>
                  </a:lnTo>
                  <a:lnTo>
                    <a:pt x="0" y="6"/>
                  </a:lnTo>
                  <a:lnTo>
                    <a:pt x="0" y="321"/>
                  </a:lnTo>
                  <a:lnTo>
                    <a:pt x="0" y="321"/>
                  </a:lnTo>
                  <a:lnTo>
                    <a:pt x="2" y="323"/>
                  </a:lnTo>
                  <a:lnTo>
                    <a:pt x="2" y="325"/>
                  </a:lnTo>
                  <a:lnTo>
                    <a:pt x="4" y="325"/>
                  </a:lnTo>
                  <a:lnTo>
                    <a:pt x="6" y="327"/>
                  </a:lnTo>
                  <a:lnTo>
                    <a:pt x="258" y="327"/>
                  </a:lnTo>
                  <a:lnTo>
                    <a:pt x="258" y="327"/>
                  </a:lnTo>
                  <a:lnTo>
                    <a:pt x="261" y="325"/>
                  </a:lnTo>
                  <a:lnTo>
                    <a:pt x="262" y="325"/>
                  </a:lnTo>
                  <a:lnTo>
                    <a:pt x="264" y="323"/>
                  </a:lnTo>
                  <a:lnTo>
                    <a:pt x="264" y="321"/>
                  </a:lnTo>
                  <a:lnTo>
                    <a:pt x="264" y="6"/>
                  </a:lnTo>
                  <a:lnTo>
                    <a:pt x="264" y="6"/>
                  </a:lnTo>
                  <a:lnTo>
                    <a:pt x="264" y="3"/>
                  </a:lnTo>
                  <a:lnTo>
                    <a:pt x="262" y="2"/>
                  </a:lnTo>
                  <a:lnTo>
                    <a:pt x="261" y="0"/>
                  </a:lnTo>
                  <a:lnTo>
                    <a:pt x="258" y="0"/>
                  </a:ln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6DF89EF1-D4A4-4F98-8D02-7564F49C2571}"/>
              </a:ext>
            </a:extLst>
          </p:cNvPr>
          <p:cNvSpPr txBox="1"/>
          <p:nvPr/>
        </p:nvSpPr>
        <p:spPr>
          <a:xfrm>
            <a:off x="394609" y="299533"/>
            <a:ext cx="8560640" cy="480131"/>
          </a:xfrm>
          <a:prstGeom prst="rect">
            <a:avLst/>
          </a:prstGeom>
          <a:noFill/>
        </p:spPr>
        <p:txBody>
          <a:bodyPr wrap="square">
            <a:spAutoFit/>
          </a:bodyPr>
          <a:lstStyle/>
          <a:p>
            <a:pPr>
              <a:lnSpc>
                <a:spcPct val="90000"/>
              </a:lnSpc>
              <a:spcBef>
                <a:spcPct val="0"/>
              </a:spcBef>
              <a:defRPr/>
            </a:pPr>
            <a:r>
              <a:rPr lang="en-US" sz="2800" b="1" cap="all" spc="200" dirty="0">
                <a:solidFill>
                  <a:srgbClr val="409B9C"/>
                </a:solidFill>
                <a:latin typeface="+mj-lt"/>
                <a:ea typeface="+mj-ea"/>
                <a:cs typeface="Arial" panose="020B0604020202020204" pitchFamily="34" charset="0"/>
              </a:rPr>
              <a:t>EOM Participant Data Reporting</a:t>
            </a:r>
          </a:p>
        </p:txBody>
      </p:sp>
    </p:spTree>
    <p:extLst>
      <p:ext uri="{BB962C8B-B14F-4D97-AF65-F5344CB8AC3E}">
        <p14:creationId xmlns:p14="http://schemas.microsoft.com/office/powerpoint/2010/main" val="3078604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descr="Reporting Requirements: Summary; 2 columns and 6 rows including header row; from left to right: Reporting Component and Frequency ">
            <a:extLst>
              <a:ext uri="{FF2B5EF4-FFF2-40B4-BE49-F238E27FC236}">
                <a16:creationId xmlns:a16="http://schemas.microsoft.com/office/drawing/2014/main" id="{6E1C3904-AE6A-102D-3DE3-FE338DDBD7C5}"/>
              </a:ext>
            </a:extLst>
          </p:cNvPr>
          <p:cNvGraphicFramePr>
            <a:graphicFrameLocks noGrp="1"/>
          </p:cNvGraphicFramePr>
          <p:nvPr>
            <p:extLst>
              <p:ext uri="{D42A27DB-BD31-4B8C-83A1-F6EECF244321}">
                <p14:modId xmlns:p14="http://schemas.microsoft.com/office/powerpoint/2010/main" val="1116604411"/>
              </p:ext>
            </p:extLst>
          </p:nvPr>
        </p:nvGraphicFramePr>
        <p:xfrm>
          <a:off x="132211" y="845672"/>
          <a:ext cx="8879577" cy="5893838"/>
        </p:xfrm>
        <a:graphic>
          <a:graphicData uri="http://schemas.openxmlformats.org/drawingml/2006/table">
            <a:tbl>
              <a:tblPr firstRow="1" bandRow="1">
                <a:tableStyleId>{7DF18680-E054-41AD-8BC1-D1AEF772440D}</a:tableStyleId>
              </a:tblPr>
              <a:tblGrid>
                <a:gridCol w="2443962">
                  <a:extLst>
                    <a:ext uri="{9D8B030D-6E8A-4147-A177-3AD203B41FA5}">
                      <a16:colId xmlns:a16="http://schemas.microsoft.com/office/drawing/2014/main" val="4175103973"/>
                    </a:ext>
                  </a:extLst>
                </a:gridCol>
                <a:gridCol w="3953671">
                  <a:extLst>
                    <a:ext uri="{9D8B030D-6E8A-4147-A177-3AD203B41FA5}">
                      <a16:colId xmlns:a16="http://schemas.microsoft.com/office/drawing/2014/main" val="930934387"/>
                    </a:ext>
                  </a:extLst>
                </a:gridCol>
                <a:gridCol w="2481944">
                  <a:extLst>
                    <a:ext uri="{9D8B030D-6E8A-4147-A177-3AD203B41FA5}">
                      <a16:colId xmlns:a16="http://schemas.microsoft.com/office/drawing/2014/main" val="2703184622"/>
                    </a:ext>
                  </a:extLst>
                </a:gridCol>
              </a:tblGrid>
              <a:tr h="350226">
                <a:tc>
                  <a:txBody>
                    <a:bodyPr/>
                    <a:lstStyle/>
                    <a:p>
                      <a:pPr algn="ctr"/>
                      <a:r>
                        <a:rPr lang="en-US" sz="1500" dirty="0">
                          <a:solidFill>
                            <a:schemeClr val="tx1"/>
                          </a:solidFill>
                        </a:rPr>
                        <a:t>DATA ELEMENT CONCEPTS</a:t>
                      </a:r>
                    </a:p>
                  </a:txBody>
                  <a:tcPr/>
                </a:tc>
                <a:tc>
                  <a:txBody>
                    <a:bodyPr/>
                    <a:lstStyle/>
                    <a:p>
                      <a:pPr algn="ctr"/>
                      <a:r>
                        <a:rPr lang="en-US" sz="1500" dirty="0">
                          <a:solidFill>
                            <a:schemeClr val="tx1"/>
                          </a:solidFill>
                        </a:rPr>
                        <a:t>DATA ELEMENT NAMES</a:t>
                      </a:r>
                    </a:p>
                  </a:txBody>
                  <a:tcPr/>
                </a:tc>
                <a:tc>
                  <a:txBody>
                    <a:bodyPr/>
                    <a:lstStyle/>
                    <a:p>
                      <a:pPr algn="ctr"/>
                      <a:r>
                        <a:rPr lang="en-US" sz="1500" dirty="0">
                          <a:solidFill>
                            <a:schemeClr val="tx1"/>
                          </a:solidFill>
                        </a:rPr>
                        <a:t>APPLICABLE CANCER TYPE</a:t>
                      </a:r>
                    </a:p>
                  </a:txBody>
                  <a:tcPr/>
                </a:tc>
                <a:extLst>
                  <a:ext uri="{0D108BD9-81ED-4DB2-BD59-A6C34878D82A}">
                    <a16:rowId xmlns:a16="http://schemas.microsoft.com/office/drawing/2014/main" val="2192223340"/>
                  </a:ext>
                </a:extLst>
              </a:tr>
              <a:tr h="351211">
                <a:tc rowSpan="2">
                  <a:txBody>
                    <a:bodyPr/>
                    <a:lstStyle/>
                    <a:p>
                      <a:r>
                        <a:rPr lang="en-US" sz="1600" dirty="0"/>
                        <a:t>Attributed Cancer Diagnosis</a:t>
                      </a:r>
                    </a:p>
                  </a:txBody>
                  <a:tcPr anchor="ctr"/>
                </a:tc>
                <a:tc>
                  <a:txBody>
                    <a:bodyPr/>
                    <a:lstStyle/>
                    <a:p>
                      <a:pPr>
                        <a:buNone/>
                      </a:pPr>
                      <a:r>
                        <a:rPr lang="en-US" sz="1600" dirty="0"/>
                        <a:t>ICD-10- CM Diagnosis Code</a:t>
                      </a:r>
                    </a:p>
                  </a:txBody>
                  <a:tcPr anchor="ctr"/>
                </a:tc>
                <a:tc rowSpan="2">
                  <a:txBody>
                    <a:bodyPr/>
                    <a:lstStyle/>
                    <a:p>
                      <a:pPr>
                        <a:buNone/>
                      </a:pPr>
                      <a:r>
                        <a:rPr lang="en-US" sz="1600" dirty="0"/>
                        <a:t>All Cancer Types</a:t>
                      </a:r>
                      <a:endParaRPr lang="en-US" sz="1500" b="1" dirty="0">
                        <a:solidFill>
                          <a:schemeClr val="tx1"/>
                        </a:solidFill>
                      </a:endParaRPr>
                    </a:p>
                  </a:txBody>
                  <a:tcPr anchor="ctr"/>
                </a:tc>
                <a:extLst>
                  <a:ext uri="{0D108BD9-81ED-4DB2-BD59-A6C34878D82A}">
                    <a16:rowId xmlns:a16="http://schemas.microsoft.com/office/drawing/2014/main" val="1652204288"/>
                  </a:ext>
                </a:extLst>
              </a:tr>
              <a:tr h="351211">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Initial Date of Diagnosis</a:t>
                      </a:r>
                      <a:endParaRPr lang="en-US" sz="1600" dirty="0">
                        <a:solidFill>
                          <a:srgbClr val="262626"/>
                        </a:solidFill>
                      </a:endParaRPr>
                    </a:p>
                  </a:txBody>
                  <a:tcPr anchor="ctr"/>
                </a:tc>
                <a:tc vMerge="1">
                  <a:txBody>
                    <a:bodyPr/>
                    <a:lstStyle/>
                    <a:p>
                      <a:endParaRPr lang="en-US"/>
                    </a:p>
                  </a:txBody>
                  <a:tcPr/>
                </a:tc>
                <a:extLst>
                  <a:ext uri="{0D108BD9-81ED-4DB2-BD59-A6C34878D82A}">
                    <a16:rowId xmlns:a16="http://schemas.microsoft.com/office/drawing/2014/main" val="3262676572"/>
                  </a:ext>
                </a:extLst>
              </a:tr>
              <a:tr h="351211">
                <a:tc rowSpan="6">
                  <a:txBody>
                    <a:bodyPr/>
                    <a:lstStyle/>
                    <a:p>
                      <a:pPr marL="0" algn="l" defTabSz="457200" rtl="0" eaLnBrk="1" latinLnBrk="0" hangingPunct="1">
                        <a:buNone/>
                      </a:pPr>
                      <a:r>
                        <a:rPr lang="en-US" sz="1600" kern="1200" dirty="0">
                          <a:solidFill>
                            <a:schemeClr val="dk1"/>
                          </a:solidFill>
                          <a:latin typeface="+mn-lt"/>
                          <a:ea typeface="+mn-ea"/>
                          <a:cs typeface="+mn-cs"/>
                        </a:rPr>
                        <a:t>Current Clinical Status</a:t>
                      </a:r>
                    </a:p>
                  </a:txBody>
                  <a:tcPr anchor="ctr">
                    <a:solidFill>
                      <a:srgbClr val="E7F5F4"/>
                    </a:solidFill>
                  </a:tcPr>
                </a:tc>
                <a:tc>
                  <a:txBody>
                    <a:bodyPr/>
                    <a:lstStyle/>
                    <a:p>
                      <a:r>
                        <a:rPr lang="en-US" sz="1600" dirty="0"/>
                        <a:t>Patient Deceased</a:t>
                      </a:r>
                    </a:p>
                  </a:txBody>
                  <a:tcPr anchor="ctr"/>
                </a:tc>
                <a:tc rowSpan="6">
                  <a:txBody>
                    <a:bodyPr/>
                    <a:lstStyle/>
                    <a:p>
                      <a:pPr>
                        <a:buNone/>
                      </a:pPr>
                      <a:r>
                        <a:rPr lang="en-US" sz="1600" kern="1200" dirty="0">
                          <a:solidFill>
                            <a:schemeClr val="dk1"/>
                          </a:solidFill>
                          <a:latin typeface="+mn-lt"/>
                          <a:ea typeface="+mn-ea"/>
                          <a:cs typeface="+mn-cs"/>
                        </a:rPr>
                        <a:t>All Cancer Types: </a:t>
                      </a:r>
                    </a:p>
                  </a:txBody>
                  <a:tcPr anchor="ctr">
                    <a:solidFill>
                      <a:srgbClr val="E7F5F4"/>
                    </a:solidFill>
                  </a:tcPr>
                </a:tc>
                <a:extLst>
                  <a:ext uri="{0D108BD9-81ED-4DB2-BD59-A6C34878D82A}">
                    <a16:rowId xmlns:a16="http://schemas.microsoft.com/office/drawing/2014/main" val="3781187994"/>
                  </a:ext>
                </a:extLst>
              </a:tr>
              <a:tr h="351211">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Date Patient Died</a:t>
                      </a:r>
                    </a:p>
                  </a:txBody>
                  <a:tcPr anchor="ctr"/>
                </a:tc>
                <a:tc vMerge="1">
                  <a:txBody>
                    <a:bodyPr/>
                    <a:lstStyle/>
                    <a:p>
                      <a:endParaRPr lang="en-US"/>
                    </a:p>
                  </a:txBody>
                  <a:tcPr/>
                </a:tc>
                <a:extLst>
                  <a:ext uri="{0D108BD9-81ED-4DB2-BD59-A6C34878D82A}">
                    <a16:rowId xmlns:a16="http://schemas.microsoft.com/office/drawing/2014/main" val="324086509"/>
                  </a:ext>
                </a:extLst>
              </a:tr>
              <a:tr h="351211">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Recurrence or Relapse Clinical Status</a:t>
                      </a:r>
                    </a:p>
                  </a:txBody>
                  <a:tcPr anchor="ctr"/>
                </a:tc>
                <a:tc vMerge="1">
                  <a:txBody>
                    <a:bodyPr/>
                    <a:lstStyle/>
                    <a:p>
                      <a:endParaRPr lang="en-US"/>
                    </a:p>
                  </a:txBody>
                  <a:tcPr/>
                </a:tc>
                <a:extLst>
                  <a:ext uri="{0D108BD9-81ED-4DB2-BD59-A6C34878D82A}">
                    <a16:rowId xmlns:a16="http://schemas.microsoft.com/office/drawing/2014/main" val="2349759024"/>
                  </a:ext>
                </a:extLst>
              </a:tr>
              <a:tr h="351211">
                <a:tc vMerge="1">
                  <a:txBody>
                    <a:bodyPr/>
                    <a:lstStyle/>
                    <a:p>
                      <a:endParaRPr lang="en-US"/>
                    </a:p>
                  </a:txBody>
                  <a:tcPr/>
                </a:tc>
                <a:tc>
                  <a:txBody>
                    <a:bodyPr/>
                    <a:lstStyle/>
                    <a:p>
                      <a:r>
                        <a:rPr lang="en-US" sz="1600" dirty="0"/>
                        <a:t>Current Clinical Status Trend</a:t>
                      </a:r>
                    </a:p>
                  </a:txBody>
                  <a:tcPr anchor="ctr"/>
                </a:tc>
                <a:tc vMerge="1">
                  <a:txBody>
                    <a:bodyPr/>
                    <a:lstStyle/>
                    <a:p>
                      <a:endParaRPr lang="en-US"/>
                    </a:p>
                  </a:txBody>
                  <a:tcPr/>
                </a:tc>
                <a:extLst>
                  <a:ext uri="{0D108BD9-81ED-4DB2-BD59-A6C34878D82A}">
                    <a16:rowId xmlns:a16="http://schemas.microsoft.com/office/drawing/2014/main" val="2850200338"/>
                  </a:ext>
                </a:extLst>
              </a:tr>
              <a:tr h="351211">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Current or History of Metastatic Disease</a:t>
                      </a:r>
                    </a:p>
                  </a:txBody>
                  <a:tcPr anchor="ctr"/>
                </a:tc>
                <a:tc vMerge="1">
                  <a:txBody>
                    <a:bodyPr/>
                    <a:lstStyle/>
                    <a:p>
                      <a:endParaRPr lang="en-US"/>
                    </a:p>
                  </a:txBody>
                  <a:tcPr/>
                </a:tc>
                <a:extLst>
                  <a:ext uri="{0D108BD9-81ED-4DB2-BD59-A6C34878D82A}">
                    <a16:rowId xmlns:a16="http://schemas.microsoft.com/office/drawing/2014/main" val="4059064938"/>
                  </a:ext>
                </a:extLst>
              </a:tr>
              <a:tr h="351211">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Current Clinical Status Date</a:t>
                      </a:r>
                    </a:p>
                  </a:txBody>
                  <a:tcPr anchor="ctr"/>
                </a:tc>
                <a:tc vMerge="1">
                  <a:txBody>
                    <a:bodyPr/>
                    <a:lstStyle/>
                    <a:p>
                      <a:endParaRPr lang="en-US"/>
                    </a:p>
                  </a:txBody>
                  <a:tcPr/>
                </a:tc>
                <a:extLst>
                  <a:ext uri="{0D108BD9-81ED-4DB2-BD59-A6C34878D82A}">
                    <a16:rowId xmlns:a16="http://schemas.microsoft.com/office/drawing/2014/main" val="4092633115"/>
                  </a:ext>
                </a:extLst>
              </a:tr>
              <a:tr h="351211">
                <a:tc rowSpan="3">
                  <a:txBody>
                    <a:bodyPr/>
                    <a:lstStyle/>
                    <a:p>
                      <a:r>
                        <a:rPr lang="en-US" sz="1600" dirty="0"/>
                        <a:t>TNM Staging</a:t>
                      </a:r>
                      <a:endParaRPr lang="en-US" sz="1500" dirty="0">
                        <a:solidFill>
                          <a:schemeClr val="tx1"/>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Primary Tumor (T)</a:t>
                      </a:r>
                    </a:p>
                  </a:txBody>
                  <a:tcPr anchor="ctr"/>
                </a:tc>
                <a:tc rowSpan="3">
                  <a:txBody>
                    <a:bodyPr/>
                    <a:lstStyle/>
                    <a:p>
                      <a:pPr>
                        <a:buNone/>
                      </a:pPr>
                      <a:r>
                        <a:rPr lang="en-US" sz="1600" dirty="0"/>
                        <a:t>Breast, Lung, Prostate, Small Intestine/Colorectal Cancer</a:t>
                      </a:r>
                      <a:endParaRPr lang="en-US" sz="1500" dirty="0">
                        <a:solidFill>
                          <a:schemeClr val="tx1"/>
                        </a:solidFill>
                      </a:endParaRPr>
                    </a:p>
                  </a:txBody>
                  <a:tcPr anchor="ctr"/>
                </a:tc>
                <a:extLst>
                  <a:ext uri="{0D108BD9-81ED-4DB2-BD59-A6C34878D82A}">
                    <a16:rowId xmlns:a16="http://schemas.microsoft.com/office/drawing/2014/main" val="2533290506"/>
                  </a:ext>
                </a:extLst>
              </a:tr>
              <a:tr h="411491">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Nodal Disease (N)</a:t>
                      </a:r>
                    </a:p>
                  </a:txBody>
                  <a:tcPr anchor="ctr"/>
                </a:tc>
                <a:tc vMerge="1">
                  <a:txBody>
                    <a:bodyPr/>
                    <a:lstStyle/>
                    <a:p>
                      <a:endParaRPr lang="en-US"/>
                    </a:p>
                  </a:txBody>
                  <a:tcPr/>
                </a:tc>
                <a:extLst>
                  <a:ext uri="{0D108BD9-81ED-4DB2-BD59-A6C34878D82A}">
                    <a16:rowId xmlns:a16="http://schemas.microsoft.com/office/drawing/2014/main" val="3748118425"/>
                  </a:ext>
                </a:extLst>
              </a:tr>
              <a:tr h="351211">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Metastasis (M)</a:t>
                      </a:r>
                      <a:endParaRPr lang="en-US" sz="1600" dirty="0">
                        <a:solidFill>
                          <a:schemeClr val="tx1"/>
                        </a:solidFill>
                      </a:endParaRPr>
                    </a:p>
                  </a:txBody>
                  <a:tcPr anchor="ctr"/>
                </a:tc>
                <a:tc vMerge="1">
                  <a:txBody>
                    <a:bodyPr/>
                    <a:lstStyle/>
                    <a:p>
                      <a:endParaRPr lang="en-US"/>
                    </a:p>
                  </a:txBody>
                  <a:tcPr/>
                </a:tc>
                <a:extLst>
                  <a:ext uri="{0D108BD9-81ED-4DB2-BD59-A6C34878D82A}">
                    <a16:rowId xmlns:a16="http://schemas.microsoft.com/office/drawing/2014/main" val="2927200317"/>
                  </a:ext>
                </a:extLst>
              </a:tr>
              <a:tr h="351211">
                <a:tc rowSpan="3">
                  <a:txBody>
                    <a:bodyPr/>
                    <a:lstStyle/>
                    <a:p>
                      <a:pPr>
                        <a:buNone/>
                      </a:pPr>
                      <a:r>
                        <a:rPr lang="en-US" sz="1600" dirty="0"/>
                        <a:t>Tumor Markers</a:t>
                      </a:r>
                      <a:endParaRPr lang="en-US" sz="1500" dirty="0">
                        <a:solidFill>
                          <a:schemeClr val="tx1"/>
                        </a:solidFill>
                      </a:endParaRPr>
                    </a:p>
                  </a:txBody>
                  <a:tcPr anchor="ctr"/>
                </a:tc>
                <a:tc>
                  <a:txBody>
                    <a:bodyPr/>
                    <a:lstStyle/>
                    <a:p>
                      <a:pPr>
                        <a:buNone/>
                      </a:pPr>
                      <a:r>
                        <a:rPr lang="en-US" sz="1600" dirty="0"/>
                        <a:t>Result of Estrogen Receptor (ER) Test</a:t>
                      </a:r>
                    </a:p>
                  </a:txBody>
                  <a:tcPr anchor="ctr"/>
                </a:tc>
                <a:tc rowSpan="3">
                  <a:txBody>
                    <a:bodyPr/>
                    <a:lstStyle/>
                    <a:p>
                      <a:pPr lvl="0" algn="l">
                        <a:buNone/>
                      </a:pPr>
                      <a:r>
                        <a:rPr lang="en-US" sz="1600" dirty="0"/>
                        <a:t>Breast Cancer</a:t>
                      </a:r>
                      <a:endParaRPr lang="en-US" sz="1500" dirty="0">
                        <a:solidFill>
                          <a:schemeClr val="tx1"/>
                        </a:solidFill>
                      </a:endParaRPr>
                    </a:p>
                  </a:txBody>
                  <a:tcPr anchor="ctr">
                    <a:solidFill>
                      <a:srgbClr val="E7F5F4"/>
                    </a:solidFill>
                  </a:tcPr>
                </a:tc>
                <a:extLst>
                  <a:ext uri="{0D108BD9-81ED-4DB2-BD59-A6C34878D82A}">
                    <a16:rowId xmlns:a16="http://schemas.microsoft.com/office/drawing/2014/main" val="108720769"/>
                  </a:ext>
                </a:extLst>
              </a:tr>
              <a:tr h="566378">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Result of Progesterone Receptor (PR) Test</a:t>
                      </a:r>
                    </a:p>
                  </a:txBody>
                  <a:tcPr anchor="ctr"/>
                </a:tc>
                <a:tc vMerge="1">
                  <a:txBody>
                    <a:bodyPr/>
                    <a:lstStyle/>
                    <a:p>
                      <a:endParaRPr lang="en-US"/>
                    </a:p>
                  </a:txBody>
                  <a:tcPr/>
                </a:tc>
                <a:extLst>
                  <a:ext uri="{0D108BD9-81ED-4DB2-BD59-A6C34878D82A}">
                    <a16:rowId xmlns:a16="http://schemas.microsoft.com/office/drawing/2014/main" val="572734382"/>
                  </a:ext>
                </a:extLst>
              </a:tr>
              <a:tr h="351211">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Result of HER2 Test</a:t>
                      </a:r>
                      <a:endParaRPr lang="en-US" sz="1600" strike="sngStrike" dirty="0">
                        <a:solidFill>
                          <a:schemeClr val="tx1"/>
                        </a:solidFill>
                      </a:endParaRPr>
                    </a:p>
                  </a:txBody>
                  <a:tcPr anchor="ctr"/>
                </a:tc>
                <a:tc vMerge="1">
                  <a:txBody>
                    <a:bodyPr/>
                    <a:lstStyle/>
                    <a:p>
                      <a:endParaRPr lang="en-US"/>
                    </a:p>
                  </a:txBody>
                  <a:tcPr/>
                </a:tc>
                <a:extLst>
                  <a:ext uri="{0D108BD9-81ED-4DB2-BD59-A6C34878D82A}">
                    <a16:rowId xmlns:a16="http://schemas.microsoft.com/office/drawing/2014/main" val="1779130041"/>
                  </a:ext>
                </a:extLst>
              </a:tr>
              <a:tr h="351211">
                <a:tc>
                  <a:txBody>
                    <a:bodyPr/>
                    <a:lstStyle/>
                    <a:p>
                      <a:pPr>
                        <a:buNone/>
                      </a:pPr>
                      <a:r>
                        <a:rPr lang="en-US" sz="1600" dirty="0"/>
                        <a:t>Histology</a:t>
                      </a:r>
                      <a:endParaRPr lang="en-US" sz="1500" dirty="0">
                        <a:solidFill>
                          <a:schemeClr val="tx1"/>
                        </a:solidFill>
                      </a:endParaRPr>
                    </a:p>
                  </a:txBody>
                  <a:tcPr anchor="ctr"/>
                </a:tc>
                <a:tc>
                  <a:txBody>
                    <a:bodyPr/>
                    <a:lstStyle/>
                    <a:p>
                      <a:pPr>
                        <a:buNone/>
                      </a:pPr>
                      <a:r>
                        <a:rPr lang="en-US" sz="1600" dirty="0"/>
                        <a:t>Histology</a:t>
                      </a:r>
                      <a:endParaRPr lang="en-US" sz="1600" dirty="0">
                        <a:solidFill>
                          <a:schemeClr val="tx1"/>
                        </a:solidFill>
                      </a:endParaRPr>
                    </a:p>
                  </a:txBody>
                  <a:tcPr anchor="ctr"/>
                </a:tc>
                <a:tc>
                  <a:txBody>
                    <a:bodyPr/>
                    <a:lstStyle/>
                    <a:p>
                      <a:pPr>
                        <a:buNone/>
                      </a:pPr>
                      <a:r>
                        <a:rPr lang="en-US" sz="1600" kern="1200" dirty="0">
                          <a:solidFill>
                            <a:schemeClr val="dk1"/>
                          </a:solidFill>
                          <a:latin typeface="+mn-lt"/>
                          <a:ea typeface="+mn-ea"/>
                          <a:cs typeface="+mn-cs"/>
                        </a:rPr>
                        <a:t>All Cancer Types</a:t>
                      </a:r>
                    </a:p>
                  </a:txBody>
                  <a:tcPr anchor="ctr"/>
                </a:tc>
                <a:extLst>
                  <a:ext uri="{0D108BD9-81ED-4DB2-BD59-A6C34878D82A}">
                    <a16:rowId xmlns:a16="http://schemas.microsoft.com/office/drawing/2014/main" val="322913258"/>
                  </a:ext>
                </a:extLst>
              </a:tr>
            </a:tbl>
          </a:graphicData>
        </a:graphic>
      </p:graphicFrame>
      <p:sp>
        <p:nvSpPr>
          <p:cNvPr id="5" name="Title 2" descr="Learning activities to come">
            <a:extLst>
              <a:ext uri="{FF2B5EF4-FFF2-40B4-BE49-F238E27FC236}">
                <a16:creationId xmlns:a16="http://schemas.microsoft.com/office/drawing/2014/main" id="{D9337AC4-9B69-CDD5-6A2B-E3CC53919401}"/>
              </a:ext>
            </a:extLst>
          </p:cNvPr>
          <p:cNvSpPr>
            <a:spLocks noGrp="1"/>
          </p:cNvSpPr>
          <p:nvPr>
            <p:ph type="title"/>
          </p:nvPr>
        </p:nvSpPr>
        <p:spPr>
          <a:xfrm>
            <a:off x="457200" y="6225"/>
            <a:ext cx="8229600" cy="1143000"/>
          </a:xfrm>
        </p:spPr>
        <p:txBody>
          <a:bodyPr>
            <a:normAutofit/>
          </a:bodyPr>
          <a:lstStyle/>
          <a:p>
            <a:r>
              <a:rPr lang="en-US" sz="2400" dirty="0">
                <a:solidFill>
                  <a:srgbClr val="298181"/>
                </a:solidFill>
              </a:rPr>
              <a:t>EOM Clinical data elements</a:t>
            </a:r>
          </a:p>
        </p:txBody>
      </p:sp>
    </p:spTree>
    <p:extLst>
      <p:ext uri="{BB962C8B-B14F-4D97-AF65-F5344CB8AC3E}">
        <p14:creationId xmlns:p14="http://schemas.microsoft.com/office/powerpoint/2010/main" val="2881806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descr="Reporting Requirements: Summary; 2 columns and 6 rows including header row; from left to right: Reporting Component and Frequency ">
            <a:extLst>
              <a:ext uri="{FF2B5EF4-FFF2-40B4-BE49-F238E27FC236}">
                <a16:creationId xmlns:a16="http://schemas.microsoft.com/office/drawing/2014/main" id="{6E1C3904-AE6A-102D-3DE3-FE338DDBD7C5}"/>
              </a:ext>
            </a:extLst>
          </p:cNvPr>
          <p:cNvGraphicFramePr>
            <a:graphicFrameLocks noGrp="1"/>
          </p:cNvGraphicFramePr>
          <p:nvPr>
            <p:extLst>
              <p:ext uri="{D42A27DB-BD31-4B8C-83A1-F6EECF244321}">
                <p14:modId xmlns:p14="http://schemas.microsoft.com/office/powerpoint/2010/main" val="2435800848"/>
              </p:ext>
            </p:extLst>
          </p:nvPr>
        </p:nvGraphicFramePr>
        <p:xfrm>
          <a:off x="177855" y="881596"/>
          <a:ext cx="8668195" cy="5577756"/>
        </p:xfrm>
        <a:graphic>
          <a:graphicData uri="http://schemas.openxmlformats.org/drawingml/2006/table">
            <a:tbl>
              <a:tblPr firstRow="1" bandRow="1">
                <a:tableStyleId>{7DF18680-E054-41AD-8BC1-D1AEF772440D}</a:tableStyleId>
              </a:tblPr>
              <a:tblGrid>
                <a:gridCol w="2385782">
                  <a:extLst>
                    <a:ext uri="{9D8B030D-6E8A-4147-A177-3AD203B41FA5}">
                      <a16:colId xmlns:a16="http://schemas.microsoft.com/office/drawing/2014/main" val="4175103973"/>
                    </a:ext>
                  </a:extLst>
                </a:gridCol>
                <a:gridCol w="2930481">
                  <a:extLst>
                    <a:ext uri="{9D8B030D-6E8A-4147-A177-3AD203B41FA5}">
                      <a16:colId xmlns:a16="http://schemas.microsoft.com/office/drawing/2014/main" val="930934387"/>
                    </a:ext>
                  </a:extLst>
                </a:gridCol>
                <a:gridCol w="3351932">
                  <a:extLst>
                    <a:ext uri="{9D8B030D-6E8A-4147-A177-3AD203B41FA5}">
                      <a16:colId xmlns:a16="http://schemas.microsoft.com/office/drawing/2014/main" val="2703184622"/>
                    </a:ext>
                  </a:extLst>
                </a:gridCol>
              </a:tblGrid>
              <a:tr h="358780">
                <a:tc>
                  <a:txBody>
                    <a:bodyPr/>
                    <a:lstStyle/>
                    <a:p>
                      <a:pPr algn="ctr"/>
                      <a:r>
                        <a:rPr lang="en-US" sz="1500" dirty="0">
                          <a:solidFill>
                            <a:schemeClr val="tx1"/>
                          </a:solidFill>
                        </a:rPr>
                        <a:t>REPORTING COMPONENT</a:t>
                      </a:r>
                    </a:p>
                  </a:txBody>
                  <a:tcPr/>
                </a:tc>
                <a:tc>
                  <a:txBody>
                    <a:bodyPr/>
                    <a:lstStyle/>
                    <a:p>
                      <a:pPr algn="ctr"/>
                      <a:r>
                        <a:rPr lang="en-US" sz="1500" dirty="0">
                          <a:solidFill>
                            <a:schemeClr val="tx1"/>
                          </a:solidFill>
                        </a:rPr>
                        <a:t>FREQUENCY</a:t>
                      </a:r>
                    </a:p>
                  </a:txBody>
                  <a:tcPr/>
                </a:tc>
                <a:tc>
                  <a:txBody>
                    <a:bodyPr/>
                    <a:lstStyle/>
                    <a:p>
                      <a:pPr algn="ctr"/>
                      <a:r>
                        <a:rPr lang="en-US" sz="1500" dirty="0">
                          <a:solidFill>
                            <a:schemeClr val="tx1"/>
                          </a:solidFill>
                        </a:rPr>
                        <a:t>DUE DATE</a:t>
                      </a:r>
                    </a:p>
                  </a:txBody>
                  <a:tcPr/>
                </a:tc>
                <a:extLst>
                  <a:ext uri="{0D108BD9-81ED-4DB2-BD59-A6C34878D82A}">
                    <a16:rowId xmlns:a16="http://schemas.microsoft.com/office/drawing/2014/main" val="2192223340"/>
                  </a:ext>
                </a:extLst>
              </a:tr>
              <a:tr h="489849">
                <a:tc>
                  <a:txBody>
                    <a:bodyPr/>
                    <a:lstStyle/>
                    <a:p>
                      <a:pPr>
                        <a:buNone/>
                      </a:pPr>
                      <a:r>
                        <a:rPr lang="en-US" sz="1500" dirty="0">
                          <a:solidFill>
                            <a:srgbClr val="262626"/>
                          </a:solidFill>
                        </a:rPr>
                        <a:t>Participant Transformation Plan (PTP) </a:t>
                      </a:r>
                      <a:endParaRPr lang="en-US" sz="1500" i="1" dirty="0">
                        <a:solidFill>
                          <a:srgbClr val="262626"/>
                        </a:solidFill>
                      </a:endParaRPr>
                    </a:p>
                  </a:txBody>
                  <a:tcPr anchor="ctr"/>
                </a:tc>
                <a:tc>
                  <a:txBody>
                    <a:bodyPr/>
                    <a:lstStyle/>
                    <a:p>
                      <a:pPr>
                        <a:buNone/>
                      </a:pPr>
                      <a:r>
                        <a:rPr lang="en-US" sz="1500" dirty="0">
                          <a:solidFill>
                            <a:srgbClr val="262626"/>
                          </a:solidFill>
                        </a:rPr>
                        <a:t>Semi-annually; baseline in June 2023</a:t>
                      </a:r>
                    </a:p>
                  </a:txBody>
                  <a:tcPr anchor="ctr"/>
                </a:tc>
                <a:tc>
                  <a:txBody>
                    <a:bodyPr/>
                    <a:lstStyle/>
                    <a:p>
                      <a:pPr>
                        <a:buNone/>
                      </a:pPr>
                      <a:r>
                        <a:rPr lang="en-US" sz="1500" strike="noStrike" dirty="0">
                          <a:solidFill>
                            <a:schemeClr val="tx1"/>
                          </a:solidFill>
                        </a:rPr>
                        <a:t>Early </a:t>
                      </a:r>
                      <a:r>
                        <a:rPr lang="en-US" sz="1500" dirty="0">
                          <a:solidFill>
                            <a:schemeClr val="tx1"/>
                          </a:solidFill>
                        </a:rPr>
                        <a:t>July 14</a:t>
                      </a:r>
                      <a:r>
                        <a:rPr lang="en-US" sz="1500" baseline="30000" dirty="0">
                          <a:solidFill>
                            <a:schemeClr val="tx1"/>
                          </a:solidFill>
                        </a:rPr>
                        <a:t>th</a:t>
                      </a:r>
                      <a:r>
                        <a:rPr lang="en-US" sz="1500" dirty="0">
                          <a:solidFill>
                            <a:schemeClr val="tx1"/>
                          </a:solidFill>
                        </a:rPr>
                        <a:t> 2023 for PP1</a:t>
                      </a:r>
                      <a:endParaRPr lang="en-US" sz="1500" b="1" dirty="0">
                        <a:solidFill>
                          <a:schemeClr val="tx1"/>
                        </a:solidFill>
                      </a:endParaRPr>
                    </a:p>
                  </a:txBody>
                  <a:tcPr anchor="ctr"/>
                </a:tc>
                <a:extLst>
                  <a:ext uri="{0D108BD9-81ED-4DB2-BD59-A6C34878D82A}">
                    <a16:rowId xmlns:a16="http://schemas.microsoft.com/office/drawing/2014/main" val="1652204288"/>
                  </a:ext>
                </a:extLst>
              </a:tr>
              <a:tr h="693953">
                <a:tc>
                  <a:txBody>
                    <a:bodyPr/>
                    <a:lstStyle/>
                    <a:p>
                      <a:pPr>
                        <a:buNone/>
                      </a:pPr>
                      <a:r>
                        <a:rPr lang="en-US" sz="1500" dirty="0">
                          <a:solidFill>
                            <a:schemeClr val="tx1"/>
                          </a:solidFill>
                        </a:rPr>
                        <a:t>Participant Redesign Activities (PRA) Attestation</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Annually</a:t>
                      </a:r>
                      <a:endParaRPr lang="en-US" sz="1500" strike="sngStrike" dirty="0">
                        <a:solidFill>
                          <a:schemeClr val="tx1"/>
                        </a:solidFill>
                      </a:endParaRPr>
                    </a:p>
                  </a:txBody>
                  <a:tcPr anchor="ctr"/>
                </a:tc>
                <a:tc>
                  <a:txBody>
                    <a:bodyPr/>
                    <a:lstStyle/>
                    <a:p>
                      <a:pPr>
                        <a:buNone/>
                      </a:pPr>
                      <a:r>
                        <a:rPr lang="en-US" sz="1500" b="0" dirty="0">
                          <a:solidFill>
                            <a:schemeClr val="tx1"/>
                          </a:solidFill>
                        </a:rPr>
                        <a:t>September 29</a:t>
                      </a:r>
                      <a:r>
                        <a:rPr lang="en-US" sz="1500" b="0" baseline="30000" dirty="0">
                          <a:solidFill>
                            <a:schemeClr val="tx1"/>
                          </a:solidFill>
                        </a:rPr>
                        <a:t>th</a:t>
                      </a:r>
                      <a:r>
                        <a:rPr lang="en-US" sz="1500" b="0" dirty="0">
                          <a:solidFill>
                            <a:schemeClr val="tx1"/>
                          </a:solidFill>
                        </a:rPr>
                        <a:t>, 2023; </a:t>
                      </a:r>
                      <a:r>
                        <a:rPr lang="en-US" sz="1500" dirty="0">
                          <a:solidFill>
                            <a:schemeClr val="tx1"/>
                          </a:solidFill>
                        </a:rPr>
                        <a:t>90 days after start of the first Performance Period (PP) and annually (September) thereafter</a:t>
                      </a:r>
                    </a:p>
                  </a:txBody>
                  <a:tcPr anchor="ctr"/>
                </a:tc>
                <a:extLst>
                  <a:ext uri="{0D108BD9-81ED-4DB2-BD59-A6C34878D82A}">
                    <a16:rowId xmlns:a16="http://schemas.microsoft.com/office/drawing/2014/main" val="3781187994"/>
                  </a:ext>
                </a:extLst>
              </a:tr>
              <a:tr h="855552">
                <a:tc>
                  <a:txBody>
                    <a:bodyPr/>
                    <a:lstStyle/>
                    <a:p>
                      <a:r>
                        <a:rPr lang="en-US" sz="1500" b="1">
                          <a:solidFill>
                            <a:schemeClr val="tx1"/>
                          </a:solidFill>
                        </a:rPr>
                        <a:t>Participant-Reported Quality Measures</a:t>
                      </a:r>
                      <a:endParaRPr lang="en-US" sz="1500" b="1" dirty="0">
                        <a:solidFill>
                          <a:schemeClr val="tx1"/>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a:solidFill>
                            <a:schemeClr val="tx1"/>
                          </a:solidFill>
                        </a:rPr>
                        <a:t>Annually– Starting with CY2024 (to be reported in early 2025) – No reporting for PP1</a:t>
                      </a:r>
                      <a:endParaRPr lang="en-US" sz="1500" b="1" dirty="0">
                        <a:solidFill>
                          <a:schemeClr val="tx1"/>
                        </a:solidFill>
                      </a:endParaRPr>
                    </a:p>
                  </a:txBody>
                  <a:tcPr anchor="ctr"/>
                </a:tc>
                <a:tc>
                  <a:txBody>
                    <a:bodyPr/>
                    <a:lstStyle/>
                    <a:p>
                      <a:pPr>
                        <a:buNone/>
                      </a:pPr>
                      <a:r>
                        <a:rPr lang="en-US" sz="1500" b="1">
                          <a:solidFill>
                            <a:schemeClr val="tx1"/>
                          </a:solidFill>
                        </a:rPr>
                        <a:t>January – Mid-February, beginning in 2025</a:t>
                      </a:r>
                      <a:endParaRPr lang="en-US" sz="1500" b="1" dirty="0">
                        <a:solidFill>
                          <a:schemeClr val="tx1"/>
                        </a:solidFill>
                      </a:endParaRPr>
                    </a:p>
                  </a:txBody>
                  <a:tcPr anchor="ctr"/>
                </a:tc>
                <a:extLst>
                  <a:ext uri="{0D108BD9-81ED-4DB2-BD59-A6C34878D82A}">
                    <a16:rowId xmlns:a16="http://schemas.microsoft.com/office/drawing/2014/main" val="2533290506"/>
                  </a:ext>
                </a:extLst>
              </a:tr>
              <a:tr h="898057">
                <a:tc>
                  <a:txBody>
                    <a:bodyPr/>
                    <a:lstStyle/>
                    <a:p>
                      <a:pPr>
                        <a:buNone/>
                      </a:pPr>
                      <a:r>
                        <a:rPr lang="en-US" sz="1500" b="1">
                          <a:solidFill>
                            <a:schemeClr val="tx1"/>
                          </a:solidFill>
                        </a:rPr>
                        <a:t>Clinical Data Elements (CDE)</a:t>
                      </a:r>
                      <a:endParaRPr lang="en-US" sz="1500" b="1" dirty="0">
                        <a:solidFill>
                          <a:schemeClr val="tx1"/>
                        </a:solidFill>
                      </a:endParaRPr>
                    </a:p>
                  </a:txBody>
                  <a:tcPr anchor="ctr"/>
                </a:tc>
                <a:tc>
                  <a:txBody>
                    <a:bodyPr/>
                    <a:lstStyle/>
                    <a:p>
                      <a:pPr>
                        <a:buNone/>
                      </a:pPr>
                      <a:r>
                        <a:rPr lang="en-US" sz="1500" b="1" dirty="0">
                          <a:solidFill>
                            <a:schemeClr val="tx1"/>
                          </a:solidFill>
                        </a:rPr>
                        <a:t>Semi-annually – after initial attribution released (</a:t>
                      </a:r>
                      <a:r>
                        <a:rPr lang="en-US" sz="1500" b="1" i="0" u="none" strike="noStrike" noProof="0" dirty="0">
                          <a:solidFill>
                            <a:schemeClr val="tx1"/>
                          </a:solidFill>
                          <a:latin typeface="Franklin Gothic Book"/>
                        </a:rPr>
                        <a:t>several months after end of PP)</a:t>
                      </a:r>
                      <a:endParaRPr lang="en-US" sz="1500" b="1" strike="sngStrike" dirty="0">
                        <a:solidFill>
                          <a:schemeClr val="tx1"/>
                        </a:solidFill>
                      </a:endParaRPr>
                    </a:p>
                  </a:txBody>
                  <a:tcPr anchor="ctr"/>
                </a:tc>
                <a:tc>
                  <a:txBody>
                    <a:bodyPr/>
                    <a:lstStyle/>
                    <a:p>
                      <a:pPr lvl="0" algn="l">
                        <a:buNone/>
                      </a:pPr>
                      <a:r>
                        <a:rPr lang="en-US" sz="1500" b="1" i="0" u="none" strike="noStrike" noProof="0">
                          <a:solidFill>
                            <a:schemeClr val="tx1"/>
                          </a:solidFill>
                          <a:latin typeface="Franklin Gothic Book"/>
                        </a:rPr>
                        <a:t>Within 30 days of attribution data being made available in the EOM HDR Application for each performance period</a:t>
                      </a:r>
                      <a:endParaRPr lang="en-US" sz="1500" b="1" dirty="0">
                        <a:solidFill>
                          <a:schemeClr val="tx1"/>
                        </a:solidFill>
                      </a:endParaRPr>
                    </a:p>
                  </a:txBody>
                  <a:tcPr anchor="ctr"/>
                </a:tc>
                <a:extLst>
                  <a:ext uri="{0D108BD9-81ED-4DB2-BD59-A6C34878D82A}">
                    <a16:rowId xmlns:a16="http://schemas.microsoft.com/office/drawing/2014/main" val="108720769"/>
                  </a:ext>
                </a:extLst>
              </a:tr>
              <a:tr h="1186738">
                <a:tc>
                  <a:txBody>
                    <a:bodyPr/>
                    <a:lstStyle/>
                    <a:p>
                      <a:pPr>
                        <a:buNone/>
                      </a:pPr>
                      <a:r>
                        <a:rPr lang="en-US" sz="1500" b="1">
                          <a:solidFill>
                            <a:schemeClr val="tx1"/>
                          </a:solidFill>
                        </a:rPr>
                        <a:t>Sociodemographic Data Elements (SDE)</a:t>
                      </a:r>
                      <a:endParaRPr lang="en-US" sz="1500" b="1" dirty="0">
                        <a:solidFill>
                          <a:schemeClr val="tx1"/>
                        </a:solidFill>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Semi-annually – after initial attribution released (several months after end of PP)</a:t>
                      </a:r>
                    </a:p>
                  </a:txBody>
                  <a:tcPr anchor="ctr"/>
                </a:tc>
                <a:tc>
                  <a:txBody>
                    <a:bodyPr/>
                    <a:lstStyle/>
                    <a:p>
                      <a:pPr lvl="0" algn="l" defTabSz="457200" eaLnBrk="1" fontAlgn="auto" latinLnBrk="0" hangingPunct="1">
                        <a:buNone/>
                        <a:tabLst/>
                        <a:defRPr/>
                      </a:pPr>
                      <a:r>
                        <a:rPr lang="en-US" sz="1500" b="1">
                          <a:solidFill>
                            <a:schemeClr val="tx1"/>
                          </a:solidFill>
                        </a:rPr>
                        <a:t>Within 30 days of attribution data being made available in the EOM HDR Application for each performance period</a:t>
                      </a:r>
                      <a:endParaRPr lang="en-US" sz="1500" b="1" dirty="0">
                        <a:solidFill>
                          <a:schemeClr val="tx1"/>
                        </a:solidFill>
                      </a:endParaRPr>
                    </a:p>
                  </a:txBody>
                  <a:tcPr anchor="ctr"/>
                </a:tc>
                <a:extLst>
                  <a:ext uri="{0D108BD9-81ED-4DB2-BD59-A6C34878D82A}">
                    <a16:rowId xmlns:a16="http://schemas.microsoft.com/office/drawing/2014/main" val="322913258"/>
                  </a:ext>
                </a:extLst>
              </a:tr>
              <a:tr h="616366">
                <a:tc>
                  <a:txBody>
                    <a:bodyPr/>
                    <a:lstStyle/>
                    <a:p>
                      <a:pPr>
                        <a:buNone/>
                      </a:pPr>
                      <a:r>
                        <a:rPr lang="en-US" sz="1500" dirty="0">
                          <a:solidFill>
                            <a:srgbClr val="262626"/>
                          </a:solidFill>
                        </a:rPr>
                        <a:t>Health Equity Plan (HEP) </a:t>
                      </a:r>
                      <a:endParaRPr lang="en-US" sz="1500" i="1">
                        <a:solidFill>
                          <a:srgbClr val="262626"/>
                        </a:solidFill>
                      </a:endParaRPr>
                    </a:p>
                  </a:txBody>
                  <a:tcPr anchor="ctr"/>
                </a:tc>
                <a:tc>
                  <a:txBody>
                    <a:bodyPr/>
                    <a:lstStyle/>
                    <a:p>
                      <a:pPr>
                        <a:buNone/>
                      </a:pPr>
                      <a:r>
                        <a:rPr lang="en-US" sz="1500" dirty="0">
                          <a:solidFill>
                            <a:srgbClr val="262626"/>
                          </a:solidFill>
                        </a:rPr>
                        <a:t>2023 and then annually</a:t>
                      </a:r>
                      <a:endParaRPr lang="en-US" sz="1500" strike="sngStrike" dirty="0">
                        <a:solidFill>
                          <a:srgbClr val="262626"/>
                        </a:solidFill>
                      </a:endParaRPr>
                    </a:p>
                  </a:txBody>
                  <a:tcPr anchor="ctr"/>
                </a:tc>
                <a:tc>
                  <a:txBody>
                    <a:bodyPr/>
                    <a:lstStyle/>
                    <a:p>
                      <a:pPr>
                        <a:buNone/>
                      </a:pPr>
                      <a:r>
                        <a:rPr lang="en-US" sz="1500" b="0" dirty="0">
                          <a:solidFill>
                            <a:schemeClr val="tx1"/>
                          </a:solidFill>
                        </a:rPr>
                        <a:t>September 29</a:t>
                      </a:r>
                      <a:r>
                        <a:rPr lang="en-US" sz="1500" b="0" baseline="30000" dirty="0">
                          <a:solidFill>
                            <a:schemeClr val="tx1"/>
                          </a:solidFill>
                        </a:rPr>
                        <a:t>th,</a:t>
                      </a:r>
                      <a:r>
                        <a:rPr lang="en-US" sz="1500" b="0" dirty="0">
                          <a:solidFill>
                            <a:schemeClr val="tx1"/>
                          </a:solidFill>
                        </a:rPr>
                        <a:t> </a:t>
                      </a:r>
                      <a:r>
                        <a:rPr lang="en-US" sz="1500" b="0" strike="noStrike" dirty="0">
                          <a:solidFill>
                            <a:srgbClr val="262626"/>
                          </a:solidFill>
                        </a:rPr>
                        <a:t>2023 </a:t>
                      </a:r>
                      <a:r>
                        <a:rPr lang="en-US" sz="1500" strike="noStrike" dirty="0">
                          <a:solidFill>
                            <a:srgbClr val="262626"/>
                          </a:solidFill>
                        </a:rPr>
                        <a:t>(optional HEP); </a:t>
                      </a:r>
                      <a:r>
                        <a:rPr lang="en-US" sz="1500" dirty="0">
                          <a:solidFill>
                            <a:srgbClr val="262626"/>
                          </a:solidFill>
                        </a:rPr>
                        <a:t>March annually, beginning in 2024</a:t>
                      </a:r>
                    </a:p>
                  </a:txBody>
                  <a:tcPr anchor="ctr"/>
                </a:tc>
                <a:extLst>
                  <a:ext uri="{0D108BD9-81ED-4DB2-BD59-A6C34878D82A}">
                    <a16:rowId xmlns:a16="http://schemas.microsoft.com/office/drawing/2014/main" val="332091358"/>
                  </a:ext>
                </a:extLst>
              </a:tr>
            </a:tbl>
          </a:graphicData>
        </a:graphic>
      </p:graphicFrame>
      <p:sp>
        <p:nvSpPr>
          <p:cNvPr id="5" name="Title 2" descr="Learning activities to come">
            <a:extLst>
              <a:ext uri="{FF2B5EF4-FFF2-40B4-BE49-F238E27FC236}">
                <a16:creationId xmlns:a16="http://schemas.microsoft.com/office/drawing/2014/main" id="{D9337AC4-9B69-CDD5-6A2B-E3CC53919401}"/>
              </a:ext>
            </a:extLst>
          </p:cNvPr>
          <p:cNvSpPr>
            <a:spLocks noGrp="1"/>
          </p:cNvSpPr>
          <p:nvPr>
            <p:ph type="title"/>
          </p:nvPr>
        </p:nvSpPr>
        <p:spPr>
          <a:xfrm>
            <a:off x="457200" y="6225"/>
            <a:ext cx="8229600" cy="1143000"/>
          </a:xfrm>
        </p:spPr>
        <p:txBody>
          <a:bodyPr>
            <a:normAutofit/>
          </a:bodyPr>
          <a:lstStyle/>
          <a:p>
            <a:r>
              <a:rPr lang="en-US" sz="2400" dirty="0">
                <a:solidFill>
                  <a:srgbClr val="298181"/>
                </a:solidFill>
              </a:rPr>
              <a:t>EOM REPORTING</a:t>
            </a:r>
          </a:p>
        </p:txBody>
      </p:sp>
    </p:spTree>
    <p:extLst>
      <p:ext uri="{BB962C8B-B14F-4D97-AF65-F5344CB8AC3E}">
        <p14:creationId xmlns:p14="http://schemas.microsoft.com/office/powerpoint/2010/main" val="45964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3AB89F-F96F-4E3B-B1CA-A112C4FB6356}"/>
              </a:ext>
            </a:extLst>
          </p:cNvPr>
          <p:cNvSpPr>
            <a:spLocks noGrp="1"/>
          </p:cNvSpPr>
          <p:nvPr>
            <p:ph type="ctrTitle"/>
          </p:nvPr>
        </p:nvSpPr>
        <p:spPr>
          <a:xfrm>
            <a:off x="394608" y="299533"/>
            <a:ext cx="7780338" cy="744537"/>
          </a:xfrm>
          <a:prstGeom prst="rect">
            <a:avLst/>
          </a:prstGeom>
        </p:spPr>
        <p:txBody>
          <a:bodyPr anchor="t">
            <a:normAutofit/>
          </a:bodyPr>
          <a:lstStyle/>
          <a:p>
            <a:r>
              <a:rPr lang="en-US" sz="2800" dirty="0">
                <a:cs typeface="Arial" panose="020B0604020202020204" pitchFamily="34" charset="0"/>
              </a:rPr>
              <a:t>EOM CDEs REPORTING</a:t>
            </a:r>
          </a:p>
        </p:txBody>
      </p:sp>
      <p:sp>
        <p:nvSpPr>
          <p:cNvPr id="7" name="TextBox 6">
            <a:extLst>
              <a:ext uri="{FF2B5EF4-FFF2-40B4-BE49-F238E27FC236}">
                <a16:creationId xmlns:a16="http://schemas.microsoft.com/office/drawing/2014/main" id="{BFDB5888-C194-4C38-AE9A-9241E53FB601}"/>
              </a:ext>
            </a:extLst>
          </p:cNvPr>
          <p:cNvSpPr txBox="1"/>
          <p:nvPr/>
        </p:nvSpPr>
        <p:spPr>
          <a:xfrm>
            <a:off x="394608" y="2087096"/>
            <a:ext cx="8404881" cy="1928733"/>
          </a:xfrm>
          <a:prstGeom prst="rect">
            <a:avLst/>
          </a:prstGeom>
          <a:noFill/>
        </p:spPr>
        <p:txBody>
          <a:bodyPr wrap="square">
            <a:spAutoFit/>
          </a:bodyPr>
          <a:lstStyle/>
          <a:p>
            <a:pPr marL="285750" indent="-285750">
              <a:spcBef>
                <a:spcPts val="600"/>
              </a:spcBef>
              <a:spcAft>
                <a:spcPts val="800"/>
              </a:spcAft>
              <a:buFont typeface="Wingdings" panose="05000000000000000000" pitchFamily="2" charset="2"/>
              <a:buChar char="§"/>
              <a:defRPr/>
            </a:pPr>
            <a:r>
              <a:rPr lang="en-US" sz="1600" dirty="0">
                <a:cs typeface="Arial" panose="020B0604020202020204" pitchFamily="34" charset="0"/>
              </a:rPr>
              <a:t>a ‘low-tech’ reporting approach utilizing a standardized Excel Template</a:t>
            </a:r>
          </a:p>
          <a:p>
            <a:pPr marL="285750" indent="-285750">
              <a:spcBef>
                <a:spcPts val="600"/>
              </a:spcBef>
              <a:spcAft>
                <a:spcPts val="800"/>
              </a:spcAft>
              <a:buFont typeface="Wingdings" panose="05000000000000000000" pitchFamily="2" charset="2"/>
              <a:buChar char="§"/>
              <a:defRPr/>
            </a:pPr>
            <a:r>
              <a:rPr lang="en-US" sz="1600" dirty="0"/>
              <a:t>a ‘high-tech’ Fast Healthcare Interoperability Resources (FHIR)® Application Programming Interface (API) reporting approach, which maps to the Health Level 7 (HL7) FHIR </a:t>
            </a:r>
            <a:r>
              <a:rPr lang="en-US" sz="1600" dirty="0" err="1"/>
              <a:t>mCODE</a:t>
            </a:r>
            <a:r>
              <a:rPr lang="en-US" sz="1600" dirty="0"/>
              <a:t> standard and allows EOM Participants to conduct a system-to-system data transfer via this HL7 FHIR-Based API.</a:t>
            </a:r>
          </a:p>
          <a:p>
            <a:pPr marL="285750" indent="-285750">
              <a:spcBef>
                <a:spcPts val="600"/>
              </a:spcBef>
              <a:spcAft>
                <a:spcPts val="800"/>
              </a:spcAft>
              <a:buFont typeface="Wingdings" panose="05000000000000000000" pitchFamily="2" charset="2"/>
              <a:buChar char="§"/>
              <a:defRPr/>
            </a:pPr>
            <a:r>
              <a:rPr lang="en-US" sz="1600" dirty="0">
                <a:cs typeface="Arial" panose="020B0604020202020204" pitchFamily="34" charset="0"/>
              </a:rPr>
              <a:t>Both options through the CMS electronic Heath Data Reporting (HDR) system</a:t>
            </a:r>
          </a:p>
        </p:txBody>
      </p:sp>
      <p:sp>
        <p:nvSpPr>
          <p:cNvPr id="8" name="Rectangle 7">
            <a:extLst>
              <a:ext uri="{FF2B5EF4-FFF2-40B4-BE49-F238E27FC236}">
                <a16:creationId xmlns:a16="http://schemas.microsoft.com/office/drawing/2014/main" id="{AB0D2675-8B30-4049-89EF-C9AA4EFE781A}"/>
              </a:ext>
            </a:extLst>
          </p:cNvPr>
          <p:cNvSpPr/>
          <p:nvPr/>
        </p:nvSpPr>
        <p:spPr>
          <a:xfrm>
            <a:off x="440317" y="1663721"/>
            <a:ext cx="5466261" cy="338554"/>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150" normalizeH="0" baseline="0" noProof="0" dirty="0">
                <a:ln>
                  <a:noFill/>
                </a:ln>
                <a:effectLst/>
                <a:uLnTx/>
                <a:uFillTx/>
                <a:cs typeface="Arial" panose="020B0604020202020204" pitchFamily="34" charset="0"/>
              </a:rPr>
              <a:t>Reporting Options</a:t>
            </a:r>
          </a:p>
        </p:txBody>
      </p:sp>
      <p:sp>
        <p:nvSpPr>
          <p:cNvPr id="2" name="TextBox 1">
            <a:extLst>
              <a:ext uri="{FF2B5EF4-FFF2-40B4-BE49-F238E27FC236}">
                <a16:creationId xmlns:a16="http://schemas.microsoft.com/office/drawing/2014/main" id="{8D822857-3192-BD2B-407D-E426AD3C30D3}"/>
              </a:ext>
            </a:extLst>
          </p:cNvPr>
          <p:cNvSpPr txBox="1"/>
          <p:nvPr/>
        </p:nvSpPr>
        <p:spPr>
          <a:xfrm>
            <a:off x="440317" y="872959"/>
            <a:ext cx="8004831" cy="537070"/>
          </a:xfrm>
          <a:prstGeom prst="rect">
            <a:avLst/>
          </a:prstGeom>
          <a:noFill/>
        </p:spPr>
        <p:txBody>
          <a:bodyPr wrap="square">
            <a:spAutoFit/>
          </a:bodyPr>
          <a:lstStyle/>
          <a:p>
            <a:pPr>
              <a:lnSpc>
                <a:spcPct val="107000"/>
              </a:lnSpc>
              <a:spcAft>
                <a:spcPts val="800"/>
              </a:spcAft>
            </a:pPr>
            <a:r>
              <a:rPr lang="en-US" sz="1400" dirty="0">
                <a:effectLst/>
                <a:latin typeface="Franklin Gothic Book" panose="020B0503020102020204" pitchFamily="34" charset="0"/>
                <a:ea typeface="Calibri" panose="020F0502020204030204" pitchFamily="34" charset="0"/>
                <a:cs typeface="Arial" panose="020B0604020202020204" pitchFamily="34" charset="0"/>
              </a:rPr>
              <a:t>EOM Participants are required to report CDEs for the seven cancer types included in EOM. The EOM CDEs </a:t>
            </a:r>
            <a:r>
              <a:rPr lang="en-US" sz="1400" b="1" dirty="0">
                <a:effectLst/>
                <a:latin typeface="Franklin Gothic Book" panose="020B0503020102020204" pitchFamily="34" charset="0"/>
                <a:ea typeface="Calibri" panose="020F0502020204030204" pitchFamily="34" charset="0"/>
                <a:cs typeface="Arial" panose="020B0604020202020204" pitchFamily="34" charset="0"/>
              </a:rPr>
              <a:t>are generally </a:t>
            </a:r>
            <a:r>
              <a:rPr lang="en-US" sz="1400" dirty="0">
                <a:effectLst/>
                <a:latin typeface="Franklin Gothic Book" panose="020B0503020102020204" pitchFamily="34" charset="0"/>
                <a:ea typeface="Calibri" panose="020F0502020204030204" pitchFamily="34" charset="0"/>
                <a:cs typeface="Arial" panose="020B0604020202020204" pitchFamily="34" charset="0"/>
              </a:rPr>
              <a:t>in alignment with minimal Common Oncology Data Elements (</a:t>
            </a:r>
            <a:r>
              <a:rPr lang="en-US" sz="1400" dirty="0" err="1">
                <a:effectLst/>
                <a:latin typeface="Franklin Gothic Book" panose="020B0503020102020204" pitchFamily="34" charset="0"/>
                <a:ea typeface="Calibri" panose="020F0502020204030204" pitchFamily="34" charset="0"/>
                <a:cs typeface="Arial" panose="020B0604020202020204" pitchFamily="34" charset="0"/>
              </a:rPr>
              <a:t>mCODE</a:t>
            </a:r>
            <a:r>
              <a:rPr lang="en-US" sz="1400" dirty="0">
                <a:effectLst/>
                <a:latin typeface="Franklin Gothic Book" panose="020B0503020102020204" pitchFamily="34" charset="0"/>
                <a:ea typeface="Calibri" panose="020F0502020204030204" pitchFamily="34" charset="0"/>
                <a:cs typeface="Arial" panose="020B0604020202020204" pitchFamily="34" charset="0"/>
              </a:rPr>
              <a:t>). </a:t>
            </a:r>
            <a:endParaRPr lang="en-US" sz="1200" dirty="0">
              <a:effectLst/>
              <a:latin typeface="Franklin Gothic Book" panose="020B05030201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B088E25-5C18-2CE4-08F8-A9BC4975A540}"/>
              </a:ext>
            </a:extLst>
          </p:cNvPr>
          <p:cNvSpPr txBox="1"/>
          <p:nvPr/>
        </p:nvSpPr>
        <p:spPr>
          <a:xfrm>
            <a:off x="547008" y="4319680"/>
            <a:ext cx="8404881" cy="1502976"/>
          </a:xfrm>
          <a:prstGeom prst="rect">
            <a:avLst/>
          </a:prstGeom>
          <a:noFill/>
        </p:spPr>
        <p:txBody>
          <a:bodyPr wrap="square">
            <a:spAutoFit/>
          </a:bodyPr>
          <a:lstStyle/>
          <a:p>
            <a:pPr marL="285750" indent="-285750">
              <a:spcBef>
                <a:spcPts val="600"/>
              </a:spcBef>
              <a:spcAft>
                <a:spcPts val="800"/>
              </a:spcAft>
              <a:buFont typeface="Wingdings" panose="05000000000000000000" pitchFamily="2" charset="2"/>
              <a:buChar char="§"/>
              <a:defRPr/>
            </a:pPr>
            <a:r>
              <a:rPr lang="en-US" sz="1600" dirty="0">
                <a:cs typeface="Arial" panose="020B0604020202020204" pitchFamily="34" charset="0"/>
              </a:rPr>
              <a:t>All EOM CDEs align with </a:t>
            </a:r>
            <a:r>
              <a:rPr lang="en-US" sz="1600" dirty="0" err="1">
                <a:cs typeface="Arial" panose="020B0604020202020204" pitchFamily="34" charset="0"/>
              </a:rPr>
              <a:t>mCODE</a:t>
            </a:r>
            <a:r>
              <a:rPr lang="en-US" sz="1600" dirty="0">
                <a:cs typeface="Arial" panose="020B0604020202020204" pitchFamily="34" charset="0"/>
              </a:rPr>
              <a:t> </a:t>
            </a:r>
            <a:r>
              <a:rPr lang="en-US" sz="1600" b="1" dirty="0">
                <a:cs typeface="Arial" panose="020B0604020202020204" pitchFamily="34" charset="0"/>
              </a:rPr>
              <a:t>with the exception of attributed beneficiaries with a history of or current metastatic disease</a:t>
            </a:r>
            <a:r>
              <a:rPr lang="en-US" sz="1600" dirty="0">
                <a:cs typeface="Arial" panose="020B0604020202020204" pitchFamily="34" charset="0"/>
              </a:rPr>
              <a:t>. </a:t>
            </a:r>
          </a:p>
          <a:p>
            <a:pPr marL="285750" indent="-285750">
              <a:spcBef>
                <a:spcPts val="600"/>
              </a:spcBef>
              <a:spcAft>
                <a:spcPts val="800"/>
              </a:spcAft>
              <a:buFont typeface="Wingdings" panose="05000000000000000000" pitchFamily="2" charset="2"/>
              <a:buChar char="§"/>
              <a:defRPr/>
            </a:pPr>
            <a:r>
              <a:rPr lang="en-US" sz="1600" dirty="0">
                <a:cs typeface="Arial" panose="020B0604020202020204" pitchFamily="34" charset="0"/>
              </a:rPr>
              <a:t>The EOM team is coordinating anticipated updates to the </a:t>
            </a:r>
            <a:r>
              <a:rPr lang="en-US" sz="1600" dirty="0" err="1">
                <a:cs typeface="Arial" panose="020B0604020202020204" pitchFamily="34" charset="0"/>
              </a:rPr>
              <a:t>mCODE</a:t>
            </a:r>
            <a:r>
              <a:rPr lang="en-US" sz="1600" dirty="0">
                <a:cs typeface="Arial" panose="020B0604020202020204" pitchFamily="34" charset="0"/>
              </a:rPr>
              <a:t> Standard for Trial Use to add this CDE to ideally be in complete alignment with </a:t>
            </a:r>
            <a:r>
              <a:rPr lang="en-US" sz="1600" dirty="0" err="1">
                <a:cs typeface="Arial" panose="020B0604020202020204" pitchFamily="34" charset="0"/>
              </a:rPr>
              <a:t>mCODE</a:t>
            </a:r>
            <a:r>
              <a:rPr lang="en-US" sz="1600" dirty="0">
                <a:cs typeface="Arial" panose="020B0604020202020204" pitchFamily="34" charset="0"/>
              </a:rPr>
              <a:t>. We hope this will be supported for collection in EOM in the near future. </a:t>
            </a:r>
          </a:p>
        </p:txBody>
      </p:sp>
      <p:sp>
        <p:nvSpPr>
          <p:cNvPr id="13" name="Rectangle 12">
            <a:extLst>
              <a:ext uri="{FF2B5EF4-FFF2-40B4-BE49-F238E27FC236}">
                <a16:creationId xmlns:a16="http://schemas.microsoft.com/office/drawing/2014/main" id="{4F31A8E1-860B-E528-E961-9EEC41B4C683}"/>
              </a:ext>
            </a:extLst>
          </p:cNvPr>
          <p:cNvSpPr/>
          <p:nvPr/>
        </p:nvSpPr>
        <p:spPr>
          <a:xfrm>
            <a:off x="259342" y="3981126"/>
            <a:ext cx="5466261" cy="338554"/>
          </a:xfrm>
          <a:prstGeom prst="rect">
            <a:avLst/>
          </a:prstGeom>
          <a:noFill/>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150" normalizeH="0" baseline="0" noProof="0" dirty="0">
                <a:ln>
                  <a:noFill/>
                </a:ln>
                <a:effectLst/>
                <a:uLnTx/>
                <a:uFillTx/>
                <a:cs typeface="Arial" panose="020B0604020202020204" pitchFamily="34" charset="0"/>
              </a:rPr>
              <a:t>Alignment with </a:t>
            </a:r>
            <a:r>
              <a:rPr kumimoji="0" lang="en-US" sz="1600" b="1" i="0" u="none" strike="noStrike" kern="1200" cap="none" spc="150" normalizeH="0" baseline="0" noProof="0" dirty="0" err="1">
                <a:ln>
                  <a:noFill/>
                </a:ln>
                <a:effectLst/>
                <a:uLnTx/>
                <a:uFillTx/>
                <a:cs typeface="Arial" panose="020B0604020202020204" pitchFamily="34" charset="0"/>
              </a:rPr>
              <a:t>mCODE</a:t>
            </a:r>
            <a:endParaRPr kumimoji="0" lang="en-US" sz="1600" b="1" i="0" u="none" strike="noStrike" kern="1200" cap="none" spc="150" normalizeH="0" baseline="0" noProof="0" dirty="0">
              <a:ln>
                <a:noFill/>
              </a:ln>
              <a:effectLst/>
              <a:uLnTx/>
              <a:uFillTx/>
              <a:cs typeface="Arial" panose="020B0604020202020204" pitchFamily="34" charset="0"/>
            </a:endParaRPr>
          </a:p>
        </p:txBody>
      </p:sp>
    </p:spTree>
    <p:extLst>
      <p:ext uri="{BB962C8B-B14F-4D97-AF65-F5344CB8AC3E}">
        <p14:creationId xmlns:p14="http://schemas.microsoft.com/office/powerpoint/2010/main" val="483751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A47F4D-FDCB-7BF8-EE5F-EF98817523CC}"/>
              </a:ext>
            </a:extLst>
          </p:cNvPr>
          <p:cNvSpPr/>
          <p:nvPr/>
        </p:nvSpPr>
        <p:spPr>
          <a:xfrm>
            <a:off x="617849" y="1624913"/>
            <a:ext cx="7959626" cy="3608173"/>
          </a:xfrm>
          <a:prstGeom prst="rect">
            <a:avLst/>
          </a:prstGeom>
          <a:ln>
            <a:solidFill>
              <a:srgbClr val="87E9BD"/>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Title 5">
            <a:extLst>
              <a:ext uri="{FF2B5EF4-FFF2-40B4-BE49-F238E27FC236}">
                <a16:creationId xmlns:a16="http://schemas.microsoft.com/office/drawing/2014/main" id="{84D9837B-8581-4265-C5DB-231D1C2D7C26}"/>
              </a:ext>
            </a:extLst>
          </p:cNvPr>
          <p:cNvSpPr>
            <a:spLocks noGrp="1"/>
          </p:cNvSpPr>
          <p:nvPr>
            <p:ph type="title"/>
          </p:nvPr>
        </p:nvSpPr>
        <p:spPr>
          <a:xfrm>
            <a:off x="617849" y="161368"/>
            <a:ext cx="7723380" cy="1143000"/>
          </a:xfrm>
        </p:spPr>
        <p:txBody>
          <a:bodyPr>
            <a:normAutofit/>
          </a:bodyPr>
          <a:lstStyle/>
          <a:p>
            <a:r>
              <a:rPr lang="en-US" sz="2800" dirty="0">
                <a:solidFill>
                  <a:srgbClr val="298181"/>
                </a:solidFill>
              </a:rPr>
              <a:t>Resources and Contact</a:t>
            </a:r>
            <a:r>
              <a:rPr lang="en-US" sz="2800" baseline="0" dirty="0">
                <a:solidFill>
                  <a:srgbClr val="298181"/>
                </a:solidFill>
              </a:rPr>
              <a:t> info</a:t>
            </a:r>
            <a:endParaRPr lang="en-US" sz="2800" dirty="0">
              <a:solidFill>
                <a:srgbClr val="298181"/>
              </a:solidFill>
            </a:endParaRPr>
          </a:p>
        </p:txBody>
      </p:sp>
      <p:sp>
        <p:nvSpPr>
          <p:cNvPr id="31" name="TextBox 19">
            <a:extLst>
              <a:ext uri="{FF2B5EF4-FFF2-40B4-BE49-F238E27FC236}">
                <a16:creationId xmlns:a16="http://schemas.microsoft.com/office/drawing/2014/main" id="{E8D370CF-C7DE-B6CE-E547-7D48FFDED3B2}"/>
              </a:ext>
            </a:extLst>
          </p:cNvPr>
          <p:cNvSpPr txBox="1"/>
          <p:nvPr/>
        </p:nvSpPr>
        <p:spPr bwMode="gray">
          <a:xfrm>
            <a:off x="1185642" y="2340692"/>
            <a:ext cx="3148046" cy="483389"/>
          </a:xfrm>
          <a:prstGeom prst="rect">
            <a:avLst/>
          </a:prstGeom>
          <a:noFill/>
        </p:spPr>
        <p:txBody>
          <a:bodyPr wrap="square" lIns="0" tIns="0" rIns="0" bIns="0" rtlCol="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algn="ctr">
              <a:spcBef>
                <a:spcPts val="300"/>
              </a:spcBef>
              <a:buClr>
                <a:srgbClr val="409B9C"/>
              </a:buClr>
            </a:pPr>
            <a:r>
              <a:rPr lang="en-US" sz="1600" u="sng" dirty="0">
                <a:solidFill>
                  <a:srgbClr val="0000FF"/>
                </a:solidFill>
                <a:effectLst/>
                <a:ea typeface="Calibri" panose="020F0502020204030204" pitchFamily="34" charset="0"/>
                <a:cs typeface="Arial" panose="020B0604020202020204" pitchFamily="34" charset="0"/>
                <a:hlinkClick r:id="rId3" tooltip="EOM’s Website">
                  <a:extLst>
                    <a:ext uri="{A12FA001-AC4F-418D-AE19-62706E023703}">
                      <ahyp:hlinkClr xmlns:ahyp="http://schemas.microsoft.com/office/drawing/2018/hyperlinkcolor" val="tx"/>
                    </a:ext>
                  </a:extLst>
                </a:hlinkClick>
              </a:rPr>
              <a:t>innovation.cms.gov/innovation-models/enhancing-oncology-model</a:t>
            </a:r>
            <a:endParaRPr lang="en-US" sz="1600" dirty="0">
              <a:solidFill>
                <a:srgbClr val="0000FF"/>
              </a:solidFill>
            </a:endParaRPr>
          </a:p>
        </p:txBody>
      </p:sp>
      <p:sp>
        <p:nvSpPr>
          <p:cNvPr id="32" name="TextBox 28">
            <a:extLst>
              <a:ext uri="{FF2B5EF4-FFF2-40B4-BE49-F238E27FC236}">
                <a16:creationId xmlns:a16="http://schemas.microsoft.com/office/drawing/2014/main" id="{D7CA20C0-9CD3-05CB-D075-5F4769E12D3A}"/>
              </a:ext>
            </a:extLst>
          </p:cNvPr>
          <p:cNvSpPr txBox="1"/>
          <p:nvPr/>
        </p:nvSpPr>
        <p:spPr bwMode="gray">
          <a:xfrm>
            <a:off x="1867625" y="2019575"/>
            <a:ext cx="2361348" cy="307777"/>
          </a:xfrm>
          <a:prstGeom prst="rect">
            <a:avLst/>
          </a:prstGeom>
          <a:noFill/>
        </p:spPr>
        <p:txBody>
          <a:bodyPr wrap="square" lIns="0" tIns="0" rIns="0" bIns="0" rtlCol="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a:spcBef>
                <a:spcPts val="500"/>
              </a:spcBef>
            </a:pPr>
            <a:r>
              <a:rPr lang="en-US" sz="2000" b="1" dirty="0">
                <a:solidFill>
                  <a:srgbClr val="298181"/>
                </a:solidFill>
              </a:rPr>
              <a:t>Visit EOM’s Website</a:t>
            </a:r>
          </a:p>
        </p:txBody>
      </p:sp>
      <p:cxnSp>
        <p:nvCxnSpPr>
          <p:cNvPr id="7" name="Straight Connector 6" descr="Straight line connector">
            <a:extLst>
              <a:ext uri="{FF2B5EF4-FFF2-40B4-BE49-F238E27FC236}">
                <a16:creationId xmlns:a16="http://schemas.microsoft.com/office/drawing/2014/main" id="{4F6754B0-F58E-3415-944B-F1F117485CD8}"/>
              </a:ext>
            </a:extLst>
          </p:cNvPr>
          <p:cNvCxnSpPr>
            <a:cxnSpLocks/>
          </p:cNvCxnSpPr>
          <p:nvPr/>
        </p:nvCxnSpPr>
        <p:spPr bwMode="gray">
          <a:xfrm flipV="1">
            <a:off x="4597662" y="1888397"/>
            <a:ext cx="0" cy="3081205"/>
          </a:xfrm>
          <a:prstGeom prst="line">
            <a:avLst/>
          </a:prstGeom>
          <a:ln w="12700">
            <a:solidFill>
              <a:srgbClr val="E96D8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Box 25">
            <a:extLst>
              <a:ext uri="{FF2B5EF4-FFF2-40B4-BE49-F238E27FC236}">
                <a16:creationId xmlns:a16="http://schemas.microsoft.com/office/drawing/2014/main" id="{C75172BA-6DB5-DF79-54BC-0EB44EB9E042}"/>
              </a:ext>
            </a:extLst>
          </p:cNvPr>
          <p:cNvSpPr txBox="1"/>
          <p:nvPr/>
        </p:nvSpPr>
        <p:spPr bwMode="gray">
          <a:xfrm>
            <a:off x="4757044" y="2387402"/>
            <a:ext cx="3820431" cy="770400"/>
          </a:xfrm>
          <a:prstGeom prst="rect">
            <a:avLst/>
          </a:prstGeom>
          <a:noFill/>
        </p:spPr>
        <p:txBody>
          <a:bodyPr wrap="square" lIns="0" tIns="0" rIns="0" bIns="0" rtlCol="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algn="ctr">
              <a:spcBef>
                <a:spcPts val="300"/>
              </a:spcBef>
              <a:buClr>
                <a:srgbClr val="409B9C"/>
              </a:buClr>
            </a:pPr>
            <a:r>
              <a:rPr lang="en-US" sz="1600" dirty="0">
                <a:solidFill>
                  <a:srgbClr val="0000FF"/>
                </a:solidFill>
                <a:hlinkClick r:id="rId4" tooltip="EOM Help Desk">
                  <a:extLst>
                    <a:ext uri="{A12FA001-AC4F-418D-AE19-62706E023703}">
                      <ahyp:hlinkClr xmlns:ahyp="http://schemas.microsoft.com/office/drawing/2018/hyperlinkcolor" val="tx"/>
                    </a:ext>
                  </a:extLst>
                </a:hlinkClick>
              </a:rPr>
              <a:t>EOM@cms.hhs.gov</a:t>
            </a:r>
            <a:endParaRPr lang="en-US" sz="1600" dirty="0">
              <a:solidFill>
                <a:srgbClr val="0000FF"/>
              </a:solidFill>
            </a:endParaRPr>
          </a:p>
          <a:p>
            <a:pPr algn="ctr">
              <a:spcBef>
                <a:spcPts val="300"/>
              </a:spcBef>
              <a:buClr>
                <a:srgbClr val="409B9C"/>
              </a:buClr>
            </a:pPr>
            <a:r>
              <a:rPr lang="en-US" sz="1600" dirty="0">
                <a:latin typeface="+mn-lt"/>
                <a:cs typeface="Arial" panose="020B0604020202020204" pitchFamily="34" charset="0"/>
              </a:rPr>
              <a:t>1-888-734-6433 Option 3</a:t>
            </a:r>
          </a:p>
          <a:p>
            <a:pPr marL="111125" indent="-111125">
              <a:spcBef>
                <a:spcPts val="300"/>
              </a:spcBef>
              <a:buClr>
                <a:srgbClr val="409B9C"/>
              </a:buClr>
              <a:buFont typeface="Arial" panose="020B0604020202020204" pitchFamily="34" charset="0"/>
              <a:buChar char="•"/>
            </a:pPr>
            <a:endParaRPr lang="en-US" sz="1400" dirty="0"/>
          </a:p>
        </p:txBody>
      </p:sp>
      <p:sp>
        <p:nvSpPr>
          <p:cNvPr id="30" name="TextBox 29">
            <a:extLst>
              <a:ext uri="{FF2B5EF4-FFF2-40B4-BE49-F238E27FC236}">
                <a16:creationId xmlns:a16="http://schemas.microsoft.com/office/drawing/2014/main" id="{E14DDBD4-2CDE-EA53-942D-4A7C8A1ECFA9}"/>
              </a:ext>
            </a:extLst>
          </p:cNvPr>
          <p:cNvSpPr txBox="1"/>
          <p:nvPr/>
        </p:nvSpPr>
        <p:spPr bwMode="gray">
          <a:xfrm>
            <a:off x="5402507" y="1956880"/>
            <a:ext cx="2361348" cy="618118"/>
          </a:xfrm>
          <a:prstGeom prst="rect">
            <a:avLst/>
          </a:prstGeom>
          <a:noFill/>
        </p:spPr>
        <p:txBody>
          <a:bodyPr wrap="square" lIns="0" tIns="0" rIns="0" bIns="0" rtlCol="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algn="ctr">
              <a:spcBef>
                <a:spcPts val="500"/>
              </a:spcBef>
            </a:pPr>
            <a:r>
              <a:rPr lang="en-US" sz="2000" b="1" dirty="0">
                <a:solidFill>
                  <a:srgbClr val="298181"/>
                </a:solidFill>
                <a:latin typeface="+mn-lt"/>
                <a:cs typeface="Arial" panose="020B0604020202020204" pitchFamily="34" charset="0"/>
              </a:rPr>
              <a:t>Help</a:t>
            </a:r>
            <a:r>
              <a:rPr lang="en-US" sz="2000" b="1" dirty="0">
                <a:solidFill>
                  <a:srgbClr val="409B9C"/>
                </a:solidFill>
                <a:latin typeface="+mn-lt"/>
                <a:cs typeface="Arial" panose="020B0604020202020204" pitchFamily="34" charset="0"/>
              </a:rPr>
              <a:t> </a:t>
            </a:r>
            <a:r>
              <a:rPr lang="en-US" sz="2000" b="1" dirty="0">
                <a:solidFill>
                  <a:srgbClr val="298181"/>
                </a:solidFill>
                <a:latin typeface="+mn-lt"/>
                <a:cs typeface="Arial" panose="020B0604020202020204" pitchFamily="34" charset="0"/>
              </a:rPr>
              <a:t>Desk</a:t>
            </a:r>
          </a:p>
          <a:p>
            <a:pPr>
              <a:spcBef>
                <a:spcPts val="500"/>
              </a:spcBef>
            </a:pPr>
            <a:r>
              <a:rPr lang="en-US" sz="1600" b="1" dirty="0">
                <a:solidFill>
                  <a:srgbClr val="409B9C"/>
                </a:solidFill>
              </a:rPr>
              <a:t> </a:t>
            </a:r>
          </a:p>
        </p:txBody>
      </p:sp>
      <p:cxnSp>
        <p:nvCxnSpPr>
          <p:cNvPr id="9" name="Straight Connector 8" descr="Straight line connector">
            <a:extLst>
              <a:ext uri="{FF2B5EF4-FFF2-40B4-BE49-F238E27FC236}">
                <a16:creationId xmlns:a16="http://schemas.microsoft.com/office/drawing/2014/main" id="{45CD2A13-0DA9-699A-C114-52B39D99145D}"/>
              </a:ext>
            </a:extLst>
          </p:cNvPr>
          <p:cNvCxnSpPr>
            <a:cxnSpLocks/>
          </p:cNvCxnSpPr>
          <p:nvPr/>
        </p:nvCxnSpPr>
        <p:spPr bwMode="gray">
          <a:xfrm>
            <a:off x="842685" y="3305848"/>
            <a:ext cx="7509954" cy="0"/>
          </a:xfrm>
          <a:prstGeom prst="line">
            <a:avLst/>
          </a:prstGeom>
          <a:ln w="12700">
            <a:solidFill>
              <a:srgbClr val="E96D8F"/>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7">
            <a:extLst>
              <a:ext uri="{FF2B5EF4-FFF2-40B4-BE49-F238E27FC236}">
                <a16:creationId xmlns:a16="http://schemas.microsoft.com/office/drawing/2014/main" id="{E9505588-F137-D342-52F5-9FB4CBF9579E}"/>
              </a:ext>
            </a:extLst>
          </p:cNvPr>
          <p:cNvSpPr txBox="1"/>
          <p:nvPr/>
        </p:nvSpPr>
        <p:spPr bwMode="gray">
          <a:xfrm>
            <a:off x="2742692" y="3106282"/>
            <a:ext cx="3473693" cy="500340"/>
          </a:xfrm>
          <a:prstGeom prst="rect">
            <a:avLst/>
          </a:prstGeom>
          <a:solidFill>
            <a:schemeClr val="bg1"/>
          </a:solidFill>
        </p:spPr>
        <p:txBody>
          <a:bodyPr wrap="square" lIns="0" tIns="0" rIns="0" bIns="0" rtlCol="0" anchor="ctr">
            <a:no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algn="ctr">
              <a:spcBef>
                <a:spcPts val="500"/>
              </a:spcBef>
            </a:pPr>
            <a:r>
              <a:rPr lang="en-US" sz="3200" b="1" dirty="0">
                <a:solidFill>
                  <a:srgbClr val="409B9C"/>
                </a:solidFill>
              </a:rPr>
              <a:t>Stay Connected </a:t>
            </a:r>
          </a:p>
        </p:txBody>
      </p:sp>
      <p:pic>
        <p:nvPicPr>
          <p:cNvPr id="3076" name="Picture 4" descr="Telephone handset icon">
            <a:extLst>
              <a:ext uri="{FF2B5EF4-FFF2-40B4-BE49-F238E27FC236}">
                <a16:creationId xmlns:a16="http://schemas.microsoft.com/office/drawing/2014/main" id="{D3BF5DA7-5DF1-C2EC-9592-26C9FF4EF666}"/>
              </a:ext>
            </a:extLst>
          </p:cNvPr>
          <p:cNvPicPr>
            <a:picLocks noChangeAspect="1" noChangeArrowheads="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461968" y="1937075"/>
            <a:ext cx="408199" cy="4128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esktop Computer screen icon">
            <a:extLst>
              <a:ext uri="{FF2B5EF4-FFF2-40B4-BE49-F238E27FC236}">
                <a16:creationId xmlns:a16="http://schemas.microsoft.com/office/drawing/2014/main" id="{D0F0EBF7-0530-4E3C-F0F7-74BE72DA02CE}"/>
              </a:ext>
            </a:extLst>
          </p:cNvPr>
          <p:cNvPicPr>
            <a:picLocks noChangeAspect="1" noChangeArrowheads="1"/>
          </p:cNvPicPr>
          <p:nvPr/>
        </p:nvPicPr>
        <p:blipFill>
          <a:blip r:embed="rId7">
            <a:duotone>
              <a:schemeClr val="accent5">
                <a:shade val="45000"/>
                <a:satMod val="135000"/>
              </a:schemeClr>
              <a:prstClr val="white"/>
            </a:duotone>
            <a:extLst>
              <a:ext uri="{BEBA8EAE-BF5A-486C-A8C5-ECC9F3942E4B}">
                <a14:imgProps xmlns:a14="http://schemas.microsoft.com/office/drawing/2010/main">
                  <a14:imgLayer r:embed="rId8">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07215" y="1892390"/>
            <a:ext cx="547278" cy="4487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8">
            <a:extLst>
              <a:ext uri="{FF2B5EF4-FFF2-40B4-BE49-F238E27FC236}">
                <a16:creationId xmlns:a16="http://schemas.microsoft.com/office/drawing/2014/main" id="{28F72C06-5CBE-5507-1477-5DE8ABE5D2C2}"/>
              </a:ext>
            </a:extLst>
          </p:cNvPr>
          <p:cNvSpPr txBox="1"/>
          <p:nvPr/>
        </p:nvSpPr>
        <p:spPr bwMode="gray">
          <a:xfrm>
            <a:off x="1333625" y="3699238"/>
            <a:ext cx="2861558" cy="1172116"/>
          </a:xfrm>
          <a:prstGeom prst="rect">
            <a:avLst/>
          </a:prstGeom>
          <a:noFill/>
        </p:spPr>
        <p:txBody>
          <a:bodyPr wrap="square" lIns="0" tIns="0" rIns="0" bIns="0" rtlCol="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algn="ctr">
              <a:spcBef>
                <a:spcPts val="500"/>
              </a:spcBef>
            </a:pPr>
            <a:r>
              <a:rPr lang="en-US" sz="2000" b="1" dirty="0">
                <a:solidFill>
                  <a:srgbClr val="298181"/>
                </a:solidFill>
              </a:rPr>
              <a:t>Join EOM’s Connect Collaboration Site</a:t>
            </a:r>
          </a:p>
          <a:p>
            <a:pPr algn="ctr">
              <a:spcBef>
                <a:spcPts val="500"/>
              </a:spcBef>
            </a:pPr>
            <a:r>
              <a:rPr lang="en-US" sz="1600" b="0" u="sng" dirty="0">
                <a:solidFill>
                  <a:srgbClr val="0000FF"/>
                </a:solidFill>
                <a:latin typeface="+mn-lt"/>
                <a:hlinkClick r:id="rId9">
                  <a:extLst>
                    <a:ext uri="{A12FA001-AC4F-418D-AE19-62706E023703}">
                      <ahyp:hlinkClr xmlns:ahyp="http://schemas.microsoft.com/office/drawing/2018/hyperlinkcolor" val="tx"/>
                    </a:ext>
                  </a:extLst>
                </a:hlinkClick>
              </a:rPr>
              <a:t>https://app.innovation.cms.gov/CMMIConnect/</a:t>
            </a:r>
            <a:endParaRPr lang="en-US" sz="1600" b="0" dirty="0">
              <a:solidFill>
                <a:srgbClr val="0000FF"/>
              </a:solidFill>
              <a:latin typeface="+mn-lt"/>
            </a:endParaRPr>
          </a:p>
        </p:txBody>
      </p:sp>
      <p:sp>
        <p:nvSpPr>
          <p:cNvPr id="8" name="TextBox 7">
            <a:extLst>
              <a:ext uri="{FF2B5EF4-FFF2-40B4-BE49-F238E27FC236}">
                <a16:creationId xmlns:a16="http://schemas.microsoft.com/office/drawing/2014/main" id="{0690F594-EAD5-2109-8CA3-413A274E309E}"/>
              </a:ext>
            </a:extLst>
          </p:cNvPr>
          <p:cNvSpPr txBox="1"/>
          <p:nvPr/>
        </p:nvSpPr>
        <p:spPr bwMode="gray">
          <a:xfrm>
            <a:off x="4990191" y="4606730"/>
            <a:ext cx="3473705" cy="460729"/>
          </a:xfrm>
          <a:prstGeom prst="rect">
            <a:avLst/>
          </a:prstGeom>
          <a:noFill/>
        </p:spPr>
        <p:txBody>
          <a:bodyPr wrap="square" lIns="0" tIns="0" rIns="0" bIns="0" rtlCol="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a:spcBef>
                <a:spcPts val="300"/>
              </a:spcBef>
              <a:buClr>
                <a:srgbClr val="409B9C"/>
              </a:buClr>
            </a:pPr>
            <a:r>
              <a:rPr lang="en-US" sz="1600" dirty="0">
                <a:solidFill>
                  <a:srgbClr val="E7E6E6">
                    <a:lumMod val="25000"/>
                  </a:srgbClr>
                </a:solidFill>
                <a:latin typeface="+mn-lt"/>
                <a:cs typeface="Arial" panose="020B0604020202020204" pitchFamily="34" charset="0"/>
              </a:rPr>
              <a:t>            @CMSinnovates</a:t>
            </a:r>
          </a:p>
          <a:p>
            <a:pPr>
              <a:spcBef>
                <a:spcPts val="300"/>
              </a:spcBef>
            </a:pPr>
            <a:endParaRPr lang="en-US" sz="1200" dirty="0"/>
          </a:p>
        </p:txBody>
      </p:sp>
      <p:sp>
        <p:nvSpPr>
          <p:cNvPr id="12" name="TextBox 30">
            <a:extLst>
              <a:ext uri="{FF2B5EF4-FFF2-40B4-BE49-F238E27FC236}">
                <a16:creationId xmlns:a16="http://schemas.microsoft.com/office/drawing/2014/main" id="{CD4C3F21-E390-3F4F-7C50-F2A9B77C8285}"/>
              </a:ext>
            </a:extLst>
          </p:cNvPr>
          <p:cNvSpPr txBox="1"/>
          <p:nvPr/>
        </p:nvSpPr>
        <p:spPr bwMode="gray">
          <a:xfrm>
            <a:off x="6164803" y="4004021"/>
            <a:ext cx="2361348" cy="307777"/>
          </a:xfrm>
          <a:prstGeom prst="rect">
            <a:avLst/>
          </a:prstGeom>
          <a:noFill/>
        </p:spPr>
        <p:txBody>
          <a:bodyPr wrap="square" lIns="0" tIns="0" rIns="0" bIns="0" rtlCol="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a:spcBef>
                <a:spcPts val="500"/>
              </a:spcBef>
            </a:pPr>
            <a:r>
              <a:rPr lang="en-US" sz="2000" b="1" dirty="0">
                <a:solidFill>
                  <a:srgbClr val="298181"/>
                </a:solidFill>
              </a:rPr>
              <a:t>Follow</a:t>
            </a:r>
            <a:r>
              <a:rPr lang="en-US" sz="2000" b="1" dirty="0">
                <a:solidFill>
                  <a:srgbClr val="409B9C"/>
                </a:solidFill>
              </a:rPr>
              <a:t> </a:t>
            </a:r>
          </a:p>
        </p:txBody>
      </p:sp>
      <p:pic>
        <p:nvPicPr>
          <p:cNvPr id="13" name="Picture 9" descr="L:\public\share\ABC Templates and Resources\ABC Art Icons Logos\ABC Modern Icons\Crossroad_sign.png">
            <a:extLst>
              <a:ext uri="{FF2B5EF4-FFF2-40B4-BE49-F238E27FC236}">
                <a16:creationId xmlns:a16="http://schemas.microsoft.com/office/drawing/2014/main" id="{396482E7-0946-B235-DDBE-C935EE9DD3E2}"/>
              </a:ext>
            </a:extLst>
          </p:cNvPr>
          <p:cNvPicPr>
            <a:picLocks noChangeAspect="1" noChangeArrowheads="1"/>
          </p:cNvPicPr>
          <p:nvPr/>
        </p:nvPicPr>
        <p:blipFill>
          <a:blip r:embed="rId10" cstate="print">
            <a:duotone>
              <a:schemeClr val="accent5">
                <a:shade val="45000"/>
                <a:satMod val="135000"/>
              </a:schemeClr>
              <a:prstClr val="white"/>
            </a:duotone>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530380" y="3757359"/>
            <a:ext cx="567719" cy="5572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TW">
            <a:extLst>
              <a:ext uri="{FF2B5EF4-FFF2-40B4-BE49-F238E27FC236}">
                <a16:creationId xmlns:a16="http://schemas.microsoft.com/office/drawing/2014/main" id="{06C80CA8-72B2-FFBE-7310-12D7B2FF02A6}"/>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5102224" y="4601060"/>
            <a:ext cx="304800" cy="30077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361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txBox="1">
            <a:spLocks/>
          </p:cNvSpPr>
          <p:nvPr/>
        </p:nvSpPr>
        <p:spPr bwMode="auto">
          <a:xfrm>
            <a:off x="402405" y="946034"/>
            <a:ext cx="8363645" cy="70788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a:buChar char="•"/>
              <a:defRPr kern="1200">
                <a:solidFill>
                  <a:schemeClr val="tx1"/>
                </a:solidFill>
                <a:latin typeface="Arial"/>
                <a:ea typeface="ＭＳ Ｐゴシック" charset="0"/>
                <a:cs typeface="Arial"/>
              </a:defRPr>
            </a:lvl3pPr>
            <a:lvl4pPr marL="1601788" indent="-230188" algn="l" defTabSz="457200"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0"/>
              </a:spcBef>
              <a:buNone/>
            </a:pPr>
            <a:r>
              <a:rPr lang="en-US" sz="2000" dirty="0">
                <a:latin typeface="+mn-lt"/>
                <a:cs typeface="Arial" panose="020B0604020202020204" pitchFamily="34" charset="0"/>
              </a:rPr>
              <a:t>This webinar will provide an overview of the Enhancing Oncology Model (EOM). The following topics will be discussed:</a:t>
            </a:r>
          </a:p>
        </p:txBody>
      </p:sp>
      <p:sp>
        <p:nvSpPr>
          <p:cNvPr id="5" name="Title 1"/>
          <p:cNvSpPr txBox="1">
            <a:spLocks/>
          </p:cNvSpPr>
          <p:nvPr/>
        </p:nvSpPr>
        <p:spPr>
          <a:xfrm>
            <a:off x="394608" y="299533"/>
            <a:ext cx="7781059" cy="74504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750" kern="1200">
                <a:solidFill>
                  <a:srgbClr val="004986"/>
                </a:solidFill>
                <a:latin typeface="+mj-lt"/>
                <a:ea typeface="+mj-ea"/>
                <a:cs typeface="+mj-cs"/>
              </a:defRPr>
            </a:lvl1pPr>
          </a:lstStyle>
          <a:p>
            <a:r>
              <a:rPr lang="en-US" sz="2800" b="1" cap="all" spc="200" dirty="0">
                <a:solidFill>
                  <a:srgbClr val="409B9C"/>
                </a:solidFill>
              </a:rPr>
              <a:t>Agenda</a:t>
            </a:r>
          </a:p>
        </p:txBody>
      </p:sp>
      <p:sp>
        <p:nvSpPr>
          <p:cNvPr id="7" name="TextBox 6">
            <a:extLst>
              <a:ext uri="{FF2B5EF4-FFF2-40B4-BE49-F238E27FC236}">
                <a16:creationId xmlns:a16="http://schemas.microsoft.com/office/drawing/2014/main" id="{D3D67714-B6EA-4EDE-99DB-EF65CECCE8F7}"/>
              </a:ext>
            </a:extLst>
          </p:cNvPr>
          <p:cNvSpPr txBox="1"/>
          <p:nvPr/>
        </p:nvSpPr>
        <p:spPr>
          <a:xfrm>
            <a:off x="376971" y="1923077"/>
            <a:ext cx="394660" cy="523220"/>
          </a:xfrm>
          <a:prstGeom prst="rect">
            <a:avLst/>
          </a:prstGeom>
          <a:noFill/>
        </p:spPr>
        <p:txBody>
          <a:bodyPr wrap="none" rtlCol="0">
            <a:spAutoFit/>
          </a:bodyPr>
          <a:lstStyle/>
          <a:p>
            <a:r>
              <a:rPr lang="en-US" sz="2800" b="1" dirty="0">
                <a:solidFill>
                  <a:srgbClr val="409B9C"/>
                </a:solidFill>
                <a:cs typeface="Arial" panose="020B0604020202020204" pitchFamily="34" charset="0"/>
              </a:rPr>
              <a:t>1</a:t>
            </a:r>
          </a:p>
        </p:txBody>
      </p:sp>
      <p:sp>
        <p:nvSpPr>
          <p:cNvPr id="8" name="TextBox 7">
            <a:extLst>
              <a:ext uri="{FF2B5EF4-FFF2-40B4-BE49-F238E27FC236}">
                <a16:creationId xmlns:a16="http://schemas.microsoft.com/office/drawing/2014/main" id="{4B3ACD91-1730-40F5-AB44-E9D9CEEEB059}"/>
              </a:ext>
            </a:extLst>
          </p:cNvPr>
          <p:cNvSpPr txBox="1"/>
          <p:nvPr/>
        </p:nvSpPr>
        <p:spPr>
          <a:xfrm>
            <a:off x="1014645" y="1945881"/>
            <a:ext cx="5138583" cy="400110"/>
          </a:xfrm>
          <a:prstGeom prst="rect">
            <a:avLst/>
          </a:prstGeom>
          <a:noFill/>
        </p:spPr>
        <p:txBody>
          <a:bodyPr wrap="square" rtlCol="0">
            <a:spAutoFit/>
          </a:bodyPr>
          <a:lstStyle/>
          <a:p>
            <a:pPr lvl="0">
              <a:spcBef>
                <a:spcPct val="20000"/>
              </a:spcBef>
            </a:pPr>
            <a:r>
              <a:rPr lang="en-US" sz="2000" dirty="0">
                <a:solidFill>
                  <a:prstClr val="black"/>
                </a:solidFill>
                <a:cs typeface="Arial" panose="020B0604020202020204" pitchFamily="34" charset="0"/>
              </a:rPr>
              <a:t>The CMS Innovation Center Introduction</a:t>
            </a:r>
          </a:p>
        </p:txBody>
      </p:sp>
      <p:cxnSp>
        <p:nvCxnSpPr>
          <p:cNvPr id="9" name="Straight Connector 8">
            <a:extLst>
              <a:ext uri="{FF2B5EF4-FFF2-40B4-BE49-F238E27FC236}">
                <a16:creationId xmlns:a16="http://schemas.microsoft.com/office/drawing/2014/main" id="{418DBCF7-5A8D-48CF-A918-EEE48A9B3292}"/>
              </a:ext>
            </a:extLst>
          </p:cNvPr>
          <p:cNvCxnSpPr>
            <a:cxnSpLocks/>
          </p:cNvCxnSpPr>
          <p:nvPr/>
        </p:nvCxnSpPr>
        <p:spPr>
          <a:xfrm>
            <a:off x="779711" y="1933161"/>
            <a:ext cx="0" cy="457200"/>
          </a:xfrm>
          <a:prstGeom prst="line">
            <a:avLst/>
          </a:prstGeom>
          <a:ln w="47625">
            <a:solidFill>
              <a:srgbClr val="FDD17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2623C11-096E-4EF1-9935-005B4481F078}"/>
              </a:ext>
            </a:extLst>
          </p:cNvPr>
          <p:cNvSpPr txBox="1"/>
          <p:nvPr/>
        </p:nvSpPr>
        <p:spPr>
          <a:xfrm>
            <a:off x="376971" y="2634567"/>
            <a:ext cx="394660" cy="523220"/>
          </a:xfrm>
          <a:prstGeom prst="rect">
            <a:avLst/>
          </a:prstGeom>
          <a:noFill/>
        </p:spPr>
        <p:txBody>
          <a:bodyPr wrap="none" rtlCol="0">
            <a:spAutoFit/>
          </a:bodyPr>
          <a:lstStyle/>
          <a:p>
            <a:pPr>
              <a:defRPr/>
            </a:pPr>
            <a:r>
              <a:rPr lang="en-US" sz="2800" b="1" kern="0" dirty="0">
                <a:solidFill>
                  <a:srgbClr val="409B9C"/>
                </a:solidFill>
                <a:cs typeface="Arial" panose="020B0604020202020204" pitchFamily="34" charset="0"/>
              </a:rPr>
              <a:t>2</a:t>
            </a:r>
          </a:p>
        </p:txBody>
      </p:sp>
      <p:sp>
        <p:nvSpPr>
          <p:cNvPr id="13" name="TextBox 12">
            <a:extLst>
              <a:ext uri="{FF2B5EF4-FFF2-40B4-BE49-F238E27FC236}">
                <a16:creationId xmlns:a16="http://schemas.microsoft.com/office/drawing/2014/main" id="{9797CF9C-E1A5-4B45-B28F-3836157C6DB9}"/>
              </a:ext>
            </a:extLst>
          </p:cNvPr>
          <p:cNvSpPr txBox="1"/>
          <p:nvPr/>
        </p:nvSpPr>
        <p:spPr>
          <a:xfrm>
            <a:off x="1014645" y="2679578"/>
            <a:ext cx="7896736" cy="400110"/>
          </a:xfrm>
          <a:prstGeom prst="rect">
            <a:avLst/>
          </a:prstGeom>
          <a:noFill/>
        </p:spPr>
        <p:txBody>
          <a:bodyPr wrap="square" rtlCol="0">
            <a:spAutoFit/>
          </a:bodyPr>
          <a:lstStyle/>
          <a:p>
            <a:pPr lvl="0">
              <a:spcBef>
                <a:spcPct val="20000"/>
              </a:spcBef>
            </a:pPr>
            <a:r>
              <a:rPr lang="en-US" sz="2000" dirty="0">
                <a:cs typeface="Arial" panose="020B0604020202020204" pitchFamily="34" charset="0"/>
              </a:rPr>
              <a:t>Enhancing Oncology Model (EOM) Background</a:t>
            </a:r>
          </a:p>
        </p:txBody>
      </p:sp>
      <p:cxnSp>
        <p:nvCxnSpPr>
          <p:cNvPr id="14" name="Straight Connector 13">
            <a:extLst>
              <a:ext uri="{FF2B5EF4-FFF2-40B4-BE49-F238E27FC236}">
                <a16:creationId xmlns:a16="http://schemas.microsoft.com/office/drawing/2014/main" id="{EC30D4E5-2BB9-44A0-88FF-0474313BBE55}"/>
              </a:ext>
            </a:extLst>
          </p:cNvPr>
          <p:cNvCxnSpPr>
            <a:cxnSpLocks/>
          </p:cNvCxnSpPr>
          <p:nvPr/>
        </p:nvCxnSpPr>
        <p:spPr>
          <a:xfrm>
            <a:off x="779711" y="2646108"/>
            <a:ext cx="0" cy="457200"/>
          </a:xfrm>
          <a:prstGeom prst="line">
            <a:avLst/>
          </a:prstGeom>
          <a:noFill/>
          <a:ln w="47625" cap="flat" cmpd="sng" algn="ctr">
            <a:solidFill>
              <a:srgbClr val="FDD172"/>
            </a:solidFill>
            <a:prstDash val="solid"/>
            <a:miter lim="800000"/>
          </a:ln>
          <a:effectLst/>
        </p:spPr>
      </p:cxnSp>
      <p:sp>
        <p:nvSpPr>
          <p:cNvPr id="20" name="TextBox 19">
            <a:extLst>
              <a:ext uri="{FF2B5EF4-FFF2-40B4-BE49-F238E27FC236}">
                <a16:creationId xmlns:a16="http://schemas.microsoft.com/office/drawing/2014/main" id="{D1FA8DAF-CCD7-4D0D-A713-DB9B44BEA747}"/>
              </a:ext>
            </a:extLst>
          </p:cNvPr>
          <p:cNvSpPr txBox="1"/>
          <p:nvPr/>
        </p:nvSpPr>
        <p:spPr>
          <a:xfrm>
            <a:off x="376971" y="3347514"/>
            <a:ext cx="394660" cy="523220"/>
          </a:xfrm>
          <a:prstGeom prst="rect">
            <a:avLst/>
          </a:prstGeom>
          <a:noFill/>
        </p:spPr>
        <p:txBody>
          <a:bodyPr wrap="none" rtlCol="0">
            <a:spAutoFit/>
          </a:bodyPr>
          <a:lstStyle/>
          <a:p>
            <a:pPr>
              <a:defRPr/>
            </a:pPr>
            <a:r>
              <a:rPr lang="en-US" sz="2800" b="1" kern="0" dirty="0">
                <a:solidFill>
                  <a:srgbClr val="409B9C"/>
                </a:solidFill>
                <a:cs typeface="Arial" panose="020B0604020202020204" pitchFamily="34" charset="0"/>
              </a:rPr>
              <a:t>3</a:t>
            </a:r>
          </a:p>
        </p:txBody>
      </p:sp>
      <p:sp>
        <p:nvSpPr>
          <p:cNvPr id="21" name="TextBox 20">
            <a:extLst>
              <a:ext uri="{FF2B5EF4-FFF2-40B4-BE49-F238E27FC236}">
                <a16:creationId xmlns:a16="http://schemas.microsoft.com/office/drawing/2014/main" id="{36FC7193-84FA-4172-B202-5107D08C0876}"/>
              </a:ext>
            </a:extLst>
          </p:cNvPr>
          <p:cNvSpPr txBox="1"/>
          <p:nvPr/>
        </p:nvSpPr>
        <p:spPr>
          <a:xfrm>
            <a:off x="1014645" y="3388417"/>
            <a:ext cx="7414319" cy="400110"/>
          </a:xfrm>
          <a:prstGeom prst="rect">
            <a:avLst/>
          </a:prstGeom>
          <a:noFill/>
        </p:spPr>
        <p:txBody>
          <a:bodyPr wrap="square" rtlCol="0">
            <a:spAutoFit/>
          </a:bodyPr>
          <a:lstStyle/>
          <a:p>
            <a:pPr lvl="0">
              <a:spcBef>
                <a:spcPct val="20000"/>
              </a:spcBef>
            </a:pPr>
            <a:r>
              <a:rPr lang="en-US" sz="2000" dirty="0">
                <a:cs typeface="Arial" panose="020B0604020202020204" pitchFamily="34" charset="0"/>
              </a:rPr>
              <a:t>Model Goals and Design</a:t>
            </a:r>
          </a:p>
        </p:txBody>
      </p:sp>
      <p:cxnSp>
        <p:nvCxnSpPr>
          <p:cNvPr id="22" name="Straight Connector 21">
            <a:extLst>
              <a:ext uri="{FF2B5EF4-FFF2-40B4-BE49-F238E27FC236}">
                <a16:creationId xmlns:a16="http://schemas.microsoft.com/office/drawing/2014/main" id="{32C0A507-001F-4B08-81BB-E2F3C2F76D84}"/>
              </a:ext>
            </a:extLst>
          </p:cNvPr>
          <p:cNvCxnSpPr>
            <a:cxnSpLocks/>
          </p:cNvCxnSpPr>
          <p:nvPr/>
        </p:nvCxnSpPr>
        <p:spPr>
          <a:xfrm>
            <a:off x="779711" y="3361157"/>
            <a:ext cx="0" cy="457200"/>
          </a:xfrm>
          <a:prstGeom prst="line">
            <a:avLst/>
          </a:prstGeom>
          <a:noFill/>
          <a:ln w="47625" cap="flat" cmpd="sng" algn="ctr">
            <a:solidFill>
              <a:srgbClr val="FDD172"/>
            </a:solidFill>
            <a:prstDash val="solid"/>
            <a:miter lim="800000"/>
          </a:ln>
          <a:effectLst/>
        </p:spPr>
      </p:cxnSp>
      <p:sp>
        <p:nvSpPr>
          <p:cNvPr id="17" name="TextBox 16">
            <a:extLst>
              <a:ext uri="{FF2B5EF4-FFF2-40B4-BE49-F238E27FC236}">
                <a16:creationId xmlns:a16="http://schemas.microsoft.com/office/drawing/2014/main" id="{9F2C3E96-0552-4DCF-9378-F662345DEE0D}"/>
              </a:ext>
            </a:extLst>
          </p:cNvPr>
          <p:cNvSpPr txBox="1"/>
          <p:nvPr/>
        </p:nvSpPr>
        <p:spPr>
          <a:xfrm>
            <a:off x="376971" y="4062563"/>
            <a:ext cx="394660" cy="523220"/>
          </a:xfrm>
          <a:prstGeom prst="rect">
            <a:avLst/>
          </a:prstGeom>
          <a:noFill/>
        </p:spPr>
        <p:txBody>
          <a:bodyPr wrap="none" rtlCol="0">
            <a:spAutoFit/>
          </a:bodyPr>
          <a:lstStyle/>
          <a:p>
            <a:pPr>
              <a:defRPr/>
            </a:pPr>
            <a:r>
              <a:rPr lang="en-US" sz="2800" b="1" kern="0" dirty="0">
                <a:solidFill>
                  <a:srgbClr val="409B9C"/>
                </a:solidFill>
                <a:cs typeface="Arial" panose="020B0604020202020204" pitchFamily="34" charset="0"/>
              </a:rPr>
              <a:t>4</a:t>
            </a:r>
          </a:p>
        </p:txBody>
      </p:sp>
      <p:cxnSp>
        <p:nvCxnSpPr>
          <p:cNvPr id="18" name="Straight Connector 17">
            <a:extLst>
              <a:ext uri="{FF2B5EF4-FFF2-40B4-BE49-F238E27FC236}">
                <a16:creationId xmlns:a16="http://schemas.microsoft.com/office/drawing/2014/main" id="{31758725-EC81-4268-AB63-391E896B8CE7}"/>
              </a:ext>
            </a:extLst>
          </p:cNvPr>
          <p:cNvCxnSpPr>
            <a:cxnSpLocks/>
          </p:cNvCxnSpPr>
          <p:nvPr/>
        </p:nvCxnSpPr>
        <p:spPr>
          <a:xfrm>
            <a:off x="779711" y="4076206"/>
            <a:ext cx="0" cy="457200"/>
          </a:xfrm>
          <a:prstGeom prst="line">
            <a:avLst/>
          </a:prstGeom>
          <a:noFill/>
          <a:ln w="47625" cap="flat" cmpd="sng" algn="ctr">
            <a:solidFill>
              <a:srgbClr val="FDD172"/>
            </a:solidFill>
            <a:prstDash val="solid"/>
            <a:miter lim="800000"/>
          </a:ln>
          <a:effectLst/>
        </p:spPr>
      </p:cxnSp>
      <p:sp>
        <p:nvSpPr>
          <p:cNvPr id="23" name="TextBox 22">
            <a:extLst>
              <a:ext uri="{FF2B5EF4-FFF2-40B4-BE49-F238E27FC236}">
                <a16:creationId xmlns:a16="http://schemas.microsoft.com/office/drawing/2014/main" id="{B8622A77-8481-4579-98A9-203D12EFFBE6}"/>
              </a:ext>
            </a:extLst>
          </p:cNvPr>
          <p:cNvSpPr txBox="1"/>
          <p:nvPr/>
        </p:nvSpPr>
        <p:spPr>
          <a:xfrm>
            <a:off x="1014645" y="4106042"/>
            <a:ext cx="7414319" cy="400110"/>
          </a:xfrm>
          <a:prstGeom prst="rect">
            <a:avLst/>
          </a:prstGeom>
          <a:noFill/>
        </p:spPr>
        <p:txBody>
          <a:bodyPr wrap="square" rtlCol="0">
            <a:spAutoFit/>
          </a:bodyPr>
          <a:lstStyle/>
          <a:p>
            <a:pPr lvl="0">
              <a:spcBef>
                <a:spcPct val="20000"/>
              </a:spcBef>
            </a:pPr>
            <a:r>
              <a:rPr lang="en-US" sz="2000" dirty="0">
                <a:solidFill>
                  <a:prstClr val="black"/>
                </a:solidFill>
                <a:cs typeface="Arial" panose="020B0604020202020204" pitchFamily="34" charset="0"/>
              </a:rPr>
              <a:t>EOM Data Strategy </a:t>
            </a:r>
          </a:p>
        </p:txBody>
      </p:sp>
      <p:sp>
        <p:nvSpPr>
          <p:cNvPr id="26" name="TextBox 25">
            <a:extLst>
              <a:ext uri="{FF2B5EF4-FFF2-40B4-BE49-F238E27FC236}">
                <a16:creationId xmlns:a16="http://schemas.microsoft.com/office/drawing/2014/main" id="{4D715917-E4FB-4CBE-A838-E2D70F54FCB3}"/>
              </a:ext>
            </a:extLst>
          </p:cNvPr>
          <p:cNvSpPr txBox="1"/>
          <p:nvPr/>
        </p:nvSpPr>
        <p:spPr>
          <a:xfrm>
            <a:off x="376971" y="4777613"/>
            <a:ext cx="394660" cy="523220"/>
          </a:xfrm>
          <a:prstGeom prst="rect">
            <a:avLst/>
          </a:prstGeom>
          <a:noFill/>
        </p:spPr>
        <p:txBody>
          <a:bodyPr wrap="none" rtlCol="0">
            <a:spAutoFit/>
          </a:bodyPr>
          <a:lstStyle/>
          <a:p>
            <a:pPr>
              <a:defRPr/>
            </a:pPr>
            <a:r>
              <a:rPr lang="en-US" sz="2800" b="1" kern="0" dirty="0">
                <a:solidFill>
                  <a:srgbClr val="409B9C"/>
                </a:solidFill>
                <a:cs typeface="Arial" panose="020B0604020202020204" pitchFamily="34" charset="0"/>
              </a:rPr>
              <a:t>5</a:t>
            </a:r>
          </a:p>
        </p:txBody>
      </p:sp>
      <p:cxnSp>
        <p:nvCxnSpPr>
          <p:cNvPr id="27" name="Straight Connector 26">
            <a:extLst>
              <a:ext uri="{FF2B5EF4-FFF2-40B4-BE49-F238E27FC236}">
                <a16:creationId xmlns:a16="http://schemas.microsoft.com/office/drawing/2014/main" id="{7105AA1F-FBB9-40BB-B172-94B25FB9DB54}"/>
              </a:ext>
            </a:extLst>
          </p:cNvPr>
          <p:cNvCxnSpPr>
            <a:cxnSpLocks/>
          </p:cNvCxnSpPr>
          <p:nvPr/>
        </p:nvCxnSpPr>
        <p:spPr>
          <a:xfrm>
            <a:off x="779711" y="4791256"/>
            <a:ext cx="0" cy="457200"/>
          </a:xfrm>
          <a:prstGeom prst="line">
            <a:avLst/>
          </a:prstGeom>
          <a:noFill/>
          <a:ln w="47625" cap="flat" cmpd="sng" algn="ctr">
            <a:solidFill>
              <a:srgbClr val="FDD172"/>
            </a:solidFill>
            <a:prstDash val="solid"/>
            <a:miter lim="800000"/>
          </a:ln>
          <a:effectLst/>
        </p:spPr>
      </p:cxnSp>
      <p:sp>
        <p:nvSpPr>
          <p:cNvPr id="28" name="TextBox 27">
            <a:extLst>
              <a:ext uri="{FF2B5EF4-FFF2-40B4-BE49-F238E27FC236}">
                <a16:creationId xmlns:a16="http://schemas.microsoft.com/office/drawing/2014/main" id="{C34D62DB-CD4F-4B2D-85A2-1F5E15D95262}"/>
              </a:ext>
            </a:extLst>
          </p:cNvPr>
          <p:cNvSpPr txBox="1"/>
          <p:nvPr/>
        </p:nvSpPr>
        <p:spPr>
          <a:xfrm>
            <a:off x="1014645" y="4821088"/>
            <a:ext cx="7414319" cy="400110"/>
          </a:xfrm>
          <a:prstGeom prst="rect">
            <a:avLst/>
          </a:prstGeom>
          <a:noFill/>
        </p:spPr>
        <p:txBody>
          <a:bodyPr wrap="square" rtlCol="0">
            <a:spAutoFit/>
          </a:bodyPr>
          <a:lstStyle/>
          <a:p>
            <a:pPr lvl="0">
              <a:spcBef>
                <a:spcPct val="20000"/>
              </a:spcBef>
            </a:pPr>
            <a:r>
              <a:rPr lang="en-US" sz="2000" dirty="0">
                <a:solidFill>
                  <a:prstClr val="black"/>
                </a:solidFill>
                <a:cs typeface="Arial" panose="020B0604020202020204" pitchFamily="34" charset="0"/>
              </a:rPr>
              <a:t>Q&amp;A</a:t>
            </a:r>
          </a:p>
        </p:txBody>
      </p:sp>
    </p:spTree>
    <p:extLst>
      <p:ext uri="{BB962C8B-B14F-4D97-AF65-F5344CB8AC3E}">
        <p14:creationId xmlns:p14="http://schemas.microsoft.com/office/powerpoint/2010/main" val="4265966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a:extLst>
              <a:ext uri="{FF2B5EF4-FFF2-40B4-BE49-F238E27FC236}">
                <a16:creationId xmlns:a16="http://schemas.microsoft.com/office/drawing/2014/main" id="{6BDF2E42-00CE-419A-9D0E-E7CD1AE03C4D}"/>
              </a:ext>
            </a:extLst>
          </p:cNvPr>
          <p:cNvSpPr/>
          <p:nvPr/>
        </p:nvSpPr>
        <p:spPr>
          <a:xfrm>
            <a:off x="1162432" y="1856621"/>
            <a:ext cx="6819134" cy="1924112"/>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 name="Rectangle 2">
            <a:extLst>
              <a:ext uri="{FF2B5EF4-FFF2-40B4-BE49-F238E27FC236}">
                <a16:creationId xmlns:a16="http://schemas.microsoft.com/office/drawing/2014/main" id="{CC87579D-F042-4102-A591-A315CC79D0F0}"/>
              </a:ext>
            </a:extLst>
          </p:cNvPr>
          <p:cNvSpPr/>
          <p:nvPr/>
        </p:nvSpPr>
        <p:spPr>
          <a:xfrm rot="10800000">
            <a:off x="1159773" y="2448496"/>
            <a:ext cx="6819134" cy="2116523"/>
          </a:xfrm>
          <a:custGeom>
            <a:avLst/>
            <a:gdLst>
              <a:gd name="connsiteX0" fmla="*/ 0 w 9076267"/>
              <a:gd name="connsiteY0" fmla="*/ 0 h 5113867"/>
              <a:gd name="connsiteX1" fmla="*/ 9076267 w 9076267"/>
              <a:gd name="connsiteY1" fmla="*/ 0 h 5113867"/>
              <a:gd name="connsiteX2" fmla="*/ 9076267 w 9076267"/>
              <a:gd name="connsiteY2" fmla="*/ 5113867 h 5113867"/>
              <a:gd name="connsiteX3" fmla="*/ 0 w 9076267"/>
              <a:gd name="connsiteY3" fmla="*/ 5113867 h 5113867"/>
              <a:gd name="connsiteX4" fmla="*/ 0 w 9076267"/>
              <a:gd name="connsiteY4"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5113867 h 5113867"/>
              <a:gd name="connsiteX4" fmla="*/ 0 w 9076267"/>
              <a:gd name="connsiteY4" fmla="*/ 5113867 h 5113867"/>
              <a:gd name="connsiteX5" fmla="*/ 0 w 9076267"/>
              <a:gd name="connsiteY5"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4470400 h 5113867"/>
              <a:gd name="connsiteX4" fmla="*/ 9076267 w 9076267"/>
              <a:gd name="connsiteY4" fmla="*/ 5113867 h 5113867"/>
              <a:gd name="connsiteX5" fmla="*/ 0 w 9076267"/>
              <a:gd name="connsiteY5" fmla="*/ 5113867 h 5113867"/>
              <a:gd name="connsiteX6" fmla="*/ 0 w 9076267"/>
              <a:gd name="connsiteY6" fmla="*/ 0 h 5113867"/>
              <a:gd name="connsiteX0" fmla="*/ 0 w 9076267"/>
              <a:gd name="connsiteY0" fmla="*/ 0 h 5113867"/>
              <a:gd name="connsiteX1" fmla="*/ 9076267 w 9076267"/>
              <a:gd name="connsiteY1" fmla="*/ 0 h 5113867"/>
              <a:gd name="connsiteX2" fmla="*/ 9076267 w 9076267"/>
              <a:gd name="connsiteY2" fmla="*/ 3098800 h 5113867"/>
              <a:gd name="connsiteX3" fmla="*/ 9076267 w 9076267"/>
              <a:gd name="connsiteY3" fmla="*/ 3793067 h 5113867"/>
              <a:gd name="connsiteX4" fmla="*/ 9076267 w 9076267"/>
              <a:gd name="connsiteY4" fmla="*/ 4470400 h 5113867"/>
              <a:gd name="connsiteX5" fmla="*/ 9076267 w 9076267"/>
              <a:gd name="connsiteY5" fmla="*/ 5113867 h 5113867"/>
              <a:gd name="connsiteX6" fmla="*/ 0 w 9076267"/>
              <a:gd name="connsiteY6" fmla="*/ 5113867 h 5113867"/>
              <a:gd name="connsiteX7" fmla="*/ 0 w 9076267"/>
              <a:gd name="connsiteY7" fmla="*/ 0 h 5113867"/>
              <a:gd name="connsiteX0" fmla="*/ 9076267 w 9167707"/>
              <a:gd name="connsiteY0" fmla="*/ 3793067 h 5113867"/>
              <a:gd name="connsiteX1" fmla="*/ 9076267 w 9167707"/>
              <a:gd name="connsiteY1" fmla="*/ 4470400 h 5113867"/>
              <a:gd name="connsiteX2" fmla="*/ 9076267 w 9167707"/>
              <a:gd name="connsiteY2" fmla="*/ 5113867 h 5113867"/>
              <a:gd name="connsiteX3" fmla="*/ 0 w 9167707"/>
              <a:gd name="connsiteY3" fmla="*/ 5113867 h 5113867"/>
              <a:gd name="connsiteX4" fmla="*/ 0 w 9167707"/>
              <a:gd name="connsiteY4" fmla="*/ 0 h 5113867"/>
              <a:gd name="connsiteX5" fmla="*/ 9076267 w 9167707"/>
              <a:gd name="connsiteY5" fmla="*/ 0 h 5113867"/>
              <a:gd name="connsiteX6" fmla="*/ 9076267 w 9167707"/>
              <a:gd name="connsiteY6" fmla="*/ 3098800 h 5113867"/>
              <a:gd name="connsiteX7" fmla="*/ 9167707 w 9167707"/>
              <a:gd name="connsiteY7" fmla="*/ 3884507 h 5113867"/>
              <a:gd name="connsiteX0" fmla="*/ 9076267 w 9076267"/>
              <a:gd name="connsiteY0" fmla="*/ 3793067 h 5113867"/>
              <a:gd name="connsiteX1" fmla="*/ 9076267 w 9076267"/>
              <a:gd name="connsiteY1" fmla="*/ 4470400 h 5113867"/>
              <a:gd name="connsiteX2" fmla="*/ 9076267 w 9076267"/>
              <a:gd name="connsiteY2" fmla="*/ 5113867 h 5113867"/>
              <a:gd name="connsiteX3" fmla="*/ 0 w 9076267"/>
              <a:gd name="connsiteY3" fmla="*/ 5113867 h 5113867"/>
              <a:gd name="connsiteX4" fmla="*/ 0 w 9076267"/>
              <a:gd name="connsiteY4" fmla="*/ 0 h 5113867"/>
              <a:gd name="connsiteX5" fmla="*/ 9076267 w 9076267"/>
              <a:gd name="connsiteY5" fmla="*/ 0 h 5113867"/>
              <a:gd name="connsiteX6" fmla="*/ 9076267 w 9076267"/>
              <a:gd name="connsiteY6"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0 h 5113867"/>
              <a:gd name="connsiteX4" fmla="*/ 9076267 w 9076267"/>
              <a:gd name="connsiteY4" fmla="*/ 0 h 5113867"/>
              <a:gd name="connsiteX5" fmla="*/ 9076267 w 9076267"/>
              <a:gd name="connsiteY5"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9083792 w 9083792"/>
              <a:gd name="connsiteY0" fmla="*/ 4470400 h 5113867"/>
              <a:gd name="connsiteX1" fmla="*/ 9083792 w 9083792"/>
              <a:gd name="connsiteY1" fmla="*/ 5113867 h 5113867"/>
              <a:gd name="connsiteX2" fmla="*/ 7525 w 9083792"/>
              <a:gd name="connsiteY2" fmla="*/ 5113867 h 5113867"/>
              <a:gd name="connsiteX3" fmla="*/ 7525 w 9083792"/>
              <a:gd name="connsiteY3" fmla="*/ 626534 h 5113867"/>
              <a:gd name="connsiteX4" fmla="*/ 7525 w 9083792"/>
              <a:gd name="connsiteY4" fmla="*/ 0 h 5113867"/>
              <a:gd name="connsiteX5" fmla="*/ 9083792 w 9083792"/>
              <a:gd name="connsiteY5" fmla="*/ 0 h 5113867"/>
              <a:gd name="connsiteX6" fmla="*/ 9083792 w 9083792"/>
              <a:gd name="connsiteY6" fmla="*/ 3098800 h 5113867"/>
              <a:gd name="connsiteX0" fmla="*/ 9748583 w 9748583"/>
              <a:gd name="connsiteY0" fmla="*/ 4470400 h 5113867"/>
              <a:gd name="connsiteX1" fmla="*/ 9748583 w 9748583"/>
              <a:gd name="connsiteY1" fmla="*/ 5113867 h 5113867"/>
              <a:gd name="connsiteX2" fmla="*/ 672316 w 9748583"/>
              <a:gd name="connsiteY2" fmla="*/ 5113867 h 5113867"/>
              <a:gd name="connsiteX3" fmla="*/ 672316 w 9748583"/>
              <a:gd name="connsiteY3" fmla="*/ 2116667 h 5113867"/>
              <a:gd name="connsiteX4" fmla="*/ 672316 w 9748583"/>
              <a:gd name="connsiteY4" fmla="*/ 626534 h 5113867"/>
              <a:gd name="connsiteX5" fmla="*/ 672316 w 9748583"/>
              <a:gd name="connsiteY5" fmla="*/ 0 h 5113867"/>
              <a:gd name="connsiteX6" fmla="*/ 9748583 w 9748583"/>
              <a:gd name="connsiteY6" fmla="*/ 0 h 5113867"/>
              <a:gd name="connsiteX7" fmla="*/ 9748583 w 9748583"/>
              <a:gd name="connsiteY7"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93199 w 9093199"/>
              <a:gd name="connsiteY0" fmla="*/ 4470400 h 5113867"/>
              <a:gd name="connsiteX1" fmla="*/ 9093199 w 9093199"/>
              <a:gd name="connsiteY1" fmla="*/ 5113867 h 5113867"/>
              <a:gd name="connsiteX2" fmla="*/ 16932 w 9093199"/>
              <a:gd name="connsiteY2" fmla="*/ 5113867 h 5113867"/>
              <a:gd name="connsiteX3" fmla="*/ 16932 w 9093199"/>
              <a:gd name="connsiteY3" fmla="*/ 2116667 h 5113867"/>
              <a:gd name="connsiteX4" fmla="*/ 0 w 9093199"/>
              <a:gd name="connsiteY4" fmla="*/ 1473200 h 5113867"/>
              <a:gd name="connsiteX5" fmla="*/ 16932 w 9093199"/>
              <a:gd name="connsiteY5" fmla="*/ 626534 h 5113867"/>
              <a:gd name="connsiteX6" fmla="*/ 16932 w 9093199"/>
              <a:gd name="connsiteY6" fmla="*/ 0 h 5113867"/>
              <a:gd name="connsiteX7" fmla="*/ 9093199 w 9093199"/>
              <a:gd name="connsiteY7" fmla="*/ 0 h 5113867"/>
              <a:gd name="connsiteX8" fmla="*/ 9093199 w 9093199"/>
              <a:gd name="connsiteY8" fmla="*/ 3098800 h 5113867"/>
              <a:gd name="connsiteX0" fmla="*/ 9076267 w 9076267"/>
              <a:gd name="connsiteY0" fmla="*/ 4470400 h 5113867"/>
              <a:gd name="connsiteX1" fmla="*/ 9076267 w 9076267"/>
              <a:gd name="connsiteY1" fmla="*/ 5113867 h 5113867"/>
              <a:gd name="connsiteX2" fmla="*/ 0 w 9076267"/>
              <a:gd name="connsiteY2" fmla="*/ 5113867 h 5113867"/>
              <a:gd name="connsiteX3" fmla="*/ 0 w 9076267"/>
              <a:gd name="connsiteY3" fmla="*/ 2116667 h 5113867"/>
              <a:gd name="connsiteX4" fmla="*/ 0 w 9076267"/>
              <a:gd name="connsiteY4" fmla="*/ 626534 h 5113867"/>
              <a:gd name="connsiteX5" fmla="*/ 0 w 9076267"/>
              <a:gd name="connsiteY5" fmla="*/ 0 h 5113867"/>
              <a:gd name="connsiteX6" fmla="*/ 9076267 w 9076267"/>
              <a:gd name="connsiteY6" fmla="*/ 0 h 5113867"/>
              <a:gd name="connsiteX7" fmla="*/ 9076267 w 9076267"/>
              <a:gd name="connsiteY7" fmla="*/ 3098800 h 5113867"/>
              <a:gd name="connsiteX0" fmla="*/ 9076267 w 9076267"/>
              <a:gd name="connsiteY0" fmla="*/ 5113867 h 5113867"/>
              <a:gd name="connsiteX1" fmla="*/ 0 w 9076267"/>
              <a:gd name="connsiteY1" fmla="*/ 5113867 h 5113867"/>
              <a:gd name="connsiteX2" fmla="*/ 0 w 9076267"/>
              <a:gd name="connsiteY2" fmla="*/ 2116667 h 5113867"/>
              <a:gd name="connsiteX3" fmla="*/ 0 w 9076267"/>
              <a:gd name="connsiteY3" fmla="*/ 626534 h 5113867"/>
              <a:gd name="connsiteX4" fmla="*/ 0 w 9076267"/>
              <a:gd name="connsiteY4" fmla="*/ 0 h 5113867"/>
              <a:gd name="connsiteX5" fmla="*/ 9076267 w 9076267"/>
              <a:gd name="connsiteY5" fmla="*/ 0 h 5113867"/>
              <a:gd name="connsiteX6" fmla="*/ 9076267 w 9076267"/>
              <a:gd name="connsiteY6" fmla="*/ 3098800 h 5113867"/>
              <a:gd name="connsiteX0" fmla="*/ 0 w 9076267"/>
              <a:gd name="connsiteY0" fmla="*/ 5113867 h 5113867"/>
              <a:gd name="connsiteX1" fmla="*/ 0 w 9076267"/>
              <a:gd name="connsiteY1" fmla="*/ 2116667 h 5113867"/>
              <a:gd name="connsiteX2" fmla="*/ 0 w 9076267"/>
              <a:gd name="connsiteY2" fmla="*/ 626534 h 5113867"/>
              <a:gd name="connsiteX3" fmla="*/ 0 w 9076267"/>
              <a:gd name="connsiteY3" fmla="*/ 0 h 5113867"/>
              <a:gd name="connsiteX4" fmla="*/ 9076267 w 9076267"/>
              <a:gd name="connsiteY4" fmla="*/ 0 h 5113867"/>
              <a:gd name="connsiteX5" fmla="*/ 9076267 w 9076267"/>
              <a:gd name="connsiteY5" fmla="*/ 3098800 h 5113867"/>
              <a:gd name="connsiteX0" fmla="*/ 0 w 9076267"/>
              <a:gd name="connsiteY0" fmla="*/ 2116667 h 3098800"/>
              <a:gd name="connsiteX1" fmla="*/ 0 w 9076267"/>
              <a:gd name="connsiteY1" fmla="*/ 626534 h 3098800"/>
              <a:gd name="connsiteX2" fmla="*/ 0 w 9076267"/>
              <a:gd name="connsiteY2" fmla="*/ 0 h 3098800"/>
              <a:gd name="connsiteX3" fmla="*/ 9076267 w 9076267"/>
              <a:gd name="connsiteY3" fmla="*/ 0 h 3098800"/>
              <a:gd name="connsiteX4" fmla="*/ 9076267 w 9076267"/>
              <a:gd name="connsiteY4" fmla="*/ 3098800 h 3098800"/>
              <a:gd name="connsiteX0" fmla="*/ 0 w 9076267"/>
              <a:gd name="connsiteY0" fmla="*/ 626534 h 3098800"/>
              <a:gd name="connsiteX1" fmla="*/ 0 w 9076267"/>
              <a:gd name="connsiteY1" fmla="*/ 0 h 3098800"/>
              <a:gd name="connsiteX2" fmla="*/ 9076267 w 9076267"/>
              <a:gd name="connsiteY2" fmla="*/ 0 h 3098800"/>
              <a:gd name="connsiteX3" fmla="*/ 9076267 w 9076267"/>
              <a:gd name="connsiteY3" fmla="*/ 3098800 h 3098800"/>
            </a:gdLst>
            <a:ahLst/>
            <a:cxnLst>
              <a:cxn ang="0">
                <a:pos x="connsiteX0" y="connsiteY0"/>
              </a:cxn>
              <a:cxn ang="0">
                <a:pos x="connsiteX1" y="connsiteY1"/>
              </a:cxn>
              <a:cxn ang="0">
                <a:pos x="connsiteX2" y="connsiteY2"/>
              </a:cxn>
              <a:cxn ang="0">
                <a:pos x="connsiteX3" y="connsiteY3"/>
              </a:cxn>
            </a:cxnLst>
            <a:rect l="l" t="t" r="r" b="b"/>
            <a:pathLst>
              <a:path w="9076267" h="3098800">
                <a:moveTo>
                  <a:pt x="0" y="626534"/>
                </a:moveTo>
                <a:lnTo>
                  <a:pt x="0" y="0"/>
                </a:lnTo>
                <a:lnTo>
                  <a:pt x="9076267" y="0"/>
                </a:lnTo>
                <a:lnTo>
                  <a:pt x="9076267" y="3098800"/>
                </a:lnTo>
              </a:path>
            </a:pathLst>
          </a:cu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89044F0-4433-4980-8230-EC847678D9D6}"/>
              </a:ext>
            </a:extLst>
          </p:cNvPr>
          <p:cNvSpPr/>
          <p:nvPr/>
        </p:nvSpPr>
        <p:spPr>
          <a:xfrm>
            <a:off x="561011" y="2114121"/>
            <a:ext cx="786673" cy="490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1539775" y="2588099"/>
            <a:ext cx="6111457" cy="1277211"/>
          </a:xfrm>
          <a:prstGeom prst="wedgeRectCallout">
            <a:avLst>
              <a:gd name="adj1" fmla="val 48230"/>
              <a:gd name="adj2" fmla="val -28278"/>
            </a:avLst>
          </a:prstGeom>
          <a:noFill/>
          <a:ln w="12700" cap="flat" cmpd="sng" algn="ctr">
            <a:noFill/>
            <a:prstDash val="solid"/>
            <a:miter lim="800000"/>
          </a:ln>
          <a:effectLst/>
        </p:spPr>
        <p:style>
          <a:lnRef idx="2">
            <a:schemeClr val="accent1"/>
          </a:lnRef>
          <a:fillRef idx="1">
            <a:schemeClr val="lt1"/>
          </a:fillRef>
          <a:effectRef idx="0">
            <a:schemeClr val="accent1"/>
          </a:effectRef>
          <a:fontRef idx="minor">
            <a:schemeClr val="dk1"/>
          </a:fontRef>
        </p:style>
        <p:txBody>
          <a:bodyPr wrap="square"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0" indent="0">
              <a:lnSpc>
                <a:spcPct val="114000"/>
              </a:lnSpc>
              <a:buNone/>
            </a:pPr>
            <a:r>
              <a:rPr lang="en-US" sz="2000" dirty="0">
                <a:solidFill>
                  <a:schemeClr val="tx1"/>
                </a:solidFill>
                <a:cs typeface="Arial" panose="020B0604020202020204" pitchFamily="34" charset="0"/>
              </a:rPr>
              <a:t>The purpose of the [Center] is to test innovative payment and service delivery models to reduce program expenditures…while preserving or enhancing the quality of care furnished to individuals under such titles.</a:t>
            </a:r>
          </a:p>
        </p:txBody>
      </p:sp>
      <p:sp>
        <p:nvSpPr>
          <p:cNvPr id="30" name="TextBox 29">
            <a:extLst>
              <a:ext uri="{FF2B5EF4-FFF2-40B4-BE49-F238E27FC236}">
                <a16:creationId xmlns:a16="http://schemas.microsoft.com/office/drawing/2014/main" id="{0AC268B4-9D1C-4AB5-A2CC-ADFC47EF6533}"/>
              </a:ext>
            </a:extLst>
          </p:cNvPr>
          <p:cNvSpPr txBox="1"/>
          <p:nvPr/>
        </p:nvSpPr>
        <p:spPr>
          <a:xfrm>
            <a:off x="788193" y="1833155"/>
            <a:ext cx="748923"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a:t>
            </a:r>
            <a:endParaRPr kumimoji="0" lang="en-US" sz="12500" b="1"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33A63A9-CE8F-4E0A-8E25-7C520DF01AAB}"/>
              </a:ext>
            </a:extLst>
          </p:cNvPr>
          <p:cNvSpPr/>
          <p:nvPr/>
        </p:nvSpPr>
        <p:spPr>
          <a:xfrm>
            <a:off x="7588626" y="3682179"/>
            <a:ext cx="786673" cy="490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B11C9C2-B9C5-45B8-89F7-F3321C5A6C88}"/>
              </a:ext>
            </a:extLst>
          </p:cNvPr>
          <p:cNvSpPr txBox="1"/>
          <p:nvPr/>
        </p:nvSpPr>
        <p:spPr>
          <a:xfrm>
            <a:off x="7626376" y="3449602"/>
            <a:ext cx="748923"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rPr>
              <a:t>”</a:t>
            </a:r>
            <a:endParaRPr kumimoji="0" lang="en-US" sz="9600" b="1" i="0" u="none" strike="noStrike" kern="1200" cap="none" spc="0" normalizeH="0" baseline="0" noProof="0" dirty="0">
              <a:ln>
                <a:noFill/>
              </a:ln>
              <a:solidFill>
                <a:srgbClr val="4472C4"/>
              </a:solidFill>
              <a:effectLst/>
              <a:uLnTx/>
              <a:uFillTx/>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BBE8B08-17AD-4C86-9946-135B974EAE00}"/>
              </a:ext>
            </a:extLst>
          </p:cNvPr>
          <p:cNvSpPr>
            <a:spLocks noGrp="1"/>
          </p:cNvSpPr>
          <p:nvPr>
            <p:ph type="ctrTitle"/>
          </p:nvPr>
        </p:nvSpPr>
        <p:spPr>
          <a:xfrm>
            <a:off x="394608" y="299533"/>
            <a:ext cx="7780338" cy="744537"/>
          </a:xfrm>
          <a:prstGeom prst="rect">
            <a:avLst/>
          </a:prstGeom>
        </p:spPr>
        <p:txBody>
          <a:bodyPr anchor="t">
            <a:noAutofit/>
          </a:bodyPr>
          <a:lstStyle/>
          <a:p>
            <a:r>
              <a:rPr lang="en-US" sz="2800" dirty="0">
                <a:cs typeface="Arial" panose="020B0604020202020204" pitchFamily="34" charset="0"/>
              </a:rPr>
              <a:t>Statutory Authority for CMMI</a:t>
            </a:r>
          </a:p>
        </p:txBody>
      </p:sp>
      <p:sp>
        <p:nvSpPr>
          <p:cNvPr id="2" name="TextBox 1"/>
          <p:cNvSpPr txBox="1"/>
          <p:nvPr/>
        </p:nvSpPr>
        <p:spPr>
          <a:xfrm>
            <a:off x="561011" y="5586723"/>
            <a:ext cx="3118418" cy="553998"/>
          </a:xfrm>
          <a:prstGeom prst="rect">
            <a:avLst/>
          </a:prstGeom>
          <a:noFill/>
        </p:spPr>
        <p:txBody>
          <a:bodyPr wrap="square" rtlCol="0">
            <a:spAutoFit/>
          </a:bodyPr>
          <a:lstStyle/>
          <a:p>
            <a:r>
              <a:rPr lang="en-US" sz="1000" dirty="0">
                <a:cs typeface="Arial" panose="020B0604020202020204" pitchFamily="34" charset="0"/>
              </a:rPr>
              <a:t>The CMS Innovation Center was established by section 1115A of the Social Security Act (the “Act”) (as added by section 3021 of the Affordable Care Act).</a:t>
            </a:r>
          </a:p>
        </p:txBody>
      </p:sp>
    </p:spTree>
    <p:extLst>
      <p:ext uri="{BB962C8B-B14F-4D97-AF65-F5344CB8AC3E}">
        <p14:creationId xmlns:p14="http://schemas.microsoft.com/office/powerpoint/2010/main" val="781590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07E186E-B188-AD48-9617-FB140C5C693D}" type="slidenum">
              <a:rPr kumimoji="0" lang="en-US" sz="1200" b="0" i="0" u="none" strike="noStrike" kern="1200" cap="none" spc="0" normalizeH="0" baseline="0" noProof="0" smtClean="0">
                <a:ln>
                  <a:noFill/>
                </a:ln>
                <a:solidFill>
                  <a:srgbClr val="00153B"/>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153B"/>
              </a:solidFill>
              <a:effectLst/>
              <a:uLnTx/>
              <a:uFillTx/>
              <a:latin typeface="Franklin Gothic Book"/>
              <a:ea typeface="+mn-ea"/>
              <a:cs typeface="+mn-cs"/>
            </a:endParaRPr>
          </a:p>
        </p:txBody>
      </p:sp>
      <p:sp>
        <p:nvSpPr>
          <p:cNvPr id="9" name="TextBox 8">
            <a:extLst>
              <a:ext uri="{FF2B5EF4-FFF2-40B4-BE49-F238E27FC236}">
                <a16:creationId xmlns:a16="http://schemas.microsoft.com/office/drawing/2014/main" id="{06E266EA-A4D5-4B95-9052-667AE544B915}"/>
              </a:ext>
            </a:extLst>
          </p:cNvPr>
          <p:cNvSpPr txBox="1"/>
          <p:nvPr/>
        </p:nvSpPr>
        <p:spPr>
          <a:xfrm>
            <a:off x="292418" y="5047366"/>
            <a:ext cx="8559165" cy="553998"/>
          </a:xfrm>
          <a:prstGeom prst="rect">
            <a:avLst/>
          </a:prstGeom>
          <a:solidFill>
            <a:srgbClr val="FBEA9E">
              <a:alpha val="50196"/>
            </a:srgbClr>
          </a:solidFill>
        </p:spPr>
        <p:txBody>
          <a:bodyPr wrap="square" rtlCol="0">
            <a:spAutoFit/>
          </a:bodyPr>
          <a:lstStyle/>
          <a:p>
            <a:pPr algn="just"/>
            <a:r>
              <a:rPr lang="en-US" sz="1000" b="1" dirty="0">
                <a:ea typeface="Calibri" panose="020F0502020204030204" pitchFamily="34" charset="0"/>
                <a:cs typeface="Arial" panose="020B0604020202020204" pitchFamily="34" charset="0"/>
              </a:rPr>
              <a:t>CMS defines health equity as: </a:t>
            </a:r>
            <a:r>
              <a:rPr lang="en-US" sz="1000" dirty="0">
                <a:ea typeface="Calibri" panose="020F0502020204030204" pitchFamily="34" charset="0"/>
                <a:cs typeface="Arial" panose="020B0604020202020204" pitchFamily="34" charset="0"/>
              </a:rPr>
              <a:t>The attainment of the highest level of health </a:t>
            </a:r>
            <a:r>
              <a:rPr lang="en-US" sz="1000" b="1" dirty="0">
                <a:ea typeface="Calibri" panose="020F0502020204030204" pitchFamily="34" charset="0"/>
                <a:cs typeface="Arial" panose="020B0604020202020204" pitchFamily="34" charset="0"/>
              </a:rPr>
              <a:t>for all people</a:t>
            </a:r>
            <a:r>
              <a:rPr lang="en-US" sz="1000" dirty="0">
                <a:ea typeface="Calibri" panose="020F0502020204030204" pitchFamily="34" charset="0"/>
                <a:cs typeface="Arial" panose="020B0604020202020204" pitchFamily="34" charset="0"/>
              </a:rPr>
              <a:t>, where everyone has a </a:t>
            </a:r>
            <a:r>
              <a:rPr lang="en-US" sz="1000" b="1" dirty="0">
                <a:ea typeface="Calibri" panose="020F0502020204030204" pitchFamily="34" charset="0"/>
                <a:cs typeface="Arial" panose="020B0604020202020204" pitchFamily="34" charset="0"/>
              </a:rPr>
              <a:t>fair and just opportunity </a:t>
            </a:r>
            <a:r>
              <a:rPr lang="en-US" sz="1000" dirty="0">
                <a:ea typeface="Calibri" panose="020F0502020204030204" pitchFamily="34" charset="0"/>
                <a:cs typeface="Arial" panose="020B0604020202020204" pitchFamily="34" charset="0"/>
              </a:rPr>
              <a:t>to </a:t>
            </a:r>
            <a:r>
              <a:rPr lang="en-US" sz="1000" b="1" dirty="0">
                <a:ea typeface="Calibri" panose="020F0502020204030204" pitchFamily="34" charset="0"/>
                <a:cs typeface="Arial" panose="020B0604020202020204" pitchFamily="34" charset="0"/>
              </a:rPr>
              <a:t>attain their optimal health</a:t>
            </a:r>
            <a:r>
              <a:rPr lang="en-US" sz="1000" dirty="0">
                <a:ea typeface="Calibri" panose="020F0502020204030204" pitchFamily="34" charset="0"/>
                <a:cs typeface="Arial" panose="020B0604020202020204" pitchFamily="34" charset="0"/>
              </a:rPr>
              <a:t> regardless of race, ethnicity, disability, sexual orientation, gender identity, socioeconomic status, geography, preferred language, or other factors that affect access to care and health outcomes. </a:t>
            </a:r>
            <a:endParaRPr lang="en-US" sz="1000" dirty="0">
              <a:cs typeface="Arial" panose="020B0604020202020204" pitchFamily="34" charset="0"/>
            </a:endParaRPr>
          </a:p>
        </p:txBody>
      </p:sp>
      <p:sp>
        <p:nvSpPr>
          <p:cNvPr id="10" name="Title 1">
            <a:extLst>
              <a:ext uri="{FF2B5EF4-FFF2-40B4-BE49-F238E27FC236}">
                <a16:creationId xmlns:a16="http://schemas.microsoft.com/office/drawing/2014/main" id="{4460FF57-9D7B-4119-96BA-B3445D1BF017}"/>
              </a:ext>
            </a:extLst>
          </p:cNvPr>
          <p:cNvSpPr txBox="1">
            <a:spLocks/>
          </p:cNvSpPr>
          <p:nvPr/>
        </p:nvSpPr>
        <p:spPr>
          <a:xfrm>
            <a:off x="394608" y="299533"/>
            <a:ext cx="7781059" cy="74504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t">
            <a:noAutofit/>
          </a:bodyPr>
          <a:lstStyle>
            <a:lvl1pPr algn="l" defTabSz="685800" rtl="0" eaLnBrk="1" latinLnBrk="0" hangingPunct="1">
              <a:lnSpc>
                <a:spcPct val="90000"/>
              </a:lnSpc>
              <a:spcBef>
                <a:spcPct val="0"/>
              </a:spcBef>
              <a:buNone/>
              <a:defRPr sz="3750" b="0" i="0" kern="1200">
                <a:solidFill>
                  <a:srgbClr val="004986"/>
                </a:solidFill>
                <a:latin typeface="Modern No. 20" charset="0"/>
                <a:ea typeface="Modern No. 20" charset="0"/>
                <a:cs typeface="Modern No. 20" charset="0"/>
              </a:defRPr>
            </a:lvl1pPr>
          </a:lstStyle>
          <a:p>
            <a:pPr marL="0" marR="0" lvl="0" indent="0" defTabSz="457200" fontAlgn="auto">
              <a:lnSpc>
                <a:spcPct val="90000"/>
              </a:lnSpc>
              <a:spcAft>
                <a:spcPts val="0"/>
              </a:spcAft>
              <a:buClrTx/>
              <a:buSzTx/>
              <a:tabLst/>
              <a:defRPr/>
            </a:pPr>
            <a:r>
              <a:rPr lang="en-US" sz="2800" b="1" cap="all" spc="200" dirty="0">
                <a:solidFill>
                  <a:srgbClr val="409B9C"/>
                </a:solidFill>
                <a:latin typeface="+mj-lt"/>
                <a:ea typeface="+mj-ea"/>
                <a:cs typeface="Arial" panose="020B0604020202020204" pitchFamily="34" charset="0"/>
              </a:rPr>
              <a:t>CMMI Background</a:t>
            </a:r>
          </a:p>
        </p:txBody>
      </p:sp>
      <p:sp>
        <p:nvSpPr>
          <p:cNvPr id="11" name="TextBox 10">
            <a:extLst>
              <a:ext uri="{FF2B5EF4-FFF2-40B4-BE49-F238E27FC236}">
                <a16:creationId xmlns:a16="http://schemas.microsoft.com/office/drawing/2014/main" id="{29BF7458-1D87-409D-A19A-419E0F4E1BB9}"/>
              </a:ext>
            </a:extLst>
          </p:cNvPr>
          <p:cNvSpPr txBox="1"/>
          <p:nvPr/>
        </p:nvSpPr>
        <p:spPr>
          <a:xfrm>
            <a:off x="292418" y="781209"/>
            <a:ext cx="855916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Created for the purpose of developing and </a:t>
            </a:r>
            <a:r>
              <a:rPr kumimoji="0" lang="en-US" sz="1600" b="0" i="0" u="none" strike="noStrike" kern="1200" cap="none" spc="0" normalizeH="0" baseline="0" noProof="0" dirty="0">
                <a:ln>
                  <a:noFill/>
                </a:ln>
                <a:effectLst/>
                <a:uLnTx/>
                <a:uFillTx/>
                <a:ea typeface="Calibri" panose="020F0502020204030204" pitchFamily="34" charset="0"/>
                <a:cs typeface="Arial" panose="020B0604020202020204" pitchFamily="34" charset="0"/>
              </a:rPr>
              <a:t>testing </a:t>
            </a:r>
            <a:r>
              <a:rPr kumimoji="0" lang="en-US" sz="1600" b="1" i="0" u="none" strike="noStrike" kern="1200" cap="none" spc="0" normalizeH="0" baseline="0" noProof="0" dirty="0">
                <a:ln>
                  <a:noFill/>
                </a:ln>
                <a:effectLst/>
                <a:uLnTx/>
                <a:uFillTx/>
                <a:ea typeface="Calibri" panose="020F0502020204030204" pitchFamily="34" charset="0"/>
                <a:cs typeface="Arial" panose="020B0604020202020204" pitchFamily="34" charset="0"/>
              </a:rPr>
              <a:t>innovative health care payment </a:t>
            </a:r>
            <a:r>
              <a:rPr kumimoji="0" lang="en-US" sz="1600" b="0" i="0" u="none" strike="noStrike" kern="1200" cap="none" spc="0" normalizeH="0" baseline="0" noProof="0" dirty="0">
                <a:ln>
                  <a:noFill/>
                </a:ln>
                <a:effectLst/>
                <a:uLnTx/>
                <a:uFillTx/>
                <a:ea typeface="Calibri" panose="020F0502020204030204" pitchFamily="34" charset="0"/>
                <a:cs typeface="Arial" panose="020B0604020202020204" pitchFamily="34" charset="0"/>
              </a:rPr>
              <a:t>and </a:t>
            </a:r>
            <a:r>
              <a:rPr kumimoji="0" lang="en-US" sz="1600" b="1" i="0" u="none" strike="noStrike" kern="1200" cap="none" spc="0" normalizeH="0" baseline="0" noProof="0" dirty="0">
                <a:ln>
                  <a:noFill/>
                </a:ln>
                <a:effectLst/>
                <a:uLnTx/>
                <a:uFillTx/>
                <a:ea typeface="Calibri" panose="020F0502020204030204" pitchFamily="34" charset="0"/>
                <a:cs typeface="Arial" panose="020B0604020202020204" pitchFamily="34" charset="0"/>
              </a:rPr>
              <a:t>service delivery models </a:t>
            </a:r>
            <a:r>
              <a:rPr kumimoji="0" lang="en-US" sz="1600" b="0" i="0" u="none" strike="noStrike" kern="1200" cap="none" spc="0" normalizeH="0" baseline="0" noProof="0" dirty="0">
                <a:ln>
                  <a:noFill/>
                </a:ln>
                <a:effectLst/>
                <a:uLnTx/>
                <a:uFillTx/>
                <a:ea typeface="Calibri" panose="020F0502020204030204" pitchFamily="34" charset="0"/>
                <a:cs typeface="Arial" panose="020B0604020202020204" pitchFamily="34" charset="0"/>
              </a:rPr>
              <a:t>within Medicare, Medicaid, and CHIP </a:t>
            </a:r>
            <a:r>
              <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programs nationwide</a:t>
            </a:r>
            <a:r>
              <a:rPr kumimoji="0" lang="en-US" sz="14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ea typeface="Avenir Medium" charset="0"/>
              <a:cs typeface="Arial" panose="020B0604020202020204" pitchFamily="34" charset="0"/>
            </a:endParaRPr>
          </a:p>
        </p:txBody>
      </p:sp>
      <p:pic>
        <p:nvPicPr>
          <p:cNvPr id="12" name="Picture 11">
            <a:extLst>
              <a:ext uri="{FF2B5EF4-FFF2-40B4-BE49-F238E27FC236}">
                <a16:creationId xmlns:a16="http://schemas.microsoft.com/office/drawing/2014/main" id="{4C03C443-3DB3-4332-A2EF-05A76376E4D6}"/>
              </a:ext>
            </a:extLst>
          </p:cNvPr>
          <p:cNvPicPr>
            <a:picLocks noChangeAspect="1"/>
          </p:cNvPicPr>
          <p:nvPr/>
        </p:nvPicPr>
        <p:blipFill rotWithShape="1">
          <a:blip r:embed="rId3"/>
          <a:srcRect l="6682" r="4861"/>
          <a:stretch/>
        </p:blipFill>
        <p:spPr>
          <a:xfrm>
            <a:off x="1963038" y="1747082"/>
            <a:ext cx="5217924" cy="3178355"/>
          </a:xfrm>
          <a:prstGeom prst="rect">
            <a:avLst/>
          </a:prstGeom>
        </p:spPr>
      </p:pic>
      <p:sp>
        <p:nvSpPr>
          <p:cNvPr id="13" name="TextBox 12">
            <a:extLst>
              <a:ext uri="{FF2B5EF4-FFF2-40B4-BE49-F238E27FC236}">
                <a16:creationId xmlns:a16="http://schemas.microsoft.com/office/drawing/2014/main" id="{D11412E9-FAD4-4F7A-BEA7-7E94780AEEE1}"/>
              </a:ext>
            </a:extLst>
          </p:cNvPr>
          <p:cNvSpPr txBox="1"/>
          <p:nvPr/>
        </p:nvSpPr>
        <p:spPr>
          <a:xfrm>
            <a:off x="1499493" y="4759341"/>
            <a:ext cx="6263710" cy="26161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100" b="1" i="0" u="none" strike="noStrike" kern="1200" cap="none" spc="0" normalizeH="0" baseline="0" noProof="0" dirty="0">
                <a:ln>
                  <a:noFill/>
                </a:ln>
                <a:effectLst/>
                <a:uLnTx/>
                <a:uFillTx/>
                <a:cs typeface="Arial" panose="020B0604020202020204" pitchFamily="34" charset="0"/>
              </a:rPr>
              <a:t>Strategic Refresh </a:t>
            </a:r>
            <a:r>
              <a:rPr kumimoji="0" lang="en-US" sz="1100" b="0" i="0" u="none" strike="noStrike" kern="1200" cap="none" spc="0" normalizeH="0" baseline="0" noProof="0" dirty="0">
                <a:ln>
                  <a:noFill/>
                </a:ln>
                <a:solidFill>
                  <a:prstClr val="black"/>
                </a:solidFill>
                <a:effectLst/>
                <a:uLnTx/>
                <a:uFillTx/>
                <a:cs typeface="Arial" panose="020B0604020202020204" pitchFamily="34" charset="0"/>
              </a:rPr>
              <a:t>White Paper is available at </a:t>
            </a:r>
            <a:r>
              <a:rPr kumimoji="0" lang="en-US" sz="1100" b="0" i="0" u="sng" strike="noStrike" kern="1200" cap="none" spc="0" normalizeH="0" baseline="0" noProof="0" dirty="0">
                <a:ln>
                  <a:noFill/>
                </a:ln>
                <a:solidFill>
                  <a:srgbClr val="0563C1"/>
                </a:solidFill>
                <a:effectLst/>
                <a:uLnTx/>
                <a:uFillTx/>
                <a:ea typeface="Calibri" panose="020F0502020204030204" pitchFamily="34" charset="0"/>
                <a:cs typeface="Arial" panose="020B0604020202020204" pitchFamily="34" charset="0"/>
                <a:hlinkClick r:id="rId4"/>
              </a:rPr>
              <a:t>https://innovation.cms.gov/strategic-direction-whitepaper</a:t>
            </a:r>
            <a:endParaRPr kumimoji="0" lang="en-US" sz="1100" b="0"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14" name="TextBox 13">
            <a:extLst>
              <a:ext uri="{FF2B5EF4-FFF2-40B4-BE49-F238E27FC236}">
                <a16:creationId xmlns:a16="http://schemas.microsoft.com/office/drawing/2014/main" id="{A78E2CE8-7647-42B8-BA1C-93CC339D5431}"/>
              </a:ext>
            </a:extLst>
          </p:cNvPr>
          <p:cNvSpPr txBox="1"/>
          <p:nvPr/>
        </p:nvSpPr>
        <p:spPr>
          <a:xfrm>
            <a:off x="1337839" y="1475203"/>
            <a:ext cx="646832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effectLst/>
                <a:uLnTx/>
                <a:uFillTx/>
                <a:cs typeface="Arial" panose="020B0604020202020204" pitchFamily="34" charset="0"/>
              </a:rPr>
              <a:t>Innovation Center Priorities and Strategic Refresh</a:t>
            </a:r>
          </a:p>
        </p:txBody>
      </p:sp>
    </p:spTree>
    <p:extLst>
      <p:ext uri="{BB962C8B-B14F-4D97-AF65-F5344CB8AC3E}">
        <p14:creationId xmlns:p14="http://schemas.microsoft.com/office/powerpoint/2010/main" val="41292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07E186E-B188-AD48-9617-FB140C5C693D}" type="slidenum">
              <a:rPr kumimoji="0" lang="en-US" sz="1200" b="0" i="0" u="none" strike="noStrike" kern="1200" cap="none" spc="0" normalizeH="0" baseline="0" noProof="0" smtClean="0">
                <a:ln>
                  <a:noFill/>
                </a:ln>
                <a:solidFill>
                  <a:srgbClr val="00153B"/>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153B"/>
              </a:solidFill>
              <a:effectLst/>
              <a:uLnTx/>
              <a:uFillTx/>
              <a:latin typeface="Franklin Gothic Book"/>
              <a:ea typeface="+mn-ea"/>
              <a:cs typeface="+mn-cs"/>
            </a:endParaRPr>
          </a:p>
        </p:txBody>
      </p:sp>
      <p:sp>
        <p:nvSpPr>
          <p:cNvPr id="3" name="Title 1">
            <a:extLst>
              <a:ext uri="{FF2B5EF4-FFF2-40B4-BE49-F238E27FC236}">
                <a16:creationId xmlns:a16="http://schemas.microsoft.com/office/drawing/2014/main" id="{360B2327-7751-41B4-9125-4148A584C175}"/>
              </a:ext>
            </a:extLst>
          </p:cNvPr>
          <p:cNvSpPr txBox="1">
            <a:spLocks/>
          </p:cNvSpPr>
          <p:nvPr/>
        </p:nvSpPr>
        <p:spPr>
          <a:xfrm>
            <a:off x="394608" y="299533"/>
            <a:ext cx="7781059" cy="74504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t">
            <a:noAutofit/>
          </a:bodyPr>
          <a:lstStyle>
            <a:lvl1pPr algn="l" defTabSz="685800" rtl="0" eaLnBrk="1" latinLnBrk="0" hangingPunct="1">
              <a:lnSpc>
                <a:spcPct val="90000"/>
              </a:lnSpc>
              <a:spcBef>
                <a:spcPct val="0"/>
              </a:spcBef>
              <a:buNone/>
              <a:defRPr sz="3750" b="0" i="0" kern="1200">
                <a:solidFill>
                  <a:srgbClr val="004986"/>
                </a:solidFill>
                <a:latin typeface="Modern No. 20" charset="0"/>
                <a:ea typeface="Modern No. 20" charset="0"/>
                <a:cs typeface="Modern No. 20" charset="0"/>
              </a:defRPr>
            </a:lvl1pPr>
          </a:lstStyle>
          <a:p>
            <a:pPr marR="0" lvl="0" indent="0" defTabSz="457200" fontAlgn="auto">
              <a:spcAft>
                <a:spcPts val="0"/>
              </a:spcAft>
              <a:buClrTx/>
              <a:buSzTx/>
              <a:tabLst/>
              <a:defRPr/>
            </a:pPr>
            <a:r>
              <a:rPr lang="en-US" sz="2800" b="1" cap="all" spc="200" dirty="0">
                <a:solidFill>
                  <a:srgbClr val="409B9C"/>
                </a:solidFill>
                <a:latin typeface="+mj-lt"/>
                <a:ea typeface="+mj-ea"/>
                <a:cs typeface="Arial" panose="020B0604020202020204" pitchFamily="34" charset="0"/>
              </a:rPr>
              <a:t>EOM Alignment with Cancer Moonshot</a:t>
            </a:r>
          </a:p>
        </p:txBody>
      </p:sp>
      <p:sp>
        <p:nvSpPr>
          <p:cNvPr id="5" name="TextBox 4">
            <a:extLst>
              <a:ext uri="{FF2B5EF4-FFF2-40B4-BE49-F238E27FC236}">
                <a16:creationId xmlns:a16="http://schemas.microsoft.com/office/drawing/2014/main" id="{FBE8D661-2285-4600-92E6-7C6780BA32FD}"/>
              </a:ext>
            </a:extLst>
          </p:cNvPr>
          <p:cNvSpPr txBox="1"/>
          <p:nvPr/>
        </p:nvSpPr>
        <p:spPr>
          <a:xfrm>
            <a:off x="0" y="1317535"/>
            <a:ext cx="9144000" cy="400110"/>
          </a:xfrm>
          <a:prstGeom prst="rect">
            <a:avLst/>
          </a:prstGeom>
          <a:solidFill>
            <a:srgbClr val="85E7BE"/>
          </a:solidFill>
        </p:spPr>
        <p:txBody>
          <a:bodyPr wrap="square" rtlCol="0">
            <a:spAutoFit/>
          </a:bodyPr>
          <a:lstStyle/>
          <a:p>
            <a:pPr algn="ctr"/>
            <a:r>
              <a:rPr lang="en-US" sz="2000" i="1" dirty="0">
                <a:cs typeface="Arial" panose="020B0604020202020204" pitchFamily="34" charset="0"/>
              </a:rPr>
              <a:t>      Main Pillars of Cancer Moonshot</a:t>
            </a:r>
          </a:p>
        </p:txBody>
      </p:sp>
      <p:sp>
        <p:nvSpPr>
          <p:cNvPr id="6" name="Hexagon 5">
            <a:extLst>
              <a:ext uri="{FF2B5EF4-FFF2-40B4-BE49-F238E27FC236}">
                <a16:creationId xmlns:a16="http://schemas.microsoft.com/office/drawing/2014/main" id="{A766B290-378C-469C-8125-31D369F27376}"/>
              </a:ext>
            </a:extLst>
          </p:cNvPr>
          <p:cNvSpPr/>
          <p:nvPr/>
        </p:nvSpPr>
        <p:spPr bwMode="gray">
          <a:xfrm>
            <a:off x="4559967" y="3591566"/>
            <a:ext cx="1043879" cy="884370"/>
          </a:xfrm>
          <a:prstGeom prst="hexagon">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3305" tIns="63305" rIns="63305" bIns="63305" rtlCol="0" anchor="ctr"/>
          <a:lstStyle/>
          <a:p>
            <a:pPr algn="ctr"/>
            <a:endParaRPr lang="en-US" sz="692" b="1" dirty="0">
              <a:solidFill>
                <a:schemeClr val="bg1"/>
              </a:solidFill>
              <a:cs typeface="Arial" pitchFamily="34" charset="0"/>
            </a:endParaRPr>
          </a:p>
        </p:txBody>
      </p:sp>
      <p:sp>
        <p:nvSpPr>
          <p:cNvPr id="7" name="Hexagon 6">
            <a:extLst>
              <a:ext uri="{FF2B5EF4-FFF2-40B4-BE49-F238E27FC236}">
                <a16:creationId xmlns:a16="http://schemas.microsoft.com/office/drawing/2014/main" id="{6016C927-3580-4ED7-9971-F295672D9FF4}"/>
              </a:ext>
            </a:extLst>
          </p:cNvPr>
          <p:cNvSpPr>
            <a:spLocks noChangeAspect="1"/>
          </p:cNvSpPr>
          <p:nvPr/>
        </p:nvSpPr>
        <p:spPr bwMode="gray">
          <a:xfrm>
            <a:off x="6427379" y="2993771"/>
            <a:ext cx="1470673" cy="1245946"/>
          </a:xfrm>
          <a:prstGeom prst="hexagon">
            <a:avLst/>
          </a:prstGeom>
          <a:solidFill>
            <a:srgbClr val="87E8BD">
              <a:alpha val="2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3305" tIns="63305" rIns="63305" bIns="63305" rtlCol="0" anchor="ctr"/>
          <a:lstStyle/>
          <a:p>
            <a:pPr algn="ctr"/>
            <a:endParaRPr lang="en-US" sz="692" b="1" dirty="0">
              <a:solidFill>
                <a:schemeClr val="bg1"/>
              </a:solidFill>
            </a:endParaRPr>
          </a:p>
        </p:txBody>
      </p:sp>
      <p:sp>
        <p:nvSpPr>
          <p:cNvPr id="8" name="Rectangle 7">
            <a:extLst>
              <a:ext uri="{FF2B5EF4-FFF2-40B4-BE49-F238E27FC236}">
                <a16:creationId xmlns:a16="http://schemas.microsoft.com/office/drawing/2014/main" id="{234727C8-4E35-4B6E-BE37-A3279621A3AD}"/>
              </a:ext>
            </a:extLst>
          </p:cNvPr>
          <p:cNvSpPr/>
          <p:nvPr/>
        </p:nvSpPr>
        <p:spPr>
          <a:xfrm>
            <a:off x="6575603" y="3371385"/>
            <a:ext cx="1207991" cy="430887"/>
          </a:xfrm>
          <a:prstGeom prst="rect">
            <a:avLst/>
          </a:prstGeom>
        </p:spPr>
        <p:txBody>
          <a:bodyPr wrap="square" lIns="0" tIns="0" rIns="0" bIns="0">
            <a:spAutoFit/>
          </a:bodyPr>
          <a:lstStyle/>
          <a:p>
            <a:pPr algn="ctr"/>
            <a:r>
              <a:rPr lang="en-US" sz="1400" b="1" dirty="0">
                <a:latin typeface="Franklin Gothic Book" panose="020B0503020102020204" pitchFamily="34" charset="0"/>
                <a:cs typeface="Arial" panose="020B0604020202020204" pitchFamily="34" charset="0"/>
              </a:rPr>
              <a:t>Address Inequities</a:t>
            </a:r>
            <a:endParaRPr lang="en-US" sz="1400" dirty="0">
              <a:latin typeface="Franklin Gothic Book" panose="020B0503020102020204" pitchFamily="34" charset="0"/>
              <a:cs typeface="Arial" panose="020B0604020202020204" pitchFamily="34" charset="0"/>
            </a:endParaRPr>
          </a:p>
        </p:txBody>
      </p:sp>
      <p:sp>
        <p:nvSpPr>
          <p:cNvPr id="9" name="Hexagon 8">
            <a:extLst>
              <a:ext uri="{FF2B5EF4-FFF2-40B4-BE49-F238E27FC236}">
                <a16:creationId xmlns:a16="http://schemas.microsoft.com/office/drawing/2014/main" id="{1A1209B0-75A7-419E-8670-A671EF00598B}"/>
              </a:ext>
            </a:extLst>
          </p:cNvPr>
          <p:cNvSpPr>
            <a:spLocks noChangeAspect="1"/>
          </p:cNvSpPr>
          <p:nvPr/>
        </p:nvSpPr>
        <p:spPr bwMode="gray">
          <a:xfrm>
            <a:off x="1377025" y="2993771"/>
            <a:ext cx="1470673" cy="1245946"/>
          </a:xfrm>
          <a:prstGeom prst="hexagon">
            <a:avLst/>
          </a:prstGeom>
          <a:solidFill>
            <a:srgbClr val="85E7B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3305" tIns="63305" rIns="63305" bIns="63305" rtlCol="0" anchor="ctr"/>
          <a:lstStyle/>
          <a:p>
            <a:pPr algn="ctr"/>
            <a:endParaRPr lang="en-US" sz="692" b="1" dirty="0">
              <a:solidFill>
                <a:schemeClr val="bg1"/>
              </a:solidFill>
              <a:cs typeface="Arial" pitchFamily="34" charset="0"/>
            </a:endParaRPr>
          </a:p>
        </p:txBody>
      </p:sp>
      <p:sp>
        <p:nvSpPr>
          <p:cNvPr id="10" name="Rectangle 9">
            <a:extLst>
              <a:ext uri="{FF2B5EF4-FFF2-40B4-BE49-F238E27FC236}">
                <a16:creationId xmlns:a16="http://schemas.microsoft.com/office/drawing/2014/main" id="{99F6EF30-78BE-4698-985A-47741FD9773A}"/>
              </a:ext>
            </a:extLst>
          </p:cNvPr>
          <p:cNvSpPr/>
          <p:nvPr/>
        </p:nvSpPr>
        <p:spPr>
          <a:xfrm>
            <a:off x="1245948" y="3477321"/>
            <a:ext cx="1755441" cy="215444"/>
          </a:xfrm>
          <a:prstGeom prst="rect">
            <a:avLst/>
          </a:prstGeom>
        </p:spPr>
        <p:txBody>
          <a:bodyPr wrap="square" lIns="0" tIns="0" rIns="0" bIns="0">
            <a:spAutoFit/>
          </a:bodyPr>
          <a:lstStyle/>
          <a:p>
            <a:pPr algn="ctr"/>
            <a:r>
              <a:rPr lang="en-US" sz="1400" b="1" dirty="0">
                <a:latin typeface="Franklin Gothic Book" panose="020B0503020102020204" pitchFamily="34" charset="0"/>
                <a:cs typeface="Arial" panose="020B0604020202020204" pitchFamily="34" charset="0"/>
              </a:rPr>
              <a:t>Prevention</a:t>
            </a:r>
            <a:endParaRPr lang="en-US" sz="1400" dirty="0">
              <a:latin typeface="Franklin Gothic Book" panose="020B050302010202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CC484958-BAD8-4CE0-AB76-01EB149ABE9F}"/>
              </a:ext>
            </a:extLst>
          </p:cNvPr>
          <p:cNvSpPr>
            <a:spLocks noChangeAspect="1"/>
          </p:cNvSpPr>
          <p:nvPr/>
        </p:nvSpPr>
        <p:spPr bwMode="gray">
          <a:xfrm>
            <a:off x="2670039" y="2318480"/>
            <a:ext cx="1470673" cy="1245946"/>
          </a:xfrm>
          <a:prstGeom prst="hexagon">
            <a:avLst/>
          </a:prstGeom>
          <a:solidFill>
            <a:srgbClr val="85E7B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3305" tIns="63305" rIns="63305" bIns="63305" rtlCol="0" anchor="ctr"/>
          <a:lstStyle/>
          <a:p>
            <a:pPr algn="ctr"/>
            <a:endParaRPr lang="en-US" sz="692" b="1" dirty="0">
              <a:solidFill>
                <a:schemeClr val="bg1"/>
              </a:solidFill>
              <a:cs typeface="Arial" pitchFamily="34" charset="0"/>
            </a:endParaRPr>
          </a:p>
        </p:txBody>
      </p:sp>
      <p:sp>
        <p:nvSpPr>
          <p:cNvPr id="12" name="Rectangle 11">
            <a:extLst>
              <a:ext uri="{FF2B5EF4-FFF2-40B4-BE49-F238E27FC236}">
                <a16:creationId xmlns:a16="http://schemas.microsoft.com/office/drawing/2014/main" id="{33E6E3BC-718F-41C1-BF61-AD6CE06DDF4E}"/>
              </a:ext>
            </a:extLst>
          </p:cNvPr>
          <p:cNvSpPr/>
          <p:nvPr/>
        </p:nvSpPr>
        <p:spPr>
          <a:xfrm>
            <a:off x="5323705" y="3840124"/>
            <a:ext cx="1201486" cy="861774"/>
          </a:xfrm>
          <a:prstGeom prst="rect">
            <a:avLst/>
          </a:prstGeom>
        </p:spPr>
        <p:txBody>
          <a:bodyPr wrap="square" lIns="0" tIns="0" rIns="0" bIns="0">
            <a:spAutoFit/>
          </a:bodyPr>
          <a:lstStyle/>
          <a:p>
            <a:pPr algn="ctr"/>
            <a:r>
              <a:rPr lang="en-US" sz="1400" b="1" dirty="0">
                <a:latin typeface="Franklin Gothic Book" panose="020B0503020102020204" pitchFamily="34" charset="0"/>
                <a:cs typeface="Arial" panose="020B0604020202020204" pitchFamily="34" charset="0"/>
              </a:rPr>
              <a:t>Target the </a:t>
            </a:r>
          </a:p>
          <a:p>
            <a:pPr algn="ctr"/>
            <a:r>
              <a:rPr lang="en-US" sz="1400" b="1" dirty="0">
                <a:latin typeface="Franklin Gothic Book" panose="020B0503020102020204" pitchFamily="34" charset="0"/>
                <a:cs typeface="Arial" panose="020B0604020202020204" pitchFamily="34" charset="0"/>
              </a:rPr>
              <a:t>Right Treatment for the Right Patients</a:t>
            </a:r>
            <a:endParaRPr lang="en-US" sz="1400" dirty="0">
              <a:latin typeface="Franklin Gothic Book" panose="020B0503020102020204" pitchFamily="34" charset="0"/>
              <a:cs typeface="Arial" panose="020B0604020202020204" pitchFamily="34" charset="0"/>
            </a:endParaRPr>
          </a:p>
        </p:txBody>
      </p:sp>
      <p:sp>
        <p:nvSpPr>
          <p:cNvPr id="13" name="Hexagon 12">
            <a:extLst>
              <a:ext uri="{FF2B5EF4-FFF2-40B4-BE49-F238E27FC236}">
                <a16:creationId xmlns:a16="http://schemas.microsoft.com/office/drawing/2014/main" id="{E8665829-7A5B-4038-BBF2-2F63AEEB4D0F}"/>
              </a:ext>
            </a:extLst>
          </p:cNvPr>
          <p:cNvSpPr>
            <a:spLocks noChangeAspect="1"/>
          </p:cNvSpPr>
          <p:nvPr/>
        </p:nvSpPr>
        <p:spPr bwMode="gray">
          <a:xfrm>
            <a:off x="2670039" y="3683502"/>
            <a:ext cx="1470673" cy="1245946"/>
          </a:xfrm>
          <a:prstGeom prst="hexagon">
            <a:avLst/>
          </a:prstGeom>
          <a:solidFill>
            <a:srgbClr val="85E7B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3305" tIns="63305" rIns="63305" bIns="63305" rtlCol="0" anchor="ctr"/>
          <a:lstStyle/>
          <a:p>
            <a:pPr algn="ctr"/>
            <a:endParaRPr lang="en-US" sz="692" b="1" dirty="0">
              <a:solidFill>
                <a:schemeClr val="bg1"/>
              </a:solidFill>
              <a:cs typeface="Arial" pitchFamily="34" charset="0"/>
            </a:endParaRPr>
          </a:p>
        </p:txBody>
      </p:sp>
      <p:sp>
        <p:nvSpPr>
          <p:cNvPr id="14" name="Rectangle 13">
            <a:extLst>
              <a:ext uri="{FF2B5EF4-FFF2-40B4-BE49-F238E27FC236}">
                <a16:creationId xmlns:a16="http://schemas.microsoft.com/office/drawing/2014/main" id="{3F62E234-8218-4552-85D0-5C3391C78B11}"/>
              </a:ext>
            </a:extLst>
          </p:cNvPr>
          <p:cNvSpPr/>
          <p:nvPr/>
        </p:nvSpPr>
        <p:spPr>
          <a:xfrm>
            <a:off x="2851474" y="3875588"/>
            <a:ext cx="1117071" cy="861774"/>
          </a:xfrm>
          <a:prstGeom prst="rect">
            <a:avLst/>
          </a:prstGeom>
        </p:spPr>
        <p:txBody>
          <a:bodyPr wrap="square" lIns="0" tIns="0" rIns="0" bIns="0">
            <a:spAutoFit/>
          </a:bodyPr>
          <a:lstStyle/>
          <a:p>
            <a:pPr algn="ctr"/>
            <a:r>
              <a:rPr lang="en-US" sz="1400" b="1" dirty="0">
                <a:latin typeface="Franklin Gothic Book" panose="020B0503020102020204" pitchFamily="34" charset="0"/>
                <a:cs typeface="Arial" panose="020B0604020202020204" pitchFamily="34" charset="0"/>
              </a:rPr>
              <a:t>Progress on Deadliest and Rare </a:t>
            </a:r>
          </a:p>
          <a:p>
            <a:pPr algn="ctr"/>
            <a:r>
              <a:rPr lang="en-US" sz="1400" b="1" dirty="0">
                <a:latin typeface="Franklin Gothic Book" panose="020B0503020102020204" pitchFamily="34" charset="0"/>
                <a:cs typeface="Arial" panose="020B0604020202020204" pitchFamily="34" charset="0"/>
              </a:rPr>
              <a:t>Cancers</a:t>
            </a:r>
            <a:endParaRPr lang="en-US" sz="1400" dirty="0">
              <a:latin typeface="Franklin Gothic Book" panose="020B0503020102020204" pitchFamily="34" charset="0"/>
              <a:cs typeface="Arial" panose="020B0604020202020204" pitchFamily="34" charset="0"/>
            </a:endParaRPr>
          </a:p>
        </p:txBody>
      </p:sp>
      <p:sp>
        <p:nvSpPr>
          <p:cNvPr id="15" name="Hexagon 14">
            <a:extLst>
              <a:ext uri="{FF2B5EF4-FFF2-40B4-BE49-F238E27FC236}">
                <a16:creationId xmlns:a16="http://schemas.microsoft.com/office/drawing/2014/main" id="{9E84B991-3D05-44F0-B939-22A685333B94}"/>
              </a:ext>
            </a:extLst>
          </p:cNvPr>
          <p:cNvSpPr>
            <a:spLocks noChangeAspect="1"/>
          </p:cNvSpPr>
          <p:nvPr/>
        </p:nvSpPr>
        <p:spPr bwMode="gray">
          <a:xfrm>
            <a:off x="3922486" y="2993771"/>
            <a:ext cx="1470673" cy="1245946"/>
          </a:xfrm>
          <a:prstGeom prst="hexagon">
            <a:avLst/>
          </a:prstGeom>
          <a:solidFill>
            <a:srgbClr val="87E8BD">
              <a:alpha val="2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3305" tIns="63305" rIns="63305" bIns="63305" rtlCol="0" anchor="ctr"/>
          <a:lstStyle/>
          <a:p>
            <a:pPr algn="ctr"/>
            <a:endParaRPr lang="en-US" sz="692" b="1" dirty="0">
              <a:solidFill>
                <a:schemeClr val="bg1"/>
              </a:solidFill>
              <a:cs typeface="Arial" pitchFamily="34" charset="0"/>
            </a:endParaRPr>
          </a:p>
        </p:txBody>
      </p:sp>
      <p:sp>
        <p:nvSpPr>
          <p:cNvPr id="16" name="Rectangle 15">
            <a:extLst>
              <a:ext uri="{FF2B5EF4-FFF2-40B4-BE49-F238E27FC236}">
                <a16:creationId xmlns:a16="http://schemas.microsoft.com/office/drawing/2014/main" id="{43CAE4E2-6C63-4876-B25D-A6D99ACE5D5C}"/>
              </a:ext>
            </a:extLst>
          </p:cNvPr>
          <p:cNvSpPr/>
          <p:nvPr/>
        </p:nvSpPr>
        <p:spPr>
          <a:xfrm>
            <a:off x="4041766" y="3170090"/>
            <a:ext cx="1239057" cy="646331"/>
          </a:xfrm>
          <a:prstGeom prst="rect">
            <a:avLst/>
          </a:prstGeom>
        </p:spPr>
        <p:txBody>
          <a:bodyPr wrap="square" lIns="0" tIns="0" rIns="0" bIns="0">
            <a:spAutoFit/>
          </a:bodyPr>
          <a:lstStyle/>
          <a:p>
            <a:pPr algn="ctr"/>
            <a:r>
              <a:rPr lang="en-US" sz="1400" b="1" dirty="0">
                <a:latin typeface="Franklin Gothic Book" panose="020B0503020102020204" pitchFamily="34" charset="0"/>
                <a:cs typeface="Arial" panose="020B0604020202020204" pitchFamily="34" charset="0"/>
              </a:rPr>
              <a:t>Support Patients and Caregivers</a:t>
            </a:r>
            <a:endParaRPr lang="en-US" sz="1400" dirty="0">
              <a:latin typeface="Franklin Gothic Book" panose="020B0503020102020204" pitchFamily="34" charset="0"/>
              <a:cs typeface="Arial" panose="020B0604020202020204" pitchFamily="34" charset="0"/>
            </a:endParaRPr>
          </a:p>
        </p:txBody>
      </p:sp>
      <p:sp>
        <p:nvSpPr>
          <p:cNvPr id="17" name="Star: 5 Points 16">
            <a:extLst>
              <a:ext uri="{FF2B5EF4-FFF2-40B4-BE49-F238E27FC236}">
                <a16:creationId xmlns:a16="http://schemas.microsoft.com/office/drawing/2014/main" id="{9CC5F550-03E9-442D-8ADD-3E910CB45689}"/>
              </a:ext>
            </a:extLst>
          </p:cNvPr>
          <p:cNvSpPr>
            <a:spLocks noChangeAspect="1"/>
          </p:cNvSpPr>
          <p:nvPr/>
        </p:nvSpPr>
        <p:spPr>
          <a:xfrm>
            <a:off x="4513090" y="3888640"/>
            <a:ext cx="292414" cy="249189"/>
          </a:xfrm>
          <a:prstGeom prst="star5">
            <a:avLst/>
          </a:prstGeom>
          <a:solidFill>
            <a:srgbClr val="409B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Hexagon 17">
            <a:extLst>
              <a:ext uri="{FF2B5EF4-FFF2-40B4-BE49-F238E27FC236}">
                <a16:creationId xmlns:a16="http://schemas.microsoft.com/office/drawing/2014/main" id="{856FA652-26AC-4A76-B750-BF6A38F54604}"/>
              </a:ext>
            </a:extLst>
          </p:cNvPr>
          <p:cNvSpPr>
            <a:spLocks noChangeAspect="1"/>
          </p:cNvSpPr>
          <p:nvPr/>
        </p:nvSpPr>
        <p:spPr bwMode="gray">
          <a:xfrm>
            <a:off x="5174933" y="2305628"/>
            <a:ext cx="1470673" cy="1245946"/>
          </a:xfrm>
          <a:prstGeom prst="hexagon">
            <a:avLst/>
          </a:prstGeom>
          <a:solidFill>
            <a:srgbClr val="87E8BD">
              <a:alpha val="2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3305" tIns="63305" rIns="63305" bIns="63305" rtlCol="0" anchor="ctr"/>
          <a:lstStyle/>
          <a:p>
            <a:pPr algn="ctr"/>
            <a:endParaRPr lang="en-US" sz="692" b="1" dirty="0">
              <a:solidFill>
                <a:schemeClr val="bg1"/>
              </a:solidFill>
              <a:cs typeface="Arial" pitchFamily="34" charset="0"/>
            </a:endParaRPr>
          </a:p>
        </p:txBody>
      </p:sp>
      <p:sp>
        <p:nvSpPr>
          <p:cNvPr id="19" name="Rectangle 18">
            <a:extLst>
              <a:ext uri="{FF2B5EF4-FFF2-40B4-BE49-F238E27FC236}">
                <a16:creationId xmlns:a16="http://schemas.microsoft.com/office/drawing/2014/main" id="{FB0F4450-30F1-4A0F-B861-53EFE3F45EC4}"/>
              </a:ext>
            </a:extLst>
          </p:cNvPr>
          <p:cNvSpPr/>
          <p:nvPr/>
        </p:nvSpPr>
        <p:spPr>
          <a:xfrm>
            <a:off x="5388330" y="2713158"/>
            <a:ext cx="1043879" cy="430887"/>
          </a:xfrm>
          <a:prstGeom prst="rect">
            <a:avLst/>
          </a:prstGeom>
        </p:spPr>
        <p:txBody>
          <a:bodyPr wrap="square" lIns="0" tIns="0" rIns="0" bIns="0">
            <a:spAutoFit/>
          </a:bodyPr>
          <a:lstStyle/>
          <a:p>
            <a:pPr algn="ctr"/>
            <a:r>
              <a:rPr lang="en-US" sz="1400" b="1" dirty="0">
                <a:latin typeface="Franklin Gothic Book" panose="020B0503020102020204" pitchFamily="34" charset="0"/>
                <a:cs typeface="Arial" panose="020B0604020202020204" pitchFamily="34" charset="0"/>
              </a:rPr>
              <a:t>Learn More from Patients</a:t>
            </a:r>
            <a:endParaRPr lang="en-US" sz="1400" dirty="0">
              <a:latin typeface="Franklin Gothic Book" panose="020B0503020102020204" pitchFamily="34" charset="0"/>
              <a:cs typeface="Arial" panose="020B0604020202020204" pitchFamily="34" charset="0"/>
            </a:endParaRPr>
          </a:p>
        </p:txBody>
      </p:sp>
      <p:sp>
        <p:nvSpPr>
          <p:cNvPr id="20" name="Hexagon 19">
            <a:extLst>
              <a:ext uri="{FF2B5EF4-FFF2-40B4-BE49-F238E27FC236}">
                <a16:creationId xmlns:a16="http://schemas.microsoft.com/office/drawing/2014/main" id="{7F6AD439-BA43-4EA4-AFE6-B297265C7A11}"/>
              </a:ext>
            </a:extLst>
          </p:cNvPr>
          <p:cNvSpPr>
            <a:spLocks noChangeAspect="1"/>
          </p:cNvSpPr>
          <p:nvPr/>
        </p:nvSpPr>
        <p:spPr bwMode="gray">
          <a:xfrm>
            <a:off x="5174933" y="3681914"/>
            <a:ext cx="1470673" cy="1245946"/>
          </a:xfrm>
          <a:prstGeom prst="hexagon">
            <a:avLst/>
          </a:prstGeom>
          <a:solidFill>
            <a:srgbClr val="87E8BD">
              <a:alpha val="2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3305" tIns="63305" rIns="63305" bIns="63305" rtlCol="0" anchor="ctr"/>
          <a:lstStyle/>
          <a:p>
            <a:pPr algn="ctr"/>
            <a:endParaRPr lang="en-US" sz="692" b="1" dirty="0">
              <a:solidFill>
                <a:schemeClr val="bg1"/>
              </a:solidFill>
              <a:cs typeface="Arial" pitchFamily="34" charset="0"/>
            </a:endParaRPr>
          </a:p>
        </p:txBody>
      </p:sp>
      <p:sp>
        <p:nvSpPr>
          <p:cNvPr id="21" name="Rectangle 20">
            <a:extLst>
              <a:ext uri="{FF2B5EF4-FFF2-40B4-BE49-F238E27FC236}">
                <a16:creationId xmlns:a16="http://schemas.microsoft.com/office/drawing/2014/main" id="{CD2CCB44-584D-4205-A571-637CCDE12C09}"/>
              </a:ext>
            </a:extLst>
          </p:cNvPr>
          <p:cNvSpPr/>
          <p:nvPr/>
        </p:nvSpPr>
        <p:spPr>
          <a:xfrm>
            <a:off x="2877153" y="2484083"/>
            <a:ext cx="1107801" cy="861774"/>
          </a:xfrm>
          <a:prstGeom prst="rect">
            <a:avLst/>
          </a:prstGeom>
        </p:spPr>
        <p:txBody>
          <a:bodyPr wrap="square" lIns="0" tIns="0" rIns="0" bIns="0">
            <a:spAutoFit/>
          </a:bodyPr>
          <a:lstStyle/>
          <a:p>
            <a:pPr algn="ctr"/>
            <a:r>
              <a:rPr lang="en-US" sz="1400" b="1" dirty="0">
                <a:latin typeface="Franklin Gothic Book" panose="020B0503020102020204" pitchFamily="34" charset="0"/>
                <a:cs typeface="Arial" panose="020B0604020202020204" pitchFamily="34" charset="0"/>
              </a:rPr>
              <a:t>Cancer Screening and Early Detection</a:t>
            </a:r>
            <a:endParaRPr lang="en-US" sz="1400" dirty="0">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207038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C4BD8CE-A861-490A-B2FE-77B32FA82AAD}"/>
              </a:ext>
            </a:extLst>
          </p:cNvPr>
          <p:cNvSpPr txBox="1">
            <a:spLocks/>
          </p:cNvSpPr>
          <p:nvPr/>
        </p:nvSpPr>
        <p:spPr>
          <a:xfrm>
            <a:off x="394608" y="299533"/>
            <a:ext cx="8357505" cy="446539"/>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t">
            <a:noAutofit/>
          </a:bodyPr>
          <a:lstStyle>
            <a:lvl1pPr algn="l" defTabSz="685800" rtl="0" eaLnBrk="1" latinLnBrk="0" hangingPunct="1">
              <a:lnSpc>
                <a:spcPct val="90000"/>
              </a:lnSpc>
              <a:spcBef>
                <a:spcPct val="0"/>
              </a:spcBef>
              <a:buNone/>
              <a:defRPr sz="3750" b="0" i="0" kern="1200">
                <a:solidFill>
                  <a:srgbClr val="004986"/>
                </a:solidFill>
                <a:latin typeface="Modern No. 20" charset="0"/>
                <a:ea typeface="Modern No. 20" charset="0"/>
                <a:cs typeface="Modern No. 20" charset="0"/>
              </a:defRPr>
            </a:lvl1pPr>
          </a:lstStyle>
          <a:p>
            <a:r>
              <a:rPr lang="en-US" sz="2800" b="1" cap="all" spc="200" dirty="0">
                <a:solidFill>
                  <a:srgbClr val="409B9C"/>
                </a:solidFill>
                <a:latin typeface="+mj-lt"/>
                <a:ea typeface="+mj-ea"/>
                <a:cs typeface="Arial" panose="020B0604020202020204" pitchFamily="34" charset="0"/>
              </a:rPr>
              <a:t>Overview of Enhancing Oncology Model (EOM)</a:t>
            </a:r>
          </a:p>
        </p:txBody>
      </p:sp>
      <p:sp>
        <p:nvSpPr>
          <p:cNvPr id="7" name="Rectangle 6">
            <a:extLst>
              <a:ext uri="{FF2B5EF4-FFF2-40B4-BE49-F238E27FC236}">
                <a16:creationId xmlns:a16="http://schemas.microsoft.com/office/drawing/2014/main" id="{488D741D-141A-41B8-973F-1E1B4B6B84F0}"/>
              </a:ext>
            </a:extLst>
          </p:cNvPr>
          <p:cNvSpPr/>
          <p:nvPr/>
        </p:nvSpPr>
        <p:spPr>
          <a:xfrm>
            <a:off x="252993" y="1746483"/>
            <a:ext cx="1692408" cy="725722"/>
          </a:xfrm>
          <a:prstGeom prst="rect">
            <a:avLst/>
          </a:prstGeom>
          <a:solidFill>
            <a:srgbClr val="FBEA9E"/>
          </a:solidFill>
        </p:spPr>
        <p:txBody>
          <a:bodyPr wrap="square" anchor="ctr">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1" spc="150" dirty="0">
                <a:cs typeface="Arial" panose="020B0604020202020204" pitchFamily="34" charset="0"/>
              </a:rPr>
              <a:t>FOCUS</a:t>
            </a:r>
          </a:p>
        </p:txBody>
      </p:sp>
      <p:sp>
        <p:nvSpPr>
          <p:cNvPr id="8" name="Rectangle 7">
            <a:extLst>
              <a:ext uri="{FF2B5EF4-FFF2-40B4-BE49-F238E27FC236}">
                <a16:creationId xmlns:a16="http://schemas.microsoft.com/office/drawing/2014/main" id="{7D2AD2AE-EE35-4882-9630-B1A628986D0A}"/>
              </a:ext>
            </a:extLst>
          </p:cNvPr>
          <p:cNvSpPr/>
          <p:nvPr/>
        </p:nvSpPr>
        <p:spPr>
          <a:xfrm>
            <a:off x="2504710" y="1746483"/>
            <a:ext cx="6369477" cy="892552"/>
          </a:xfrm>
          <a:prstGeom prst="rect">
            <a:avLst/>
          </a:prstGeom>
          <a:noFill/>
        </p:spPr>
        <p:txBody>
          <a:bodyPr wrap="square">
            <a:spAutoFit/>
          </a:bodyPr>
          <a:lstStyle/>
          <a:p>
            <a:pPr lvl="0">
              <a:defRPr/>
            </a:pPr>
            <a:r>
              <a:rPr lang="en-US" sz="1300" dirty="0">
                <a:cs typeface="Arial" panose="020B0604020202020204" pitchFamily="34" charset="0"/>
              </a:rPr>
              <a:t>Five-year, </a:t>
            </a:r>
            <a:r>
              <a:rPr lang="en-US" sz="1300" b="1" dirty="0">
                <a:cs typeface="Arial" panose="020B0604020202020204" pitchFamily="34" charset="0"/>
              </a:rPr>
              <a:t>voluntary payment and delivery model </a:t>
            </a:r>
            <a:r>
              <a:rPr lang="en-US" sz="1300" dirty="0">
                <a:cs typeface="Arial" panose="020B0604020202020204" pitchFamily="34" charset="0"/>
              </a:rPr>
              <a:t>that began in July 2023 and will conclude June 2028, that focuses on innovative payment strategies that promote high-quality, person-centered, equitable care to Medicare FFS beneficiaries with certain cancer diagnoses who are undergoing </a:t>
            </a:r>
            <a:r>
              <a:rPr lang="en-US" sz="1300" b="1" dirty="0">
                <a:cs typeface="Arial" panose="020B0604020202020204" pitchFamily="34" charset="0"/>
              </a:rPr>
              <a:t>chemotherapy treatment</a:t>
            </a:r>
          </a:p>
        </p:txBody>
      </p:sp>
      <p:sp>
        <p:nvSpPr>
          <p:cNvPr id="9" name="Isosceles Triangle 8">
            <a:extLst>
              <a:ext uri="{FF2B5EF4-FFF2-40B4-BE49-F238E27FC236}">
                <a16:creationId xmlns:a16="http://schemas.microsoft.com/office/drawing/2014/main" id="{EFF7850B-09F7-4665-A25A-4D57463E62A5}"/>
              </a:ext>
            </a:extLst>
          </p:cNvPr>
          <p:cNvSpPr/>
          <p:nvPr/>
        </p:nvSpPr>
        <p:spPr>
          <a:xfrm rot="5400000">
            <a:off x="2038622" y="2046339"/>
            <a:ext cx="312452" cy="151551"/>
          </a:xfrm>
          <a:prstGeom prst="triangle">
            <a:avLst/>
          </a:prstGeom>
          <a:solidFill>
            <a:srgbClr val="FBE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03599A6-3DD4-4D9D-859F-EA588F512910}"/>
              </a:ext>
            </a:extLst>
          </p:cNvPr>
          <p:cNvSpPr/>
          <p:nvPr/>
        </p:nvSpPr>
        <p:spPr>
          <a:xfrm>
            <a:off x="252993" y="2594287"/>
            <a:ext cx="1692408" cy="501589"/>
          </a:xfrm>
          <a:prstGeom prst="rect">
            <a:avLst/>
          </a:prstGeom>
          <a:solidFill>
            <a:srgbClr val="FBE0E7"/>
          </a:solidFill>
        </p:spPr>
        <p:txBody>
          <a:bodyPr wrap="square" anchor="ctr">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1" spc="150" dirty="0">
                <a:cs typeface="Arial" panose="020B0604020202020204" pitchFamily="34" charset="0"/>
              </a:rPr>
              <a:t>PARTICIPANTS</a:t>
            </a:r>
            <a:endParaRPr kumimoji="0" lang="en-US" sz="1600" b="1" i="0" u="none" strike="noStrike" kern="1200" cap="none" spc="150" normalizeH="0" baseline="0" noProof="0" dirty="0">
              <a:ln>
                <a:noFill/>
              </a:ln>
              <a:effectLst/>
              <a:uLnTx/>
              <a:uFillTx/>
              <a:cs typeface="Arial" panose="020B0604020202020204" pitchFamily="34" charset="0"/>
            </a:endParaRPr>
          </a:p>
        </p:txBody>
      </p:sp>
      <p:sp>
        <p:nvSpPr>
          <p:cNvPr id="14" name="Rectangle 13">
            <a:extLst>
              <a:ext uri="{FF2B5EF4-FFF2-40B4-BE49-F238E27FC236}">
                <a16:creationId xmlns:a16="http://schemas.microsoft.com/office/drawing/2014/main" id="{395F8A1B-2DBC-446E-9658-0C2D541B1E6C}"/>
              </a:ext>
            </a:extLst>
          </p:cNvPr>
          <p:cNvSpPr/>
          <p:nvPr/>
        </p:nvSpPr>
        <p:spPr>
          <a:xfrm>
            <a:off x="2504709" y="2594287"/>
            <a:ext cx="6369476" cy="492443"/>
          </a:xfrm>
          <a:prstGeom prst="rect">
            <a:avLst/>
          </a:prstGeom>
          <a:noFill/>
        </p:spPr>
        <p:txBody>
          <a:bodyPr wrap="square">
            <a:spAutoFit/>
          </a:bodyPr>
          <a:lstStyle/>
          <a:p>
            <a:r>
              <a:rPr lang="en-US" sz="1300" b="1" dirty="0">
                <a:cs typeface="Arial" panose="020B0604020202020204" pitchFamily="34" charset="0"/>
              </a:rPr>
              <a:t>Oncology Physician Group Practices (PGPs) </a:t>
            </a:r>
            <a:r>
              <a:rPr lang="en-US" sz="1300" dirty="0">
                <a:cs typeface="Arial" panose="020B0604020202020204" pitchFamily="34" charset="0"/>
              </a:rPr>
              <a:t>and </a:t>
            </a:r>
            <a:r>
              <a:rPr lang="en-US" sz="1300" b="1" dirty="0">
                <a:cs typeface="Arial" panose="020B0604020202020204" pitchFamily="34" charset="0"/>
              </a:rPr>
              <a:t>other payers </a:t>
            </a:r>
            <a:r>
              <a:rPr lang="en-US" sz="1300" dirty="0">
                <a:cs typeface="Arial" panose="020B0604020202020204" pitchFamily="34" charset="0"/>
              </a:rPr>
              <a:t>(e.g., commercial payers) through multi-payer alignment</a:t>
            </a:r>
          </a:p>
        </p:txBody>
      </p:sp>
      <p:sp>
        <p:nvSpPr>
          <p:cNvPr id="15" name="Isosceles Triangle 14">
            <a:extLst>
              <a:ext uri="{FF2B5EF4-FFF2-40B4-BE49-F238E27FC236}">
                <a16:creationId xmlns:a16="http://schemas.microsoft.com/office/drawing/2014/main" id="{1925B52F-D253-4C58-9295-D24DE3806336}"/>
              </a:ext>
            </a:extLst>
          </p:cNvPr>
          <p:cNvSpPr/>
          <p:nvPr/>
        </p:nvSpPr>
        <p:spPr>
          <a:xfrm rot="5400000">
            <a:off x="2062095" y="2790010"/>
            <a:ext cx="265505" cy="151551"/>
          </a:xfrm>
          <a:prstGeom prst="triangle">
            <a:avLst/>
          </a:prstGeom>
          <a:solidFill>
            <a:srgbClr val="FB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44D3F0F5-7078-47AD-964C-A1D63C0E8205}"/>
              </a:ext>
            </a:extLst>
          </p:cNvPr>
          <p:cNvSpPr/>
          <p:nvPr/>
        </p:nvSpPr>
        <p:spPr>
          <a:xfrm>
            <a:off x="2504710" y="3200539"/>
            <a:ext cx="6369476" cy="2544286"/>
          </a:xfrm>
          <a:prstGeom prst="rect">
            <a:avLst/>
          </a:prstGeom>
          <a:noFill/>
        </p:spPr>
        <p:txBody>
          <a:bodyPr wrap="square">
            <a:spAutoFit/>
          </a:bodyPr>
          <a:lstStyle/>
          <a:p>
            <a:pPr marR="0" lvl="0" indent="0" fontAlgn="auto">
              <a:lnSpc>
                <a:spcPct val="100000"/>
              </a:lnSpc>
              <a:spcBef>
                <a:spcPts val="0"/>
              </a:spcBef>
              <a:spcAft>
                <a:spcPts val="0"/>
              </a:spcAft>
              <a:buClrTx/>
              <a:buSzTx/>
              <a:buFontTx/>
              <a:buNone/>
              <a:tabLst/>
              <a:defRPr/>
            </a:pPr>
            <a:r>
              <a:rPr lang="en-US" sz="1300" dirty="0">
                <a:cs typeface="Arial" panose="020B0604020202020204" pitchFamily="34" charset="0"/>
              </a:rPr>
              <a:t>EOM participant are paid FFS with the addition of </a:t>
            </a:r>
            <a:r>
              <a:rPr lang="en-US" sz="1300" b="1" dirty="0">
                <a:cs typeface="Arial" panose="020B0604020202020204" pitchFamily="34" charset="0"/>
              </a:rPr>
              <a:t>two</a:t>
            </a:r>
            <a:r>
              <a:rPr lang="en-US" sz="1300" dirty="0">
                <a:cs typeface="Arial" panose="020B0604020202020204" pitchFamily="34" charset="0"/>
              </a:rPr>
              <a:t> financial incentives to </a:t>
            </a:r>
            <a:r>
              <a:rPr lang="en-US" sz="1300" b="1" dirty="0">
                <a:cs typeface="Arial" panose="020B0604020202020204" pitchFamily="34" charset="0"/>
              </a:rPr>
              <a:t>improve quality </a:t>
            </a:r>
            <a:r>
              <a:rPr lang="en-US" sz="1300" dirty="0">
                <a:cs typeface="Arial" panose="020B0604020202020204" pitchFamily="34" charset="0"/>
              </a:rPr>
              <a:t>and </a:t>
            </a:r>
            <a:r>
              <a:rPr lang="en-US" sz="1300" b="1" dirty="0">
                <a:cs typeface="Arial" panose="020B0604020202020204" pitchFamily="34" charset="0"/>
              </a:rPr>
              <a:t>reduce cost</a:t>
            </a:r>
            <a:r>
              <a:rPr lang="en-US" sz="1300" dirty="0">
                <a:cs typeface="Arial" panose="020B0604020202020204" pitchFamily="34" charset="0"/>
              </a:rPr>
              <a:t>:</a:t>
            </a:r>
          </a:p>
          <a:p>
            <a:pPr marL="461963" lvl="1" indent="-285750">
              <a:spcBef>
                <a:spcPts val="400"/>
              </a:spcBef>
              <a:buFont typeface="Wingdings" panose="05000000000000000000" pitchFamily="2" charset="2"/>
              <a:buChar char="§"/>
              <a:defRPr/>
            </a:pPr>
            <a:r>
              <a:rPr lang="en-US" sz="1300" dirty="0">
                <a:cs typeface="Arial" panose="020B0604020202020204" pitchFamily="34" charset="0"/>
              </a:rPr>
              <a:t>Additional payment to support care transformation in the form of a</a:t>
            </a:r>
            <a:r>
              <a:rPr lang="en-US" sz="1300" b="1" dirty="0">
                <a:cs typeface="Arial" panose="020B0604020202020204" pitchFamily="34" charset="0"/>
              </a:rPr>
              <a:t> $70 </a:t>
            </a:r>
            <a:r>
              <a:rPr lang="en-US" sz="1300" dirty="0">
                <a:cs typeface="Arial" panose="020B0604020202020204" pitchFamily="34" charset="0"/>
              </a:rPr>
              <a:t>per-beneficiary-per-month </a:t>
            </a:r>
            <a:r>
              <a:rPr lang="en-US" sz="1300" b="1" dirty="0">
                <a:cs typeface="Arial" panose="020B0604020202020204" pitchFamily="34" charset="0"/>
              </a:rPr>
              <a:t>Monthly Enhanced Oncology Services (MEOS) </a:t>
            </a:r>
            <a:r>
              <a:rPr lang="en-US" sz="1300" dirty="0">
                <a:cs typeface="Arial" panose="020B0604020202020204" pitchFamily="34" charset="0"/>
              </a:rPr>
              <a:t>to support care transformation. Participants can bill an additional </a:t>
            </a:r>
            <a:r>
              <a:rPr lang="en-US" sz="1300" b="1" dirty="0">
                <a:cs typeface="Arial" panose="020B0604020202020204" pitchFamily="34" charset="0"/>
              </a:rPr>
              <a:t>$30 </a:t>
            </a:r>
            <a:r>
              <a:rPr lang="en-US" sz="1300" dirty="0">
                <a:cs typeface="Arial" panose="020B0604020202020204" pitchFamily="34" charset="0"/>
              </a:rPr>
              <a:t>per-beneficiary-per-month MEOS for EOM beneficiaries that are dually eligible, this additional payment will be excluded from EOM participants’ total cost of care (TCOC) responsibility. EOM participants would be eligible to receive MEOS for furnishing Enhanced Services</a:t>
            </a:r>
            <a:endParaRPr lang="en-US" sz="1300" strike="sngStrike" dirty="0">
              <a:solidFill>
                <a:srgbClr val="FF0000"/>
              </a:solidFill>
              <a:cs typeface="Arial" panose="020B0604020202020204" pitchFamily="34" charset="0"/>
            </a:endParaRPr>
          </a:p>
          <a:p>
            <a:pPr marL="461963" lvl="1" indent="-285750">
              <a:buFont typeface="Wingdings" panose="05000000000000000000" pitchFamily="2" charset="2"/>
              <a:buChar char="§"/>
              <a:defRPr/>
            </a:pPr>
            <a:r>
              <a:rPr lang="en-US" sz="1300" dirty="0">
                <a:cs typeface="Arial" panose="020B0604020202020204" pitchFamily="34" charset="0"/>
              </a:rPr>
              <a:t>Potential </a:t>
            </a:r>
            <a:r>
              <a:rPr lang="en-US" sz="1300" b="1" dirty="0">
                <a:cs typeface="Arial" panose="020B0604020202020204" pitchFamily="34" charset="0"/>
              </a:rPr>
              <a:t>performance-based payment (PBP) </a:t>
            </a:r>
            <a:r>
              <a:rPr lang="en-US" sz="1300" dirty="0">
                <a:cs typeface="Arial" panose="020B0604020202020204" pitchFamily="34" charset="0"/>
              </a:rPr>
              <a:t>or </a:t>
            </a:r>
            <a:r>
              <a:rPr lang="en-US" sz="1300" b="1" dirty="0">
                <a:cs typeface="Arial" panose="020B0604020202020204" pitchFamily="34" charset="0"/>
              </a:rPr>
              <a:t>performance-based recoupment (PBR) </a:t>
            </a:r>
            <a:r>
              <a:rPr lang="en-US" sz="1300" dirty="0">
                <a:cs typeface="Arial" panose="020B0604020202020204" pitchFamily="34" charset="0"/>
              </a:rPr>
              <a:t>based on the total cost of care (including drugs) and quality measures during 6-month episodes that begin with the receipt of chemotherapy</a:t>
            </a:r>
          </a:p>
        </p:txBody>
      </p:sp>
      <p:sp>
        <p:nvSpPr>
          <p:cNvPr id="17" name="Isosceles Triangle 16">
            <a:extLst>
              <a:ext uri="{FF2B5EF4-FFF2-40B4-BE49-F238E27FC236}">
                <a16:creationId xmlns:a16="http://schemas.microsoft.com/office/drawing/2014/main" id="{A44E9C61-CD1E-43D1-8785-007D7C3780BF}"/>
              </a:ext>
            </a:extLst>
          </p:cNvPr>
          <p:cNvSpPr/>
          <p:nvPr/>
        </p:nvSpPr>
        <p:spPr>
          <a:xfrm rot="5400000">
            <a:off x="2062095" y="4412578"/>
            <a:ext cx="265505" cy="151551"/>
          </a:xfrm>
          <a:prstGeom prst="triangle">
            <a:avLst/>
          </a:prstGeom>
          <a:solidFill>
            <a:srgbClr val="85E7B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23C01D38-E2B6-442E-B40E-F156C8CE80F9}"/>
              </a:ext>
            </a:extLst>
          </p:cNvPr>
          <p:cNvSpPr/>
          <p:nvPr/>
        </p:nvSpPr>
        <p:spPr>
          <a:xfrm>
            <a:off x="252993" y="3200539"/>
            <a:ext cx="1692408" cy="2720592"/>
          </a:xfrm>
          <a:prstGeom prst="rect">
            <a:avLst/>
          </a:prstGeom>
          <a:solidFill>
            <a:srgbClr val="85E7BE">
              <a:alpha val="69804"/>
            </a:srgbClr>
          </a:solidFill>
        </p:spPr>
        <p:txBody>
          <a:bodyPr wrap="square" anchor="ctr">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150" normalizeH="0" baseline="0" noProof="0" dirty="0">
                <a:ln>
                  <a:noFill/>
                </a:ln>
                <a:effectLst/>
                <a:uLnTx/>
                <a:uFillTx/>
                <a:cs typeface="Arial" panose="020B0604020202020204" pitchFamily="34" charset="0"/>
              </a:rPr>
              <a:t>QUALITY &amp; PAYMENT</a:t>
            </a:r>
          </a:p>
        </p:txBody>
      </p:sp>
      <p:sp>
        <p:nvSpPr>
          <p:cNvPr id="19" name="Rectangle 18">
            <a:extLst>
              <a:ext uri="{FF2B5EF4-FFF2-40B4-BE49-F238E27FC236}">
                <a16:creationId xmlns:a16="http://schemas.microsoft.com/office/drawing/2014/main" id="{467AF948-7265-491D-AFBF-03F33394E843}"/>
              </a:ext>
            </a:extLst>
          </p:cNvPr>
          <p:cNvSpPr/>
          <p:nvPr/>
        </p:nvSpPr>
        <p:spPr>
          <a:xfrm>
            <a:off x="240797" y="1333972"/>
            <a:ext cx="8511316" cy="338554"/>
          </a:xfrm>
          <a:prstGeom prst="rect">
            <a:avLst/>
          </a:prstGeom>
          <a:solidFill>
            <a:srgbClr val="409B9C"/>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cs typeface="Arial" panose="020B0604020202020204" pitchFamily="34" charset="0"/>
              </a:rPr>
              <a:t>EOM will continue to drive care transformation and reduce Medicare costs</a:t>
            </a:r>
          </a:p>
        </p:txBody>
      </p:sp>
    </p:spTree>
    <p:extLst>
      <p:ext uri="{BB962C8B-B14F-4D97-AF65-F5344CB8AC3E}">
        <p14:creationId xmlns:p14="http://schemas.microsoft.com/office/powerpoint/2010/main" val="3509987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ctrTitle"/>
          </p:nvPr>
        </p:nvSpPr>
        <p:spPr>
          <a:xfrm>
            <a:off x="394608" y="299533"/>
            <a:ext cx="7780338" cy="744537"/>
          </a:xfrm>
          <a:prstGeom prst="rect">
            <a:avLst/>
          </a:prstGeom>
        </p:spPr>
        <p:txBody>
          <a:bodyPr anchor="t"/>
          <a:lstStyle/>
          <a:p>
            <a:r>
              <a:rPr lang="en-US" sz="2800" dirty="0">
                <a:cs typeface="Arial" panose="020B0604020202020204" pitchFamily="34" charset="0"/>
              </a:rPr>
              <a:t>EOM Episodes</a:t>
            </a:r>
          </a:p>
        </p:txBody>
      </p:sp>
      <p:sp>
        <p:nvSpPr>
          <p:cNvPr id="30" name="Rounded Rectangle 3">
            <a:extLst>
              <a:ext uri="{FF2B5EF4-FFF2-40B4-BE49-F238E27FC236}">
                <a16:creationId xmlns:a16="http://schemas.microsoft.com/office/drawing/2014/main" id="{9D2BA167-6E6D-4598-A842-9C13AA05926B}"/>
              </a:ext>
            </a:extLst>
          </p:cNvPr>
          <p:cNvSpPr/>
          <p:nvPr/>
        </p:nvSpPr>
        <p:spPr>
          <a:xfrm>
            <a:off x="394608" y="299533"/>
            <a:ext cx="6766560" cy="10760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0F60783-1AE8-4351-877A-A4A4A04766EE}"/>
              </a:ext>
            </a:extLst>
          </p:cNvPr>
          <p:cNvSpPr/>
          <p:nvPr/>
        </p:nvSpPr>
        <p:spPr>
          <a:xfrm>
            <a:off x="2545924" y="1526283"/>
            <a:ext cx="6369477" cy="6924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Arial" panose="020B0604020202020204" pitchFamily="34" charset="0"/>
                <a:cs typeface="Arial" panose="020B0604020202020204" pitchFamily="34" charset="0"/>
              </a:rPr>
              <a:t>Subject to certain exceptions, </a:t>
            </a:r>
            <a:r>
              <a:rPr lang="en-US" sz="1300" b="1" dirty="0">
                <a:latin typeface="Arial" panose="020B0604020202020204" pitchFamily="34" charset="0"/>
                <a:cs typeface="Arial" panose="020B0604020202020204" pitchFamily="34" charset="0"/>
              </a:rPr>
              <a:t>seven cancer types </a:t>
            </a:r>
            <a:r>
              <a:rPr lang="en-US" sz="1300" dirty="0">
                <a:latin typeface="Arial" panose="020B0604020202020204" pitchFamily="34" charset="0"/>
                <a:cs typeface="Arial" panose="020B0604020202020204" pitchFamily="34" charset="0"/>
              </a:rPr>
              <a:t>are included in EOM. These include breast cancer, chronic leukemia, small intestine/colorectal cancer, lung cancer, lymphoma, multiple myeloma, and prostate cancer. </a:t>
            </a:r>
          </a:p>
        </p:txBody>
      </p:sp>
      <p:sp>
        <p:nvSpPr>
          <p:cNvPr id="40" name="Isosceles Triangle 39">
            <a:extLst>
              <a:ext uri="{FF2B5EF4-FFF2-40B4-BE49-F238E27FC236}">
                <a16:creationId xmlns:a16="http://schemas.microsoft.com/office/drawing/2014/main" id="{5DC9B381-50B3-4134-BAE0-A737DE5F8FCA}"/>
              </a:ext>
            </a:extLst>
          </p:cNvPr>
          <p:cNvSpPr/>
          <p:nvPr/>
        </p:nvSpPr>
        <p:spPr>
          <a:xfrm rot="5400000">
            <a:off x="2181497" y="1789431"/>
            <a:ext cx="312452" cy="151551"/>
          </a:xfrm>
          <a:prstGeom prst="triangle">
            <a:avLst/>
          </a:prstGeom>
          <a:solidFill>
            <a:srgbClr val="FBE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3D7F2ED-947E-4FEA-9877-4C37AA1DE976}"/>
              </a:ext>
            </a:extLst>
          </p:cNvPr>
          <p:cNvSpPr/>
          <p:nvPr/>
        </p:nvSpPr>
        <p:spPr>
          <a:xfrm>
            <a:off x="463248" y="1270004"/>
            <a:ext cx="1666273" cy="1188720"/>
          </a:xfrm>
          <a:prstGeom prst="rect">
            <a:avLst/>
          </a:prstGeom>
          <a:solidFill>
            <a:srgbClr val="FBEA9E"/>
          </a:solidFill>
        </p:spPr>
        <p:txBody>
          <a:bodyPr wrap="square" anchor="ctr">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spc="150" dirty="0">
                <a:latin typeface="Arial" panose="020B0604020202020204" pitchFamily="34" charset="0"/>
                <a:cs typeface="Arial" panose="020B0604020202020204" pitchFamily="34" charset="0"/>
              </a:rPr>
              <a:t>INCLUDED CANCER TYPES</a:t>
            </a:r>
          </a:p>
        </p:txBody>
      </p:sp>
      <p:sp>
        <p:nvSpPr>
          <p:cNvPr id="35" name="Rectangle 34">
            <a:extLst>
              <a:ext uri="{FF2B5EF4-FFF2-40B4-BE49-F238E27FC236}">
                <a16:creationId xmlns:a16="http://schemas.microsoft.com/office/drawing/2014/main" id="{4F20D56B-EA59-44A4-9148-677D9F113632}"/>
              </a:ext>
            </a:extLst>
          </p:cNvPr>
          <p:cNvSpPr/>
          <p:nvPr/>
        </p:nvSpPr>
        <p:spPr>
          <a:xfrm>
            <a:off x="2545924" y="2927121"/>
            <a:ext cx="6369476" cy="892552"/>
          </a:xfrm>
          <a:prstGeom prst="rect">
            <a:avLst/>
          </a:prstGeom>
          <a:noFill/>
        </p:spPr>
        <p:txBody>
          <a:bodyPr wrap="square">
            <a:spAutoFit/>
          </a:bodyPr>
          <a:lstStyle/>
          <a:p>
            <a:pPr>
              <a:defRPr/>
            </a:pPr>
            <a:r>
              <a:rPr lang="en-US" sz="1300" dirty="0">
                <a:latin typeface="Arial" panose="020B0604020202020204" pitchFamily="34" charset="0"/>
                <a:cs typeface="Arial" panose="020B0604020202020204" pitchFamily="34" charset="0"/>
              </a:rPr>
              <a:t>Each episode begins with a </a:t>
            </a:r>
            <a:r>
              <a:rPr lang="en-US" sz="1300" b="1" dirty="0">
                <a:latin typeface="Arial" panose="020B0604020202020204" pitchFamily="34" charset="0"/>
                <a:cs typeface="Arial" panose="020B0604020202020204" pitchFamily="34" charset="0"/>
              </a:rPr>
              <a:t>beneficiary’s receipt of an initiating cancer therapy </a:t>
            </a:r>
            <a:r>
              <a:rPr lang="en-US" sz="1300" dirty="0">
                <a:latin typeface="Arial" panose="020B0604020202020204" pitchFamily="34" charset="0"/>
                <a:cs typeface="Arial" panose="020B0604020202020204" pitchFamily="34" charset="0"/>
              </a:rPr>
              <a:t>and </a:t>
            </a:r>
            <a:r>
              <a:rPr lang="en-US" sz="1300" b="1" dirty="0">
                <a:latin typeface="Arial" panose="020B0604020202020204" pitchFamily="34" charset="0"/>
                <a:cs typeface="Arial" panose="020B0604020202020204" pitchFamily="34" charset="0"/>
              </a:rPr>
              <a:t>must include a qualifying Evaluation &amp; Management (E&amp;M) service </a:t>
            </a:r>
            <a:r>
              <a:rPr lang="en-US" sz="1300" dirty="0">
                <a:latin typeface="Arial" panose="020B0604020202020204" pitchFamily="34" charset="0"/>
                <a:cs typeface="Arial" panose="020B0604020202020204" pitchFamily="34" charset="0"/>
              </a:rPr>
              <a:t>during the 6-month period that follows. CMS will maintain a list of initiating cancer therapies. </a:t>
            </a:r>
          </a:p>
        </p:txBody>
      </p:sp>
      <p:sp>
        <p:nvSpPr>
          <p:cNvPr id="41" name="Isosceles Triangle 40">
            <a:extLst>
              <a:ext uri="{FF2B5EF4-FFF2-40B4-BE49-F238E27FC236}">
                <a16:creationId xmlns:a16="http://schemas.microsoft.com/office/drawing/2014/main" id="{A333C479-8C44-4051-9948-B76BAE113E30}"/>
              </a:ext>
            </a:extLst>
          </p:cNvPr>
          <p:cNvSpPr/>
          <p:nvPr/>
        </p:nvSpPr>
        <p:spPr>
          <a:xfrm rot="5400000">
            <a:off x="2204970" y="3288029"/>
            <a:ext cx="265505" cy="151551"/>
          </a:xfrm>
          <a:prstGeom prst="triangle">
            <a:avLst/>
          </a:prstGeom>
          <a:solidFill>
            <a:srgbClr val="FB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1EC31F6-4414-47B1-99E2-275DAF6E6E85}"/>
              </a:ext>
            </a:extLst>
          </p:cNvPr>
          <p:cNvSpPr/>
          <p:nvPr/>
        </p:nvSpPr>
        <p:spPr>
          <a:xfrm>
            <a:off x="463248" y="2768307"/>
            <a:ext cx="1666273" cy="1188720"/>
          </a:xfrm>
          <a:prstGeom prst="rect">
            <a:avLst/>
          </a:prstGeom>
          <a:solidFill>
            <a:srgbClr val="FBE0E7"/>
          </a:solidFill>
        </p:spPr>
        <p:txBody>
          <a:bodyPr wrap="square" anchor="ctr">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spc="150" dirty="0">
                <a:latin typeface="Arial" panose="020B0604020202020204" pitchFamily="34" charset="0"/>
                <a:cs typeface="Arial" panose="020B0604020202020204" pitchFamily="34" charset="0"/>
              </a:rPr>
              <a:t>INITIATING CANCER THERAPIES</a:t>
            </a:r>
            <a:endParaRPr kumimoji="0" lang="en-US" sz="1400" b="1" i="0" u="none" strike="noStrike" kern="1200" cap="none" spc="150" normalizeH="0" baseline="0" noProof="0" dirty="0">
              <a:ln>
                <a:noFill/>
              </a:ln>
              <a:effectLst/>
              <a:uLnTx/>
              <a:uFillTx/>
              <a:latin typeface="Arial" panose="020B0604020202020204" pitchFamily="34" charset="0"/>
              <a:cs typeface="Arial" panose="020B0604020202020204" pitchFamily="34" charset="0"/>
            </a:endParaRPr>
          </a:p>
        </p:txBody>
      </p:sp>
      <p:sp>
        <p:nvSpPr>
          <p:cNvPr id="42" name="Isosceles Triangle 41">
            <a:extLst>
              <a:ext uri="{FF2B5EF4-FFF2-40B4-BE49-F238E27FC236}">
                <a16:creationId xmlns:a16="http://schemas.microsoft.com/office/drawing/2014/main" id="{C27E7367-E314-4810-97CF-83FB08527FCD}"/>
              </a:ext>
            </a:extLst>
          </p:cNvPr>
          <p:cNvSpPr/>
          <p:nvPr/>
        </p:nvSpPr>
        <p:spPr>
          <a:xfrm rot="5400000">
            <a:off x="2204970" y="4763152"/>
            <a:ext cx="265505" cy="151551"/>
          </a:xfrm>
          <a:prstGeom prst="triangle">
            <a:avLst/>
          </a:prstGeom>
          <a:solidFill>
            <a:srgbClr val="87E8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2E40E30-8B4E-4238-AF00-22716440E71E}"/>
              </a:ext>
            </a:extLst>
          </p:cNvPr>
          <p:cNvSpPr/>
          <p:nvPr/>
        </p:nvSpPr>
        <p:spPr>
          <a:xfrm>
            <a:off x="2545923" y="4192595"/>
            <a:ext cx="6267715" cy="1292662"/>
          </a:xfrm>
          <a:prstGeom prst="rect">
            <a:avLst/>
          </a:prstGeom>
          <a:noFill/>
        </p:spPr>
        <p:txBody>
          <a:bodyPr wrap="square" anchor="ctr">
            <a:spAutoFit/>
          </a:bodyPr>
          <a:lstStyle/>
          <a:p>
            <a:pPr>
              <a:defRPr/>
            </a:pPr>
            <a:r>
              <a:rPr lang="en-US" sz="1300" dirty="0">
                <a:latin typeface="Arial" panose="020B0604020202020204" pitchFamily="34" charset="0"/>
                <a:cs typeface="Arial" panose="020B0604020202020204" pitchFamily="34" charset="0"/>
              </a:rPr>
              <a:t>Attribute to the eligible oncology PGP that provides the first qualifying E&amp;M service after the initiating chemotherapy, provided that the PGP has at least 25% of the cancer-related E&amp;M services during the episode; if the initiating oncology PGP does not did not bill at least 25% of cancer-related E&amp;M services during the episode, then attribute based on plurality of cancer-related E&amp;M services at an oncology PGP.</a:t>
            </a:r>
          </a:p>
        </p:txBody>
      </p:sp>
      <p:sp>
        <p:nvSpPr>
          <p:cNvPr id="17" name="Rectangle 16">
            <a:extLst>
              <a:ext uri="{FF2B5EF4-FFF2-40B4-BE49-F238E27FC236}">
                <a16:creationId xmlns:a16="http://schemas.microsoft.com/office/drawing/2014/main" id="{C509F964-46AF-4C71-8609-18508AD71597}"/>
              </a:ext>
            </a:extLst>
          </p:cNvPr>
          <p:cNvSpPr/>
          <p:nvPr/>
        </p:nvSpPr>
        <p:spPr>
          <a:xfrm>
            <a:off x="463248" y="4255581"/>
            <a:ext cx="1666273" cy="1188720"/>
          </a:xfrm>
          <a:prstGeom prst="rect">
            <a:avLst/>
          </a:prstGeom>
          <a:solidFill>
            <a:srgbClr val="87E8BD">
              <a:alpha val="69804"/>
            </a:srgbClr>
          </a:solidFill>
        </p:spPr>
        <p:txBody>
          <a:bodyPr wrap="square" anchor="ctr">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15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1400" b="1" i="0" u="none" strike="noStrike" kern="1200" cap="none" spc="150" normalizeH="0" baseline="0" noProof="0" dirty="0">
                <a:ln>
                  <a:noFill/>
                </a:ln>
                <a:effectLst/>
                <a:uLnTx/>
                <a:uFillTx/>
                <a:latin typeface="Arial" panose="020B0604020202020204" pitchFamily="34" charset="0"/>
                <a:cs typeface="Arial" panose="020B0604020202020204" pitchFamily="34" charset="0"/>
              </a:rPr>
              <a:t>ATTRIBUTION</a:t>
            </a:r>
          </a:p>
        </p:txBody>
      </p:sp>
    </p:spTree>
    <p:extLst>
      <p:ext uri="{BB962C8B-B14F-4D97-AF65-F5344CB8AC3E}">
        <p14:creationId xmlns:p14="http://schemas.microsoft.com/office/powerpoint/2010/main" val="1139677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56B953-CB3F-1795-9C20-11D6D7288F88}"/>
              </a:ext>
            </a:extLst>
          </p:cNvPr>
          <p:cNvSpPr/>
          <p:nvPr/>
        </p:nvSpPr>
        <p:spPr>
          <a:xfrm>
            <a:off x="494068" y="1067808"/>
            <a:ext cx="8057240" cy="5087527"/>
          </a:xfrm>
          <a:prstGeom prst="rect">
            <a:avLst/>
          </a:prstGeom>
          <a:solidFill>
            <a:schemeClr val="bg1"/>
          </a:solidFill>
          <a:ln w="28575">
            <a:solidFill>
              <a:srgbClr val="85E9C0"/>
            </a:solidFill>
          </a:ln>
        </p:spPr>
        <p:txBody>
          <a:bodyPr wrap="square" lIns="274320" tIns="182880" rIns="274320" bIns="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p>
        </p:txBody>
      </p:sp>
      <p:sp>
        <p:nvSpPr>
          <p:cNvPr id="55" name="Title 1">
            <a:extLst>
              <a:ext uri="{FF2B5EF4-FFF2-40B4-BE49-F238E27FC236}">
                <a16:creationId xmlns:a16="http://schemas.microsoft.com/office/drawing/2014/main" id="{051189B8-D18C-01E0-EC6B-9D0E8AAED2FF}"/>
              </a:ext>
            </a:extLst>
          </p:cNvPr>
          <p:cNvSpPr txBox="1">
            <a:spLocks/>
          </p:cNvSpPr>
          <p:nvPr/>
        </p:nvSpPr>
        <p:spPr>
          <a:xfrm>
            <a:off x="394608" y="299533"/>
            <a:ext cx="7781059" cy="74504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1" kern="1200" cap="all" spc="200" baseline="0">
                <a:solidFill>
                  <a:srgbClr val="409B9C"/>
                </a:solidFill>
                <a:latin typeface="+mj-lt"/>
                <a:ea typeface="+mj-ea"/>
                <a:cs typeface="Aileron"/>
              </a:defRPr>
            </a:lvl1pPr>
          </a:lstStyle>
          <a:p>
            <a:r>
              <a:rPr lang="en-US" sz="2800" dirty="0">
                <a:solidFill>
                  <a:srgbClr val="298181"/>
                </a:solidFill>
                <a:cs typeface="Arial" panose="020B0604020202020204" pitchFamily="34" charset="0"/>
              </a:rPr>
              <a:t>Multi-Payer Alignment</a:t>
            </a:r>
          </a:p>
        </p:txBody>
      </p:sp>
      <p:grpSp>
        <p:nvGrpSpPr>
          <p:cNvPr id="57" name="Group 56">
            <a:extLst>
              <a:ext uri="{FF2B5EF4-FFF2-40B4-BE49-F238E27FC236}">
                <a16:creationId xmlns:a16="http://schemas.microsoft.com/office/drawing/2014/main" id="{95703BA1-BB33-F25B-705D-F7B3E8D29A20}"/>
              </a:ext>
            </a:extLst>
          </p:cNvPr>
          <p:cNvGrpSpPr/>
          <p:nvPr/>
        </p:nvGrpSpPr>
        <p:grpSpPr>
          <a:xfrm>
            <a:off x="494068" y="1044581"/>
            <a:ext cx="7904489" cy="4715366"/>
            <a:chOff x="494068" y="1134628"/>
            <a:chExt cx="7904489" cy="4715366"/>
          </a:xfrm>
        </p:grpSpPr>
        <p:sp>
          <p:nvSpPr>
            <p:cNvPr id="59" name="TextBox 58">
              <a:extLst>
                <a:ext uri="{FF2B5EF4-FFF2-40B4-BE49-F238E27FC236}">
                  <a16:creationId xmlns:a16="http://schemas.microsoft.com/office/drawing/2014/main" id="{EE02A348-FA84-B4F6-8511-C2F73C480849}"/>
                </a:ext>
              </a:extLst>
            </p:cNvPr>
            <p:cNvSpPr txBox="1"/>
            <p:nvPr/>
          </p:nvSpPr>
          <p:spPr>
            <a:xfrm>
              <a:off x="745441" y="1879676"/>
              <a:ext cx="3960537" cy="3970318"/>
            </a:xfrm>
            <a:prstGeom prst="rect">
              <a:avLst/>
            </a:prstGeom>
            <a:noFill/>
          </p:spPr>
          <p:txBody>
            <a:bodyPr wrap="square" rtlCol="0">
              <a:spAutoFit/>
            </a:bodyPr>
            <a:lstStyle/>
            <a:p>
              <a:endParaRPr lang="en-US" sz="1400" dirty="0">
                <a:cs typeface="Arial" panose="020B0604020202020204" pitchFamily="34" charset="0"/>
              </a:endParaRPr>
            </a:p>
            <a:p>
              <a:endParaRPr lang="en-US" sz="1400" dirty="0">
                <a:cs typeface="Arial" panose="020B0604020202020204" pitchFamily="34" charset="0"/>
              </a:endParaRPr>
            </a:p>
            <a:p>
              <a:r>
                <a:rPr lang="en-US" sz="1600" dirty="0">
                  <a:cs typeface="Arial" panose="020B0604020202020204" pitchFamily="34" charset="0"/>
                </a:rPr>
                <a:t>Payers align their oncology value-based payment models with EOM in key areas to promote a consistent approach across payers and patient populations</a:t>
              </a:r>
            </a:p>
            <a:p>
              <a:pPr marL="57150"/>
              <a:endParaRPr lang="en-US" sz="1600" dirty="0">
                <a:cs typeface="Arial" panose="020B0604020202020204" pitchFamily="34" charset="0"/>
              </a:endParaRPr>
            </a:p>
            <a:p>
              <a:r>
                <a:rPr lang="en-US" sz="1600" dirty="0">
                  <a:cs typeface="Arial" panose="020B0604020202020204" pitchFamily="34" charset="0"/>
                </a:rPr>
                <a:t>Payers must partner with at least one EOM participant </a:t>
              </a:r>
              <a:r>
                <a:rPr lang="en-US" sz="1600" b="1" dirty="0">
                  <a:cs typeface="Arial" panose="020B0604020202020204" pitchFamily="34" charset="0"/>
                </a:rPr>
                <a:t>throughout the entirety of the model </a:t>
              </a:r>
              <a:r>
                <a:rPr lang="en-US" sz="1600" dirty="0">
                  <a:cs typeface="Arial" panose="020B0604020202020204" pitchFamily="34" charset="0"/>
                </a:rPr>
                <a:t>to continue participating in EOM</a:t>
              </a:r>
            </a:p>
            <a:p>
              <a:endParaRPr lang="en-US" sz="1600" dirty="0">
                <a:cs typeface="Arial" panose="020B0604020202020204" pitchFamily="34" charset="0"/>
              </a:endParaRPr>
            </a:p>
            <a:p>
              <a:r>
                <a:rPr lang="en-US" sz="1600" dirty="0">
                  <a:cs typeface="Arial" panose="020B0604020202020204" pitchFamily="34" charset="0"/>
                </a:rPr>
                <a:t>To the extent permitted by law, CMS will provide </a:t>
              </a:r>
              <a:r>
                <a:rPr lang="en-US" sz="1600" b="1" dirty="0">
                  <a:cs typeface="Arial" panose="020B0604020202020204" pitchFamily="34" charset="0"/>
                </a:rPr>
                <a:t>payers with data and resources </a:t>
              </a:r>
              <a:r>
                <a:rPr lang="en-US" sz="1600" dirty="0">
                  <a:cs typeface="Arial" panose="020B0604020202020204" pitchFamily="34" charset="0"/>
                </a:rPr>
                <a:t>including opportunities to collaborate and engage with other payers and learning activities</a:t>
              </a:r>
            </a:p>
          </p:txBody>
        </p:sp>
        <p:sp>
          <p:nvSpPr>
            <p:cNvPr id="60" name="TextBox 59">
              <a:extLst>
                <a:ext uri="{FF2B5EF4-FFF2-40B4-BE49-F238E27FC236}">
                  <a16:creationId xmlns:a16="http://schemas.microsoft.com/office/drawing/2014/main" id="{C0FE79FB-2EAE-7230-1DC9-334D4E5C90C0}"/>
                </a:ext>
              </a:extLst>
            </p:cNvPr>
            <p:cNvSpPr txBox="1"/>
            <p:nvPr/>
          </p:nvSpPr>
          <p:spPr>
            <a:xfrm>
              <a:off x="781914" y="1943730"/>
              <a:ext cx="628698" cy="369332"/>
            </a:xfrm>
            <a:prstGeom prst="rect">
              <a:avLst/>
            </a:prstGeom>
            <a:solidFill>
              <a:schemeClr val="accent5">
                <a:lumMod val="20000"/>
                <a:lumOff val="80000"/>
              </a:schemeClr>
            </a:solidFill>
          </p:spPr>
          <p:txBody>
            <a:bodyPr wrap="none" rtlCol="0">
              <a:spAutoFit/>
            </a:bodyPr>
            <a:lstStyle/>
            <a:p>
              <a:r>
                <a:rPr lang="en-US" dirty="0"/>
                <a:t>Goal</a:t>
              </a:r>
            </a:p>
          </p:txBody>
        </p:sp>
        <p:sp>
          <p:nvSpPr>
            <p:cNvPr id="83" name="Rectangle 82">
              <a:extLst>
                <a:ext uri="{FF2B5EF4-FFF2-40B4-BE49-F238E27FC236}">
                  <a16:creationId xmlns:a16="http://schemas.microsoft.com/office/drawing/2014/main" id="{2F98D4B0-6099-0504-DF73-5A14C059B9FA}"/>
                </a:ext>
              </a:extLst>
            </p:cNvPr>
            <p:cNvSpPr/>
            <p:nvPr/>
          </p:nvSpPr>
          <p:spPr>
            <a:xfrm>
              <a:off x="7215732" y="3590929"/>
              <a:ext cx="1182825" cy="646331"/>
            </a:xfrm>
            <a:prstGeom prst="rect">
              <a:avLst/>
            </a:prstGeom>
            <a:noFill/>
          </p:spPr>
          <p:txBody>
            <a:bodyPr wrap="square" lIns="0" tIns="0" rIns="0" bIns="0">
              <a:spAutoFit/>
            </a:bodyPr>
            <a:lstStyle/>
            <a:p>
              <a:pPr algn="ctr"/>
              <a:r>
                <a:rPr lang="en-US" sz="1400" b="1" dirty="0">
                  <a:solidFill>
                    <a:schemeClr val="bg1"/>
                  </a:solidFill>
                  <a:cs typeface="Arial" panose="020B0604020202020204" pitchFamily="34" charset="0"/>
                </a:rPr>
                <a:t>State</a:t>
              </a:r>
            </a:p>
            <a:p>
              <a:pPr algn="ctr"/>
              <a:r>
                <a:rPr lang="en-US" sz="1400" b="1" dirty="0">
                  <a:solidFill>
                    <a:schemeClr val="bg1"/>
                  </a:solidFill>
                  <a:cs typeface="Arial" panose="020B0604020202020204" pitchFamily="34" charset="0"/>
                </a:rPr>
                <a:t>Medicaid Agencies</a:t>
              </a:r>
            </a:p>
          </p:txBody>
        </p:sp>
        <p:sp>
          <p:nvSpPr>
            <p:cNvPr id="63" name="TextBox 62">
              <a:extLst>
                <a:ext uri="{FF2B5EF4-FFF2-40B4-BE49-F238E27FC236}">
                  <a16:creationId xmlns:a16="http://schemas.microsoft.com/office/drawing/2014/main" id="{CCB327F0-CD9A-AB5A-CF3C-3A79CE041FE1}"/>
                </a:ext>
              </a:extLst>
            </p:cNvPr>
            <p:cNvSpPr txBox="1"/>
            <p:nvPr/>
          </p:nvSpPr>
          <p:spPr>
            <a:xfrm>
              <a:off x="494068" y="1134628"/>
              <a:ext cx="3842951" cy="430887"/>
            </a:xfrm>
            <a:prstGeom prst="rect">
              <a:avLst/>
            </a:prstGeom>
            <a:solidFill>
              <a:schemeClr val="accent5"/>
            </a:solidFill>
          </p:spPr>
          <p:txBody>
            <a:bodyPr wrap="square" rtlCol="0">
              <a:noAutofit/>
            </a:bodyPr>
            <a:lstStyle/>
            <a:p>
              <a:pPr algn="ctr"/>
              <a:r>
                <a:rPr lang="en-US" sz="2000" dirty="0">
                  <a:solidFill>
                    <a:schemeClr val="bg1"/>
                  </a:solidFill>
                  <a:cs typeface="Arial" panose="020B0604020202020204" pitchFamily="34" charset="0"/>
                </a:rPr>
                <a:t>EOM is a </a:t>
              </a:r>
              <a:r>
                <a:rPr lang="en-US" sz="2000" b="1" dirty="0">
                  <a:solidFill>
                    <a:schemeClr val="bg1"/>
                  </a:solidFill>
                  <a:cs typeface="Arial" panose="020B0604020202020204" pitchFamily="34" charset="0"/>
                </a:rPr>
                <a:t>multi-payer model</a:t>
              </a:r>
              <a:endParaRPr lang="en-US" sz="2000" dirty="0">
                <a:solidFill>
                  <a:schemeClr val="bg1"/>
                </a:solidFill>
                <a:cs typeface="Arial" panose="020B0604020202020204" pitchFamily="34" charset="0"/>
              </a:endParaRPr>
            </a:p>
          </p:txBody>
        </p:sp>
      </p:grpSp>
      <p:sp>
        <p:nvSpPr>
          <p:cNvPr id="9" name="Trapezoid 8">
            <a:extLst>
              <a:ext uri="{FF2B5EF4-FFF2-40B4-BE49-F238E27FC236}">
                <a16:creationId xmlns:a16="http://schemas.microsoft.com/office/drawing/2014/main" id="{45CAC7FA-3059-5864-81B0-CB1B2AD8A14A}"/>
              </a:ext>
            </a:extLst>
          </p:cNvPr>
          <p:cNvSpPr/>
          <p:nvPr/>
        </p:nvSpPr>
        <p:spPr>
          <a:xfrm>
            <a:off x="4883608" y="2121046"/>
            <a:ext cx="3514949" cy="576008"/>
          </a:xfrm>
          <a:prstGeom prst="trapezoid">
            <a:avLst>
              <a:gd name="adj" fmla="val 9454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B8C73DBD-C611-6086-F2FE-3E0080768275}"/>
              </a:ext>
            </a:extLst>
          </p:cNvPr>
          <p:cNvSpPr/>
          <p:nvPr/>
        </p:nvSpPr>
        <p:spPr>
          <a:xfrm>
            <a:off x="4883607" y="2701273"/>
            <a:ext cx="3514949" cy="2083392"/>
          </a:xfrm>
          <a:prstGeom prst="rect">
            <a:avLst/>
          </a:prstGeom>
          <a:solidFill>
            <a:schemeClr val="bg1"/>
          </a:solidFill>
          <a:ln>
            <a:solidFill>
              <a:srgbClr val="E96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Open Sans"/>
              <a:ea typeface="+mn-ea"/>
              <a:cs typeface="+mn-cs"/>
            </a:endParaRPr>
          </a:p>
        </p:txBody>
      </p:sp>
      <p:sp>
        <p:nvSpPr>
          <p:cNvPr id="11" name="Rectangle: Rounded Corners 5">
            <a:extLst>
              <a:ext uri="{FF2B5EF4-FFF2-40B4-BE49-F238E27FC236}">
                <a16:creationId xmlns:a16="http://schemas.microsoft.com/office/drawing/2014/main" id="{0E91108D-8443-C2FE-C119-64EA58D3FF08}"/>
              </a:ext>
            </a:extLst>
          </p:cNvPr>
          <p:cNvSpPr/>
          <p:nvPr/>
        </p:nvSpPr>
        <p:spPr>
          <a:xfrm>
            <a:off x="5435809" y="2544654"/>
            <a:ext cx="2410550" cy="576008"/>
          </a:xfrm>
          <a:prstGeom prst="roundRect">
            <a:avLst/>
          </a:prstGeom>
          <a:solidFill>
            <a:srgbClr val="E96D8F"/>
          </a:solidFill>
          <a:ln>
            <a:solidFill>
              <a:srgbClr val="E96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Open Sans"/>
                <a:ea typeface="+mn-ea"/>
                <a:cs typeface="+mn-cs"/>
              </a:rPr>
              <a:t>Key Alignment Areas</a:t>
            </a:r>
          </a:p>
        </p:txBody>
      </p:sp>
      <p:sp>
        <p:nvSpPr>
          <p:cNvPr id="12" name="Rectangle 11">
            <a:extLst>
              <a:ext uri="{FF2B5EF4-FFF2-40B4-BE49-F238E27FC236}">
                <a16:creationId xmlns:a16="http://schemas.microsoft.com/office/drawing/2014/main" id="{34EA3372-39A7-BC9B-22B7-46EC4B52371A}"/>
              </a:ext>
            </a:extLst>
          </p:cNvPr>
          <p:cNvSpPr/>
          <p:nvPr/>
        </p:nvSpPr>
        <p:spPr>
          <a:xfrm>
            <a:off x="5241607" y="1374803"/>
            <a:ext cx="2819400" cy="947201"/>
          </a:xfrm>
          <a:prstGeom prst="rect">
            <a:avLst/>
          </a:prstGeom>
          <a:solidFill>
            <a:schemeClr val="bg1"/>
          </a:solidFill>
          <a:ln>
            <a:solidFill>
              <a:srgbClr val="E96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Open Sans"/>
              <a:ea typeface="+mn-ea"/>
              <a:cs typeface="+mn-cs"/>
            </a:endParaRPr>
          </a:p>
        </p:txBody>
      </p:sp>
      <p:sp>
        <p:nvSpPr>
          <p:cNvPr id="13" name="Content Placeholder 2">
            <a:extLst>
              <a:ext uri="{FF2B5EF4-FFF2-40B4-BE49-F238E27FC236}">
                <a16:creationId xmlns:a16="http://schemas.microsoft.com/office/drawing/2014/main" id="{7F6BB746-2DF9-1300-C147-55466E28561D}"/>
              </a:ext>
            </a:extLst>
          </p:cNvPr>
          <p:cNvSpPr txBox="1">
            <a:spLocks/>
          </p:cNvSpPr>
          <p:nvPr/>
        </p:nvSpPr>
        <p:spPr>
          <a:xfrm>
            <a:off x="4912300" y="3433200"/>
            <a:ext cx="3486256" cy="14004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cs typeface="Arial" panose="020B0604020202020204" pitchFamily="34" charset="0"/>
              </a:rPr>
              <a:t>Alignment on </a:t>
            </a:r>
            <a:r>
              <a:rPr lang="en-US" sz="1400" b="1" dirty="0">
                <a:cs typeface="Arial" panose="020B0604020202020204" pitchFamily="34" charset="0"/>
              </a:rPr>
              <a:t>payment approach</a:t>
            </a:r>
            <a:endParaRPr lang="en-US" sz="1400" dirty="0"/>
          </a:p>
          <a:p>
            <a:r>
              <a:rPr lang="en-US" sz="1400" dirty="0">
                <a:cs typeface="Arial" panose="020B0604020202020204" pitchFamily="34" charset="0"/>
              </a:rPr>
              <a:t>Commitment to </a:t>
            </a:r>
            <a:r>
              <a:rPr lang="en-US" sz="1400" b="1" dirty="0">
                <a:cs typeface="Arial" panose="020B0604020202020204" pitchFamily="34" charset="0"/>
              </a:rPr>
              <a:t>health equity</a:t>
            </a:r>
          </a:p>
          <a:p>
            <a:r>
              <a:rPr lang="en-US" sz="1400" b="1" dirty="0">
                <a:cs typeface="Arial" panose="020B0604020202020204" pitchFamily="34" charset="0"/>
              </a:rPr>
              <a:t>Data sharing </a:t>
            </a:r>
            <a:r>
              <a:rPr lang="en-US" sz="1400" dirty="0">
                <a:cs typeface="Arial" panose="020B0604020202020204" pitchFamily="34" charset="0"/>
              </a:rPr>
              <a:t>with EOM participants and CMS</a:t>
            </a:r>
            <a:endParaRPr lang="en-US" sz="1400" dirty="0"/>
          </a:p>
          <a:p>
            <a:pPr marL="228600" marR="0" lvl="0" indent="-22860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endParaRPr kumimoji="0" lang="en-US" sz="11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Content Placeholder 2">
            <a:extLst>
              <a:ext uri="{FF2B5EF4-FFF2-40B4-BE49-F238E27FC236}">
                <a16:creationId xmlns:a16="http://schemas.microsoft.com/office/drawing/2014/main" id="{9E395B70-F90C-8BDD-226C-3A213353946C}"/>
              </a:ext>
            </a:extLst>
          </p:cNvPr>
          <p:cNvSpPr txBox="1">
            <a:spLocks/>
          </p:cNvSpPr>
          <p:nvPr/>
        </p:nvSpPr>
        <p:spPr>
          <a:xfrm>
            <a:off x="5254876" y="1518321"/>
            <a:ext cx="2792861" cy="82763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200"/>
              </a:spcBef>
              <a:buNone/>
            </a:pPr>
            <a:r>
              <a:rPr lang="en-US" sz="1200" dirty="0"/>
              <a:t>Medicare Advantage Plans</a:t>
            </a:r>
          </a:p>
          <a:p>
            <a:pPr marL="0" indent="0" algn="ctr">
              <a:spcBef>
                <a:spcPts val="200"/>
              </a:spcBef>
              <a:buNone/>
            </a:pPr>
            <a:r>
              <a:rPr lang="en-US" sz="1200" dirty="0"/>
              <a:t>Private Payers</a:t>
            </a:r>
          </a:p>
          <a:p>
            <a:pPr marL="0" indent="0" algn="ctr">
              <a:spcBef>
                <a:spcPts val="200"/>
              </a:spcBef>
              <a:buNone/>
            </a:pPr>
            <a:r>
              <a:rPr lang="en-US" sz="1200" dirty="0"/>
              <a:t>State Medicaid Agencies</a:t>
            </a:r>
          </a:p>
        </p:txBody>
      </p:sp>
      <p:sp>
        <p:nvSpPr>
          <p:cNvPr id="15" name="Rectangle 14">
            <a:extLst>
              <a:ext uri="{FF2B5EF4-FFF2-40B4-BE49-F238E27FC236}">
                <a16:creationId xmlns:a16="http://schemas.microsoft.com/office/drawing/2014/main" id="{24BC5CEE-60BF-ADF5-6FCD-12EA32039CE4}"/>
              </a:ext>
            </a:extLst>
          </p:cNvPr>
          <p:cNvSpPr/>
          <p:nvPr/>
        </p:nvSpPr>
        <p:spPr>
          <a:xfrm>
            <a:off x="5699879" y="1204876"/>
            <a:ext cx="1995464" cy="310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b="1" kern="0" dirty="0">
                <a:solidFill>
                  <a:srgbClr val="E96D8F"/>
                </a:solidFill>
                <a:latin typeface="Open Sans" panose="020B0606030504020204" pitchFamily="34" charset="0"/>
                <a:ea typeface="Open Sans" panose="020B0606030504020204" pitchFamily="34" charset="0"/>
                <a:cs typeface="Open Sans" panose="020B0606030504020204" pitchFamily="34" charset="0"/>
              </a:rPr>
              <a:t>Eligible Payers</a:t>
            </a:r>
            <a:endParaRPr kumimoji="0" lang="en-US" sz="1800" b="1" i="0" u="none" strike="noStrike" kern="0" cap="none" spc="0" normalizeH="0" baseline="0" noProof="0" dirty="0">
              <a:ln>
                <a:noFill/>
              </a:ln>
              <a:solidFill>
                <a:srgbClr val="E96D8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3E6D09BA-1388-04BC-4BA8-D372619321FF}"/>
              </a:ext>
            </a:extLst>
          </p:cNvPr>
          <p:cNvSpPr txBox="1"/>
          <p:nvPr/>
        </p:nvSpPr>
        <p:spPr>
          <a:xfrm>
            <a:off x="4865563" y="4816863"/>
            <a:ext cx="3532994" cy="1169551"/>
          </a:xfrm>
          <a:prstGeom prst="rect">
            <a:avLst/>
          </a:prstGeom>
          <a:solidFill>
            <a:schemeClr val="bg1"/>
          </a:solidFill>
          <a:ln>
            <a:solidFill>
              <a:srgbClr val="E96D8F"/>
            </a:solidFill>
          </a:ln>
        </p:spPr>
        <p:txBody>
          <a:bodyPr wrap="square" anchor="t">
            <a:spAutoFit/>
          </a:bodyPr>
          <a:lstStyle/>
          <a:p>
            <a:pPr algn="ctr"/>
            <a:r>
              <a:rPr lang="en-US" sz="1400" b="1" dirty="0">
                <a:solidFill>
                  <a:srgbClr val="E96D8F"/>
                </a:solidFill>
              </a:rPr>
              <a:t>CMS is open to additional payers participating in EOM throughout the model implementation, so long as they are partnered with at least one EOM PGP participant</a:t>
            </a:r>
            <a:endParaRPr lang="en-US" b="1" dirty="0">
              <a:solidFill>
                <a:srgbClr val="E96D8F"/>
              </a:solidFill>
            </a:endParaRPr>
          </a:p>
        </p:txBody>
      </p:sp>
    </p:spTree>
    <p:extLst>
      <p:ext uri="{BB962C8B-B14F-4D97-AF65-F5344CB8AC3E}">
        <p14:creationId xmlns:p14="http://schemas.microsoft.com/office/powerpoint/2010/main" val="725900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3AB89F-F96F-4E3B-B1CA-A112C4FB6356}"/>
              </a:ext>
            </a:extLst>
          </p:cNvPr>
          <p:cNvSpPr>
            <a:spLocks noGrp="1"/>
          </p:cNvSpPr>
          <p:nvPr>
            <p:ph type="ctrTitle"/>
          </p:nvPr>
        </p:nvSpPr>
        <p:spPr>
          <a:xfrm>
            <a:off x="394608" y="299533"/>
            <a:ext cx="7780338" cy="519112"/>
          </a:xfrm>
          <a:prstGeom prst="rect">
            <a:avLst/>
          </a:prstGeom>
        </p:spPr>
        <p:txBody>
          <a:bodyPr anchor="t">
            <a:normAutofit/>
          </a:bodyPr>
          <a:lstStyle/>
          <a:p>
            <a:pPr marL="0" marR="0" lvl="0" indent="0" fontAlgn="auto">
              <a:lnSpc>
                <a:spcPct val="90000"/>
              </a:lnSpc>
              <a:spcAft>
                <a:spcPts val="0"/>
              </a:spcAft>
              <a:buClrTx/>
              <a:buSzTx/>
              <a:tabLst/>
              <a:defRPr/>
            </a:pPr>
            <a:r>
              <a:rPr lang="en-US" sz="2800" dirty="0">
                <a:cs typeface="Arial" panose="020B0604020202020204" pitchFamily="34" charset="0"/>
              </a:rPr>
              <a:t>Quality Strategy</a:t>
            </a:r>
          </a:p>
        </p:txBody>
      </p:sp>
      <p:sp>
        <p:nvSpPr>
          <p:cNvPr id="10" name="Oval 9">
            <a:extLst>
              <a:ext uri="{FF2B5EF4-FFF2-40B4-BE49-F238E27FC236}">
                <a16:creationId xmlns:a16="http://schemas.microsoft.com/office/drawing/2014/main" id="{CCCBD92B-868D-403A-81DD-0BF413784079}"/>
              </a:ext>
            </a:extLst>
          </p:cNvPr>
          <p:cNvSpPr/>
          <p:nvPr/>
        </p:nvSpPr>
        <p:spPr>
          <a:xfrm>
            <a:off x="1452607" y="1510976"/>
            <a:ext cx="378287" cy="378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2E5D9D9F-3519-4E26-B51A-782C41C04153}"/>
              </a:ext>
            </a:extLst>
          </p:cNvPr>
          <p:cNvSpPr/>
          <p:nvPr/>
        </p:nvSpPr>
        <p:spPr>
          <a:xfrm>
            <a:off x="4364007" y="1510976"/>
            <a:ext cx="378287" cy="378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8652BF91-3F6E-40F1-A613-1520060CD480}"/>
              </a:ext>
            </a:extLst>
          </p:cNvPr>
          <p:cNvSpPr/>
          <p:nvPr/>
        </p:nvSpPr>
        <p:spPr>
          <a:xfrm>
            <a:off x="7275406" y="1510976"/>
            <a:ext cx="378287" cy="378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C261EB8-8655-4E22-ACAA-231DBE761E8A}"/>
              </a:ext>
            </a:extLst>
          </p:cNvPr>
          <p:cNvSpPr/>
          <p:nvPr/>
        </p:nvSpPr>
        <p:spPr>
          <a:xfrm>
            <a:off x="2267526" y="1266366"/>
            <a:ext cx="4608947" cy="838907"/>
          </a:xfrm>
          <a:prstGeom prst="rect">
            <a:avLst/>
          </a:prstGeom>
          <a:noFill/>
          <a:ln w="28575">
            <a:solidFill>
              <a:srgbClr val="409B9C"/>
            </a:solidFill>
          </a:ln>
        </p:spPr>
        <p:txBody>
          <a:bodyPr wrap="square" lIns="274320" tIns="182880" rIns="274320" bIns="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D715F613-441A-421C-A1B5-B5F078270C9F}"/>
              </a:ext>
            </a:extLst>
          </p:cNvPr>
          <p:cNvSpPr txBox="1"/>
          <p:nvPr/>
        </p:nvSpPr>
        <p:spPr>
          <a:xfrm>
            <a:off x="2343154" y="4685500"/>
            <a:ext cx="4523963" cy="338554"/>
          </a:xfrm>
          <a:prstGeom prst="rect">
            <a:avLst/>
          </a:prstGeom>
          <a:noFill/>
        </p:spPr>
        <p:txBody>
          <a:bodyPr wrap="square" rtlCol="0">
            <a:spAutoFit/>
          </a:bodyPr>
          <a:lstStyle/>
          <a:p>
            <a:pPr marR="0" lvl="0" algn="ctr" defTabSz="914400" rtl="0" eaLnBrk="1" fontAlgn="auto" latinLnBrk="0" hangingPunct="1">
              <a:lnSpc>
                <a:spcPct val="100000"/>
              </a:lnSpc>
              <a:spcBef>
                <a:spcPts val="600"/>
              </a:spcBef>
              <a:spcAft>
                <a:spcPts val="0"/>
              </a:spcAft>
              <a:buClrTx/>
              <a:buSzTx/>
              <a:tabLst/>
              <a:defRPr/>
            </a:pPr>
            <a:r>
              <a:rPr kumimoji="0" lang="en-US" sz="1600" b="1" i="0" u="none" strike="noStrike" kern="1200" cap="none" spc="0" normalizeH="0" baseline="0" noProof="0" dirty="0">
                <a:ln>
                  <a:noFill/>
                </a:ln>
                <a:effectLst/>
                <a:uLnTx/>
                <a:uFillTx/>
                <a:cs typeface="Arial" panose="020B0604020202020204" pitchFamily="34" charset="0"/>
              </a:rPr>
              <a:t>QUALITY MEASURES &amp; DATA REPORTING</a:t>
            </a:r>
          </a:p>
        </p:txBody>
      </p:sp>
      <p:sp>
        <p:nvSpPr>
          <p:cNvPr id="14" name="Rectangle 13">
            <a:extLst>
              <a:ext uri="{FF2B5EF4-FFF2-40B4-BE49-F238E27FC236}">
                <a16:creationId xmlns:a16="http://schemas.microsoft.com/office/drawing/2014/main" id="{B4A338E5-D488-4B0E-8370-5789F533CDBE}"/>
              </a:ext>
            </a:extLst>
          </p:cNvPr>
          <p:cNvSpPr/>
          <p:nvPr/>
        </p:nvSpPr>
        <p:spPr>
          <a:xfrm>
            <a:off x="2343154" y="4450031"/>
            <a:ext cx="4608947" cy="838907"/>
          </a:xfrm>
          <a:prstGeom prst="rect">
            <a:avLst/>
          </a:prstGeom>
          <a:noFill/>
          <a:ln w="28575">
            <a:solidFill>
              <a:srgbClr val="409B9C"/>
            </a:solidFill>
          </a:ln>
        </p:spPr>
        <p:txBody>
          <a:bodyPr wrap="square" lIns="274320" tIns="182880" rIns="274320" bIns="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E51632BA-C9D4-4680-8EA1-2A4ADA846967}"/>
              </a:ext>
            </a:extLst>
          </p:cNvPr>
          <p:cNvSpPr txBox="1"/>
          <p:nvPr/>
        </p:nvSpPr>
        <p:spPr>
          <a:xfrm>
            <a:off x="2589508" y="1393431"/>
            <a:ext cx="3955161" cy="584775"/>
          </a:xfrm>
          <a:prstGeom prst="rect">
            <a:avLst/>
          </a:prstGeom>
          <a:noFill/>
        </p:spPr>
        <p:txBody>
          <a:bodyPr wrap="square" rtlCol="0">
            <a:spAutoFit/>
          </a:bodyPr>
          <a:lstStyle/>
          <a:p>
            <a:pPr marR="0" lvl="0" algn="ctr" defTabSz="914400" rtl="0" eaLnBrk="1" fontAlgn="auto" latinLnBrk="0" hangingPunct="1">
              <a:lnSpc>
                <a:spcPct val="100000"/>
              </a:lnSpc>
              <a:spcBef>
                <a:spcPts val="600"/>
              </a:spcBef>
              <a:spcAft>
                <a:spcPts val="0"/>
              </a:spcAft>
              <a:buClrTx/>
              <a:buSzTx/>
              <a:tabLst/>
              <a:defRPr/>
            </a:pPr>
            <a:r>
              <a:rPr kumimoji="0" lang="en-US" sz="1600" b="1" i="0" u="none" strike="noStrike" kern="1200" cap="none" spc="0" normalizeH="0" baseline="0" noProof="0" dirty="0">
                <a:ln>
                  <a:noFill/>
                </a:ln>
                <a:effectLst/>
                <a:uLnTx/>
                <a:uFillTx/>
                <a:cs typeface="Arial" panose="020B0604020202020204" pitchFamily="34" charset="0"/>
              </a:rPr>
              <a:t>CARE TRANSFORMATION THROUGH PARTICIPANT REDESIGN ACTIVITIES (PRAs)</a:t>
            </a:r>
          </a:p>
        </p:txBody>
      </p:sp>
      <p:sp>
        <p:nvSpPr>
          <p:cNvPr id="17" name="Rectangle 16">
            <a:extLst>
              <a:ext uri="{FF2B5EF4-FFF2-40B4-BE49-F238E27FC236}">
                <a16:creationId xmlns:a16="http://schemas.microsoft.com/office/drawing/2014/main" id="{7FBB475F-10F5-47E9-9DEE-C32D95C5E1D8}"/>
              </a:ext>
            </a:extLst>
          </p:cNvPr>
          <p:cNvSpPr/>
          <p:nvPr/>
        </p:nvSpPr>
        <p:spPr>
          <a:xfrm>
            <a:off x="2324750" y="2857350"/>
            <a:ext cx="4608947" cy="838907"/>
          </a:xfrm>
          <a:prstGeom prst="rect">
            <a:avLst/>
          </a:prstGeom>
          <a:noFill/>
          <a:ln w="28575">
            <a:solidFill>
              <a:srgbClr val="409B9C"/>
            </a:solidFill>
          </a:ln>
        </p:spPr>
        <p:txBody>
          <a:bodyPr wrap="square" lIns="274320" tIns="182880" rIns="274320" bIns="18288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C47BF522-F826-4437-9BF8-48AECDCF8161}"/>
              </a:ext>
            </a:extLst>
          </p:cNvPr>
          <p:cNvSpPr txBox="1"/>
          <p:nvPr/>
        </p:nvSpPr>
        <p:spPr>
          <a:xfrm>
            <a:off x="2409734" y="3139205"/>
            <a:ext cx="4523963" cy="338554"/>
          </a:xfrm>
          <a:prstGeom prst="rect">
            <a:avLst/>
          </a:prstGeom>
          <a:noFill/>
        </p:spPr>
        <p:txBody>
          <a:bodyPr wrap="square" rtlCol="0">
            <a:spAutoFit/>
          </a:bodyPr>
          <a:lstStyle/>
          <a:p>
            <a:pPr marR="0" lvl="0" algn="ctr" defTabSz="914400" rtl="0" eaLnBrk="1" fontAlgn="auto" latinLnBrk="0" hangingPunct="1">
              <a:lnSpc>
                <a:spcPct val="100000"/>
              </a:lnSpc>
              <a:spcBef>
                <a:spcPts val="600"/>
              </a:spcBef>
              <a:spcAft>
                <a:spcPts val="0"/>
              </a:spcAft>
              <a:buClrTx/>
              <a:buSzTx/>
              <a:tabLst/>
              <a:defRPr/>
            </a:pPr>
            <a:r>
              <a:rPr lang="en-US" sz="1600" b="1" dirty="0">
                <a:cs typeface="Arial" panose="020B0604020202020204" pitchFamily="34" charset="0"/>
              </a:rPr>
              <a:t>ADVANCING HEALTH EQUITY</a:t>
            </a:r>
            <a:endParaRPr kumimoji="0" lang="en-US" sz="1600" b="1" i="0" u="none" strike="noStrike" kern="1200" cap="none" spc="0" normalizeH="0" baseline="0" noProof="0" dirty="0">
              <a:ln>
                <a:noFill/>
              </a:ln>
              <a:effectLst/>
              <a:uLnTx/>
              <a:uFillTx/>
              <a:cs typeface="Arial" panose="020B0604020202020204" pitchFamily="34" charset="0"/>
            </a:endParaRPr>
          </a:p>
        </p:txBody>
      </p:sp>
      <p:sp>
        <p:nvSpPr>
          <p:cNvPr id="19" name="Oval 18">
            <a:extLst>
              <a:ext uri="{FF2B5EF4-FFF2-40B4-BE49-F238E27FC236}">
                <a16:creationId xmlns:a16="http://schemas.microsoft.com/office/drawing/2014/main" id="{B5FA41B4-763C-4BD7-A70A-A11DB0CDEB93}"/>
              </a:ext>
            </a:extLst>
          </p:cNvPr>
          <p:cNvSpPr/>
          <p:nvPr/>
        </p:nvSpPr>
        <p:spPr bwMode="gray">
          <a:xfrm>
            <a:off x="2057940" y="4608442"/>
            <a:ext cx="553741" cy="553741"/>
          </a:xfrm>
          <a:prstGeom prst="ellipse">
            <a:avLst/>
          </a:prstGeom>
          <a:solidFill>
            <a:schemeClr val="bg1"/>
          </a:solidFill>
          <a:ln w="28575" algn="ctr">
            <a:solidFill>
              <a:srgbClr val="87E8BD"/>
            </a:solidFill>
            <a:miter lim="800000"/>
            <a:headEnd/>
            <a:tailEnd/>
          </a:ln>
        </p:spPr>
        <p:txBody>
          <a:bodyPr wrap="none" lIns="61546" tIns="61546" rIns="61546" bIns="61546" rtlCol="0" anchor="ctr"/>
          <a:lstStyle/>
          <a:p>
            <a:pPr algn="ctr" defTabSz="633062">
              <a:lnSpc>
                <a:spcPct val="106000"/>
              </a:lnSpc>
              <a:defRPr/>
            </a:pPr>
            <a:endParaRPr lang="en-GB" sz="1385" b="1" dirty="0">
              <a:solidFill>
                <a:srgbClr val="004986"/>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F82DC961-9B30-41B9-A202-C66210905549}"/>
              </a:ext>
            </a:extLst>
          </p:cNvPr>
          <p:cNvSpPr/>
          <p:nvPr/>
        </p:nvSpPr>
        <p:spPr bwMode="gray">
          <a:xfrm>
            <a:off x="2013033" y="2970168"/>
            <a:ext cx="553741" cy="553741"/>
          </a:xfrm>
          <a:prstGeom prst="ellipse">
            <a:avLst/>
          </a:prstGeom>
          <a:solidFill>
            <a:schemeClr val="bg1"/>
          </a:solidFill>
          <a:ln w="28575" algn="ctr">
            <a:solidFill>
              <a:srgbClr val="87E8BD"/>
            </a:solidFill>
            <a:miter lim="800000"/>
            <a:headEnd/>
            <a:tailEnd/>
          </a:ln>
        </p:spPr>
        <p:txBody>
          <a:bodyPr wrap="none" lIns="61546" tIns="61546" rIns="61546" bIns="61546" rtlCol="0" anchor="ctr"/>
          <a:lstStyle/>
          <a:p>
            <a:pPr algn="ctr" defTabSz="633062">
              <a:lnSpc>
                <a:spcPct val="106000"/>
              </a:lnSpc>
              <a:defRPr/>
            </a:pPr>
            <a:endParaRPr lang="en-GB" sz="1385" b="1" dirty="0">
              <a:solidFill>
                <a:srgbClr val="004986"/>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1F5936B3-0C10-4A04-8D76-B6709151D0E7}"/>
              </a:ext>
            </a:extLst>
          </p:cNvPr>
          <p:cNvCxnSpPr>
            <a:cxnSpLocks/>
            <a:stCxn id="11" idx="2"/>
          </p:cNvCxnSpPr>
          <p:nvPr/>
        </p:nvCxnSpPr>
        <p:spPr>
          <a:xfrm>
            <a:off x="4572000" y="2105273"/>
            <a:ext cx="0" cy="764038"/>
          </a:xfrm>
          <a:prstGeom prst="line">
            <a:avLst/>
          </a:prstGeom>
          <a:ln>
            <a:solidFill>
              <a:srgbClr val="409B9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321724-6986-4C03-B9EF-597F742F1667}"/>
              </a:ext>
            </a:extLst>
          </p:cNvPr>
          <p:cNvCxnSpPr>
            <a:cxnSpLocks/>
          </p:cNvCxnSpPr>
          <p:nvPr/>
        </p:nvCxnSpPr>
        <p:spPr>
          <a:xfrm flipH="1">
            <a:off x="4567086" y="3677839"/>
            <a:ext cx="2" cy="740074"/>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0C9D417-0D34-4CC5-9C8E-A9D247FFF6C7}"/>
              </a:ext>
            </a:extLst>
          </p:cNvPr>
          <p:cNvSpPr/>
          <p:nvPr/>
        </p:nvSpPr>
        <p:spPr bwMode="gray">
          <a:xfrm>
            <a:off x="1990653" y="1407445"/>
            <a:ext cx="553741" cy="553741"/>
          </a:xfrm>
          <a:prstGeom prst="ellipse">
            <a:avLst/>
          </a:prstGeom>
          <a:solidFill>
            <a:schemeClr val="bg1"/>
          </a:solidFill>
          <a:ln w="28575" algn="ctr">
            <a:solidFill>
              <a:srgbClr val="87E8BD"/>
            </a:solidFill>
            <a:miter lim="800000"/>
            <a:headEnd/>
            <a:tailEnd/>
          </a:ln>
        </p:spPr>
        <p:txBody>
          <a:bodyPr wrap="none" lIns="61546" tIns="61546" rIns="61546" bIns="61546" rtlCol="0" anchor="ctr"/>
          <a:lstStyle/>
          <a:p>
            <a:pPr algn="ctr" defTabSz="633062">
              <a:lnSpc>
                <a:spcPct val="106000"/>
              </a:lnSpc>
              <a:defRPr/>
            </a:pPr>
            <a:endParaRPr lang="en-GB" sz="1385" b="1" dirty="0">
              <a:solidFill>
                <a:srgbClr val="004986"/>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E5E307D4-63E9-4F4C-AEEA-3566F4910A62}"/>
              </a:ext>
            </a:extLst>
          </p:cNvPr>
          <p:cNvGrpSpPr>
            <a:grpSpLocks noChangeAspect="1"/>
          </p:cNvGrpSpPr>
          <p:nvPr/>
        </p:nvGrpSpPr>
        <p:grpSpPr>
          <a:xfrm>
            <a:off x="2167949" y="4764338"/>
            <a:ext cx="350407" cy="241948"/>
            <a:chOff x="1555751" y="2668588"/>
            <a:chExt cx="266700" cy="184150"/>
          </a:xfrm>
          <a:solidFill>
            <a:srgbClr val="409B9C"/>
          </a:solidFill>
        </p:grpSpPr>
        <p:sp>
          <p:nvSpPr>
            <p:cNvPr id="25" name="Freeform 213">
              <a:extLst>
                <a:ext uri="{FF2B5EF4-FFF2-40B4-BE49-F238E27FC236}">
                  <a16:creationId xmlns:a16="http://schemas.microsoft.com/office/drawing/2014/main" id="{9B71F4E5-3A31-419C-9045-BFC0165F866E}"/>
                </a:ext>
              </a:extLst>
            </p:cNvPr>
            <p:cNvSpPr>
              <a:spLocks/>
            </p:cNvSpPr>
            <p:nvPr/>
          </p:nvSpPr>
          <p:spPr bwMode="auto">
            <a:xfrm>
              <a:off x="1555751" y="2827338"/>
              <a:ext cx="266700" cy="25400"/>
            </a:xfrm>
            <a:custGeom>
              <a:avLst/>
              <a:gdLst>
                <a:gd name="T0" fmla="*/ 331 w 336"/>
                <a:gd name="T1" fmla="*/ 0 h 32"/>
                <a:gd name="T2" fmla="*/ 6 w 336"/>
                <a:gd name="T3" fmla="*/ 0 h 32"/>
                <a:gd name="T4" fmla="*/ 6 w 336"/>
                <a:gd name="T5" fmla="*/ 0 h 32"/>
                <a:gd name="T6" fmla="*/ 3 w 336"/>
                <a:gd name="T7" fmla="*/ 0 h 32"/>
                <a:gd name="T8" fmla="*/ 2 w 336"/>
                <a:gd name="T9" fmla="*/ 1 h 32"/>
                <a:gd name="T10" fmla="*/ 0 w 336"/>
                <a:gd name="T11" fmla="*/ 2 h 32"/>
                <a:gd name="T12" fmla="*/ 0 w 336"/>
                <a:gd name="T13" fmla="*/ 5 h 32"/>
                <a:gd name="T14" fmla="*/ 0 w 336"/>
                <a:gd name="T15" fmla="*/ 10 h 32"/>
                <a:gd name="T16" fmla="*/ 0 w 336"/>
                <a:gd name="T17" fmla="*/ 10 h 32"/>
                <a:gd name="T18" fmla="*/ 0 w 336"/>
                <a:gd name="T19" fmla="*/ 14 h 32"/>
                <a:gd name="T20" fmla="*/ 2 w 336"/>
                <a:gd name="T21" fmla="*/ 18 h 32"/>
                <a:gd name="T22" fmla="*/ 3 w 336"/>
                <a:gd name="T23" fmla="*/ 22 h 32"/>
                <a:gd name="T24" fmla="*/ 6 w 336"/>
                <a:gd name="T25" fmla="*/ 25 h 32"/>
                <a:gd name="T26" fmla="*/ 10 w 336"/>
                <a:gd name="T27" fmla="*/ 28 h 32"/>
                <a:gd name="T28" fmla="*/ 12 w 336"/>
                <a:gd name="T29" fmla="*/ 30 h 32"/>
                <a:gd name="T30" fmla="*/ 16 w 336"/>
                <a:gd name="T31" fmla="*/ 32 h 32"/>
                <a:gd name="T32" fmla="*/ 22 w 336"/>
                <a:gd name="T33" fmla="*/ 32 h 32"/>
                <a:gd name="T34" fmla="*/ 313 w 336"/>
                <a:gd name="T35" fmla="*/ 32 h 32"/>
                <a:gd name="T36" fmla="*/ 313 w 336"/>
                <a:gd name="T37" fmla="*/ 32 h 32"/>
                <a:gd name="T38" fmla="*/ 319 w 336"/>
                <a:gd name="T39" fmla="*/ 32 h 32"/>
                <a:gd name="T40" fmla="*/ 323 w 336"/>
                <a:gd name="T41" fmla="*/ 30 h 32"/>
                <a:gd name="T42" fmla="*/ 325 w 336"/>
                <a:gd name="T43" fmla="*/ 28 h 32"/>
                <a:gd name="T44" fmla="*/ 329 w 336"/>
                <a:gd name="T45" fmla="*/ 25 h 32"/>
                <a:gd name="T46" fmla="*/ 332 w 336"/>
                <a:gd name="T47" fmla="*/ 22 h 32"/>
                <a:gd name="T48" fmla="*/ 333 w 336"/>
                <a:gd name="T49" fmla="*/ 18 h 32"/>
                <a:gd name="T50" fmla="*/ 335 w 336"/>
                <a:gd name="T51" fmla="*/ 14 h 32"/>
                <a:gd name="T52" fmla="*/ 336 w 336"/>
                <a:gd name="T53" fmla="*/ 10 h 32"/>
                <a:gd name="T54" fmla="*/ 336 w 336"/>
                <a:gd name="T55" fmla="*/ 5 h 32"/>
                <a:gd name="T56" fmla="*/ 336 w 336"/>
                <a:gd name="T57" fmla="*/ 5 h 32"/>
                <a:gd name="T58" fmla="*/ 335 w 336"/>
                <a:gd name="T59" fmla="*/ 2 h 32"/>
                <a:gd name="T60" fmla="*/ 333 w 336"/>
                <a:gd name="T61" fmla="*/ 1 h 32"/>
                <a:gd name="T62" fmla="*/ 332 w 336"/>
                <a:gd name="T63" fmla="*/ 0 h 32"/>
                <a:gd name="T64" fmla="*/ 331 w 336"/>
                <a:gd name="T65" fmla="*/ 0 h 32"/>
                <a:gd name="T66" fmla="*/ 331 w 336"/>
                <a:gd name="T6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6" h="32">
                  <a:moveTo>
                    <a:pt x="331" y="0"/>
                  </a:moveTo>
                  <a:lnTo>
                    <a:pt x="6" y="0"/>
                  </a:lnTo>
                  <a:lnTo>
                    <a:pt x="6" y="0"/>
                  </a:lnTo>
                  <a:lnTo>
                    <a:pt x="3" y="0"/>
                  </a:lnTo>
                  <a:lnTo>
                    <a:pt x="2" y="1"/>
                  </a:lnTo>
                  <a:lnTo>
                    <a:pt x="0" y="2"/>
                  </a:lnTo>
                  <a:lnTo>
                    <a:pt x="0" y="5"/>
                  </a:lnTo>
                  <a:lnTo>
                    <a:pt x="0" y="10"/>
                  </a:lnTo>
                  <a:lnTo>
                    <a:pt x="0" y="10"/>
                  </a:lnTo>
                  <a:lnTo>
                    <a:pt x="0" y="14"/>
                  </a:lnTo>
                  <a:lnTo>
                    <a:pt x="2" y="18"/>
                  </a:lnTo>
                  <a:lnTo>
                    <a:pt x="3" y="22"/>
                  </a:lnTo>
                  <a:lnTo>
                    <a:pt x="6" y="25"/>
                  </a:lnTo>
                  <a:lnTo>
                    <a:pt x="10" y="28"/>
                  </a:lnTo>
                  <a:lnTo>
                    <a:pt x="12" y="30"/>
                  </a:lnTo>
                  <a:lnTo>
                    <a:pt x="16" y="32"/>
                  </a:lnTo>
                  <a:lnTo>
                    <a:pt x="22" y="32"/>
                  </a:lnTo>
                  <a:lnTo>
                    <a:pt x="313" y="32"/>
                  </a:lnTo>
                  <a:lnTo>
                    <a:pt x="313" y="32"/>
                  </a:lnTo>
                  <a:lnTo>
                    <a:pt x="319" y="32"/>
                  </a:lnTo>
                  <a:lnTo>
                    <a:pt x="323" y="30"/>
                  </a:lnTo>
                  <a:lnTo>
                    <a:pt x="325" y="28"/>
                  </a:lnTo>
                  <a:lnTo>
                    <a:pt x="329" y="25"/>
                  </a:lnTo>
                  <a:lnTo>
                    <a:pt x="332" y="22"/>
                  </a:lnTo>
                  <a:lnTo>
                    <a:pt x="333" y="18"/>
                  </a:lnTo>
                  <a:lnTo>
                    <a:pt x="335" y="14"/>
                  </a:lnTo>
                  <a:lnTo>
                    <a:pt x="336" y="10"/>
                  </a:lnTo>
                  <a:lnTo>
                    <a:pt x="336" y="5"/>
                  </a:lnTo>
                  <a:lnTo>
                    <a:pt x="336" y="5"/>
                  </a:lnTo>
                  <a:lnTo>
                    <a:pt x="335" y="2"/>
                  </a:lnTo>
                  <a:lnTo>
                    <a:pt x="333" y="1"/>
                  </a:lnTo>
                  <a:lnTo>
                    <a:pt x="332" y="0"/>
                  </a:lnTo>
                  <a:lnTo>
                    <a:pt x="331" y="0"/>
                  </a:lnTo>
                  <a:lnTo>
                    <a:pt x="3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4">
              <a:extLst>
                <a:ext uri="{FF2B5EF4-FFF2-40B4-BE49-F238E27FC236}">
                  <a16:creationId xmlns:a16="http://schemas.microsoft.com/office/drawing/2014/main" id="{E6A204B3-83CA-4B77-ADC7-C511577E96D8}"/>
                </a:ext>
              </a:extLst>
            </p:cNvPr>
            <p:cNvSpPr>
              <a:spLocks/>
            </p:cNvSpPr>
            <p:nvPr/>
          </p:nvSpPr>
          <p:spPr bwMode="auto">
            <a:xfrm>
              <a:off x="1576388" y="2668588"/>
              <a:ext cx="222250" cy="142875"/>
            </a:xfrm>
            <a:custGeom>
              <a:avLst/>
              <a:gdLst>
                <a:gd name="T0" fmla="*/ 22 w 281"/>
                <a:gd name="T1" fmla="*/ 33 h 179"/>
                <a:gd name="T2" fmla="*/ 22 w 281"/>
                <a:gd name="T3" fmla="*/ 33 h 179"/>
                <a:gd name="T4" fmla="*/ 23 w 281"/>
                <a:gd name="T5" fmla="*/ 29 h 179"/>
                <a:gd name="T6" fmla="*/ 24 w 281"/>
                <a:gd name="T7" fmla="*/ 25 h 179"/>
                <a:gd name="T8" fmla="*/ 28 w 281"/>
                <a:gd name="T9" fmla="*/ 22 h 179"/>
                <a:gd name="T10" fmla="*/ 32 w 281"/>
                <a:gd name="T11" fmla="*/ 22 h 179"/>
                <a:gd name="T12" fmla="*/ 249 w 281"/>
                <a:gd name="T13" fmla="*/ 22 h 179"/>
                <a:gd name="T14" fmla="*/ 249 w 281"/>
                <a:gd name="T15" fmla="*/ 22 h 179"/>
                <a:gd name="T16" fmla="*/ 253 w 281"/>
                <a:gd name="T17" fmla="*/ 22 h 179"/>
                <a:gd name="T18" fmla="*/ 257 w 281"/>
                <a:gd name="T19" fmla="*/ 25 h 179"/>
                <a:gd name="T20" fmla="*/ 259 w 281"/>
                <a:gd name="T21" fmla="*/ 29 h 179"/>
                <a:gd name="T22" fmla="*/ 259 w 281"/>
                <a:gd name="T23" fmla="*/ 33 h 179"/>
                <a:gd name="T24" fmla="*/ 259 w 281"/>
                <a:gd name="T25" fmla="*/ 179 h 179"/>
                <a:gd name="T26" fmla="*/ 281 w 281"/>
                <a:gd name="T27" fmla="*/ 179 h 179"/>
                <a:gd name="T28" fmla="*/ 281 w 281"/>
                <a:gd name="T29" fmla="*/ 33 h 179"/>
                <a:gd name="T30" fmla="*/ 281 w 281"/>
                <a:gd name="T31" fmla="*/ 33 h 179"/>
                <a:gd name="T32" fmla="*/ 281 w 281"/>
                <a:gd name="T33" fmla="*/ 26 h 179"/>
                <a:gd name="T34" fmla="*/ 280 w 281"/>
                <a:gd name="T35" fmla="*/ 19 h 179"/>
                <a:gd name="T36" fmla="*/ 275 w 281"/>
                <a:gd name="T37" fmla="*/ 14 h 179"/>
                <a:gd name="T38" fmla="*/ 271 w 281"/>
                <a:gd name="T39" fmla="*/ 10 h 179"/>
                <a:gd name="T40" fmla="*/ 267 w 281"/>
                <a:gd name="T41" fmla="*/ 6 h 179"/>
                <a:gd name="T42" fmla="*/ 262 w 281"/>
                <a:gd name="T43" fmla="*/ 3 h 179"/>
                <a:gd name="T44" fmla="*/ 255 w 281"/>
                <a:gd name="T45" fmla="*/ 0 h 179"/>
                <a:gd name="T46" fmla="*/ 249 w 281"/>
                <a:gd name="T47" fmla="*/ 0 h 179"/>
                <a:gd name="T48" fmla="*/ 32 w 281"/>
                <a:gd name="T49" fmla="*/ 0 h 179"/>
                <a:gd name="T50" fmla="*/ 32 w 281"/>
                <a:gd name="T51" fmla="*/ 0 h 179"/>
                <a:gd name="T52" fmla="*/ 26 w 281"/>
                <a:gd name="T53" fmla="*/ 0 h 179"/>
                <a:gd name="T54" fmla="*/ 20 w 281"/>
                <a:gd name="T55" fmla="*/ 3 h 179"/>
                <a:gd name="T56" fmla="*/ 14 w 281"/>
                <a:gd name="T57" fmla="*/ 6 h 179"/>
                <a:gd name="T58" fmla="*/ 10 w 281"/>
                <a:gd name="T59" fmla="*/ 10 h 179"/>
                <a:gd name="T60" fmla="*/ 6 w 281"/>
                <a:gd name="T61" fmla="*/ 14 h 179"/>
                <a:gd name="T62" fmla="*/ 3 w 281"/>
                <a:gd name="T63" fmla="*/ 19 h 179"/>
                <a:gd name="T64" fmla="*/ 0 w 281"/>
                <a:gd name="T65" fmla="*/ 26 h 179"/>
                <a:gd name="T66" fmla="*/ 0 w 281"/>
                <a:gd name="T67" fmla="*/ 33 h 179"/>
                <a:gd name="T68" fmla="*/ 0 w 281"/>
                <a:gd name="T69" fmla="*/ 179 h 179"/>
                <a:gd name="T70" fmla="*/ 22 w 281"/>
                <a:gd name="T71" fmla="*/ 179 h 179"/>
                <a:gd name="T72" fmla="*/ 22 w 281"/>
                <a:gd name="T73" fmla="*/ 3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1" h="179">
                  <a:moveTo>
                    <a:pt x="22" y="33"/>
                  </a:moveTo>
                  <a:lnTo>
                    <a:pt x="22" y="33"/>
                  </a:lnTo>
                  <a:lnTo>
                    <a:pt x="23" y="29"/>
                  </a:lnTo>
                  <a:lnTo>
                    <a:pt x="24" y="25"/>
                  </a:lnTo>
                  <a:lnTo>
                    <a:pt x="28" y="22"/>
                  </a:lnTo>
                  <a:lnTo>
                    <a:pt x="32" y="22"/>
                  </a:lnTo>
                  <a:lnTo>
                    <a:pt x="249" y="22"/>
                  </a:lnTo>
                  <a:lnTo>
                    <a:pt x="249" y="22"/>
                  </a:lnTo>
                  <a:lnTo>
                    <a:pt x="253" y="22"/>
                  </a:lnTo>
                  <a:lnTo>
                    <a:pt x="257" y="25"/>
                  </a:lnTo>
                  <a:lnTo>
                    <a:pt x="259" y="29"/>
                  </a:lnTo>
                  <a:lnTo>
                    <a:pt x="259" y="33"/>
                  </a:lnTo>
                  <a:lnTo>
                    <a:pt x="259" y="179"/>
                  </a:lnTo>
                  <a:lnTo>
                    <a:pt x="281" y="179"/>
                  </a:lnTo>
                  <a:lnTo>
                    <a:pt x="281" y="33"/>
                  </a:lnTo>
                  <a:lnTo>
                    <a:pt x="281" y="33"/>
                  </a:lnTo>
                  <a:lnTo>
                    <a:pt x="281" y="26"/>
                  </a:lnTo>
                  <a:lnTo>
                    <a:pt x="280" y="19"/>
                  </a:lnTo>
                  <a:lnTo>
                    <a:pt x="275" y="14"/>
                  </a:lnTo>
                  <a:lnTo>
                    <a:pt x="271" y="10"/>
                  </a:lnTo>
                  <a:lnTo>
                    <a:pt x="267" y="6"/>
                  </a:lnTo>
                  <a:lnTo>
                    <a:pt x="262" y="3"/>
                  </a:lnTo>
                  <a:lnTo>
                    <a:pt x="255" y="0"/>
                  </a:lnTo>
                  <a:lnTo>
                    <a:pt x="249" y="0"/>
                  </a:lnTo>
                  <a:lnTo>
                    <a:pt x="32" y="0"/>
                  </a:lnTo>
                  <a:lnTo>
                    <a:pt x="32" y="0"/>
                  </a:lnTo>
                  <a:lnTo>
                    <a:pt x="26" y="0"/>
                  </a:lnTo>
                  <a:lnTo>
                    <a:pt x="20" y="3"/>
                  </a:lnTo>
                  <a:lnTo>
                    <a:pt x="14" y="6"/>
                  </a:lnTo>
                  <a:lnTo>
                    <a:pt x="10" y="10"/>
                  </a:lnTo>
                  <a:lnTo>
                    <a:pt x="6" y="14"/>
                  </a:lnTo>
                  <a:lnTo>
                    <a:pt x="3" y="19"/>
                  </a:lnTo>
                  <a:lnTo>
                    <a:pt x="0" y="26"/>
                  </a:lnTo>
                  <a:lnTo>
                    <a:pt x="0" y="33"/>
                  </a:lnTo>
                  <a:lnTo>
                    <a:pt x="0" y="179"/>
                  </a:lnTo>
                  <a:lnTo>
                    <a:pt x="22" y="179"/>
                  </a:lnTo>
                  <a:lnTo>
                    <a:pt x="2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5">
              <a:extLst>
                <a:ext uri="{FF2B5EF4-FFF2-40B4-BE49-F238E27FC236}">
                  <a16:creationId xmlns:a16="http://schemas.microsoft.com/office/drawing/2014/main" id="{A4CEF9CA-C15B-428E-9BFC-3DBBC00C5F51}"/>
                </a:ext>
              </a:extLst>
            </p:cNvPr>
            <p:cNvSpPr>
              <a:spLocks/>
            </p:cNvSpPr>
            <p:nvPr/>
          </p:nvSpPr>
          <p:spPr bwMode="auto">
            <a:xfrm>
              <a:off x="1676401" y="2706688"/>
              <a:ext cx="25400" cy="95250"/>
            </a:xfrm>
            <a:custGeom>
              <a:avLst/>
              <a:gdLst>
                <a:gd name="T0" fmla="*/ 5 w 32"/>
                <a:gd name="T1" fmla="*/ 0 h 119"/>
                <a:gd name="T2" fmla="*/ 5 w 32"/>
                <a:gd name="T3" fmla="*/ 0 h 119"/>
                <a:gd name="T4" fmla="*/ 3 w 32"/>
                <a:gd name="T5" fmla="*/ 0 h 119"/>
                <a:gd name="T6" fmla="*/ 1 w 32"/>
                <a:gd name="T7" fmla="*/ 1 h 119"/>
                <a:gd name="T8" fmla="*/ 0 w 32"/>
                <a:gd name="T9" fmla="*/ 2 h 119"/>
                <a:gd name="T10" fmla="*/ 0 w 32"/>
                <a:gd name="T11" fmla="*/ 5 h 119"/>
                <a:gd name="T12" fmla="*/ 0 w 32"/>
                <a:gd name="T13" fmla="*/ 114 h 119"/>
                <a:gd name="T14" fmla="*/ 0 w 32"/>
                <a:gd name="T15" fmla="*/ 114 h 119"/>
                <a:gd name="T16" fmla="*/ 0 w 32"/>
                <a:gd name="T17" fmla="*/ 115 h 119"/>
                <a:gd name="T18" fmla="*/ 1 w 32"/>
                <a:gd name="T19" fmla="*/ 117 h 119"/>
                <a:gd name="T20" fmla="*/ 3 w 32"/>
                <a:gd name="T21" fmla="*/ 118 h 119"/>
                <a:gd name="T22" fmla="*/ 5 w 32"/>
                <a:gd name="T23" fmla="*/ 119 h 119"/>
                <a:gd name="T24" fmla="*/ 27 w 32"/>
                <a:gd name="T25" fmla="*/ 119 h 119"/>
                <a:gd name="T26" fmla="*/ 27 w 32"/>
                <a:gd name="T27" fmla="*/ 119 h 119"/>
                <a:gd name="T28" fmla="*/ 28 w 32"/>
                <a:gd name="T29" fmla="*/ 118 h 119"/>
                <a:gd name="T30" fmla="*/ 31 w 32"/>
                <a:gd name="T31" fmla="*/ 117 h 119"/>
                <a:gd name="T32" fmla="*/ 31 w 32"/>
                <a:gd name="T33" fmla="*/ 115 h 119"/>
                <a:gd name="T34" fmla="*/ 32 w 32"/>
                <a:gd name="T35" fmla="*/ 114 h 119"/>
                <a:gd name="T36" fmla="*/ 32 w 32"/>
                <a:gd name="T37" fmla="*/ 5 h 119"/>
                <a:gd name="T38" fmla="*/ 32 w 32"/>
                <a:gd name="T39" fmla="*/ 5 h 119"/>
                <a:gd name="T40" fmla="*/ 31 w 32"/>
                <a:gd name="T41" fmla="*/ 2 h 119"/>
                <a:gd name="T42" fmla="*/ 31 w 32"/>
                <a:gd name="T43" fmla="*/ 1 h 119"/>
                <a:gd name="T44" fmla="*/ 28 w 32"/>
                <a:gd name="T45" fmla="*/ 0 h 119"/>
                <a:gd name="T46" fmla="*/ 27 w 32"/>
                <a:gd name="T47" fmla="*/ 0 h 119"/>
                <a:gd name="T48" fmla="*/ 5 w 32"/>
                <a:gd name="T4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19">
                  <a:moveTo>
                    <a:pt x="5" y="0"/>
                  </a:moveTo>
                  <a:lnTo>
                    <a:pt x="5" y="0"/>
                  </a:lnTo>
                  <a:lnTo>
                    <a:pt x="3" y="0"/>
                  </a:lnTo>
                  <a:lnTo>
                    <a:pt x="1" y="1"/>
                  </a:lnTo>
                  <a:lnTo>
                    <a:pt x="0" y="2"/>
                  </a:lnTo>
                  <a:lnTo>
                    <a:pt x="0" y="5"/>
                  </a:lnTo>
                  <a:lnTo>
                    <a:pt x="0" y="114"/>
                  </a:lnTo>
                  <a:lnTo>
                    <a:pt x="0" y="114"/>
                  </a:lnTo>
                  <a:lnTo>
                    <a:pt x="0" y="115"/>
                  </a:lnTo>
                  <a:lnTo>
                    <a:pt x="1" y="117"/>
                  </a:lnTo>
                  <a:lnTo>
                    <a:pt x="3" y="118"/>
                  </a:lnTo>
                  <a:lnTo>
                    <a:pt x="5" y="119"/>
                  </a:lnTo>
                  <a:lnTo>
                    <a:pt x="27" y="119"/>
                  </a:lnTo>
                  <a:lnTo>
                    <a:pt x="27" y="119"/>
                  </a:lnTo>
                  <a:lnTo>
                    <a:pt x="28" y="118"/>
                  </a:lnTo>
                  <a:lnTo>
                    <a:pt x="31" y="117"/>
                  </a:lnTo>
                  <a:lnTo>
                    <a:pt x="31" y="115"/>
                  </a:lnTo>
                  <a:lnTo>
                    <a:pt x="32" y="114"/>
                  </a:lnTo>
                  <a:lnTo>
                    <a:pt x="32" y="5"/>
                  </a:lnTo>
                  <a:lnTo>
                    <a:pt x="32" y="5"/>
                  </a:lnTo>
                  <a:lnTo>
                    <a:pt x="31" y="2"/>
                  </a:lnTo>
                  <a:lnTo>
                    <a:pt x="31" y="1"/>
                  </a:lnTo>
                  <a:lnTo>
                    <a:pt x="28" y="0"/>
                  </a:lnTo>
                  <a:lnTo>
                    <a:pt x="27"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6">
              <a:extLst>
                <a:ext uri="{FF2B5EF4-FFF2-40B4-BE49-F238E27FC236}">
                  <a16:creationId xmlns:a16="http://schemas.microsoft.com/office/drawing/2014/main" id="{C994DD78-C904-4853-B18C-82F93FB8F0A3}"/>
                </a:ext>
              </a:extLst>
            </p:cNvPr>
            <p:cNvSpPr>
              <a:spLocks/>
            </p:cNvSpPr>
            <p:nvPr/>
          </p:nvSpPr>
          <p:spPr bwMode="auto">
            <a:xfrm>
              <a:off x="1624013" y="2759075"/>
              <a:ext cx="25400" cy="42863"/>
            </a:xfrm>
            <a:custGeom>
              <a:avLst/>
              <a:gdLst>
                <a:gd name="T0" fmla="*/ 6 w 32"/>
                <a:gd name="T1" fmla="*/ 0 h 55"/>
                <a:gd name="T2" fmla="*/ 6 w 32"/>
                <a:gd name="T3" fmla="*/ 0 h 55"/>
                <a:gd name="T4" fmla="*/ 4 w 32"/>
                <a:gd name="T5" fmla="*/ 2 h 55"/>
                <a:gd name="T6" fmla="*/ 2 w 32"/>
                <a:gd name="T7" fmla="*/ 3 h 55"/>
                <a:gd name="T8" fmla="*/ 0 w 32"/>
                <a:gd name="T9" fmla="*/ 4 h 55"/>
                <a:gd name="T10" fmla="*/ 0 w 32"/>
                <a:gd name="T11" fmla="*/ 6 h 55"/>
                <a:gd name="T12" fmla="*/ 0 w 32"/>
                <a:gd name="T13" fmla="*/ 50 h 55"/>
                <a:gd name="T14" fmla="*/ 0 w 32"/>
                <a:gd name="T15" fmla="*/ 50 h 55"/>
                <a:gd name="T16" fmla="*/ 0 w 32"/>
                <a:gd name="T17" fmla="*/ 51 h 55"/>
                <a:gd name="T18" fmla="*/ 2 w 32"/>
                <a:gd name="T19" fmla="*/ 53 h 55"/>
                <a:gd name="T20" fmla="*/ 4 w 32"/>
                <a:gd name="T21" fmla="*/ 54 h 55"/>
                <a:gd name="T22" fmla="*/ 6 w 32"/>
                <a:gd name="T23" fmla="*/ 55 h 55"/>
                <a:gd name="T24" fmla="*/ 27 w 32"/>
                <a:gd name="T25" fmla="*/ 55 h 55"/>
                <a:gd name="T26" fmla="*/ 27 w 32"/>
                <a:gd name="T27" fmla="*/ 55 h 55"/>
                <a:gd name="T28" fmla="*/ 30 w 32"/>
                <a:gd name="T29" fmla="*/ 54 h 55"/>
                <a:gd name="T30" fmla="*/ 31 w 32"/>
                <a:gd name="T31" fmla="*/ 53 h 55"/>
                <a:gd name="T32" fmla="*/ 32 w 32"/>
                <a:gd name="T33" fmla="*/ 51 h 55"/>
                <a:gd name="T34" fmla="*/ 32 w 32"/>
                <a:gd name="T35" fmla="*/ 50 h 55"/>
                <a:gd name="T36" fmla="*/ 32 w 32"/>
                <a:gd name="T37" fmla="*/ 6 h 55"/>
                <a:gd name="T38" fmla="*/ 32 w 32"/>
                <a:gd name="T39" fmla="*/ 6 h 55"/>
                <a:gd name="T40" fmla="*/ 32 w 32"/>
                <a:gd name="T41" fmla="*/ 4 h 55"/>
                <a:gd name="T42" fmla="*/ 31 w 32"/>
                <a:gd name="T43" fmla="*/ 3 h 55"/>
                <a:gd name="T44" fmla="*/ 30 w 32"/>
                <a:gd name="T45" fmla="*/ 2 h 55"/>
                <a:gd name="T46" fmla="*/ 27 w 32"/>
                <a:gd name="T47" fmla="*/ 0 h 55"/>
                <a:gd name="T48" fmla="*/ 6 w 32"/>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55">
                  <a:moveTo>
                    <a:pt x="6" y="0"/>
                  </a:moveTo>
                  <a:lnTo>
                    <a:pt x="6" y="0"/>
                  </a:lnTo>
                  <a:lnTo>
                    <a:pt x="4" y="2"/>
                  </a:lnTo>
                  <a:lnTo>
                    <a:pt x="2" y="3"/>
                  </a:lnTo>
                  <a:lnTo>
                    <a:pt x="0" y="4"/>
                  </a:lnTo>
                  <a:lnTo>
                    <a:pt x="0" y="6"/>
                  </a:lnTo>
                  <a:lnTo>
                    <a:pt x="0" y="50"/>
                  </a:lnTo>
                  <a:lnTo>
                    <a:pt x="0" y="50"/>
                  </a:lnTo>
                  <a:lnTo>
                    <a:pt x="0" y="51"/>
                  </a:lnTo>
                  <a:lnTo>
                    <a:pt x="2" y="53"/>
                  </a:lnTo>
                  <a:lnTo>
                    <a:pt x="4" y="54"/>
                  </a:lnTo>
                  <a:lnTo>
                    <a:pt x="6" y="55"/>
                  </a:lnTo>
                  <a:lnTo>
                    <a:pt x="27" y="55"/>
                  </a:lnTo>
                  <a:lnTo>
                    <a:pt x="27" y="55"/>
                  </a:lnTo>
                  <a:lnTo>
                    <a:pt x="30" y="54"/>
                  </a:lnTo>
                  <a:lnTo>
                    <a:pt x="31" y="53"/>
                  </a:lnTo>
                  <a:lnTo>
                    <a:pt x="32" y="51"/>
                  </a:lnTo>
                  <a:lnTo>
                    <a:pt x="32" y="50"/>
                  </a:lnTo>
                  <a:lnTo>
                    <a:pt x="32" y="6"/>
                  </a:lnTo>
                  <a:lnTo>
                    <a:pt x="32" y="6"/>
                  </a:lnTo>
                  <a:lnTo>
                    <a:pt x="32" y="4"/>
                  </a:lnTo>
                  <a:lnTo>
                    <a:pt x="31" y="3"/>
                  </a:lnTo>
                  <a:lnTo>
                    <a:pt x="30" y="2"/>
                  </a:lnTo>
                  <a:lnTo>
                    <a:pt x="27"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17">
              <a:extLst>
                <a:ext uri="{FF2B5EF4-FFF2-40B4-BE49-F238E27FC236}">
                  <a16:creationId xmlns:a16="http://schemas.microsoft.com/office/drawing/2014/main" id="{2E98DEA9-5C08-4243-9B73-51171EDB2C86}"/>
                </a:ext>
              </a:extLst>
            </p:cNvPr>
            <p:cNvSpPr>
              <a:spLocks/>
            </p:cNvSpPr>
            <p:nvPr/>
          </p:nvSpPr>
          <p:spPr bwMode="auto">
            <a:xfrm>
              <a:off x="1727201" y="2741613"/>
              <a:ext cx="25400" cy="60325"/>
            </a:xfrm>
            <a:custGeom>
              <a:avLst/>
              <a:gdLst>
                <a:gd name="T0" fmla="*/ 5 w 32"/>
                <a:gd name="T1" fmla="*/ 0 h 76"/>
                <a:gd name="T2" fmla="*/ 5 w 32"/>
                <a:gd name="T3" fmla="*/ 0 h 76"/>
                <a:gd name="T4" fmla="*/ 2 w 32"/>
                <a:gd name="T5" fmla="*/ 1 h 76"/>
                <a:gd name="T6" fmla="*/ 1 w 32"/>
                <a:gd name="T7" fmla="*/ 1 h 76"/>
                <a:gd name="T8" fmla="*/ 0 w 32"/>
                <a:gd name="T9" fmla="*/ 4 h 76"/>
                <a:gd name="T10" fmla="*/ 0 w 32"/>
                <a:gd name="T11" fmla="*/ 5 h 76"/>
                <a:gd name="T12" fmla="*/ 0 w 32"/>
                <a:gd name="T13" fmla="*/ 71 h 76"/>
                <a:gd name="T14" fmla="*/ 0 w 32"/>
                <a:gd name="T15" fmla="*/ 71 h 76"/>
                <a:gd name="T16" fmla="*/ 0 w 32"/>
                <a:gd name="T17" fmla="*/ 72 h 76"/>
                <a:gd name="T18" fmla="*/ 1 w 32"/>
                <a:gd name="T19" fmla="*/ 74 h 76"/>
                <a:gd name="T20" fmla="*/ 2 w 32"/>
                <a:gd name="T21" fmla="*/ 75 h 76"/>
                <a:gd name="T22" fmla="*/ 5 w 32"/>
                <a:gd name="T23" fmla="*/ 76 h 76"/>
                <a:gd name="T24" fmla="*/ 26 w 32"/>
                <a:gd name="T25" fmla="*/ 76 h 76"/>
                <a:gd name="T26" fmla="*/ 26 w 32"/>
                <a:gd name="T27" fmla="*/ 76 h 76"/>
                <a:gd name="T28" fmla="*/ 29 w 32"/>
                <a:gd name="T29" fmla="*/ 75 h 76"/>
                <a:gd name="T30" fmla="*/ 30 w 32"/>
                <a:gd name="T31" fmla="*/ 74 h 76"/>
                <a:gd name="T32" fmla="*/ 32 w 32"/>
                <a:gd name="T33" fmla="*/ 72 h 76"/>
                <a:gd name="T34" fmla="*/ 32 w 32"/>
                <a:gd name="T35" fmla="*/ 71 h 76"/>
                <a:gd name="T36" fmla="*/ 32 w 32"/>
                <a:gd name="T37" fmla="*/ 5 h 76"/>
                <a:gd name="T38" fmla="*/ 32 w 32"/>
                <a:gd name="T39" fmla="*/ 5 h 76"/>
                <a:gd name="T40" fmla="*/ 32 w 32"/>
                <a:gd name="T41" fmla="*/ 4 h 76"/>
                <a:gd name="T42" fmla="*/ 30 w 32"/>
                <a:gd name="T43" fmla="*/ 1 h 76"/>
                <a:gd name="T44" fmla="*/ 29 w 32"/>
                <a:gd name="T45" fmla="*/ 1 h 76"/>
                <a:gd name="T46" fmla="*/ 26 w 32"/>
                <a:gd name="T47" fmla="*/ 0 h 76"/>
                <a:gd name="T48" fmla="*/ 5 w 32"/>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76">
                  <a:moveTo>
                    <a:pt x="5" y="0"/>
                  </a:moveTo>
                  <a:lnTo>
                    <a:pt x="5" y="0"/>
                  </a:lnTo>
                  <a:lnTo>
                    <a:pt x="2" y="1"/>
                  </a:lnTo>
                  <a:lnTo>
                    <a:pt x="1" y="1"/>
                  </a:lnTo>
                  <a:lnTo>
                    <a:pt x="0" y="4"/>
                  </a:lnTo>
                  <a:lnTo>
                    <a:pt x="0" y="5"/>
                  </a:lnTo>
                  <a:lnTo>
                    <a:pt x="0" y="71"/>
                  </a:lnTo>
                  <a:lnTo>
                    <a:pt x="0" y="71"/>
                  </a:lnTo>
                  <a:lnTo>
                    <a:pt x="0" y="72"/>
                  </a:lnTo>
                  <a:lnTo>
                    <a:pt x="1" y="74"/>
                  </a:lnTo>
                  <a:lnTo>
                    <a:pt x="2" y="75"/>
                  </a:lnTo>
                  <a:lnTo>
                    <a:pt x="5" y="76"/>
                  </a:lnTo>
                  <a:lnTo>
                    <a:pt x="26" y="76"/>
                  </a:lnTo>
                  <a:lnTo>
                    <a:pt x="26" y="76"/>
                  </a:lnTo>
                  <a:lnTo>
                    <a:pt x="29" y="75"/>
                  </a:lnTo>
                  <a:lnTo>
                    <a:pt x="30" y="74"/>
                  </a:lnTo>
                  <a:lnTo>
                    <a:pt x="32" y="72"/>
                  </a:lnTo>
                  <a:lnTo>
                    <a:pt x="32" y="71"/>
                  </a:lnTo>
                  <a:lnTo>
                    <a:pt x="32" y="5"/>
                  </a:lnTo>
                  <a:lnTo>
                    <a:pt x="32" y="5"/>
                  </a:lnTo>
                  <a:lnTo>
                    <a:pt x="32" y="4"/>
                  </a:lnTo>
                  <a:lnTo>
                    <a:pt x="30" y="1"/>
                  </a:lnTo>
                  <a:lnTo>
                    <a:pt x="29" y="1"/>
                  </a:lnTo>
                  <a:lnTo>
                    <a:pt x="26"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60758269-18A4-4D7D-B7FD-5413C36BDD51}"/>
              </a:ext>
            </a:extLst>
          </p:cNvPr>
          <p:cNvGrpSpPr>
            <a:grpSpLocks noChangeAspect="1"/>
          </p:cNvGrpSpPr>
          <p:nvPr/>
        </p:nvGrpSpPr>
        <p:grpSpPr>
          <a:xfrm>
            <a:off x="2147304" y="1498374"/>
            <a:ext cx="227173" cy="344005"/>
            <a:chOff x="6896101" y="950913"/>
            <a:chExt cx="166687" cy="252412"/>
          </a:xfrm>
          <a:solidFill>
            <a:srgbClr val="409B9C"/>
          </a:solidFill>
        </p:grpSpPr>
        <p:sp>
          <p:nvSpPr>
            <p:cNvPr id="31" name="Freeform 109">
              <a:extLst>
                <a:ext uri="{FF2B5EF4-FFF2-40B4-BE49-F238E27FC236}">
                  <a16:creationId xmlns:a16="http://schemas.microsoft.com/office/drawing/2014/main" id="{6C3922F5-C6D9-486A-AD62-9E11F350685A}"/>
                </a:ext>
              </a:extLst>
            </p:cNvPr>
            <p:cNvSpPr>
              <a:spLocks/>
            </p:cNvSpPr>
            <p:nvPr/>
          </p:nvSpPr>
          <p:spPr bwMode="auto">
            <a:xfrm>
              <a:off x="6954838" y="950913"/>
              <a:ext cx="15875" cy="31750"/>
            </a:xfrm>
            <a:custGeom>
              <a:avLst/>
              <a:gdLst>
                <a:gd name="T0" fmla="*/ 9 w 19"/>
                <a:gd name="T1" fmla="*/ 39 h 39"/>
                <a:gd name="T2" fmla="*/ 9 w 19"/>
                <a:gd name="T3" fmla="*/ 39 h 39"/>
                <a:gd name="T4" fmla="*/ 12 w 19"/>
                <a:gd name="T5" fmla="*/ 39 h 39"/>
                <a:gd name="T6" fmla="*/ 16 w 19"/>
                <a:gd name="T7" fmla="*/ 37 h 39"/>
                <a:gd name="T8" fmla="*/ 17 w 19"/>
                <a:gd name="T9" fmla="*/ 34 h 39"/>
                <a:gd name="T10" fmla="*/ 19 w 19"/>
                <a:gd name="T11" fmla="*/ 30 h 39"/>
                <a:gd name="T12" fmla="*/ 19 w 19"/>
                <a:gd name="T13" fmla="*/ 9 h 39"/>
                <a:gd name="T14" fmla="*/ 19 w 19"/>
                <a:gd name="T15" fmla="*/ 9 h 39"/>
                <a:gd name="T16" fmla="*/ 17 w 19"/>
                <a:gd name="T17" fmla="*/ 6 h 39"/>
                <a:gd name="T18" fmla="*/ 16 w 19"/>
                <a:gd name="T19" fmla="*/ 3 h 39"/>
                <a:gd name="T20" fmla="*/ 12 w 19"/>
                <a:gd name="T21" fmla="*/ 0 h 39"/>
                <a:gd name="T22" fmla="*/ 9 w 19"/>
                <a:gd name="T23" fmla="*/ 0 h 39"/>
                <a:gd name="T24" fmla="*/ 9 w 19"/>
                <a:gd name="T25" fmla="*/ 0 h 39"/>
                <a:gd name="T26" fmla="*/ 5 w 19"/>
                <a:gd name="T27" fmla="*/ 0 h 39"/>
                <a:gd name="T28" fmla="*/ 2 w 19"/>
                <a:gd name="T29" fmla="*/ 3 h 39"/>
                <a:gd name="T30" fmla="*/ 0 w 19"/>
                <a:gd name="T31" fmla="*/ 6 h 39"/>
                <a:gd name="T32" fmla="*/ 0 w 19"/>
                <a:gd name="T33" fmla="*/ 9 h 39"/>
                <a:gd name="T34" fmla="*/ 0 w 19"/>
                <a:gd name="T35" fmla="*/ 30 h 39"/>
                <a:gd name="T36" fmla="*/ 0 w 19"/>
                <a:gd name="T37" fmla="*/ 30 h 39"/>
                <a:gd name="T38" fmla="*/ 0 w 19"/>
                <a:gd name="T39" fmla="*/ 34 h 39"/>
                <a:gd name="T40" fmla="*/ 2 w 19"/>
                <a:gd name="T41" fmla="*/ 37 h 39"/>
                <a:gd name="T42" fmla="*/ 5 w 19"/>
                <a:gd name="T43" fmla="*/ 39 h 39"/>
                <a:gd name="T44" fmla="*/ 9 w 19"/>
                <a:gd name="T45" fmla="*/ 39 h 39"/>
                <a:gd name="T46" fmla="*/ 9 w 19"/>
                <a:gd name="T4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39">
                  <a:moveTo>
                    <a:pt x="9" y="39"/>
                  </a:moveTo>
                  <a:lnTo>
                    <a:pt x="9" y="39"/>
                  </a:lnTo>
                  <a:lnTo>
                    <a:pt x="12" y="39"/>
                  </a:lnTo>
                  <a:lnTo>
                    <a:pt x="16" y="37"/>
                  </a:lnTo>
                  <a:lnTo>
                    <a:pt x="17" y="34"/>
                  </a:lnTo>
                  <a:lnTo>
                    <a:pt x="19" y="30"/>
                  </a:lnTo>
                  <a:lnTo>
                    <a:pt x="19" y="9"/>
                  </a:lnTo>
                  <a:lnTo>
                    <a:pt x="19" y="9"/>
                  </a:lnTo>
                  <a:lnTo>
                    <a:pt x="17" y="6"/>
                  </a:lnTo>
                  <a:lnTo>
                    <a:pt x="16" y="3"/>
                  </a:lnTo>
                  <a:lnTo>
                    <a:pt x="12" y="0"/>
                  </a:lnTo>
                  <a:lnTo>
                    <a:pt x="9" y="0"/>
                  </a:lnTo>
                  <a:lnTo>
                    <a:pt x="9" y="0"/>
                  </a:lnTo>
                  <a:lnTo>
                    <a:pt x="5" y="0"/>
                  </a:lnTo>
                  <a:lnTo>
                    <a:pt x="2" y="3"/>
                  </a:lnTo>
                  <a:lnTo>
                    <a:pt x="0" y="6"/>
                  </a:lnTo>
                  <a:lnTo>
                    <a:pt x="0" y="9"/>
                  </a:lnTo>
                  <a:lnTo>
                    <a:pt x="0" y="30"/>
                  </a:lnTo>
                  <a:lnTo>
                    <a:pt x="0" y="30"/>
                  </a:lnTo>
                  <a:lnTo>
                    <a:pt x="0" y="34"/>
                  </a:lnTo>
                  <a:lnTo>
                    <a:pt x="2" y="37"/>
                  </a:lnTo>
                  <a:lnTo>
                    <a:pt x="5" y="39"/>
                  </a:lnTo>
                  <a:lnTo>
                    <a:pt x="9" y="39"/>
                  </a:lnTo>
                  <a:lnTo>
                    <a:pt x="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10">
              <a:extLst>
                <a:ext uri="{FF2B5EF4-FFF2-40B4-BE49-F238E27FC236}">
                  <a16:creationId xmlns:a16="http://schemas.microsoft.com/office/drawing/2014/main" id="{5B0E4541-EADB-4D58-8B25-2D270F3148FD}"/>
                </a:ext>
              </a:extLst>
            </p:cNvPr>
            <p:cNvSpPr>
              <a:spLocks/>
            </p:cNvSpPr>
            <p:nvPr/>
          </p:nvSpPr>
          <p:spPr bwMode="auto">
            <a:xfrm>
              <a:off x="6985001" y="968375"/>
              <a:ext cx="26988" cy="26988"/>
            </a:xfrm>
            <a:custGeom>
              <a:avLst/>
              <a:gdLst>
                <a:gd name="T0" fmla="*/ 10 w 34"/>
                <a:gd name="T1" fmla="*/ 33 h 33"/>
                <a:gd name="T2" fmla="*/ 10 w 34"/>
                <a:gd name="T3" fmla="*/ 33 h 33"/>
                <a:gd name="T4" fmla="*/ 12 w 34"/>
                <a:gd name="T5" fmla="*/ 32 h 33"/>
                <a:gd name="T6" fmla="*/ 16 w 34"/>
                <a:gd name="T7" fmla="*/ 31 h 33"/>
                <a:gd name="T8" fmla="*/ 31 w 34"/>
                <a:gd name="T9" fmla="*/ 16 h 33"/>
                <a:gd name="T10" fmla="*/ 31 w 34"/>
                <a:gd name="T11" fmla="*/ 16 h 33"/>
                <a:gd name="T12" fmla="*/ 33 w 34"/>
                <a:gd name="T13" fmla="*/ 12 h 33"/>
                <a:gd name="T14" fmla="*/ 34 w 34"/>
                <a:gd name="T15" fmla="*/ 9 h 33"/>
                <a:gd name="T16" fmla="*/ 33 w 34"/>
                <a:gd name="T17" fmla="*/ 5 h 33"/>
                <a:gd name="T18" fmla="*/ 31 w 34"/>
                <a:gd name="T19" fmla="*/ 3 h 33"/>
                <a:gd name="T20" fmla="*/ 31 w 34"/>
                <a:gd name="T21" fmla="*/ 3 h 33"/>
                <a:gd name="T22" fmla="*/ 29 w 34"/>
                <a:gd name="T23" fmla="*/ 0 h 33"/>
                <a:gd name="T24" fmla="*/ 25 w 34"/>
                <a:gd name="T25" fmla="*/ 0 h 33"/>
                <a:gd name="T26" fmla="*/ 21 w 34"/>
                <a:gd name="T27" fmla="*/ 0 h 33"/>
                <a:gd name="T28" fmla="*/ 18 w 34"/>
                <a:gd name="T29" fmla="*/ 3 h 33"/>
                <a:gd name="T30" fmla="*/ 3 w 34"/>
                <a:gd name="T31" fmla="*/ 17 h 33"/>
                <a:gd name="T32" fmla="*/ 3 w 34"/>
                <a:gd name="T33" fmla="*/ 17 h 33"/>
                <a:gd name="T34" fmla="*/ 0 w 34"/>
                <a:gd name="T35" fmla="*/ 20 h 33"/>
                <a:gd name="T36" fmla="*/ 0 w 34"/>
                <a:gd name="T37" fmla="*/ 24 h 33"/>
                <a:gd name="T38" fmla="*/ 0 w 34"/>
                <a:gd name="T39" fmla="*/ 27 h 33"/>
                <a:gd name="T40" fmla="*/ 3 w 34"/>
                <a:gd name="T41" fmla="*/ 31 h 33"/>
                <a:gd name="T42" fmla="*/ 3 w 34"/>
                <a:gd name="T43" fmla="*/ 31 h 33"/>
                <a:gd name="T44" fmla="*/ 6 w 34"/>
                <a:gd name="T45" fmla="*/ 32 h 33"/>
                <a:gd name="T46" fmla="*/ 10 w 34"/>
                <a:gd name="T47" fmla="*/ 33 h 33"/>
                <a:gd name="T48" fmla="*/ 10 w 34"/>
                <a:gd name="T4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33">
                  <a:moveTo>
                    <a:pt x="10" y="33"/>
                  </a:moveTo>
                  <a:lnTo>
                    <a:pt x="10" y="33"/>
                  </a:lnTo>
                  <a:lnTo>
                    <a:pt x="12" y="32"/>
                  </a:lnTo>
                  <a:lnTo>
                    <a:pt x="16" y="31"/>
                  </a:lnTo>
                  <a:lnTo>
                    <a:pt x="31" y="16"/>
                  </a:lnTo>
                  <a:lnTo>
                    <a:pt x="31" y="16"/>
                  </a:lnTo>
                  <a:lnTo>
                    <a:pt x="33" y="12"/>
                  </a:lnTo>
                  <a:lnTo>
                    <a:pt x="34" y="9"/>
                  </a:lnTo>
                  <a:lnTo>
                    <a:pt x="33" y="5"/>
                  </a:lnTo>
                  <a:lnTo>
                    <a:pt x="31" y="3"/>
                  </a:lnTo>
                  <a:lnTo>
                    <a:pt x="31" y="3"/>
                  </a:lnTo>
                  <a:lnTo>
                    <a:pt x="29" y="0"/>
                  </a:lnTo>
                  <a:lnTo>
                    <a:pt x="25" y="0"/>
                  </a:lnTo>
                  <a:lnTo>
                    <a:pt x="21" y="0"/>
                  </a:lnTo>
                  <a:lnTo>
                    <a:pt x="18" y="3"/>
                  </a:lnTo>
                  <a:lnTo>
                    <a:pt x="3" y="17"/>
                  </a:lnTo>
                  <a:lnTo>
                    <a:pt x="3" y="17"/>
                  </a:lnTo>
                  <a:lnTo>
                    <a:pt x="0" y="20"/>
                  </a:lnTo>
                  <a:lnTo>
                    <a:pt x="0" y="24"/>
                  </a:lnTo>
                  <a:lnTo>
                    <a:pt x="0" y="27"/>
                  </a:lnTo>
                  <a:lnTo>
                    <a:pt x="3" y="31"/>
                  </a:lnTo>
                  <a:lnTo>
                    <a:pt x="3" y="31"/>
                  </a:lnTo>
                  <a:lnTo>
                    <a:pt x="6" y="32"/>
                  </a:lnTo>
                  <a:lnTo>
                    <a:pt x="10" y="33"/>
                  </a:lnTo>
                  <a:lnTo>
                    <a:pt x="1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1">
              <a:extLst>
                <a:ext uri="{FF2B5EF4-FFF2-40B4-BE49-F238E27FC236}">
                  <a16:creationId xmlns:a16="http://schemas.microsoft.com/office/drawing/2014/main" id="{D51A89F8-11AA-4C9A-8B09-C2021E1633B3}"/>
                </a:ext>
              </a:extLst>
            </p:cNvPr>
            <p:cNvSpPr>
              <a:spLocks/>
            </p:cNvSpPr>
            <p:nvPr/>
          </p:nvSpPr>
          <p:spPr bwMode="auto">
            <a:xfrm>
              <a:off x="6997701" y="1009650"/>
              <a:ext cx="31750" cy="15875"/>
            </a:xfrm>
            <a:custGeom>
              <a:avLst/>
              <a:gdLst>
                <a:gd name="T0" fmla="*/ 0 w 40"/>
                <a:gd name="T1" fmla="*/ 10 h 19"/>
                <a:gd name="T2" fmla="*/ 0 w 40"/>
                <a:gd name="T3" fmla="*/ 10 h 19"/>
                <a:gd name="T4" fmla="*/ 1 w 40"/>
                <a:gd name="T5" fmla="*/ 12 h 19"/>
                <a:gd name="T6" fmla="*/ 3 w 40"/>
                <a:gd name="T7" fmla="*/ 16 h 19"/>
                <a:gd name="T8" fmla="*/ 7 w 40"/>
                <a:gd name="T9" fmla="*/ 18 h 19"/>
                <a:gd name="T10" fmla="*/ 10 w 40"/>
                <a:gd name="T11" fmla="*/ 19 h 19"/>
                <a:gd name="T12" fmla="*/ 31 w 40"/>
                <a:gd name="T13" fmla="*/ 19 h 19"/>
                <a:gd name="T14" fmla="*/ 31 w 40"/>
                <a:gd name="T15" fmla="*/ 19 h 19"/>
                <a:gd name="T16" fmla="*/ 35 w 40"/>
                <a:gd name="T17" fmla="*/ 18 h 19"/>
                <a:gd name="T18" fmla="*/ 38 w 40"/>
                <a:gd name="T19" fmla="*/ 16 h 19"/>
                <a:gd name="T20" fmla="*/ 39 w 40"/>
                <a:gd name="T21" fmla="*/ 12 h 19"/>
                <a:gd name="T22" fmla="*/ 40 w 40"/>
                <a:gd name="T23" fmla="*/ 10 h 19"/>
                <a:gd name="T24" fmla="*/ 40 w 40"/>
                <a:gd name="T25" fmla="*/ 10 h 19"/>
                <a:gd name="T26" fmla="*/ 39 w 40"/>
                <a:gd name="T27" fmla="*/ 6 h 19"/>
                <a:gd name="T28" fmla="*/ 38 w 40"/>
                <a:gd name="T29" fmla="*/ 3 h 19"/>
                <a:gd name="T30" fmla="*/ 35 w 40"/>
                <a:gd name="T31" fmla="*/ 0 h 19"/>
                <a:gd name="T32" fmla="*/ 31 w 40"/>
                <a:gd name="T33" fmla="*/ 0 h 19"/>
                <a:gd name="T34" fmla="*/ 10 w 40"/>
                <a:gd name="T35" fmla="*/ 0 h 19"/>
                <a:gd name="T36" fmla="*/ 10 w 40"/>
                <a:gd name="T37" fmla="*/ 0 h 19"/>
                <a:gd name="T38" fmla="*/ 7 w 40"/>
                <a:gd name="T39" fmla="*/ 0 h 19"/>
                <a:gd name="T40" fmla="*/ 3 w 40"/>
                <a:gd name="T41" fmla="*/ 3 h 19"/>
                <a:gd name="T42" fmla="*/ 1 w 40"/>
                <a:gd name="T43" fmla="*/ 6 h 19"/>
                <a:gd name="T44" fmla="*/ 0 w 40"/>
                <a:gd name="T45" fmla="*/ 10 h 19"/>
                <a:gd name="T46" fmla="*/ 0 w 40"/>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19">
                  <a:moveTo>
                    <a:pt x="0" y="10"/>
                  </a:moveTo>
                  <a:lnTo>
                    <a:pt x="0" y="10"/>
                  </a:lnTo>
                  <a:lnTo>
                    <a:pt x="1" y="12"/>
                  </a:lnTo>
                  <a:lnTo>
                    <a:pt x="3" y="16"/>
                  </a:lnTo>
                  <a:lnTo>
                    <a:pt x="7" y="18"/>
                  </a:lnTo>
                  <a:lnTo>
                    <a:pt x="10" y="19"/>
                  </a:lnTo>
                  <a:lnTo>
                    <a:pt x="31" y="19"/>
                  </a:lnTo>
                  <a:lnTo>
                    <a:pt x="31" y="19"/>
                  </a:lnTo>
                  <a:lnTo>
                    <a:pt x="35" y="18"/>
                  </a:lnTo>
                  <a:lnTo>
                    <a:pt x="38" y="16"/>
                  </a:lnTo>
                  <a:lnTo>
                    <a:pt x="39" y="12"/>
                  </a:lnTo>
                  <a:lnTo>
                    <a:pt x="40" y="10"/>
                  </a:lnTo>
                  <a:lnTo>
                    <a:pt x="40" y="10"/>
                  </a:lnTo>
                  <a:lnTo>
                    <a:pt x="39" y="6"/>
                  </a:lnTo>
                  <a:lnTo>
                    <a:pt x="38" y="3"/>
                  </a:lnTo>
                  <a:lnTo>
                    <a:pt x="35" y="0"/>
                  </a:lnTo>
                  <a:lnTo>
                    <a:pt x="31" y="0"/>
                  </a:lnTo>
                  <a:lnTo>
                    <a:pt x="10" y="0"/>
                  </a:lnTo>
                  <a:lnTo>
                    <a:pt x="10" y="0"/>
                  </a:lnTo>
                  <a:lnTo>
                    <a:pt x="7" y="0"/>
                  </a:lnTo>
                  <a:lnTo>
                    <a:pt x="3" y="3"/>
                  </a:lnTo>
                  <a:lnTo>
                    <a:pt x="1" y="6"/>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2">
              <a:extLst>
                <a:ext uri="{FF2B5EF4-FFF2-40B4-BE49-F238E27FC236}">
                  <a16:creationId xmlns:a16="http://schemas.microsoft.com/office/drawing/2014/main" id="{EF7C8BB7-0D6E-40FE-A2CC-01808AF49950}"/>
                </a:ext>
              </a:extLst>
            </p:cNvPr>
            <p:cNvSpPr>
              <a:spLocks/>
            </p:cNvSpPr>
            <p:nvPr/>
          </p:nvSpPr>
          <p:spPr bwMode="auto">
            <a:xfrm>
              <a:off x="6913563" y="968375"/>
              <a:ext cx="26988" cy="26988"/>
            </a:xfrm>
            <a:custGeom>
              <a:avLst/>
              <a:gdLst>
                <a:gd name="T0" fmla="*/ 18 w 34"/>
                <a:gd name="T1" fmla="*/ 31 h 33"/>
                <a:gd name="T2" fmla="*/ 18 w 34"/>
                <a:gd name="T3" fmla="*/ 31 h 33"/>
                <a:gd name="T4" fmla="*/ 21 w 34"/>
                <a:gd name="T5" fmla="*/ 32 h 33"/>
                <a:gd name="T6" fmla="*/ 25 w 34"/>
                <a:gd name="T7" fmla="*/ 33 h 33"/>
                <a:gd name="T8" fmla="*/ 25 w 34"/>
                <a:gd name="T9" fmla="*/ 33 h 33"/>
                <a:gd name="T10" fmla="*/ 29 w 34"/>
                <a:gd name="T11" fmla="*/ 32 h 33"/>
                <a:gd name="T12" fmla="*/ 31 w 34"/>
                <a:gd name="T13" fmla="*/ 31 h 33"/>
                <a:gd name="T14" fmla="*/ 31 w 34"/>
                <a:gd name="T15" fmla="*/ 31 h 33"/>
                <a:gd name="T16" fmla="*/ 33 w 34"/>
                <a:gd name="T17" fmla="*/ 27 h 33"/>
                <a:gd name="T18" fmla="*/ 34 w 34"/>
                <a:gd name="T19" fmla="*/ 24 h 33"/>
                <a:gd name="T20" fmla="*/ 33 w 34"/>
                <a:gd name="T21" fmla="*/ 20 h 33"/>
                <a:gd name="T22" fmla="*/ 31 w 34"/>
                <a:gd name="T23" fmla="*/ 17 h 33"/>
                <a:gd name="T24" fmla="*/ 17 w 34"/>
                <a:gd name="T25" fmla="*/ 3 h 33"/>
                <a:gd name="T26" fmla="*/ 17 w 34"/>
                <a:gd name="T27" fmla="*/ 3 h 33"/>
                <a:gd name="T28" fmla="*/ 13 w 34"/>
                <a:gd name="T29" fmla="*/ 0 h 33"/>
                <a:gd name="T30" fmla="*/ 10 w 34"/>
                <a:gd name="T31" fmla="*/ 0 h 33"/>
                <a:gd name="T32" fmla="*/ 6 w 34"/>
                <a:gd name="T33" fmla="*/ 0 h 33"/>
                <a:gd name="T34" fmla="*/ 3 w 34"/>
                <a:gd name="T35" fmla="*/ 3 h 33"/>
                <a:gd name="T36" fmla="*/ 3 w 34"/>
                <a:gd name="T37" fmla="*/ 3 h 33"/>
                <a:gd name="T38" fmla="*/ 0 w 34"/>
                <a:gd name="T39" fmla="*/ 5 h 33"/>
                <a:gd name="T40" fmla="*/ 0 w 34"/>
                <a:gd name="T41" fmla="*/ 9 h 33"/>
                <a:gd name="T42" fmla="*/ 0 w 34"/>
                <a:gd name="T43" fmla="*/ 12 h 33"/>
                <a:gd name="T44" fmla="*/ 3 w 34"/>
                <a:gd name="T45" fmla="*/ 16 h 33"/>
                <a:gd name="T46" fmla="*/ 18 w 34"/>
                <a:gd name="T47"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33">
                  <a:moveTo>
                    <a:pt x="18" y="31"/>
                  </a:moveTo>
                  <a:lnTo>
                    <a:pt x="18" y="31"/>
                  </a:lnTo>
                  <a:lnTo>
                    <a:pt x="21" y="32"/>
                  </a:lnTo>
                  <a:lnTo>
                    <a:pt x="25" y="33"/>
                  </a:lnTo>
                  <a:lnTo>
                    <a:pt x="25" y="33"/>
                  </a:lnTo>
                  <a:lnTo>
                    <a:pt x="29" y="32"/>
                  </a:lnTo>
                  <a:lnTo>
                    <a:pt x="31" y="31"/>
                  </a:lnTo>
                  <a:lnTo>
                    <a:pt x="31" y="31"/>
                  </a:lnTo>
                  <a:lnTo>
                    <a:pt x="33" y="27"/>
                  </a:lnTo>
                  <a:lnTo>
                    <a:pt x="34" y="24"/>
                  </a:lnTo>
                  <a:lnTo>
                    <a:pt x="33" y="20"/>
                  </a:lnTo>
                  <a:lnTo>
                    <a:pt x="31" y="17"/>
                  </a:lnTo>
                  <a:lnTo>
                    <a:pt x="17" y="3"/>
                  </a:lnTo>
                  <a:lnTo>
                    <a:pt x="17" y="3"/>
                  </a:lnTo>
                  <a:lnTo>
                    <a:pt x="13" y="0"/>
                  </a:lnTo>
                  <a:lnTo>
                    <a:pt x="10" y="0"/>
                  </a:lnTo>
                  <a:lnTo>
                    <a:pt x="6" y="0"/>
                  </a:lnTo>
                  <a:lnTo>
                    <a:pt x="3" y="3"/>
                  </a:lnTo>
                  <a:lnTo>
                    <a:pt x="3" y="3"/>
                  </a:lnTo>
                  <a:lnTo>
                    <a:pt x="0" y="5"/>
                  </a:lnTo>
                  <a:lnTo>
                    <a:pt x="0" y="9"/>
                  </a:lnTo>
                  <a:lnTo>
                    <a:pt x="0" y="12"/>
                  </a:lnTo>
                  <a:lnTo>
                    <a:pt x="3" y="16"/>
                  </a:lnTo>
                  <a:lnTo>
                    <a:pt x="1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13">
              <a:extLst>
                <a:ext uri="{FF2B5EF4-FFF2-40B4-BE49-F238E27FC236}">
                  <a16:creationId xmlns:a16="http://schemas.microsoft.com/office/drawing/2014/main" id="{0BF2CA20-E3A4-4C7A-A6D4-3C7332EC60DD}"/>
                </a:ext>
              </a:extLst>
            </p:cNvPr>
            <p:cNvSpPr>
              <a:spLocks/>
            </p:cNvSpPr>
            <p:nvPr/>
          </p:nvSpPr>
          <p:spPr bwMode="auto">
            <a:xfrm>
              <a:off x="6896101" y="1009650"/>
              <a:ext cx="31750" cy="15875"/>
            </a:xfrm>
            <a:custGeom>
              <a:avLst/>
              <a:gdLst>
                <a:gd name="T0" fmla="*/ 39 w 39"/>
                <a:gd name="T1" fmla="*/ 10 h 19"/>
                <a:gd name="T2" fmla="*/ 39 w 39"/>
                <a:gd name="T3" fmla="*/ 10 h 19"/>
                <a:gd name="T4" fmla="*/ 39 w 39"/>
                <a:gd name="T5" fmla="*/ 6 h 19"/>
                <a:gd name="T6" fmla="*/ 36 w 39"/>
                <a:gd name="T7" fmla="*/ 3 h 19"/>
                <a:gd name="T8" fmla="*/ 34 w 39"/>
                <a:gd name="T9" fmla="*/ 0 h 19"/>
                <a:gd name="T10" fmla="*/ 29 w 39"/>
                <a:gd name="T11" fmla="*/ 0 h 19"/>
                <a:gd name="T12" fmla="*/ 8 w 39"/>
                <a:gd name="T13" fmla="*/ 0 h 19"/>
                <a:gd name="T14" fmla="*/ 8 w 39"/>
                <a:gd name="T15" fmla="*/ 0 h 19"/>
                <a:gd name="T16" fmla="*/ 5 w 39"/>
                <a:gd name="T17" fmla="*/ 0 h 19"/>
                <a:gd name="T18" fmla="*/ 3 w 39"/>
                <a:gd name="T19" fmla="*/ 3 h 19"/>
                <a:gd name="T20" fmla="*/ 0 w 39"/>
                <a:gd name="T21" fmla="*/ 6 h 19"/>
                <a:gd name="T22" fmla="*/ 0 w 39"/>
                <a:gd name="T23" fmla="*/ 10 h 19"/>
                <a:gd name="T24" fmla="*/ 0 w 39"/>
                <a:gd name="T25" fmla="*/ 10 h 19"/>
                <a:gd name="T26" fmla="*/ 0 w 39"/>
                <a:gd name="T27" fmla="*/ 12 h 19"/>
                <a:gd name="T28" fmla="*/ 3 w 39"/>
                <a:gd name="T29" fmla="*/ 16 h 19"/>
                <a:gd name="T30" fmla="*/ 5 w 39"/>
                <a:gd name="T31" fmla="*/ 18 h 19"/>
                <a:gd name="T32" fmla="*/ 8 w 39"/>
                <a:gd name="T33" fmla="*/ 19 h 19"/>
                <a:gd name="T34" fmla="*/ 29 w 39"/>
                <a:gd name="T35" fmla="*/ 19 h 19"/>
                <a:gd name="T36" fmla="*/ 29 w 39"/>
                <a:gd name="T37" fmla="*/ 19 h 19"/>
                <a:gd name="T38" fmla="*/ 34 w 39"/>
                <a:gd name="T39" fmla="*/ 18 h 19"/>
                <a:gd name="T40" fmla="*/ 36 w 39"/>
                <a:gd name="T41" fmla="*/ 16 h 19"/>
                <a:gd name="T42" fmla="*/ 39 w 39"/>
                <a:gd name="T43" fmla="*/ 12 h 19"/>
                <a:gd name="T44" fmla="*/ 39 w 39"/>
                <a:gd name="T45" fmla="*/ 10 h 19"/>
                <a:gd name="T46" fmla="*/ 39 w 39"/>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19">
                  <a:moveTo>
                    <a:pt x="39" y="10"/>
                  </a:moveTo>
                  <a:lnTo>
                    <a:pt x="39" y="10"/>
                  </a:lnTo>
                  <a:lnTo>
                    <a:pt x="39" y="6"/>
                  </a:lnTo>
                  <a:lnTo>
                    <a:pt x="36" y="3"/>
                  </a:lnTo>
                  <a:lnTo>
                    <a:pt x="34" y="0"/>
                  </a:lnTo>
                  <a:lnTo>
                    <a:pt x="29" y="0"/>
                  </a:lnTo>
                  <a:lnTo>
                    <a:pt x="8" y="0"/>
                  </a:lnTo>
                  <a:lnTo>
                    <a:pt x="8" y="0"/>
                  </a:lnTo>
                  <a:lnTo>
                    <a:pt x="5" y="0"/>
                  </a:lnTo>
                  <a:lnTo>
                    <a:pt x="3" y="3"/>
                  </a:lnTo>
                  <a:lnTo>
                    <a:pt x="0" y="6"/>
                  </a:lnTo>
                  <a:lnTo>
                    <a:pt x="0" y="10"/>
                  </a:lnTo>
                  <a:lnTo>
                    <a:pt x="0" y="10"/>
                  </a:lnTo>
                  <a:lnTo>
                    <a:pt x="0" y="12"/>
                  </a:lnTo>
                  <a:lnTo>
                    <a:pt x="3" y="16"/>
                  </a:lnTo>
                  <a:lnTo>
                    <a:pt x="5" y="18"/>
                  </a:lnTo>
                  <a:lnTo>
                    <a:pt x="8" y="19"/>
                  </a:lnTo>
                  <a:lnTo>
                    <a:pt x="29" y="19"/>
                  </a:lnTo>
                  <a:lnTo>
                    <a:pt x="29" y="19"/>
                  </a:lnTo>
                  <a:lnTo>
                    <a:pt x="34" y="18"/>
                  </a:lnTo>
                  <a:lnTo>
                    <a:pt x="36" y="16"/>
                  </a:lnTo>
                  <a:lnTo>
                    <a:pt x="39" y="12"/>
                  </a:lnTo>
                  <a:lnTo>
                    <a:pt x="39" y="10"/>
                  </a:lnTo>
                  <a:lnTo>
                    <a:pt x="3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4">
              <a:extLst>
                <a:ext uri="{FF2B5EF4-FFF2-40B4-BE49-F238E27FC236}">
                  <a16:creationId xmlns:a16="http://schemas.microsoft.com/office/drawing/2014/main" id="{64B84662-9DA5-4699-A472-2C75D831B837}"/>
                </a:ext>
              </a:extLst>
            </p:cNvPr>
            <p:cNvSpPr>
              <a:spLocks/>
            </p:cNvSpPr>
            <p:nvPr/>
          </p:nvSpPr>
          <p:spPr bwMode="auto">
            <a:xfrm>
              <a:off x="6916738" y="1000125"/>
              <a:ext cx="146050" cy="203200"/>
            </a:xfrm>
            <a:custGeom>
              <a:avLst/>
              <a:gdLst>
                <a:gd name="T0" fmla="*/ 167 w 184"/>
                <a:gd name="T1" fmla="*/ 106 h 255"/>
                <a:gd name="T2" fmla="*/ 156 w 184"/>
                <a:gd name="T3" fmla="*/ 110 h 255"/>
                <a:gd name="T4" fmla="*/ 150 w 184"/>
                <a:gd name="T5" fmla="*/ 117 h 255"/>
                <a:gd name="T6" fmla="*/ 149 w 184"/>
                <a:gd name="T7" fmla="*/ 117 h 255"/>
                <a:gd name="T8" fmla="*/ 149 w 184"/>
                <a:gd name="T9" fmla="*/ 117 h 255"/>
                <a:gd name="T10" fmla="*/ 142 w 184"/>
                <a:gd name="T11" fmla="*/ 106 h 255"/>
                <a:gd name="T12" fmla="*/ 132 w 184"/>
                <a:gd name="T13" fmla="*/ 101 h 255"/>
                <a:gd name="T14" fmla="*/ 125 w 184"/>
                <a:gd name="T15" fmla="*/ 102 h 255"/>
                <a:gd name="T16" fmla="*/ 116 w 184"/>
                <a:gd name="T17" fmla="*/ 109 h 255"/>
                <a:gd name="T18" fmla="*/ 113 w 184"/>
                <a:gd name="T19" fmla="*/ 114 h 255"/>
                <a:gd name="T20" fmla="*/ 112 w 184"/>
                <a:gd name="T21" fmla="*/ 113 h 255"/>
                <a:gd name="T22" fmla="*/ 110 w 184"/>
                <a:gd name="T23" fmla="*/ 108 h 255"/>
                <a:gd name="T24" fmla="*/ 101 w 184"/>
                <a:gd name="T25" fmla="*/ 97 h 255"/>
                <a:gd name="T26" fmla="*/ 94 w 184"/>
                <a:gd name="T27" fmla="*/ 96 h 255"/>
                <a:gd name="T28" fmla="*/ 87 w 184"/>
                <a:gd name="T29" fmla="*/ 97 h 255"/>
                <a:gd name="T30" fmla="*/ 79 w 184"/>
                <a:gd name="T31" fmla="*/ 102 h 255"/>
                <a:gd name="T32" fmla="*/ 77 w 184"/>
                <a:gd name="T33" fmla="*/ 106 h 255"/>
                <a:gd name="T34" fmla="*/ 75 w 184"/>
                <a:gd name="T35" fmla="*/ 106 h 255"/>
                <a:gd name="T36" fmla="*/ 75 w 184"/>
                <a:gd name="T37" fmla="*/ 20 h 255"/>
                <a:gd name="T38" fmla="*/ 74 w 184"/>
                <a:gd name="T39" fmla="*/ 12 h 255"/>
                <a:gd name="T40" fmla="*/ 65 w 184"/>
                <a:gd name="T41" fmla="*/ 2 h 255"/>
                <a:gd name="T42" fmla="*/ 58 w 184"/>
                <a:gd name="T43" fmla="*/ 0 h 255"/>
                <a:gd name="T44" fmla="*/ 50 w 184"/>
                <a:gd name="T45" fmla="*/ 2 h 255"/>
                <a:gd name="T46" fmla="*/ 39 w 184"/>
                <a:gd name="T47" fmla="*/ 11 h 255"/>
                <a:gd name="T48" fmla="*/ 38 w 184"/>
                <a:gd name="T49" fmla="*/ 19 h 255"/>
                <a:gd name="T50" fmla="*/ 38 w 184"/>
                <a:gd name="T51" fmla="*/ 149 h 255"/>
                <a:gd name="T52" fmla="*/ 36 w 184"/>
                <a:gd name="T53" fmla="*/ 152 h 255"/>
                <a:gd name="T54" fmla="*/ 32 w 184"/>
                <a:gd name="T55" fmla="*/ 155 h 255"/>
                <a:gd name="T56" fmla="*/ 30 w 184"/>
                <a:gd name="T57" fmla="*/ 153 h 255"/>
                <a:gd name="T58" fmla="*/ 27 w 184"/>
                <a:gd name="T59" fmla="*/ 151 h 255"/>
                <a:gd name="T60" fmla="*/ 27 w 184"/>
                <a:gd name="T61" fmla="*/ 128 h 255"/>
                <a:gd name="T62" fmla="*/ 16 w 184"/>
                <a:gd name="T63" fmla="*/ 128 h 255"/>
                <a:gd name="T64" fmla="*/ 5 w 184"/>
                <a:gd name="T65" fmla="*/ 132 h 255"/>
                <a:gd name="T66" fmla="*/ 0 w 184"/>
                <a:gd name="T67" fmla="*/ 144 h 255"/>
                <a:gd name="T68" fmla="*/ 0 w 184"/>
                <a:gd name="T69" fmla="*/ 180 h 255"/>
                <a:gd name="T70" fmla="*/ 7 w 184"/>
                <a:gd name="T71" fmla="*/ 200 h 255"/>
                <a:gd name="T72" fmla="*/ 19 w 184"/>
                <a:gd name="T73" fmla="*/ 219 h 255"/>
                <a:gd name="T74" fmla="*/ 36 w 184"/>
                <a:gd name="T75" fmla="*/ 247 h 255"/>
                <a:gd name="T76" fmla="*/ 165 w 184"/>
                <a:gd name="T77" fmla="*/ 255 h 255"/>
                <a:gd name="T78" fmla="*/ 184 w 184"/>
                <a:gd name="T79" fmla="*/ 125 h 255"/>
                <a:gd name="T80" fmla="*/ 183 w 184"/>
                <a:gd name="T81" fmla="*/ 118 h 255"/>
                <a:gd name="T82" fmla="*/ 175 w 184"/>
                <a:gd name="T83" fmla="*/ 108 h 255"/>
                <a:gd name="T84" fmla="*/ 167 w 184"/>
                <a:gd name="T85" fmla="*/ 10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255">
                  <a:moveTo>
                    <a:pt x="167" y="106"/>
                  </a:moveTo>
                  <a:lnTo>
                    <a:pt x="167" y="106"/>
                  </a:lnTo>
                  <a:lnTo>
                    <a:pt x="161" y="108"/>
                  </a:lnTo>
                  <a:lnTo>
                    <a:pt x="156" y="110"/>
                  </a:lnTo>
                  <a:lnTo>
                    <a:pt x="153" y="113"/>
                  </a:lnTo>
                  <a:lnTo>
                    <a:pt x="150" y="117"/>
                  </a:lnTo>
                  <a:lnTo>
                    <a:pt x="150" y="117"/>
                  </a:lnTo>
                  <a:lnTo>
                    <a:pt x="149" y="117"/>
                  </a:lnTo>
                  <a:lnTo>
                    <a:pt x="149" y="117"/>
                  </a:lnTo>
                  <a:lnTo>
                    <a:pt x="149" y="117"/>
                  </a:lnTo>
                  <a:lnTo>
                    <a:pt x="146" y="110"/>
                  </a:lnTo>
                  <a:lnTo>
                    <a:pt x="142" y="106"/>
                  </a:lnTo>
                  <a:lnTo>
                    <a:pt x="138" y="102"/>
                  </a:lnTo>
                  <a:lnTo>
                    <a:pt x="132" y="101"/>
                  </a:lnTo>
                  <a:lnTo>
                    <a:pt x="132" y="101"/>
                  </a:lnTo>
                  <a:lnTo>
                    <a:pt x="125" y="102"/>
                  </a:lnTo>
                  <a:lnTo>
                    <a:pt x="120" y="105"/>
                  </a:lnTo>
                  <a:lnTo>
                    <a:pt x="116" y="109"/>
                  </a:lnTo>
                  <a:lnTo>
                    <a:pt x="113" y="114"/>
                  </a:lnTo>
                  <a:lnTo>
                    <a:pt x="113" y="114"/>
                  </a:lnTo>
                  <a:lnTo>
                    <a:pt x="112" y="114"/>
                  </a:lnTo>
                  <a:lnTo>
                    <a:pt x="112" y="113"/>
                  </a:lnTo>
                  <a:lnTo>
                    <a:pt x="112" y="113"/>
                  </a:lnTo>
                  <a:lnTo>
                    <a:pt x="110" y="108"/>
                  </a:lnTo>
                  <a:lnTo>
                    <a:pt x="106" y="102"/>
                  </a:lnTo>
                  <a:lnTo>
                    <a:pt x="101" y="97"/>
                  </a:lnTo>
                  <a:lnTo>
                    <a:pt x="98" y="96"/>
                  </a:lnTo>
                  <a:lnTo>
                    <a:pt x="94" y="96"/>
                  </a:lnTo>
                  <a:lnTo>
                    <a:pt x="94" y="96"/>
                  </a:lnTo>
                  <a:lnTo>
                    <a:pt x="87" y="97"/>
                  </a:lnTo>
                  <a:lnTo>
                    <a:pt x="82" y="100"/>
                  </a:lnTo>
                  <a:lnTo>
                    <a:pt x="79" y="102"/>
                  </a:lnTo>
                  <a:lnTo>
                    <a:pt x="77" y="106"/>
                  </a:lnTo>
                  <a:lnTo>
                    <a:pt x="77" y="106"/>
                  </a:lnTo>
                  <a:lnTo>
                    <a:pt x="75" y="108"/>
                  </a:lnTo>
                  <a:lnTo>
                    <a:pt x="75" y="106"/>
                  </a:lnTo>
                  <a:lnTo>
                    <a:pt x="75" y="106"/>
                  </a:lnTo>
                  <a:lnTo>
                    <a:pt x="75" y="20"/>
                  </a:lnTo>
                  <a:lnTo>
                    <a:pt x="75" y="20"/>
                  </a:lnTo>
                  <a:lnTo>
                    <a:pt x="74" y="12"/>
                  </a:lnTo>
                  <a:lnTo>
                    <a:pt x="70" y="7"/>
                  </a:lnTo>
                  <a:lnTo>
                    <a:pt x="65" y="2"/>
                  </a:lnTo>
                  <a:lnTo>
                    <a:pt x="58" y="0"/>
                  </a:lnTo>
                  <a:lnTo>
                    <a:pt x="58" y="0"/>
                  </a:lnTo>
                  <a:lnTo>
                    <a:pt x="54" y="0"/>
                  </a:lnTo>
                  <a:lnTo>
                    <a:pt x="50" y="2"/>
                  </a:lnTo>
                  <a:lnTo>
                    <a:pt x="43" y="6"/>
                  </a:lnTo>
                  <a:lnTo>
                    <a:pt x="39" y="11"/>
                  </a:lnTo>
                  <a:lnTo>
                    <a:pt x="38" y="15"/>
                  </a:lnTo>
                  <a:lnTo>
                    <a:pt x="38" y="19"/>
                  </a:lnTo>
                  <a:lnTo>
                    <a:pt x="38" y="149"/>
                  </a:lnTo>
                  <a:lnTo>
                    <a:pt x="38" y="149"/>
                  </a:lnTo>
                  <a:lnTo>
                    <a:pt x="38" y="151"/>
                  </a:lnTo>
                  <a:lnTo>
                    <a:pt x="36" y="152"/>
                  </a:lnTo>
                  <a:lnTo>
                    <a:pt x="35" y="153"/>
                  </a:lnTo>
                  <a:lnTo>
                    <a:pt x="32" y="155"/>
                  </a:lnTo>
                  <a:lnTo>
                    <a:pt x="32" y="155"/>
                  </a:lnTo>
                  <a:lnTo>
                    <a:pt x="30" y="153"/>
                  </a:lnTo>
                  <a:lnTo>
                    <a:pt x="28" y="152"/>
                  </a:lnTo>
                  <a:lnTo>
                    <a:pt x="27" y="151"/>
                  </a:lnTo>
                  <a:lnTo>
                    <a:pt x="27" y="149"/>
                  </a:lnTo>
                  <a:lnTo>
                    <a:pt x="27" y="128"/>
                  </a:lnTo>
                  <a:lnTo>
                    <a:pt x="16" y="128"/>
                  </a:lnTo>
                  <a:lnTo>
                    <a:pt x="16" y="128"/>
                  </a:lnTo>
                  <a:lnTo>
                    <a:pt x="11" y="129"/>
                  </a:lnTo>
                  <a:lnTo>
                    <a:pt x="5" y="132"/>
                  </a:lnTo>
                  <a:lnTo>
                    <a:pt x="1" y="137"/>
                  </a:lnTo>
                  <a:lnTo>
                    <a:pt x="0" y="144"/>
                  </a:lnTo>
                  <a:lnTo>
                    <a:pt x="0" y="180"/>
                  </a:lnTo>
                  <a:lnTo>
                    <a:pt x="0" y="180"/>
                  </a:lnTo>
                  <a:lnTo>
                    <a:pt x="3" y="190"/>
                  </a:lnTo>
                  <a:lnTo>
                    <a:pt x="7" y="200"/>
                  </a:lnTo>
                  <a:lnTo>
                    <a:pt x="12" y="210"/>
                  </a:lnTo>
                  <a:lnTo>
                    <a:pt x="19" y="219"/>
                  </a:lnTo>
                  <a:lnTo>
                    <a:pt x="32" y="238"/>
                  </a:lnTo>
                  <a:lnTo>
                    <a:pt x="36" y="247"/>
                  </a:lnTo>
                  <a:lnTo>
                    <a:pt x="38" y="255"/>
                  </a:lnTo>
                  <a:lnTo>
                    <a:pt x="165" y="255"/>
                  </a:lnTo>
                  <a:lnTo>
                    <a:pt x="184" y="125"/>
                  </a:lnTo>
                  <a:lnTo>
                    <a:pt x="184" y="125"/>
                  </a:lnTo>
                  <a:lnTo>
                    <a:pt x="184" y="121"/>
                  </a:lnTo>
                  <a:lnTo>
                    <a:pt x="183" y="118"/>
                  </a:lnTo>
                  <a:lnTo>
                    <a:pt x="180" y="112"/>
                  </a:lnTo>
                  <a:lnTo>
                    <a:pt x="175" y="108"/>
                  </a:lnTo>
                  <a:lnTo>
                    <a:pt x="171" y="106"/>
                  </a:lnTo>
                  <a:lnTo>
                    <a:pt x="167" y="106"/>
                  </a:lnTo>
                  <a:lnTo>
                    <a:pt x="167"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a:extLst>
              <a:ext uri="{FF2B5EF4-FFF2-40B4-BE49-F238E27FC236}">
                <a16:creationId xmlns:a16="http://schemas.microsoft.com/office/drawing/2014/main" id="{9E35FCA9-6B48-487A-B29E-8E0BF1490414}"/>
              </a:ext>
            </a:extLst>
          </p:cNvPr>
          <p:cNvGrpSpPr>
            <a:grpSpLocks noChangeAspect="1"/>
          </p:cNvGrpSpPr>
          <p:nvPr/>
        </p:nvGrpSpPr>
        <p:grpSpPr>
          <a:xfrm>
            <a:off x="2136505" y="3063278"/>
            <a:ext cx="298533" cy="307777"/>
            <a:chOff x="5094288" y="1795463"/>
            <a:chExt cx="239713" cy="215900"/>
          </a:xfrm>
          <a:solidFill>
            <a:srgbClr val="409B9C"/>
          </a:solidFill>
        </p:grpSpPr>
        <p:sp>
          <p:nvSpPr>
            <p:cNvPr id="39" name="Freeform 179">
              <a:extLst>
                <a:ext uri="{FF2B5EF4-FFF2-40B4-BE49-F238E27FC236}">
                  <a16:creationId xmlns:a16="http://schemas.microsoft.com/office/drawing/2014/main" id="{95CD44B1-80DE-4CE8-BA6E-F54FB6262C6A}"/>
                </a:ext>
              </a:extLst>
            </p:cNvPr>
            <p:cNvSpPr>
              <a:spLocks/>
            </p:cNvSpPr>
            <p:nvPr/>
          </p:nvSpPr>
          <p:spPr bwMode="auto">
            <a:xfrm>
              <a:off x="5172076" y="1911350"/>
              <a:ext cx="61913" cy="100013"/>
            </a:xfrm>
            <a:custGeom>
              <a:avLst/>
              <a:gdLst>
                <a:gd name="T0" fmla="*/ 72 w 78"/>
                <a:gd name="T1" fmla="*/ 0 h 127"/>
                <a:gd name="T2" fmla="*/ 4 w 78"/>
                <a:gd name="T3" fmla="*/ 0 h 127"/>
                <a:gd name="T4" fmla="*/ 4 w 78"/>
                <a:gd name="T5" fmla="*/ 0 h 127"/>
                <a:gd name="T6" fmla="*/ 1 w 78"/>
                <a:gd name="T7" fmla="*/ 2 h 127"/>
                <a:gd name="T8" fmla="*/ 0 w 78"/>
                <a:gd name="T9" fmla="*/ 6 h 127"/>
                <a:gd name="T10" fmla="*/ 0 w 78"/>
                <a:gd name="T11" fmla="*/ 123 h 127"/>
                <a:gd name="T12" fmla="*/ 0 w 78"/>
                <a:gd name="T13" fmla="*/ 123 h 127"/>
                <a:gd name="T14" fmla="*/ 1 w 78"/>
                <a:gd name="T15" fmla="*/ 125 h 127"/>
                <a:gd name="T16" fmla="*/ 4 w 78"/>
                <a:gd name="T17" fmla="*/ 127 h 127"/>
                <a:gd name="T18" fmla="*/ 72 w 78"/>
                <a:gd name="T19" fmla="*/ 127 h 127"/>
                <a:gd name="T20" fmla="*/ 72 w 78"/>
                <a:gd name="T21" fmla="*/ 127 h 127"/>
                <a:gd name="T22" fmla="*/ 76 w 78"/>
                <a:gd name="T23" fmla="*/ 125 h 127"/>
                <a:gd name="T24" fmla="*/ 78 w 78"/>
                <a:gd name="T25" fmla="*/ 123 h 127"/>
                <a:gd name="T26" fmla="*/ 78 w 78"/>
                <a:gd name="T27" fmla="*/ 6 h 127"/>
                <a:gd name="T28" fmla="*/ 78 w 78"/>
                <a:gd name="T29" fmla="*/ 6 h 127"/>
                <a:gd name="T30" fmla="*/ 76 w 78"/>
                <a:gd name="T31" fmla="*/ 2 h 127"/>
                <a:gd name="T32" fmla="*/ 72 w 78"/>
                <a:gd name="T33" fmla="*/ 0 h 127"/>
                <a:gd name="T34" fmla="*/ 72 w 78"/>
                <a:gd name="T3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27">
                  <a:moveTo>
                    <a:pt x="72" y="0"/>
                  </a:moveTo>
                  <a:lnTo>
                    <a:pt x="4" y="0"/>
                  </a:lnTo>
                  <a:lnTo>
                    <a:pt x="4" y="0"/>
                  </a:lnTo>
                  <a:lnTo>
                    <a:pt x="1" y="2"/>
                  </a:lnTo>
                  <a:lnTo>
                    <a:pt x="0" y="6"/>
                  </a:lnTo>
                  <a:lnTo>
                    <a:pt x="0" y="123"/>
                  </a:lnTo>
                  <a:lnTo>
                    <a:pt x="0" y="123"/>
                  </a:lnTo>
                  <a:lnTo>
                    <a:pt x="1" y="125"/>
                  </a:lnTo>
                  <a:lnTo>
                    <a:pt x="4" y="127"/>
                  </a:lnTo>
                  <a:lnTo>
                    <a:pt x="72" y="127"/>
                  </a:lnTo>
                  <a:lnTo>
                    <a:pt x="72" y="127"/>
                  </a:lnTo>
                  <a:lnTo>
                    <a:pt x="76" y="125"/>
                  </a:lnTo>
                  <a:lnTo>
                    <a:pt x="78" y="123"/>
                  </a:lnTo>
                  <a:lnTo>
                    <a:pt x="78" y="6"/>
                  </a:lnTo>
                  <a:lnTo>
                    <a:pt x="78" y="6"/>
                  </a:lnTo>
                  <a:lnTo>
                    <a:pt x="76" y="2"/>
                  </a:lnTo>
                  <a:lnTo>
                    <a:pt x="72" y="0"/>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0" name="Freeform 180">
              <a:extLst>
                <a:ext uri="{FF2B5EF4-FFF2-40B4-BE49-F238E27FC236}">
                  <a16:creationId xmlns:a16="http://schemas.microsoft.com/office/drawing/2014/main" id="{C6428391-F37C-45B6-9B73-11E3147E4A42}"/>
                </a:ext>
              </a:extLst>
            </p:cNvPr>
            <p:cNvSpPr>
              <a:spLocks/>
            </p:cNvSpPr>
            <p:nvPr/>
          </p:nvSpPr>
          <p:spPr bwMode="auto">
            <a:xfrm>
              <a:off x="5094288" y="1957388"/>
              <a:ext cx="61913" cy="53975"/>
            </a:xfrm>
            <a:custGeom>
              <a:avLst/>
              <a:gdLst>
                <a:gd name="T0" fmla="*/ 74 w 78"/>
                <a:gd name="T1" fmla="*/ 0 h 68"/>
                <a:gd name="T2" fmla="*/ 5 w 78"/>
                <a:gd name="T3" fmla="*/ 0 h 68"/>
                <a:gd name="T4" fmla="*/ 5 w 78"/>
                <a:gd name="T5" fmla="*/ 0 h 68"/>
                <a:gd name="T6" fmla="*/ 1 w 78"/>
                <a:gd name="T7" fmla="*/ 2 h 68"/>
                <a:gd name="T8" fmla="*/ 0 w 78"/>
                <a:gd name="T9" fmla="*/ 5 h 68"/>
                <a:gd name="T10" fmla="*/ 0 w 78"/>
                <a:gd name="T11" fmla="*/ 64 h 68"/>
                <a:gd name="T12" fmla="*/ 0 w 78"/>
                <a:gd name="T13" fmla="*/ 64 h 68"/>
                <a:gd name="T14" fmla="*/ 1 w 78"/>
                <a:gd name="T15" fmla="*/ 66 h 68"/>
                <a:gd name="T16" fmla="*/ 5 w 78"/>
                <a:gd name="T17" fmla="*/ 68 h 68"/>
                <a:gd name="T18" fmla="*/ 74 w 78"/>
                <a:gd name="T19" fmla="*/ 68 h 68"/>
                <a:gd name="T20" fmla="*/ 74 w 78"/>
                <a:gd name="T21" fmla="*/ 68 h 68"/>
                <a:gd name="T22" fmla="*/ 76 w 78"/>
                <a:gd name="T23" fmla="*/ 66 h 68"/>
                <a:gd name="T24" fmla="*/ 78 w 78"/>
                <a:gd name="T25" fmla="*/ 64 h 68"/>
                <a:gd name="T26" fmla="*/ 78 w 78"/>
                <a:gd name="T27" fmla="*/ 5 h 68"/>
                <a:gd name="T28" fmla="*/ 78 w 78"/>
                <a:gd name="T29" fmla="*/ 5 h 68"/>
                <a:gd name="T30" fmla="*/ 76 w 78"/>
                <a:gd name="T31" fmla="*/ 2 h 68"/>
                <a:gd name="T32" fmla="*/ 74 w 78"/>
                <a:gd name="T33" fmla="*/ 0 h 68"/>
                <a:gd name="T34" fmla="*/ 74 w 78"/>
                <a:gd name="T3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68">
                  <a:moveTo>
                    <a:pt x="74" y="0"/>
                  </a:moveTo>
                  <a:lnTo>
                    <a:pt x="5" y="0"/>
                  </a:lnTo>
                  <a:lnTo>
                    <a:pt x="5" y="0"/>
                  </a:lnTo>
                  <a:lnTo>
                    <a:pt x="1" y="2"/>
                  </a:lnTo>
                  <a:lnTo>
                    <a:pt x="0" y="5"/>
                  </a:lnTo>
                  <a:lnTo>
                    <a:pt x="0" y="64"/>
                  </a:lnTo>
                  <a:lnTo>
                    <a:pt x="0" y="64"/>
                  </a:lnTo>
                  <a:lnTo>
                    <a:pt x="1" y="66"/>
                  </a:lnTo>
                  <a:lnTo>
                    <a:pt x="5" y="68"/>
                  </a:lnTo>
                  <a:lnTo>
                    <a:pt x="74" y="68"/>
                  </a:lnTo>
                  <a:lnTo>
                    <a:pt x="74" y="68"/>
                  </a:lnTo>
                  <a:lnTo>
                    <a:pt x="76" y="66"/>
                  </a:lnTo>
                  <a:lnTo>
                    <a:pt x="78" y="64"/>
                  </a:lnTo>
                  <a:lnTo>
                    <a:pt x="78" y="5"/>
                  </a:lnTo>
                  <a:lnTo>
                    <a:pt x="78" y="5"/>
                  </a:lnTo>
                  <a:lnTo>
                    <a:pt x="76" y="2"/>
                  </a:lnTo>
                  <a:lnTo>
                    <a:pt x="74" y="0"/>
                  </a:lnTo>
                  <a:lnTo>
                    <a:pt x="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1" name="Freeform 181">
              <a:extLst>
                <a:ext uri="{FF2B5EF4-FFF2-40B4-BE49-F238E27FC236}">
                  <a16:creationId xmlns:a16="http://schemas.microsoft.com/office/drawing/2014/main" id="{D08A4BE6-D1E2-45E8-92CD-3CE7F5B475F4}"/>
                </a:ext>
              </a:extLst>
            </p:cNvPr>
            <p:cNvSpPr>
              <a:spLocks/>
            </p:cNvSpPr>
            <p:nvPr/>
          </p:nvSpPr>
          <p:spPr bwMode="auto">
            <a:xfrm>
              <a:off x="5227638" y="1795463"/>
              <a:ext cx="106363" cy="215900"/>
            </a:xfrm>
            <a:custGeom>
              <a:avLst/>
              <a:gdLst>
                <a:gd name="T0" fmla="*/ 135 w 136"/>
                <a:gd name="T1" fmla="*/ 89 h 272"/>
                <a:gd name="T2" fmla="*/ 71 w 136"/>
                <a:gd name="T3" fmla="*/ 2 h 272"/>
                <a:gd name="T4" fmla="*/ 71 w 136"/>
                <a:gd name="T5" fmla="*/ 2 h 272"/>
                <a:gd name="T6" fmla="*/ 70 w 136"/>
                <a:gd name="T7" fmla="*/ 0 h 272"/>
                <a:gd name="T8" fmla="*/ 67 w 136"/>
                <a:gd name="T9" fmla="*/ 0 h 272"/>
                <a:gd name="T10" fmla="*/ 66 w 136"/>
                <a:gd name="T11" fmla="*/ 0 h 272"/>
                <a:gd name="T12" fmla="*/ 63 w 136"/>
                <a:gd name="T13" fmla="*/ 2 h 272"/>
                <a:gd name="T14" fmla="*/ 0 w 136"/>
                <a:gd name="T15" fmla="*/ 89 h 272"/>
                <a:gd name="T16" fmla="*/ 0 w 136"/>
                <a:gd name="T17" fmla="*/ 89 h 272"/>
                <a:gd name="T18" fmla="*/ 0 w 136"/>
                <a:gd name="T19" fmla="*/ 92 h 272"/>
                <a:gd name="T20" fmla="*/ 0 w 136"/>
                <a:gd name="T21" fmla="*/ 94 h 272"/>
                <a:gd name="T22" fmla="*/ 0 w 136"/>
                <a:gd name="T23" fmla="*/ 94 h 272"/>
                <a:gd name="T24" fmla="*/ 2 w 136"/>
                <a:gd name="T25" fmla="*/ 96 h 272"/>
                <a:gd name="T26" fmla="*/ 4 w 136"/>
                <a:gd name="T27" fmla="*/ 97 h 272"/>
                <a:gd name="T28" fmla="*/ 28 w 136"/>
                <a:gd name="T29" fmla="*/ 97 h 272"/>
                <a:gd name="T30" fmla="*/ 28 w 136"/>
                <a:gd name="T31" fmla="*/ 268 h 272"/>
                <a:gd name="T32" fmla="*/ 28 w 136"/>
                <a:gd name="T33" fmla="*/ 268 h 272"/>
                <a:gd name="T34" fmla="*/ 30 w 136"/>
                <a:gd name="T35" fmla="*/ 270 h 272"/>
                <a:gd name="T36" fmla="*/ 34 w 136"/>
                <a:gd name="T37" fmla="*/ 272 h 272"/>
                <a:gd name="T38" fmla="*/ 102 w 136"/>
                <a:gd name="T39" fmla="*/ 272 h 272"/>
                <a:gd name="T40" fmla="*/ 102 w 136"/>
                <a:gd name="T41" fmla="*/ 272 h 272"/>
                <a:gd name="T42" fmla="*/ 105 w 136"/>
                <a:gd name="T43" fmla="*/ 270 h 272"/>
                <a:gd name="T44" fmla="*/ 106 w 136"/>
                <a:gd name="T45" fmla="*/ 268 h 272"/>
                <a:gd name="T46" fmla="*/ 106 w 136"/>
                <a:gd name="T47" fmla="*/ 97 h 272"/>
                <a:gd name="T48" fmla="*/ 131 w 136"/>
                <a:gd name="T49" fmla="*/ 97 h 272"/>
                <a:gd name="T50" fmla="*/ 131 w 136"/>
                <a:gd name="T51" fmla="*/ 97 h 272"/>
                <a:gd name="T52" fmla="*/ 133 w 136"/>
                <a:gd name="T53" fmla="*/ 96 h 272"/>
                <a:gd name="T54" fmla="*/ 136 w 136"/>
                <a:gd name="T55" fmla="*/ 94 h 272"/>
                <a:gd name="T56" fmla="*/ 136 w 136"/>
                <a:gd name="T57" fmla="*/ 94 h 272"/>
                <a:gd name="T58" fmla="*/ 136 w 136"/>
                <a:gd name="T59" fmla="*/ 92 h 272"/>
                <a:gd name="T60" fmla="*/ 135 w 136"/>
                <a:gd name="T61" fmla="*/ 89 h 272"/>
                <a:gd name="T62" fmla="*/ 135 w 136"/>
                <a:gd name="T63"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272">
                  <a:moveTo>
                    <a:pt x="135" y="89"/>
                  </a:moveTo>
                  <a:lnTo>
                    <a:pt x="71" y="2"/>
                  </a:lnTo>
                  <a:lnTo>
                    <a:pt x="71" y="2"/>
                  </a:lnTo>
                  <a:lnTo>
                    <a:pt x="70" y="0"/>
                  </a:lnTo>
                  <a:lnTo>
                    <a:pt x="67" y="0"/>
                  </a:lnTo>
                  <a:lnTo>
                    <a:pt x="66" y="0"/>
                  </a:lnTo>
                  <a:lnTo>
                    <a:pt x="63" y="2"/>
                  </a:lnTo>
                  <a:lnTo>
                    <a:pt x="0" y="89"/>
                  </a:lnTo>
                  <a:lnTo>
                    <a:pt x="0" y="89"/>
                  </a:lnTo>
                  <a:lnTo>
                    <a:pt x="0" y="92"/>
                  </a:lnTo>
                  <a:lnTo>
                    <a:pt x="0" y="94"/>
                  </a:lnTo>
                  <a:lnTo>
                    <a:pt x="0" y="94"/>
                  </a:lnTo>
                  <a:lnTo>
                    <a:pt x="2" y="96"/>
                  </a:lnTo>
                  <a:lnTo>
                    <a:pt x="4" y="97"/>
                  </a:lnTo>
                  <a:lnTo>
                    <a:pt x="28" y="97"/>
                  </a:lnTo>
                  <a:lnTo>
                    <a:pt x="28" y="268"/>
                  </a:lnTo>
                  <a:lnTo>
                    <a:pt x="28" y="268"/>
                  </a:lnTo>
                  <a:lnTo>
                    <a:pt x="30" y="270"/>
                  </a:lnTo>
                  <a:lnTo>
                    <a:pt x="34" y="272"/>
                  </a:lnTo>
                  <a:lnTo>
                    <a:pt x="102" y="272"/>
                  </a:lnTo>
                  <a:lnTo>
                    <a:pt x="102" y="272"/>
                  </a:lnTo>
                  <a:lnTo>
                    <a:pt x="105" y="270"/>
                  </a:lnTo>
                  <a:lnTo>
                    <a:pt x="106" y="268"/>
                  </a:lnTo>
                  <a:lnTo>
                    <a:pt x="106" y="97"/>
                  </a:lnTo>
                  <a:lnTo>
                    <a:pt x="131" y="97"/>
                  </a:lnTo>
                  <a:lnTo>
                    <a:pt x="131" y="97"/>
                  </a:lnTo>
                  <a:lnTo>
                    <a:pt x="133" y="96"/>
                  </a:lnTo>
                  <a:lnTo>
                    <a:pt x="136" y="94"/>
                  </a:lnTo>
                  <a:lnTo>
                    <a:pt x="136" y="94"/>
                  </a:lnTo>
                  <a:lnTo>
                    <a:pt x="136" y="92"/>
                  </a:lnTo>
                  <a:lnTo>
                    <a:pt x="135" y="89"/>
                  </a:lnTo>
                  <a:lnTo>
                    <a:pt x="135"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84384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EOM Theme">
  <a:themeElements>
    <a:clrScheme name="Custom 1">
      <a:dk1>
        <a:srgbClr val="262626"/>
      </a:dk1>
      <a:lt1>
        <a:srgbClr val="FFFFFF"/>
      </a:lt1>
      <a:dk2>
        <a:srgbClr val="00153B"/>
      </a:dk2>
      <a:lt2>
        <a:srgbClr val="EAEAEA"/>
      </a:lt2>
      <a:accent1>
        <a:srgbClr val="003087"/>
      </a:accent1>
      <a:accent2>
        <a:srgbClr val="5A7BDD"/>
      </a:accent2>
      <a:accent3>
        <a:srgbClr val="FFD004"/>
      </a:accent3>
      <a:accent4>
        <a:srgbClr val="323232"/>
      </a:accent4>
      <a:accent5>
        <a:srgbClr val="1DC6BF"/>
      </a:accent5>
      <a:accent6>
        <a:srgbClr val="E6E7E8"/>
      </a:accent6>
      <a:hlink>
        <a:srgbClr val="536EFF"/>
      </a:hlink>
      <a:folHlink>
        <a:srgbClr val="3713A0"/>
      </a:folHlink>
    </a:clrScheme>
    <a:fontScheme name="Rockwell Theme">
      <a:majorFont>
        <a:latin typeface="Rockwel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ranklin Gothic Book"/>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OM Theme" id="{31C9DD4F-5D77-487E-A4CA-FD85E7CD2E92}" vid="{CE63A6CC-5818-4500-A703-69627B1FFD48}"/>
    </a:ext>
  </a:extLst>
</a:theme>
</file>

<file path=ppt/theme/theme2.xml><?xml version="1.0" encoding="utf-8"?>
<a:theme xmlns:a="http://schemas.openxmlformats.org/drawingml/2006/main" name="Default Theme">
  <a:themeElements>
    <a:clrScheme name="Custom 1">
      <a:dk1>
        <a:srgbClr val="262626"/>
      </a:dk1>
      <a:lt1>
        <a:srgbClr val="FFFFFF"/>
      </a:lt1>
      <a:dk2>
        <a:srgbClr val="00153B"/>
      </a:dk2>
      <a:lt2>
        <a:srgbClr val="EAEAEA"/>
      </a:lt2>
      <a:accent1>
        <a:srgbClr val="003087"/>
      </a:accent1>
      <a:accent2>
        <a:srgbClr val="5A7BDD"/>
      </a:accent2>
      <a:accent3>
        <a:srgbClr val="FFD004"/>
      </a:accent3>
      <a:accent4>
        <a:srgbClr val="323232"/>
      </a:accent4>
      <a:accent5>
        <a:srgbClr val="1DC6BF"/>
      </a:accent5>
      <a:accent6>
        <a:srgbClr val="E6E7E8"/>
      </a:accent6>
      <a:hlink>
        <a:srgbClr val="536EFF"/>
      </a:hlink>
      <a:folHlink>
        <a:srgbClr val="3713A0"/>
      </a:folHlink>
    </a:clrScheme>
    <a:fontScheme name="Rockwell Theme">
      <a:majorFont>
        <a:latin typeface="Rockwel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ranklin Gothic Book"/>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AD46600F34004497503F6CC7713B13" ma:contentTypeVersion="5" ma:contentTypeDescription="Create a new document." ma:contentTypeScope="" ma:versionID="813c2250e36b2e06d20309c49d66a424">
  <xsd:schema xmlns:xsd="http://www.w3.org/2001/XMLSchema" xmlns:xs="http://www.w3.org/2001/XMLSchema" xmlns:p="http://schemas.microsoft.com/office/2006/metadata/properties" xmlns:ns2="d536a60b-1fc4-4993-97f7-5bafe5cff0cf" targetNamespace="http://schemas.microsoft.com/office/2006/metadata/properties" ma:root="true" ma:fieldsID="ec15308ba269fd29fd4ca6aefad25df9" ns2:_="">
    <xsd:import namespace="d536a60b-1fc4-4993-97f7-5bafe5cff0c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36a60b-1fc4-4993-97f7-5bafe5cff0c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8CF1A8-0783-4008-9B5F-81390506BE8B}">
  <ds:schemaRefs>
    <ds:schemaRef ds:uri="http://purl.org/dc/dcmitype/"/>
    <ds:schemaRef ds:uri="http://schemas.openxmlformats.org/package/2006/metadata/core-properties"/>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d536a60b-1fc4-4993-97f7-5bafe5cff0cf"/>
    <ds:schemaRef ds:uri="http://schemas.microsoft.com/office/2006/metadata/properties"/>
  </ds:schemaRefs>
</ds:datastoreItem>
</file>

<file path=customXml/itemProps2.xml><?xml version="1.0" encoding="utf-8"?>
<ds:datastoreItem xmlns:ds="http://schemas.openxmlformats.org/officeDocument/2006/customXml" ds:itemID="{60D52C79-7753-47D6-809D-C6A2FE757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36a60b-1fc4-4993-97f7-5bafe5cff0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4E1371-A3C1-4286-8D35-BF948E844B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EOM Theme</Template>
  <TotalTime>21648</TotalTime>
  <Words>5591</Words>
  <Application>Microsoft Office PowerPoint</Application>
  <PresentationFormat>On-screen Show (4:3)</PresentationFormat>
  <Paragraphs>416</Paragraphs>
  <Slides>19</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Arial</vt:lpstr>
      <vt:lpstr>Avenir Medium</vt:lpstr>
      <vt:lpstr>Calibri</vt:lpstr>
      <vt:lpstr>Franklin Gothic Book</vt:lpstr>
      <vt:lpstr>Google Sans</vt:lpstr>
      <vt:lpstr>Open Sans</vt:lpstr>
      <vt:lpstr>Rockwell</vt:lpstr>
      <vt:lpstr>Segoe UI</vt:lpstr>
      <vt:lpstr>Symbol</vt:lpstr>
      <vt:lpstr>Times New Roman</vt:lpstr>
      <vt:lpstr>Wingdings</vt:lpstr>
      <vt:lpstr>EOM Theme</vt:lpstr>
      <vt:lpstr>Default Theme</vt:lpstr>
      <vt:lpstr>USCDI+ Cancer Data Exchange Summit  May 8, 2024 </vt:lpstr>
      <vt:lpstr>PowerPoint Presentation</vt:lpstr>
      <vt:lpstr>Statutory Authority for CMMI</vt:lpstr>
      <vt:lpstr>PowerPoint Presentation</vt:lpstr>
      <vt:lpstr>PowerPoint Presentation</vt:lpstr>
      <vt:lpstr>PowerPoint Presentation</vt:lpstr>
      <vt:lpstr>EOM Episodes</vt:lpstr>
      <vt:lpstr>PowerPoint Presentation</vt:lpstr>
      <vt:lpstr>Quality Strategy</vt:lpstr>
      <vt:lpstr>Care Transformation through Participant Redesign Activities (PRAs)</vt:lpstr>
      <vt:lpstr>Health Equity</vt:lpstr>
      <vt:lpstr>Data Sharing and Health IT</vt:lpstr>
      <vt:lpstr>PowerPoint Presentation</vt:lpstr>
      <vt:lpstr>PowerPoint Presentation</vt:lpstr>
      <vt:lpstr>PowerPoint Presentation</vt:lpstr>
      <vt:lpstr>EOM Clinical data elements</vt:lpstr>
      <vt:lpstr>EOM REPORTING</vt:lpstr>
      <vt:lpstr>EOM CDEs REPORTING</vt:lpstr>
      <vt:lpstr>Resources and 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Access and Rural Transformation (CHART) Model  Model Overview Webinar  Center for Medicare &amp; Medicaid Innovation  Centers for Medicare &amp; Medicaid Services (CMS)  [DATE TBD]</dc:title>
  <dc:creator>Fowler, Rachel</dc:creator>
  <cp:lastModifiedBy>Kate Blackwell CMMI</cp:lastModifiedBy>
  <cp:revision>596</cp:revision>
  <dcterms:created xsi:type="dcterms:W3CDTF">2020-07-16T15:03:02Z</dcterms:created>
  <dcterms:modified xsi:type="dcterms:W3CDTF">2024-05-06T13:22:13Z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0x010100A6AD46600F34004497503F6CC7713B13</vt:lpwstr>
  </property>
  <property fmtid="{D5CDD505-2E9C-101B-9397-08002B2CF9AE}" pid="4" name="MSIP_Label_ea60d57e-af5b-4752-ac57-3e4f28ca11dc_Enabled">
    <vt:lpwstr>true</vt:lpwstr>
  </property>
  <property fmtid="{D5CDD505-2E9C-101B-9397-08002B2CF9AE}" pid="5" name="MSIP_Label_ea60d57e-af5b-4752-ac57-3e4f28ca11dc_SetDate">
    <vt:lpwstr>2022-06-08T19:16:54Z</vt:lpwstr>
  </property>
  <property fmtid="{D5CDD505-2E9C-101B-9397-08002B2CF9AE}" pid="6" name="MSIP_Label_ea60d57e-af5b-4752-ac57-3e4f28ca11dc_Method">
    <vt:lpwstr>Standard</vt:lpwstr>
  </property>
  <property fmtid="{D5CDD505-2E9C-101B-9397-08002B2CF9AE}" pid="7" name="MSIP_Label_ea60d57e-af5b-4752-ac57-3e4f28ca11dc_Name">
    <vt:lpwstr>ea60d57e-af5b-4752-ac57-3e4f28ca11dc</vt:lpwstr>
  </property>
  <property fmtid="{D5CDD505-2E9C-101B-9397-08002B2CF9AE}" pid="8" name="MSIP_Label_ea60d57e-af5b-4752-ac57-3e4f28ca11dc_SiteId">
    <vt:lpwstr>36da45f1-dd2c-4d1f-af13-5abe46b99921</vt:lpwstr>
  </property>
  <property fmtid="{D5CDD505-2E9C-101B-9397-08002B2CF9AE}" pid="9" name="MSIP_Label_ea60d57e-af5b-4752-ac57-3e4f28ca11dc_ActionId">
    <vt:lpwstr>3da17f5a-9a4a-4c2f-9388-e23b4da7ef57</vt:lpwstr>
  </property>
  <property fmtid="{D5CDD505-2E9C-101B-9397-08002B2CF9AE}" pid="10" name="MSIP_Label_ea60d57e-af5b-4752-ac57-3e4f28ca11dc_ContentBits">
    <vt:lpwstr>0</vt:lpwstr>
  </property>
</Properties>
</file>