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e123fbef3_0_7:notes"/>
          <p:cNvSpPr/>
          <p:nvPr>
            <p:ph idx="2" type="sldImg"/>
          </p:nvPr>
        </p:nvSpPr>
        <p:spPr>
          <a:xfrm>
            <a:off x="380880" y="685800"/>
            <a:ext cx="60954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Google Shape;58;g2ce123fbef3_0_7:notes"/>
          <p:cNvSpPr txBox="1"/>
          <p:nvPr>
            <p:ph idx="1" type="body"/>
          </p:nvPr>
        </p:nvSpPr>
        <p:spPr>
          <a:xfrm>
            <a:off x="685800" y="4343400"/>
            <a:ext cx="5485800" cy="4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but is the lab sending these resources as a zip file via FTP, sending them as a binary data type embedded within an HL7 v2 message, sending them via HTTP (Restful) in some manner, </a:t>
            </a:r>
            <a:endParaRPr b="0" sz="11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e123fbef3_0_13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2ce123fbef3_0_13:notes"/>
          <p:cNvSpPr/>
          <p:nvPr>
            <p:ph idx="2" type="sldImg"/>
          </p:nvPr>
        </p:nvSpPr>
        <p:spPr>
          <a:xfrm>
            <a:off x="381240" y="694800"/>
            <a:ext cx="60951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e123fbef3_0_21:notes"/>
          <p:cNvSpPr txBox="1"/>
          <p:nvPr>
            <p:ph idx="1" type="body"/>
          </p:nvPr>
        </p:nvSpPr>
        <p:spPr>
          <a:xfrm>
            <a:off x="685800" y="4343400"/>
            <a:ext cx="5485200" cy="4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1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endParaRPr b="0" sz="11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600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lang="en" sz="7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 Interoperability matrix for an example data element. Each column row represents a vendor product implemented at a site for an example data element. </a:t>
            </a:r>
            <a:endParaRPr b="0" sz="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600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1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b="0" sz="11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1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b="0" sz="11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1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0" sz="11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1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0" sz="11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11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2ce123fbef3_0_21:notes"/>
          <p:cNvSpPr/>
          <p:nvPr>
            <p:ph idx="2" type="sldImg"/>
          </p:nvPr>
        </p:nvSpPr>
        <p:spPr>
          <a:xfrm>
            <a:off x="380880" y="695160"/>
            <a:ext cx="60942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DRAFT PLENARY 1 &amp; NOTES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0" y="771840"/>
            <a:ext cx="9066962" cy="39398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140760" y="65160"/>
            <a:ext cx="82632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61A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lang="en" sz="2400">
                <a:solidFill>
                  <a:srgbClr val="0061A3"/>
                </a:solidFill>
              </a:rPr>
              <a:t>Data Journey</a:t>
            </a:r>
            <a:r>
              <a:rPr b="1" i="0" lang="en" sz="2400" u="none" cap="none" strike="noStrike">
                <a:solidFill>
                  <a:srgbClr val="0061A3"/>
                </a:solidFill>
                <a:latin typeface="Arial"/>
                <a:ea typeface="Arial"/>
                <a:cs typeface="Arial"/>
                <a:sym typeface="Arial"/>
              </a:rPr>
              <a:t> Pipeline”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4294967295" type="title"/>
          </p:nvPr>
        </p:nvSpPr>
        <p:spPr>
          <a:xfrm>
            <a:off x="201600" y="222475"/>
            <a:ext cx="8659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A3"/>
              </a:buClr>
              <a:buSzPct val="100000"/>
              <a:buFont typeface="Arial"/>
              <a:buNone/>
            </a:pPr>
            <a:r>
              <a:rPr b="1" i="0" lang="en" sz="2120" u="none" cap="none" strike="noStrike">
                <a:solidFill>
                  <a:srgbClr val="0061A3"/>
                </a:solidFill>
                <a:latin typeface="Arial"/>
                <a:ea typeface="Arial"/>
                <a:cs typeface="Arial"/>
                <a:sym typeface="Arial"/>
              </a:rPr>
              <a:t>EMRs present </a:t>
            </a:r>
            <a:r>
              <a:rPr b="1" i="0" lang="en" sz="2120" u="sng" cap="none" strike="noStrike">
                <a:solidFill>
                  <a:srgbClr val="0061A3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b="1" i="0" lang="en" sz="2120" u="none" cap="none" strike="noStrike">
                <a:solidFill>
                  <a:srgbClr val="0061A3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b="1" lang="en" sz="2120">
                <a:solidFill>
                  <a:srgbClr val="0061A3"/>
                </a:solidFill>
              </a:rPr>
              <a:t>Geography</a:t>
            </a:r>
            <a:r>
              <a:rPr b="1" i="0" lang="en" sz="2120" u="none" cap="none" strike="noStrike">
                <a:solidFill>
                  <a:srgbClr val="0061A3"/>
                </a:solidFill>
                <a:latin typeface="Arial"/>
                <a:ea typeface="Arial"/>
                <a:cs typeface="Arial"/>
                <a:sym typeface="Arial"/>
              </a:rPr>
              <a:t> &amp; a </a:t>
            </a:r>
            <a:r>
              <a:rPr b="1" lang="en" sz="2120">
                <a:solidFill>
                  <a:srgbClr val="0061A3"/>
                </a:solidFill>
              </a:rPr>
              <a:t>Language</a:t>
            </a:r>
            <a:r>
              <a:rPr b="1" i="0" lang="en" sz="2120" u="none" cap="none" strike="noStrike">
                <a:solidFill>
                  <a:srgbClr val="0061A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2120">
                <a:solidFill>
                  <a:srgbClr val="0061A3"/>
                </a:solidFill>
              </a:rPr>
              <a:t>problem</a:t>
            </a:r>
            <a:r>
              <a:rPr b="1" i="0" lang="en" sz="2120" u="none" cap="none" strike="noStrike">
                <a:solidFill>
                  <a:srgbClr val="0061A3"/>
                </a:solidFill>
                <a:latin typeface="Arial"/>
                <a:ea typeface="Arial"/>
                <a:cs typeface="Arial"/>
                <a:sym typeface="Arial"/>
              </a:rPr>
              <a:t>: Bernstam, 2022</a:t>
            </a:r>
            <a:endParaRPr b="0" i="0" sz="2120" u="none" cap="none" strike="noStrik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 txBox="1"/>
          <p:nvPr>
            <p:ph idx="4294967295" type="body"/>
          </p:nvPr>
        </p:nvSpPr>
        <p:spPr>
          <a:xfrm>
            <a:off x="148680" y="902520"/>
            <a:ext cx="51861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85000" lnSpcReduction="20000"/>
          </a:bodyPr>
          <a:lstStyle/>
          <a:p>
            <a:pPr indent="0" lvl="0" marL="22824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CancerLinq: 68 sites, 12 data elements</a:t>
            </a:r>
            <a:endParaRPr b="0" i="0" sz="1800" u="none" cap="none" strike="noStrik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240" marR="0" rtl="0" algn="l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None/>
            </a:pPr>
            <a:r>
              <a:rPr b="0" i="0" lang="en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EHRs represented  Clarity/Epic, Allscripts, Aria/Varian, Centricity, Cerner,  Intellidose, MOSAIQ, NextGen &amp; OncoEMR.</a:t>
            </a:r>
            <a:endParaRPr b="0" i="0" sz="1400" u="none" cap="none" strike="noStrik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9560" y="833040"/>
            <a:ext cx="3569041" cy="92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4480" y="4086360"/>
            <a:ext cx="5879160" cy="92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22040" y="1828800"/>
            <a:ext cx="7207920" cy="251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4294967295" type="title"/>
          </p:nvPr>
        </p:nvSpPr>
        <p:spPr>
          <a:xfrm>
            <a:off x="154440" y="30600"/>
            <a:ext cx="85194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A3"/>
              </a:buClr>
              <a:buSzPts val="2220"/>
              <a:buFont typeface="Arial"/>
              <a:buNone/>
            </a:pPr>
            <a:r>
              <a:rPr b="1" i="0" lang="en" sz="2220" u="none" cap="none" strike="noStrike">
                <a:solidFill>
                  <a:srgbClr val="0061A3"/>
                </a:solidFill>
                <a:latin typeface="Arial"/>
                <a:ea typeface="Arial"/>
                <a:cs typeface="Arial"/>
                <a:sym typeface="Arial"/>
              </a:rPr>
              <a:t>Need both Syntactic and Semantic Interoperability</a:t>
            </a:r>
            <a:endParaRPr b="0" i="0" sz="2220" u="none" cap="none" strike="noStrik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6"/>
          <p:cNvSpPr txBox="1"/>
          <p:nvPr>
            <p:ph idx="4294967295" type="body"/>
          </p:nvPr>
        </p:nvSpPr>
        <p:spPr>
          <a:xfrm>
            <a:off x="228960" y="702720"/>
            <a:ext cx="3838200" cy="3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2286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60"/>
              <a:buFont typeface="Arial"/>
              <a:buNone/>
            </a:pPr>
            <a:r>
              <a:rPr b="1" i="0" lang="en" sz="136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Syntactic</a:t>
            </a:r>
            <a:r>
              <a:rPr b="0" i="0" lang="en" sz="136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= Clustering within EMRs =  Structure of where variable is located</a:t>
            </a:r>
            <a:endParaRPr b="0" i="0" sz="1360" u="none" cap="none" strike="noStrik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105000"/>
              </a:lnSpc>
              <a:spcBef>
                <a:spcPts val="1199"/>
              </a:spcBef>
              <a:spcAft>
                <a:spcPts val="0"/>
              </a:spcAft>
              <a:buClr>
                <a:srgbClr val="595959"/>
              </a:buClr>
              <a:buSzPts val="1360"/>
              <a:buFont typeface="Arial"/>
              <a:buNone/>
            </a:pPr>
            <a:r>
              <a:rPr b="1" i="0" lang="en" sz="136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Semantic</a:t>
            </a:r>
            <a:r>
              <a:rPr b="0" i="0" lang="en" sz="136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= Clustering of match/choice of LOINC, RxNorm representation (or not!)</a:t>
            </a:r>
            <a:endParaRPr b="0" i="0" sz="1360" u="none" cap="none" strike="noStrik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105000"/>
              </a:lnSpc>
              <a:spcBef>
                <a:spcPts val="1199"/>
              </a:spcBef>
              <a:spcAft>
                <a:spcPts val="0"/>
              </a:spcAft>
              <a:buClr>
                <a:srgbClr val="595959"/>
              </a:buClr>
              <a:buSzPts val="1360"/>
              <a:buFont typeface="Arial"/>
              <a:buNone/>
            </a:pPr>
            <a:r>
              <a:rPr b="0" i="0" lang="en" sz="136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Overall </a:t>
            </a:r>
            <a:r>
              <a:rPr b="1" i="0" lang="en" sz="136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Intra</a:t>
            </a:r>
            <a:r>
              <a:rPr b="0" i="0" lang="en" sz="136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-vendor interoperability score was 0.68, compared to a mean of 0.22 for </a:t>
            </a:r>
            <a:r>
              <a:rPr b="1" i="0" lang="en" sz="136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inter</a:t>
            </a:r>
            <a:r>
              <a:rPr b="0" i="0" lang="en" sz="136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-vendor interoperability  (weighted by number systems)</a:t>
            </a:r>
            <a:endParaRPr b="0" i="0" sz="1360" u="none" cap="none" strike="noStrik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“In the most favorable case*’...approximately two-thirds of data types will be “understood” by a receiving site.”</a:t>
            </a:r>
            <a:endParaRPr b="0" i="0" sz="1500" u="none" cap="none" strike="noStrik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1360" y="574200"/>
            <a:ext cx="4921919" cy="407088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4627800" y="4553280"/>
            <a:ext cx="3003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Bernstam et al, 2022</a:t>
            </a:r>
            <a:endParaRPr b="0" i="0" sz="12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