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media/image9.jpg" ContentType="image/jpeg"/>
  <Override PartName="/ppt/notesSlides/notesSlide2.xml" ContentType="application/vnd.openxmlformats-officedocument.presentationml.notesSlide+xml"/>
  <Override PartName="/ppt/media/image16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13"/>
  </p:notesMasterIdLst>
  <p:sldIdLst>
    <p:sldId id="258" r:id="rId2"/>
    <p:sldId id="2147478687" r:id="rId3"/>
    <p:sldId id="2147478686" r:id="rId4"/>
    <p:sldId id="1902" r:id="rId5"/>
    <p:sldId id="951" r:id="rId6"/>
    <p:sldId id="256" r:id="rId7"/>
    <p:sldId id="2147478713" r:id="rId8"/>
    <p:sldId id="2147478712" r:id="rId9"/>
    <p:sldId id="281" r:id="rId10"/>
    <p:sldId id="280" r:id="rId11"/>
    <p:sldId id="2147478719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8F"/>
    <a:srgbClr val="A12B2F"/>
    <a:srgbClr val="007836"/>
    <a:srgbClr val="ECAA00"/>
    <a:srgbClr val="76777B"/>
    <a:srgbClr val="00609C"/>
    <a:srgbClr val="ECAC00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04" autoAdjust="0"/>
    <p:restoredTop sz="93583" autoAdjust="0"/>
  </p:normalViewPr>
  <p:slideViewPr>
    <p:cSldViewPr snapToGrid="0" showGuides="1">
      <p:cViewPr varScale="1">
        <p:scale>
          <a:sx n="48" d="100"/>
          <a:sy n="48" d="100"/>
        </p:scale>
        <p:origin x="1044" y="52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4EB95-0D2A-DB35-679F-A38F5E451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D91AED-B72B-00E4-9437-456CDA7201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391BBA-0489-192E-E6EA-9C74B73D6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Pilot 1:</a:t>
            </a:r>
            <a:r>
              <a:rPr lang="en-US" baseline="0"/>
              <a:t> Predictive model of drug response; UQ and improved experiment; develop hybrid (mechanistic/ML) models</a:t>
            </a:r>
          </a:p>
          <a:p>
            <a:r>
              <a:rPr lang="en-US" baseline="0"/>
              <a:t>Patient derived </a:t>
            </a:r>
            <a:r>
              <a:rPr lang="en-US" baseline="0" err="1"/>
              <a:t>xenographs</a:t>
            </a:r>
            <a:r>
              <a:rPr lang="en-US" baseline="0"/>
              <a:t> or cell lines</a:t>
            </a:r>
          </a:p>
          <a:p>
            <a:endParaRPr lang="en-US"/>
          </a:p>
          <a:p>
            <a:r>
              <a:rPr lang="en-US"/>
              <a:t>Pilot 3:</a:t>
            </a:r>
            <a:r>
              <a:rPr lang="en-US" baseline="0"/>
              <a:t> Information capture; Information integration; Population-level modeling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394E3-59A7-9333-9CDD-E571326D7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B4839-7B15-0846-BA51-662E4A29EC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136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8B27992C-BAD4-A41B-CF6F-F123498F0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9391dde9bf_10_0:notes">
            <a:extLst>
              <a:ext uri="{FF2B5EF4-FFF2-40B4-BE49-F238E27FC236}">
                <a16:creationId xmlns:a16="http://schemas.microsoft.com/office/drawing/2014/main" id="{90617014-D590-F5B3-7037-92BE5B46A8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29391dde9bf_10_0:notes">
            <a:extLst>
              <a:ext uri="{FF2B5EF4-FFF2-40B4-BE49-F238E27FC236}">
                <a16:creationId xmlns:a16="http://schemas.microsoft.com/office/drawing/2014/main" id="{574F28E9-E628-D055-3A4F-9195B93054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Lab/uni logos are grouped together. Can ungroup (Arrange -&gt; ungroup)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34037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>
          <a:extLst>
            <a:ext uri="{FF2B5EF4-FFF2-40B4-BE49-F238E27FC236}">
              <a16:creationId xmlns:a16="http://schemas.microsoft.com/office/drawing/2014/main" id="{82493F1F-587E-E590-C861-1985E9F4B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9391dde9bf_10_43:notes">
            <a:extLst>
              <a:ext uri="{FF2B5EF4-FFF2-40B4-BE49-F238E27FC236}">
                <a16:creationId xmlns:a16="http://schemas.microsoft.com/office/drawing/2014/main" id="{7DCCF2CF-AF34-9E85-9F54-664F94DAD8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29391dde9bf_10_43:notes">
            <a:extLst>
              <a:ext uri="{FF2B5EF4-FFF2-40B4-BE49-F238E27FC236}">
                <a16:creationId xmlns:a16="http://schemas.microsoft.com/office/drawing/2014/main" id="{3BD2FFD7-862D-FB1C-D2CD-25646F84FF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9355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id="{741F281F-0474-1932-56C3-C9025F61E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9391dde9bf_10_38:notes">
            <a:extLst>
              <a:ext uri="{FF2B5EF4-FFF2-40B4-BE49-F238E27FC236}">
                <a16:creationId xmlns:a16="http://schemas.microsoft.com/office/drawing/2014/main" id="{C21004CC-D020-ADA0-29D2-4716A9A7AB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29391dde9bf_10_38:notes">
            <a:extLst>
              <a:ext uri="{FF2B5EF4-FFF2-40B4-BE49-F238E27FC236}">
                <a16:creationId xmlns:a16="http://schemas.microsoft.com/office/drawing/2014/main" id="{0BF4F24B-382B-54F0-D5FA-C0E32899DE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0384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935458D1-B28F-CE40-BCD4-F58538716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854" y="215692"/>
            <a:ext cx="7686275" cy="3289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0" i="0"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3134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4B07B-DCC9-6043-A2DF-1DC72063D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3A8CF-8D92-C24E-9142-B463C3669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2D71E-CF7C-3348-9560-627FE308B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2D6B8-35DC-E648-99B5-FDF579690D6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0517A-2686-FD4C-A6CE-A5E72FFCE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1A4FD-2A1F-5140-A5FB-447C403D4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202A-B637-1C4E-AAE3-268942E04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7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86484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8107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7" r:id="rId28"/>
    <p:sldLayoutId id="2147483778" r:id="rId29"/>
    <p:sldLayoutId id="2147483784" r:id="rId30"/>
    <p:sldLayoutId id="2147483785" r:id="rId3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jpg"/><Relationship Id="rId4" Type="http://schemas.openxmlformats.org/officeDocument/2006/relationships/hyperlink" Target="https://www.bnl.gov/virtual-human-global-summi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Digital Twins in Radiation Oncology</a:t>
            </a:r>
            <a:r>
              <a:rPr lang="en-US" sz="2400" dirty="0"/>
              <a:t>: </a:t>
            </a:r>
            <a:r>
              <a:rPr lang="en-US" sz="2400" b="1" dirty="0"/>
              <a:t>Applied Mathematics and THE Department of Energy</a:t>
            </a:r>
            <a:endParaRPr lang="en-US" sz="24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Francis j alexander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Argonne National Laboratory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867BB5-033F-D12D-E340-6FC63F633A35}"/>
              </a:ext>
            </a:extLst>
          </p:cNvPr>
          <p:cNvSpPr txBox="1"/>
          <p:nvPr/>
        </p:nvSpPr>
        <p:spPr>
          <a:xfrm>
            <a:off x="3848695" y="3636913"/>
            <a:ext cx="50970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dirty="0"/>
              <a:t>Presented at the </a:t>
            </a:r>
            <a:r>
              <a:rPr lang="en-US" sz="1800" i="1" dirty="0"/>
              <a:t>Digital Twins Radiation Oncology (DTRO) Webinar</a:t>
            </a: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sz="1800" dirty="0"/>
              <a:t>January 25, 2024</a:t>
            </a: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7C69B416-235C-20D2-E76F-36EFF067527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/>
          <a:srcRect t="9955" b="995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919388-11BF-55E1-E629-F357D56009E4}"/>
              </a:ext>
            </a:extLst>
          </p:cNvPr>
          <p:cNvSpPr txBox="1"/>
          <p:nvPr/>
        </p:nvSpPr>
        <p:spPr>
          <a:xfrm>
            <a:off x="4980980" y="3296793"/>
            <a:ext cx="50899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effectLst/>
                <a:latin typeface="Helvetica" pitchFamily="2" charset="0"/>
              </a:rPr>
              <a:t>Wu, et. </a:t>
            </a:r>
            <a:r>
              <a:rPr lang="en-US" sz="1000" i="1" dirty="0">
                <a:latin typeface="Helvetica" pitchFamily="2" charset="0"/>
              </a:rPr>
              <a:t>al. </a:t>
            </a:r>
            <a:r>
              <a:rPr lang="en-US" sz="1000" i="1" dirty="0">
                <a:effectLst/>
                <a:latin typeface="Helvetica" pitchFamily="2" charset="0"/>
              </a:rPr>
              <a:t>Biophysics Rev. 3, 021304 (2022); </a:t>
            </a:r>
            <a:r>
              <a:rPr lang="en-US" sz="1000" i="1" dirty="0" err="1">
                <a:effectLst/>
                <a:latin typeface="Helvetica" pitchFamily="2" charset="0"/>
              </a:rPr>
              <a:t>doi</a:t>
            </a:r>
            <a:r>
              <a:rPr lang="en-US" sz="1000" i="1" dirty="0">
                <a:effectLst/>
                <a:latin typeface="Helvetica" pitchFamily="2" charset="0"/>
              </a:rPr>
              <a:t>: 10.1063/5.0086789</a:t>
            </a:r>
            <a:endParaRPr lang="en-US" sz="10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A6C87-B81D-BB62-1F96-E7349B4DE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328F8-3D13-8297-4CAA-04A606AA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 Digital Twin Institute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14B53-A453-CAFA-61E1-DAA0F6970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131051"/>
            <a:ext cx="8286750" cy="3002884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Collaborative effort between </a:t>
            </a:r>
            <a:r>
              <a:rPr lang="en-US" sz="1400" b="1" dirty="0">
                <a:solidFill>
                  <a:schemeClr val="bg1"/>
                </a:solidFill>
                <a:ea typeface="Times New Roman" panose="02020603050405020304" pitchFamily="18" charset="0"/>
              </a:rPr>
              <a:t>BNL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 and </a:t>
            </a:r>
            <a:r>
              <a:rPr lang="en-US" sz="1400" b="1" dirty="0">
                <a:solidFill>
                  <a:schemeClr val="bg1"/>
                </a:solidFill>
                <a:ea typeface="Times New Roman" panose="02020603050405020304" pitchFamily="18" charset="0"/>
              </a:rPr>
              <a:t>Catawba-Mohawk Accelerated Intelligence (CMAI)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en-US" sz="1400" b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Aims to build a leading hub for </a:t>
            </a:r>
            <a:r>
              <a:rPr lang="en-US" sz="14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computational science 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4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quantitative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With an emphasis on Digital Twin research, development, exploitation and use for </a:t>
            </a:r>
            <a:r>
              <a:rPr lang="en-US" sz="14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energy, life science, climate change, disaster recovery and pandemic response applications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Anticipated to attract leading researchers and consumers of Digital Twin technologies into its partner network.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Planning a dedicated computing system for Digital Twin development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Build a community of Digital Twin researchers and users around this collaboration. Provide the community with a </a:t>
            </a:r>
            <a:r>
              <a:rPr lang="en-US" sz="1400" b="1" dirty="0">
                <a:solidFill>
                  <a:schemeClr val="bg1"/>
                </a:solidFill>
                <a:ea typeface="Times New Roman" panose="02020603050405020304" pitchFamily="18" charset="0"/>
              </a:rPr>
              <a:t>supportive eco-system 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that will allow a broad base of scientists and other users to contribute to the development of advanced digital twins and leverage these digital twins to transform their research, development and operations. 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9A647-8936-927B-847F-DD6C28CE1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10</a:t>
            </a:fld>
            <a:endParaRPr lang="en-US" sz="750"/>
          </a:p>
        </p:txBody>
      </p:sp>
      <p:pic>
        <p:nvPicPr>
          <p:cNvPr id="2050" name="Picture 2" descr="Summit Reception Sponsors">
            <a:extLst>
              <a:ext uri="{FF2B5EF4-FFF2-40B4-BE49-F238E27FC236}">
                <a16:creationId xmlns:a16="http://schemas.microsoft.com/office/drawing/2014/main" id="{5A91FC43-BB52-26BE-A525-47DD7C714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t="54811" r="31916" b="8008"/>
          <a:stretch/>
        </p:blipFill>
        <p:spPr bwMode="auto">
          <a:xfrm>
            <a:off x="4850489" y="4133935"/>
            <a:ext cx="2979296" cy="73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ummit Venue Sponsor">
            <a:extLst>
              <a:ext uri="{FF2B5EF4-FFF2-40B4-BE49-F238E27FC236}">
                <a16:creationId xmlns:a16="http://schemas.microsoft.com/office/drawing/2014/main" id="{7B9B9971-3AC6-D90B-31A9-D4A8F090B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2" r="33976"/>
          <a:stretch/>
        </p:blipFill>
        <p:spPr bwMode="auto">
          <a:xfrm>
            <a:off x="2019210" y="4133935"/>
            <a:ext cx="2552791" cy="87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33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337AE-AD88-2FD1-FEB8-0D373E158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FDA20-167E-FC9A-EBF4-49A6A1F1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063" y="2948958"/>
            <a:ext cx="6534943" cy="994172"/>
          </a:xfrm>
        </p:spPr>
        <p:txBody>
          <a:bodyPr/>
          <a:lstStyle/>
          <a:p>
            <a:pPr algn="ctr"/>
            <a:r>
              <a:rPr lang="en-US" sz="2400" dirty="0"/>
              <a:t>WE Would Like to collaborate on this important problem with you</a:t>
            </a:r>
            <a:br>
              <a:rPr lang="en-US" sz="2400"/>
            </a:br>
            <a:br>
              <a:rPr lang="en-US" sz="2400"/>
            </a:br>
            <a:r>
              <a:rPr lang="en-US" sz="2400"/>
              <a:t>Thank </a:t>
            </a:r>
            <a:r>
              <a:rPr lang="en-US" sz="2400" dirty="0"/>
              <a:t>You!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Happy to take Your questions </a:t>
            </a:r>
          </a:p>
        </p:txBody>
      </p:sp>
    </p:spTree>
    <p:extLst>
      <p:ext uri="{BB962C8B-B14F-4D97-AF65-F5344CB8AC3E}">
        <p14:creationId xmlns:p14="http://schemas.microsoft.com/office/powerpoint/2010/main" val="2435870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86000">
              <a:schemeClr val="tx2">
                <a:lumMod val="4000"/>
                <a:lumOff val="96000"/>
              </a:schemeClr>
            </a:gs>
            <a:gs pos="19000">
              <a:schemeClr val="tx2">
                <a:lumMod val="40000"/>
                <a:lumOff val="60000"/>
              </a:schemeClr>
            </a:gs>
            <a:gs pos="51000">
              <a:schemeClr val="tx2">
                <a:lumMod val="16000"/>
                <a:lumOff val="84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3AFDA5-ECB8-F29A-7D20-9325BDCA2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E5CC40-0E35-F22C-9FD8-2B7532AD4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375" y="602905"/>
            <a:ext cx="7686275" cy="328936"/>
          </a:xfrm>
        </p:spPr>
        <p:txBody>
          <a:bodyPr vert="horz" wrap="square" lIns="205740" tIns="34290" rIns="68580" bIns="34290" rtlCol="0" anchor="ctr" anchorCtr="0"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NCI-DOE  </a:t>
            </a:r>
            <a:r>
              <a:rPr lang="en-US" b="1" dirty="0" err="1">
                <a:solidFill>
                  <a:schemeClr val="bg1"/>
                </a:solidFill>
              </a:rPr>
              <a:t>hAVE</a:t>
            </a:r>
            <a:r>
              <a:rPr lang="en-US" b="1" dirty="0">
                <a:solidFill>
                  <a:schemeClr val="bg1"/>
                </a:solidFill>
              </a:rPr>
              <a:t> A </a:t>
            </a:r>
            <a:r>
              <a:rPr lang="en-US" b="1" dirty="0"/>
              <a:t>HISTORY OF </a:t>
            </a:r>
            <a:r>
              <a:rPr lang="en-US" b="1" dirty="0">
                <a:solidFill>
                  <a:schemeClr val="bg1"/>
                </a:solidFill>
              </a:rPr>
              <a:t>WORKING TOGETHER on   </a:t>
            </a:r>
            <a:r>
              <a:rPr lang="en-US" b="1" dirty="0" err="1">
                <a:solidFill>
                  <a:schemeClr val="bg1"/>
                </a:solidFill>
              </a:rPr>
              <a:t>AdvanceD</a:t>
            </a:r>
            <a:r>
              <a:rPr lang="en-US" b="1" dirty="0">
                <a:solidFill>
                  <a:schemeClr val="bg1"/>
                </a:solidFill>
              </a:rPr>
              <a:t> Cancer Research Using Computing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800" i="1" dirty="0"/>
              <a:t>A collaboration between the Department of Energy and the National Cancer Institute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DE167DA-F7BA-C066-CE07-E454E1543D44}"/>
              </a:ext>
            </a:extLst>
          </p:cNvPr>
          <p:cNvSpPr/>
          <p:nvPr/>
        </p:nvSpPr>
        <p:spPr>
          <a:xfrm>
            <a:off x="5231938" y="1445200"/>
            <a:ext cx="1800225" cy="293914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CA9F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163">
              <a:defRPr/>
            </a:pPr>
            <a:endParaRPr lang="en-US" sz="1350" b="1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r>
              <a:rPr lang="en-US" sz="1350" b="1">
                <a:solidFill>
                  <a:prstClr val="black"/>
                </a:solidFill>
                <a:latin typeface="Calibri"/>
              </a:rPr>
              <a:t>ADMIRRAL</a:t>
            </a:r>
          </a:p>
          <a:p>
            <a:pPr algn="ctr" defTabSz="457163">
              <a:defRPr/>
            </a:pPr>
            <a:r>
              <a:rPr lang="en-US" sz="900">
                <a:solidFill>
                  <a:srgbClr val="1F497D"/>
                </a:solidFill>
                <a:latin typeface="Calibri"/>
              </a:rPr>
              <a:t>AI-Driven Multiscale Investigation of RAS-RAF Activation Lifecycle</a:t>
            </a:r>
            <a:endParaRPr lang="en-US" sz="135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r>
              <a:rPr lang="en-US" sz="1200">
                <a:solidFill>
                  <a:prstClr val="black"/>
                </a:solidFill>
                <a:latin typeface="Calibri"/>
              </a:rPr>
              <a:t>Dwight </a:t>
            </a:r>
            <a:r>
              <a:rPr lang="en-US" sz="1200" err="1">
                <a:solidFill>
                  <a:prstClr val="black"/>
                </a:solidFill>
                <a:latin typeface="Calibri"/>
              </a:rPr>
              <a:t>Nissley</a:t>
            </a:r>
            <a:r>
              <a:rPr lang="en-US" sz="1200">
                <a:solidFill>
                  <a:prstClr val="black"/>
                </a:solidFill>
                <a:latin typeface="Calibri"/>
              </a:rPr>
              <a:t> (FNLCR)</a:t>
            </a:r>
          </a:p>
          <a:p>
            <a:pPr algn="ctr" defTabSz="457163">
              <a:defRPr/>
            </a:pPr>
            <a:r>
              <a:rPr lang="en-US" sz="1200">
                <a:solidFill>
                  <a:prstClr val="black"/>
                </a:solidFill>
                <a:latin typeface="Calibri"/>
              </a:rPr>
              <a:t>Fred </a:t>
            </a:r>
            <a:r>
              <a:rPr lang="en-US" sz="1200" err="1">
                <a:solidFill>
                  <a:prstClr val="black"/>
                </a:solidFill>
                <a:latin typeface="Calibri"/>
              </a:rPr>
              <a:t>Streitz</a:t>
            </a:r>
            <a:r>
              <a:rPr lang="en-US" sz="1200">
                <a:solidFill>
                  <a:prstClr val="black"/>
                </a:solidFill>
                <a:latin typeface="Calibri"/>
              </a:rPr>
              <a:t> (LLNL)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61EF260-53E1-C836-ED8B-E5628558105C}"/>
              </a:ext>
            </a:extLst>
          </p:cNvPr>
          <p:cNvSpPr/>
          <p:nvPr/>
        </p:nvSpPr>
        <p:spPr>
          <a:xfrm>
            <a:off x="7183613" y="1450908"/>
            <a:ext cx="1800225" cy="293914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62DE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163">
              <a:defRPr/>
            </a:pPr>
            <a:endParaRPr lang="en-US" sz="1350" b="1" dirty="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r>
              <a:rPr lang="en-US" sz="1350" b="1" dirty="0">
                <a:solidFill>
                  <a:prstClr val="black"/>
                </a:solidFill>
                <a:latin typeface="Calibri"/>
              </a:rPr>
              <a:t>MOSSAIC</a:t>
            </a:r>
            <a:br>
              <a:rPr lang="en-US" sz="1350" dirty="0">
                <a:solidFill>
                  <a:prstClr val="white"/>
                </a:solidFill>
                <a:latin typeface="Calibri"/>
              </a:rPr>
            </a:br>
            <a:r>
              <a:rPr lang="en-US" sz="900" dirty="0">
                <a:solidFill>
                  <a:srgbClr val="1F497D"/>
                </a:solidFill>
                <a:latin typeface="Calibri"/>
              </a:rPr>
              <a:t>Modeling Outcomes using Surveillance data and Scalable AI for Cancer</a:t>
            </a:r>
          </a:p>
          <a:p>
            <a:pPr algn="ctr" defTabSz="457163">
              <a:defRPr/>
            </a:pPr>
            <a:endParaRPr lang="en-US" sz="900" dirty="0">
              <a:solidFill>
                <a:srgbClr val="1F497D"/>
              </a:solidFill>
              <a:latin typeface="Calibri"/>
            </a:endParaRPr>
          </a:p>
          <a:p>
            <a:pPr algn="ctr" defTabSz="457163">
              <a:defRPr/>
            </a:pPr>
            <a:endParaRPr lang="en-US" sz="900" dirty="0">
              <a:solidFill>
                <a:srgbClr val="1F497D"/>
              </a:solidFill>
              <a:latin typeface="Calibri"/>
            </a:endParaRPr>
          </a:p>
          <a:p>
            <a:pPr algn="ctr" defTabSz="457163">
              <a:defRPr/>
            </a:pPr>
            <a:endParaRPr lang="en-US" sz="900" dirty="0">
              <a:solidFill>
                <a:srgbClr val="1F497D"/>
              </a:solidFill>
              <a:latin typeface="Calibri"/>
            </a:endParaRPr>
          </a:p>
          <a:p>
            <a:pPr algn="ctr" defTabSz="457163">
              <a:defRPr/>
            </a:pPr>
            <a:endParaRPr lang="en-US" sz="900" dirty="0">
              <a:solidFill>
                <a:srgbClr val="1F497D"/>
              </a:solidFill>
              <a:latin typeface="Calibri"/>
            </a:endParaRPr>
          </a:p>
          <a:p>
            <a:pPr algn="ctr" defTabSz="457163">
              <a:defRPr/>
            </a:pPr>
            <a:endParaRPr lang="en-US" sz="900" dirty="0">
              <a:solidFill>
                <a:srgbClr val="1F497D"/>
              </a:solidFill>
              <a:latin typeface="Calibri"/>
            </a:endParaRPr>
          </a:p>
          <a:p>
            <a:pPr algn="ctr" defTabSz="457163">
              <a:defRPr/>
            </a:pPr>
            <a:endParaRPr lang="en-US" sz="900" dirty="0">
              <a:solidFill>
                <a:srgbClr val="1F497D"/>
              </a:solidFill>
              <a:latin typeface="Calibri"/>
            </a:endParaRPr>
          </a:p>
          <a:p>
            <a:pPr algn="ctr" defTabSz="457163"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Lynne Penberthy (NCI)</a:t>
            </a:r>
          </a:p>
          <a:p>
            <a:pPr algn="ctr" defTabSz="457163"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Gina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Tourassi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(ORNL)</a:t>
            </a:r>
          </a:p>
          <a:p>
            <a:pPr algn="ctr" defTabSz="457163"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FC215D-5B06-AD36-2795-434DBCE9971F}"/>
              </a:ext>
            </a:extLst>
          </p:cNvPr>
          <p:cNvSpPr/>
          <p:nvPr/>
        </p:nvSpPr>
        <p:spPr>
          <a:xfrm>
            <a:off x="3276413" y="1443165"/>
            <a:ext cx="1800225" cy="2939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rgbClr val="FFE49A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163">
              <a:defRPr/>
            </a:pPr>
            <a:endParaRPr lang="en-US" sz="1350" b="1" dirty="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r>
              <a:rPr lang="en-US" sz="1350" b="1" dirty="0">
                <a:solidFill>
                  <a:prstClr val="black"/>
                </a:solidFill>
                <a:latin typeface="Calibri"/>
              </a:rPr>
              <a:t>IMPROVE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r>
              <a:rPr lang="en-US" sz="900" dirty="0">
                <a:solidFill>
                  <a:srgbClr val="1F497D"/>
                </a:solidFill>
                <a:latin typeface="Calibri"/>
              </a:rPr>
              <a:t>Innovative Methodologies and New Data for Predictive Model Evaluation 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  <a:p>
            <a:pPr algn="ctr" defTabSz="457163"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Rick Stevens (ANL)</a:t>
            </a:r>
          </a:p>
          <a:p>
            <a:pPr algn="ctr" defTabSz="457163"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Ryan Weil (FNLCR)</a:t>
            </a:r>
          </a:p>
          <a:p>
            <a:pPr algn="ctr" defTabSz="457163"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Jeff Hildesheim (NCI)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E5510E2-DDD8-141D-B5C8-F09E8ECC39C3}"/>
              </a:ext>
            </a:extLst>
          </p:cNvPr>
          <p:cNvGrpSpPr/>
          <p:nvPr/>
        </p:nvGrpSpPr>
        <p:grpSpPr>
          <a:xfrm>
            <a:off x="368765" y="1712940"/>
            <a:ext cx="2722200" cy="2057255"/>
            <a:chOff x="5257800" y="3551708"/>
            <a:chExt cx="3014673" cy="2235058"/>
          </a:xfrm>
        </p:grpSpPr>
        <p:sp>
          <p:nvSpPr>
            <p:cNvPr id="48" name="Curved Down Arrow 47">
              <a:extLst>
                <a:ext uri="{FF2B5EF4-FFF2-40B4-BE49-F238E27FC236}">
                  <a16:creationId xmlns:a16="http://schemas.microsoft.com/office/drawing/2014/main" id="{4EB7CAD1-17B0-017F-D063-9D501622E78F}"/>
                </a:ext>
              </a:extLst>
            </p:cNvPr>
            <p:cNvSpPr/>
            <p:nvPr/>
          </p:nvSpPr>
          <p:spPr>
            <a:xfrm rot="19782540" flipH="1" flipV="1">
              <a:off x="6523878" y="5124108"/>
              <a:ext cx="1738320" cy="662658"/>
            </a:xfrm>
            <a:prstGeom prst="curvedDownArrow">
              <a:avLst>
                <a:gd name="adj1" fmla="val 38218"/>
                <a:gd name="adj2" fmla="val 78800"/>
                <a:gd name="adj3" fmla="val 5476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1161">
                <a:defRPr/>
              </a:pPr>
              <a:endParaRPr lang="en-US" sz="1125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Curved Down Arrow 48">
              <a:extLst>
                <a:ext uri="{FF2B5EF4-FFF2-40B4-BE49-F238E27FC236}">
                  <a16:creationId xmlns:a16="http://schemas.microsoft.com/office/drawing/2014/main" id="{0806379C-16DC-A007-C491-30BAE031E528}"/>
                </a:ext>
              </a:extLst>
            </p:cNvPr>
            <p:cNvSpPr/>
            <p:nvPr/>
          </p:nvSpPr>
          <p:spPr>
            <a:xfrm rot="19782540">
              <a:off x="5312256" y="3551708"/>
              <a:ext cx="1696113" cy="662658"/>
            </a:xfrm>
            <a:prstGeom prst="curvedDownArrow">
              <a:avLst>
                <a:gd name="adj1" fmla="val 38218"/>
                <a:gd name="adj2" fmla="val 78800"/>
                <a:gd name="adj3" fmla="val 5476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1161">
                <a:defRPr/>
              </a:pPr>
              <a:endParaRPr lang="en-US" sz="1125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359B16C-9790-702C-B79C-98441901664D}"/>
                </a:ext>
              </a:extLst>
            </p:cNvPr>
            <p:cNvGrpSpPr/>
            <p:nvPr/>
          </p:nvGrpSpPr>
          <p:grpSpPr>
            <a:xfrm>
              <a:off x="5257800" y="3581400"/>
              <a:ext cx="3014673" cy="2151380"/>
              <a:chOff x="5029200" y="3416300"/>
              <a:chExt cx="3352800" cy="2392680"/>
            </a:xfrm>
          </p:grpSpPr>
          <p:sp>
            <p:nvSpPr>
              <p:cNvPr id="53" name="Hexagon 52">
                <a:extLst>
                  <a:ext uri="{FF2B5EF4-FFF2-40B4-BE49-F238E27FC236}">
                    <a16:creationId xmlns:a16="http://schemas.microsoft.com/office/drawing/2014/main" id="{3F1FAA69-B9E7-B71F-9EBC-EA85E466517B}"/>
                  </a:ext>
                </a:extLst>
              </p:cNvPr>
              <p:cNvSpPr/>
              <p:nvPr/>
            </p:nvSpPr>
            <p:spPr>
              <a:xfrm>
                <a:off x="6553200" y="3416300"/>
                <a:ext cx="1828800" cy="1554480"/>
              </a:xfrm>
              <a:prstGeom prst="hexagon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28566" rIns="0" bIns="28566" rtlCol="0" anchor="ctr"/>
              <a:lstStyle/>
              <a:p>
                <a:pPr algn="ctr" defTabSz="571161">
                  <a:defRPr/>
                </a:pPr>
                <a:r>
                  <a:rPr lang="en-US" sz="1500" b="1"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Calibri"/>
                  </a:rPr>
                  <a:t>NCI</a:t>
                </a:r>
              </a:p>
              <a:p>
                <a:pPr algn="ctr" defTabSz="571161">
                  <a:defRPr/>
                </a:pPr>
                <a:r>
                  <a:rPr lang="en-US" sz="1125">
                    <a:solidFill>
                      <a:prstClr val="white"/>
                    </a:solidFill>
                    <a:latin typeface="Calibri"/>
                  </a:rPr>
                  <a:t>National </a:t>
                </a:r>
                <a:br>
                  <a:rPr lang="en-US" sz="1125">
                    <a:solidFill>
                      <a:prstClr val="white"/>
                    </a:solidFill>
                    <a:latin typeface="Calibri"/>
                  </a:rPr>
                </a:br>
                <a:r>
                  <a:rPr lang="en-US" sz="1125">
                    <a:solidFill>
                      <a:prstClr val="white"/>
                    </a:solidFill>
                    <a:latin typeface="Calibri"/>
                  </a:rPr>
                  <a:t>Cancer </a:t>
                </a:r>
                <a:br>
                  <a:rPr lang="en-US" sz="1125">
                    <a:solidFill>
                      <a:prstClr val="white"/>
                    </a:solidFill>
                    <a:latin typeface="Calibri"/>
                  </a:rPr>
                </a:br>
                <a:r>
                  <a:rPr lang="en-US" sz="1125">
                    <a:solidFill>
                      <a:prstClr val="white"/>
                    </a:solidFill>
                    <a:latin typeface="Calibri"/>
                  </a:rPr>
                  <a:t>Institute</a:t>
                </a:r>
              </a:p>
            </p:txBody>
          </p:sp>
          <p:sp>
            <p:nvSpPr>
              <p:cNvPr id="54" name="Hexagon 53">
                <a:extLst>
                  <a:ext uri="{FF2B5EF4-FFF2-40B4-BE49-F238E27FC236}">
                    <a16:creationId xmlns:a16="http://schemas.microsoft.com/office/drawing/2014/main" id="{42744ACC-BE2F-5802-CFA6-FEAAE00DCDCC}"/>
                  </a:ext>
                </a:extLst>
              </p:cNvPr>
              <p:cNvSpPr/>
              <p:nvPr/>
            </p:nvSpPr>
            <p:spPr>
              <a:xfrm>
                <a:off x="5029200" y="4254500"/>
                <a:ext cx="1828800" cy="1554480"/>
              </a:xfrm>
              <a:prstGeom prst="hexagon">
                <a:avLst/>
              </a:prstGeom>
              <a:solidFill>
                <a:srgbClr val="69BE28"/>
              </a:solidFill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tIns="28566" rIns="0" bIns="0" rtlCol="0" anchor="ctr"/>
              <a:lstStyle/>
              <a:p>
                <a:pPr algn="ctr" defTabSz="571161">
                  <a:defRPr/>
                </a:pPr>
                <a:r>
                  <a:rPr lang="en-US" sz="1500" b="1"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Calibri"/>
                  </a:rPr>
                  <a:t>DOE</a:t>
                </a:r>
              </a:p>
              <a:p>
                <a:pPr algn="ctr" defTabSz="571161">
                  <a:defRPr/>
                </a:pPr>
                <a:r>
                  <a:rPr lang="en-US" sz="1125">
                    <a:solidFill>
                      <a:prstClr val="white"/>
                    </a:solidFill>
                    <a:latin typeface="Calibri"/>
                  </a:rPr>
                  <a:t>Department</a:t>
                </a:r>
              </a:p>
              <a:p>
                <a:pPr algn="ctr" defTabSz="571161">
                  <a:defRPr/>
                </a:pPr>
                <a:r>
                  <a:rPr lang="en-US" sz="1125">
                    <a:solidFill>
                      <a:prstClr val="white"/>
                    </a:solidFill>
                    <a:latin typeface="Calibri"/>
                  </a:rPr>
                  <a:t>of Energy</a:t>
                </a:r>
              </a:p>
              <a:p>
                <a:pPr algn="ctr" defTabSz="571161">
                  <a:defRPr/>
                </a:pPr>
                <a:endParaRPr lang="en-US" sz="688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940BFAF-7C88-FE15-E4A2-5D9E539D6FD2}"/>
                </a:ext>
              </a:extLst>
            </p:cNvPr>
            <p:cNvSpPr/>
            <p:nvPr/>
          </p:nvSpPr>
          <p:spPr>
            <a:xfrm>
              <a:off x="6936572" y="4967785"/>
              <a:ext cx="852466" cy="4764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71161">
                <a:defRPr/>
              </a:pPr>
              <a:r>
                <a:rPr lang="en-US" sz="750">
                  <a:solidFill>
                    <a:prstClr val="white"/>
                  </a:solidFill>
                  <a:latin typeface="Calibri"/>
                </a:rPr>
                <a:t>Cancer driving </a:t>
              </a:r>
              <a:br>
                <a:rPr lang="en-US" sz="750">
                  <a:solidFill>
                    <a:prstClr val="white"/>
                  </a:solidFill>
                  <a:latin typeface="Calibri"/>
                </a:rPr>
              </a:br>
              <a:r>
                <a:rPr lang="en-US" sz="750">
                  <a:solidFill>
                    <a:prstClr val="white"/>
                  </a:solidFill>
                  <a:latin typeface="Calibri"/>
                </a:rPr>
                <a:t>computing </a:t>
              </a:r>
              <a:br>
                <a:rPr lang="en-US" sz="750">
                  <a:solidFill>
                    <a:prstClr val="white"/>
                  </a:solidFill>
                  <a:latin typeface="Calibri"/>
                </a:rPr>
              </a:br>
              <a:r>
                <a:rPr lang="en-US" sz="750">
                  <a:solidFill>
                    <a:prstClr val="white"/>
                  </a:solidFill>
                  <a:latin typeface="Calibri"/>
                </a:rPr>
                <a:t>advances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9BC3C57-D4CB-A203-EBD3-10CA11BDDDFD}"/>
                </a:ext>
              </a:extLst>
            </p:cNvPr>
            <p:cNvSpPr/>
            <p:nvPr/>
          </p:nvSpPr>
          <p:spPr>
            <a:xfrm>
              <a:off x="5809294" y="3723760"/>
              <a:ext cx="815185" cy="4764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71161">
                <a:defRPr/>
              </a:pPr>
              <a:r>
                <a:rPr lang="en-US" sz="750">
                  <a:solidFill>
                    <a:prstClr val="white"/>
                  </a:solidFill>
                  <a:latin typeface="Calibri"/>
                </a:rPr>
                <a:t>Computing</a:t>
              </a:r>
              <a:br>
                <a:rPr lang="en-US" sz="750">
                  <a:solidFill>
                    <a:prstClr val="white"/>
                  </a:solidFill>
                  <a:latin typeface="Calibri"/>
                </a:rPr>
              </a:br>
              <a:r>
                <a:rPr lang="en-US" sz="750">
                  <a:solidFill>
                    <a:prstClr val="white"/>
                  </a:solidFill>
                  <a:latin typeface="Calibri"/>
                </a:rPr>
                <a:t>driving cancer</a:t>
              </a:r>
              <a:br>
                <a:rPr lang="en-US" sz="750">
                  <a:solidFill>
                    <a:prstClr val="white"/>
                  </a:solidFill>
                  <a:latin typeface="Calibri"/>
                </a:rPr>
              </a:br>
              <a:r>
                <a:rPr lang="en-US" sz="750">
                  <a:solidFill>
                    <a:prstClr val="white"/>
                  </a:solidFill>
                  <a:latin typeface="Calibri"/>
                </a:rPr>
                <a:t>advances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BEA639A-5656-D070-495E-0C983561D7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8676" y="2383531"/>
            <a:ext cx="1064242" cy="1202281"/>
          </a:xfrm>
          <a:prstGeom prst="rect">
            <a:avLst/>
          </a:prstGeom>
        </p:spPr>
      </p:pic>
      <p:pic>
        <p:nvPicPr>
          <p:cNvPr id="1025" name="Picture 1" descr="page13image6472304">
            <a:extLst>
              <a:ext uri="{FF2B5EF4-FFF2-40B4-BE49-F238E27FC236}">
                <a16:creationId xmlns:a16="http://schemas.microsoft.com/office/drawing/2014/main" id="{0AD6A365-1BC2-2D80-041D-76D114E91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" r="69" b="40600"/>
          <a:stretch/>
        </p:blipFill>
        <p:spPr bwMode="auto">
          <a:xfrm>
            <a:off x="7405827" y="2635280"/>
            <a:ext cx="1369409" cy="70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A1346999-C2F0-171C-8CF7-3B5EF14E4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" b="1"/>
          <a:stretch/>
        </p:blipFill>
        <p:spPr bwMode="auto">
          <a:xfrm rot="5400000">
            <a:off x="3724409" y="2286981"/>
            <a:ext cx="866209" cy="147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850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C9DBF-EE78-C525-391A-394543922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3F2DD-E124-877D-645F-850259B1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71" y="207971"/>
            <a:ext cx="4233109" cy="621711"/>
          </a:xfrm>
        </p:spPr>
        <p:txBody>
          <a:bodyPr/>
          <a:lstStyle/>
          <a:p>
            <a:r>
              <a:rPr lang="en-US" sz="2100" dirty="0"/>
              <a:t>National Academy Study of Biomedical Digital Twins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A7426-7F88-314A-8475-76D7DA8F4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54" y="1080089"/>
            <a:ext cx="4120534" cy="3855440"/>
          </a:xfrm>
        </p:spPr>
        <p:txBody>
          <a:bodyPr/>
          <a:lstStyle/>
          <a:p>
            <a:r>
              <a:rPr lang="en-US" i="1" dirty="0">
                <a:effectLst/>
                <a:latin typeface="Times"/>
              </a:rPr>
              <a:t>A digital twin is a set of virtual information constructs that mimics the structure, context, and</a:t>
            </a:r>
            <a:r>
              <a:rPr lang="en-US" dirty="0">
                <a:latin typeface="Times"/>
              </a:rPr>
              <a:t> </a:t>
            </a:r>
            <a:r>
              <a:rPr lang="en-US" i="1" dirty="0">
                <a:effectLst/>
                <a:latin typeface="Times"/>
              </a:rPr>
              <a:t>behavior of a natural, engineered, or social system (or system-of-systems), is dynamically updated</a:t>
            </a:r>
            <a:r>
              <a:rPr lang="en-US" dirty="0">
                <a:latin typeface="Times"/>
              </a:rPr>
              <a:t> </a:t>
            </a:r>
            <a:r>
              <a:rPr lang="en-US" i="1" dirty="0">
                <a:effectLst/>
                <a:latin typeface="Times"/>
              </a:rPr>
              <a:t>with data from its physical twin, has a predictive capability, and informs decisions that realize</a:t>
            </a:r>
            <a:r>
              <a:rPr lang="en-US" dirty="0">
                <a:latin typeface="Times"/>
              </a:rPr>
              <a:t> </a:t>
            </a:r>
            <a:r>
              <a:rPr lang="en-US" i="1" dirty="0">
                <a:effectLst/>
                <a:latin typeface="Times"/>
              </a:rPr>
              <a:t>value. The bidirectional interaction between the virtual and the physical is central to the digital</a:t>
            </a:r>
            <a:r>
              <a:rPr lang="en-US" dirty="0">
                <a:latin typeface="Times"/>
              </a:rPr>
              <a:t> </a:t>
            </a:r>
            <a:r>
              <a:rPr lang="en-US" i="1" dirty="0">
                <a:effectLst/>
                <a:latin typeface="Times"/>
              </a:rPr>
              <a:t>twin.</a:t>
            </a:r>
            <a:endParaRPr lang="en-US" dirty="0">
              <a:effectLst/>
              <a:latin typeface="Time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64BAFF-BFE4-BA4C-BAF7-2ECBEE3D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406" y="0"/>
            <a:ext cx="39745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39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D4745-2F65-223E-A45F-23A24E1D9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F30ED-E97F-098D-3BDD-1D7F99ABE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9019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NASEM consensus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0362B-A0AE-0F20-05FE-4DA326513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367" y="1257405"/>
            <a:ext cx="2863121" cy="251262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1600" dirty="0"/>
              <a:t>Sponsored by DOE, NSF, NIH, DOD</a:t>
            </a:r>
          </a:p>
          <a:p>
            <a:r>
              <a:rPr lang="en-US" sz="1600" dirty="0"/>
              <a:t>Committee chaired by Karen Willcox</a:t>
            </a:r>
          </a:p>
          <a:p>
            <a:r>
              <a:rPr lang="en-US" sz="1600" dirty="0"/>
              <a:t>Outcomes:</a:t>
            </a:r>
          </a:p>
          <a:p>
            <a:pPr lvl="1"/>
            <a:r>
              <a:rPr lang="en-US" sz="1200" dirty="0"/>
              <a:t>48 gaps</a:t>
            </a:r>
          </a:p>
          <a:p>
            <a:pPr lvl="1"/>
            <a:r>
              <a:rPr lang="en-US" sz="1200" dirty="0"/>
              <a:t>22 findings</a:t>
            </a:r>
          </a:p>
          <a:p>
            <a:pPr lvl="1"/>
            <a:r>
              <a:rPr lang="en-US" sz="1200" dirty="0"/>
              <a:t>19 conclusions</a:t>
            </a:r>
          </a:p>
          <a:p>
            <a:pPr lvl="1"/>
            <a:r>
              <a:rPr lang="en-US" sz="1200" dirty="0"/>
              <a:t>8 recommendations</a:t>
            </a:r>
          </a:p>
          <a:p>
            <a:endParaRPr lang="en-US" sz="1600" dirty="0"/>
          </a:p>
        </p:txBody>
      </p:sp>
      <p:pic>
        <p:nvPicPr>
          <p:cNvPr id="5" name="Picture 4" descr="A book with a qr code&#10;&#10;Description automatically generated">
            <a:extLst>
              <a:ext uri="{FF2B5EF4-FFF2-40B4-BE49-F238E27FC236}">
                <a16:creationId xmlns:a16="http://schemas.microsoft.com/office/drawing/2014/main" id="{DA4FC167-FF81-F079-866A-9BE9CB8AB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971" y="1350625"/>
            <a:ext cx="5724329" cy="33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14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BB1DD-85D5-97F1-5FD5-C24AE8E44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FFF50-A486-3118-B2B4-BD25517D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AFB53-9726-4AD1-A6A1-02B60989F0C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A4C2D7-E81A-B05B-B581-1A06C13BB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41" t="25535" r="15582" b="11209"/>
          <a:stretch/>
        </p:blipFill>
        <p:spPr>
          <a:xfrm>
            <a:off x="1657351" y="1207018"/>
            <a:ext cx="5829299" cy="3440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DFDF96-68CB-1472-B350-A1621590AD13}"/>
              </a:ext>
            </a:extLst>
          </p:cNvPr>
          <p:cNvSpPr txBox="1"/>
          <p:nvPr/>
        </p:nvSpPr>
        <p:spPr>
          <a:xfrm>
            <a:off x="2580731" y="4676721"/>
            <a:ext cx="41626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Kapteyn, Pretorius, Willcox. Nature Computational Science, 2021.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197EFF-5612-A2FC-B5A6-6C9E48F6211C}"/>
              </a:ext>
            </a:extLst>
          </p:cNvPr>
          <p:cNvSpPr/>
          <p:nvPr/>
        </p:nvSpPr>
        <p:spPr>
          <a:xfrm>
            <a:off x="1142999" y="721063"/>
            <a:ext cx="6858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A mathematical abstraction of a digital twin and its associated physical asset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CCBEE0-1C23-D675-21A2-FBEF0952F629}"/>
              </a:ext>
            </a:extLst>
          </p:cNvPr>
          <p:cNvGrpSpPr/>
          <p:nvPr/>
        </p:nvGrpSpPr>
        <p:grpSpPr>
          <a:xfrm>
            <a:off x="1731820" y="1280754"/>
            <a:ext cx="3013364" cy="3014112"/>
            <a:chOff x="785092" y="1513766"/>
            <a:chExt cx="4017819" cy="40188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2470A6D-A296-DF4F-6FDD-91090F874BFE}"/>
                </a:ext>
              </a:extLst>
            </p:cNvPr>
            <p:cNvSpPr/>
            <p:nvPr/>
          </p:nvSpPr>
          <p:spPr>
            <a:xfrm>
              <a:off x="785092" y="4516581"/>
              <a:ext cx="1191491" cy="7204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42F470-DF0C-7AC0-C0E0-5C721AE8AD04}"/>
                </a:ext>
              </a:extLst>
            </p:cNvPr>
            <p:cNvSpPr/>
            <p:nvPr/>
          </p:nvSpPr>
          <p:spPr>
            <a:xfrm>
              <a:off x="2997204" y="5024581"/>
              <a:ext cx="1805707" cy="50800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662E16-ECFC-0A42-ABCD-68CFCF829D24}"/>
                </a:ext>
              </a:extLst>
            </p:cNvPr>
            <p:cNvSpPr/>
            <p:nvPr/>
          </p:nvSpPr>
          <p:spPr>
            <a:xfrm>
              <a:off x="785092" y="2627744"/>
              <a:ext cx="1865744" cy="61421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418888-F286-6A6E-12F5-BCAC8C077503}"/>
                </a:ext>
              </a:extLst>
            </p:cNvPr>
            <p:cNvSpPr/>
            <p:nvPr/>
          </p:nvSpPr>
          <p:spPr>
            <a:xfrm>
              <a:off x="875007" y="1582587"/>
              <a:ext cx="693586" cy="200913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88B271-981B-E5EF-86E8-FFAFA80C792A}"/>
                </a:ext>
              </a:extLst>
            </p:cNvPr>
            <p:cNvSpPr txBox="1"/>
            <p:nvPr/>
          </p:nvSpPr>
          <p:spPr>
            <a:xfrm>
              <a:off x="1603233" y="1513766"/>
              <a:ext cx="1514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Digital asset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427129-840A-D625-F23C-8F14BC4AC513}"/>
              </a:ext>
            </a:extLst>
          </p:cNvPr>
          <p:cNvGrpSpPr/>
          <p:nvPr/>
        </p:nvGrpSpPr>
        <p:grpSpPr>
          <a:xfrm>
            <a:off x="3415149" y="1278222"/>
            <a:ext cx="4185801" cy="2448608"/>
            <a:chOff x="3029532" y="1510389"/>
            <a:chExt cx="5581068" cy="326481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589FD4-92FF-A70A-1189-EB808B66DEF0}"/>
                </a:ext>
              </a:extLst>
            </p:cNvPr>
            <p:cNvSpPr/>
            <p:nvPr/>
          </p:nvSpPr>
          <p:spPr>
            <a:xfrm>
              <a:off x="3029532" y="1521668"/>
              <a:ext cx="1662541" cy="508001"/>
            </a:xfrm>
            <a:prstGeom prst="rect">
              <a:avLst/>
            </a:prstGeom>
            <a:noFill/>
            <a:ln w="38100">
              <a:solidFill>
                <a:srgbClr val="1304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E76AC6-BECF-E101-E13D-86743C33470A}"/>
                </a:ext>
              </a:extLst>
            </p:cNvPr>
            <p:cNvSpPr/>
            <p:nvPr/>
          </p:nvSpPr>
          <p:spPr>
            <a:xfrm>
              <a:off x="6017496" y="2207491"/>
              <a:ext cx="2267522" cy="420253"/>
            </a:xfrm>
            <a:prstGeom prst="rect">
              <a:avLst/>
            </a:prstGeom>
            <a:noFill/>
            <a:ln w="38100">
              <a:solidFill>
                <a:srgbClr val="1304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F882F6-78E1-6409-34FF-B2D3D49C023E}"/>
                </a:ext>
              </a:extLst>
            </p:cNvPr>
            <p:cNvSpPr/>
            <p:nvPr/>
          </p:nvSpPr>
          <p:spPr>
            <a:xfrm>
              <a:off x="6156038" y="4230257"/>
              <a:ext cx="1833417" cy="544943"/>
            </a:xfrm>
            <a:prstGeom prst="rect">
              <a:avLst/>
            </a:prstGeom>
            <a:noFill/>
            <a:ln w="38100">
              <a:solidFill>
                <a:srgbClr val="1304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3516A-4DB4-4536-E3F2-A3E9FCC0DC3C}"/>
                </a:ext>
              </a:extLst>
            </p:cNvPr>
            <p:cNvSpPr/>
            <p:nvPr/>
          </p:nvSpPr>
          <p:spPr>
            <a:xfrm>
              <a:off x="6367609" y="1591230"/>
              <a:ext cx="693586" cy="200913"/>
            </a:xfrm>
            <a:prstGeom prst="rect">
              <a:avLst/>
            </a:prstGeom>
            <a:solidFill>
              <a:srgbClr val="1304FF"/>
            </a:solidFill>
            <a:ln w="38100">
              <a:solidFill>
                <a:srgbClr val="1304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AD3A55-1E5E-277A-8891-D7B6D8E31193}"/>
                </a:ext>
              </a:extLst>
            </p:cNvPr>
            <p:cNvSpPr txBox="1"/>
            <p:nvPr/>
          </p:nvSpPr>
          <p:spPr>
            <a:xfrm>
              <a:off x="7095836" y="1510389"/>
              <a:ext cx="1514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1304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Physical asset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C4DE1ED-F9A8-F632-2920-DE11B3B6948F}"/>
              </a:ext>
            </a:extLst>
          </p:cNvPr>
          <p:cNvSpPr txBox="1"/>
          <p:nvPr/>
        </p:nvSpPr>
        <p:spPr>
          <a:xfrm>
            <a:off x="1160738" y="1773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Quick overview of digital twins</a:t>
            </a:r>
          </a:p>
        </p:txBody>
      </p:sp>
    </p:spTree>
    <p:extLst>
      <p:ext uri="{BB962C8B-B14F-4D97-AF65-F5344CB8AC3E}">
        <p14:creationId xmlns:p14="http://schemas.microsoft.com/office/powerpoint/2010/main" val="331218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B0ABAC48-F062-E898-1763-ADC702A18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>
            <a:extLst>
              <a:ext uri="{FF2B5EF4-FFF2-40B4-BE49-F238E27FC236}">
                <a16:creationId xmlns:a16="http://schemas.microsoft.com/office/drawing/2014/main" id="{DA889B0A-2E1F-3ED7-8088-FE26A8A6FA0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2100" y="1604682"/>
            <a:ext cx="8901900" cy="7215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700"/>
              <a:buFont typeface="Calibri"/>
              <a:buNone/>
            </a:pPr>
            <a:r>
              <a:rPr lang="en" sz="2000" b="1" dirty="0">
                <a:latin typeface="Calibri"/>
                <a:ea typeface="Calibri"/>
                <a:cs typeface="Calibri"/>
                <a:sym typeface="Calibri"/>
              </a:rPr>
              <a:t>M2dt: Multifaceted Mathematics for Predictive Digital Twins</a:t>
            </a:r>
            <a:br>
              <a:rPr lang="en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Center Co-Directors: Omar Ghattas &amp; Karen Willcox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8">
            <a:extLst>
              <a:ext uri="{FF2B5EF4-FFF2-40B4-BE49-F238E27FC236}">
                <a16:creationId xmlns:a16="http://schemas.microsoft.com/office/drawing/2014/main" id="{6CC3CFDB-B765-85E4-070F-5203848083F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74115" y="409387"/>
            <a:ext cx="7880233" cy="7999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700"/>
              <a:buFont typeface="Calibri"/>
              <a:buNone/>
            </a:pPr>
            <a:br>
              <a:rPr lang="en" sz="15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" sz="15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" sz="15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Mathematical Multifaceted Integrated Capability Centers Program (MMICCs) </a:t>
            </a:r>
            <a:br>
              <a:rPr lang="en" sz="15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Advanced Scientific Computing Research (ASCR) </a:t>
            </a:r>
            <a:br>
              <a:rPr lang="en" sz="15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Department of Energy 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38">
            <a:extLst>
              <a:ext uri="{FF2B5EF4-FFF2-40B4-BE49-F238E27FC236}">
                <a16:creationId xmlns:a16="http://schemas.microsoft.com/office/drawing/2014/main" id="{B435B2E8-B766-2766-0DAD-C28E68D39C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081" y="2786323"/>
            <a:ext cx="2333906" cy="1547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38">
            <a:extLst>
              <a:ext uri="{FF2B5EF4-FFF2-40B4-BE49-F238E27FC236}">
                <a16:creationId xmlns:a16="http://schemas.microsoft.com/office/drawing/2014/main" id="{C6C1DF15-5111-FA41-7B7F-6AACC92AEA29}"/>
              </a:ext>
            </a:extLst>
          </p:cNvPr>
          <p:cNvGrpSpPr/>
          <p:nvPr/>
        </p:nvGrpSpPr>
        <p:grpSpPr>
          <a:xfrm>
            <a:off x="3357152" y="2740919"/>
            <a:ext cx="5284054" cy="1550584"/>
            <a:chOff x="3607366" y="2725267"/>
            <a:chExt cx="5284054" cy="1550584"/>
          </a:xfrm>
        </p:grpSpPr>
        <p:pic>
          <p:nvPicPr>
            <p:cNvPr id="214" name="Google Shape;214;p38" descr="File:MIT logo.svg - Wikimedia Commons">
              <a:extLst>
                <a:ext uri="{FF2B5EF4-FFF2-40B4-BE49-F238E27FC236}">
                  <a16:creationId xmlns:a16="http://schemas.microsoft.com/office/drawing/2014/main" id="{130EAF61-B2DC-D315-EBD6-843B4A43CD5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07366" y="3635278"/>
              <a:ext cx="1083903" cy="560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38" descr="Sandia National Laboratories - Wikipedia">
              <a:extLst>
                <a:ext uri="{FF2B5EF4-FFF2-40B4-BE49-F238E27FC236}">
                  <a16:creationId xmlns:a16="http://schemas.microsoft.com/office/drawing/2014/main" id="{FAAAB11E-DEA5-520A-C023-8E5453D241E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90896" y="3554262"/>
              <a:ext cx="1803968" cy="721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38" descr="Argonne National Laboratory | Drupal.org">
              <a:extLst>
                <a:ext uri="{FF2B5EF4-FFF2-40B4-BE49-F238E27FC236}">
                  <a16:creationId xmlns:a16="http://schemas.microsoft.com/office/drawing/2014/main" id="{CBCEA47E-3DD7-1116-E492-759B78B235D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7494" y="2725267"/>
              <a:ext cx="2333905" cy="815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38" descr="Brookhaven National Laboratory Issues Update on Its Supercomputing Battle  Against COVID-19">
              <a:extLst>
                <a:ext uri="{FF2B5EF4-FFF2-40B4-BE49-F238E27FC236}">
                  <a16:creationId xmlns:a16="http://schemas.microsoft.com/office/drawing/2014/main" id="{06075E7D-24AA-CA76-730A-CEFF17BF305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166816" y="2738327"/>
              <a:ext cx="2227810" cy="815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38">
              <a:extLst>
                <a:ext uri="{FF2B5EF4-FFF2-40B4-BE49-F238E27FC236}">
                  <a16:creationId xmlns:a16="http://schemas.microsoft.com/office/drawing/2014/main" id="{1C1E291A-02F7-56C8-5039-ACBBE35F6E6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60640" y="3554262"/>
              <a:ext cx="2230780" cy="72158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04528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>
          <a:extLst>
            <a:ext uri="{FF2B5EF4-FFF2-40B4-BE49-F238E27FC236}">
              <a16:creationId xmlns:a16="http://schemas.microsoft.com/office/drawing/2014/main" id="{D46463BE-35A2-5FA1-29C0-7ECA75A33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>
            <a:extLst>
              <a:ext uri="{FF2B5EF4-FFF2-40B4-BE49-F238E27FC236}">
                <a16:creationId xmlns:a16="http://schemas.microsoft.com/office/drawing/2014/main" id="{60C1FFC8-33C3-431C-D29C-0DFC93E3B3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5321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Calibri"/>
              <a:buNone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Many digital twin applications across the DOE …</a:t>
            </a:r>
            <a:endParaRPr sz="1100" dirty="0"/>
          </a:p>
        </p:txBody>
      </p:sp>
      <p:pic>
        <p:nvPicPr>
          <p:cNvPr id="256" name="Google Shape;256;p42">
            <a:extLst>
              <a:ext uri="{FF2B5EF4-FFF2-40B4-BE49-F238E27FC236}">
                <a16:creationId xmlns:a16="http://schemas.microsoft.com/office/drawing/2014/main" id="{495C57CF-DF11-8367-29ED-2AA689C70B0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702" y="1257613"/>
            <a:ext cx="8555967" cy="24592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ED96F8-0E01-8F65-278E-6B3140C39A86}"/>
              </a:ext>
            </a:extLst>
          </p:cNvPr>
          <p:cNvSpPr txBox="1"/>
          <p:nvPr/>
        </p:nvSpPr>
        <p:spPr>
          <a:xfrm>
            <a:off x="1850231" y="3956756"/>
            <a:ext cx="5893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DIGITAL TWINS PART OF DOE AI INITIATIVES</a:t>
            </a:r>
          </a:p>
        </p:txBody>
      </p:sp>
    </p:spTree>
    <p:extLst>
      <p:ext uri="{BB962C8B-B14F-4D97-AF65-F5344CB8AC3E}">
        <p14:creationId xmlns:p14="http://schemas.microsoft.com/office/powerpoint/2010/main" val="1116039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>
          <a:extLst>
            <a:ext uri="{FF2B5EF4-FFF2-40B4-BE49-F238E27FC236}">
              <a16:creationId xmlns:a16="http://schemas.microsoft.com/office/drawing/2014/main" id="{00A48304-A26E-3D4E-4F49-292D06038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>
            <a:extLst>
              <a:ext uri="{FF2B5EF4-FFF2-40B4-BE49-F238E27FC236}">
                <a16:creationId xmlns:a16="http://schemas.microsoft.com/office/drawing/2014/main" id="{F6A3FA71-284C-59C1-00D4-4CC354D7D2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898" y="32349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Calibri"/>
              <a:buNone/>
            </a:pPr>
            <a:r>
              <a:rPr lang="en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Some of the integrated multifaceted mathematical challenges… </a:t>
            </a:r>
            <a:endParaRPr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0" name="Google Shape;250;p41">
            <a:extLst>
              <a:ext uri="{FF2B5EF4-FFF2-40B4-BE49-F238E27FC236}">
                <a16:creationId xmlns:a16="http://schemas.microsoft.com/office/drawing/2014/main" id="{DBACFC0E-4C5E-2FA2-ACBE-0925012ED7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8707872" cy="3856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>
              <a:lnSpc>
                <a:spcPct val="90000"/>
              </a:lnSpc>
              <a:buSzPts val="1400"/>
            </a:pPr>
            <a:r>
              <a:rPr lang="en" sz="20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Tight, dynamic interplay </a:t>
            </a:r>
            <a:r>
              <a:rPr lang="en" sz="20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between computational models and physical systems: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dynamic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data assimilation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optimal decisions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0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Real-time</a:t>
            </a:r>
            <a:r>
              <a:rPr lang="en" sz="20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operation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0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Uncertainty quantification for high-consequence decisions</a:t>
            </a:r>
            <a:r>
              <a:rPr lang="en" sz="20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complex systems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20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Data assimilation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20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Optimal control/decisions under uncertainty </a:t>
            </a:r>
          </a:p>
          <a:p>
            <a:pPr marL="91440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20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Optimal experimental design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0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Real-time and UQ settings demand </a:t>
            </a:r>
            <a:r>
              <a:rPr lang="en" sz="20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reduced order/surrogate models</a:t>
            </a:r>
            <a:r>
              <a:rPr lang="en" sz="2000" dirty="0">
                <a:solidFill>
                  <a:srgbClr val="006A57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" sz="20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that are structure-preserving, goal-oriented, and </a:t>
            </a:r>
            <a:r>
              <a:rPr lang="en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predictive over parameter, state, &amp; decision spaces </a:t>
            </a:r>
            <a:endParaRPr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0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Heterogeneity</a:t>
            </a:r>
            <a:r>
              <a:rPr lang="en" sz="20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of data sources that must be assimilated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0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Multiphysics coupling</a:t>
            </a:r>
            <a:r>
              <a:rPr lang="en" sz="2000" dirty="0">
                <a:solidFill>
                  <a:srgbClr val="006A57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" sz="20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of target systems, including coupled </a:t>
            </a:r>
            <a:r>
              <a:rPr lang="en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multifidelity</a:t>
            </a:r>
            <a:r>
              <a:rPr lang="en" sz="20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models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Adaptivity of System (Cancer)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89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95560-7DDB-8751-0D55-15A3C63B0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B4E79-72FC-E96C-2EB8-58FD84AF1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75" y="-5933"/>
            <a:ext cx="8372901" cy="621711"/>
          </a:xfrm>
        </p:spPr>
        <p:txBody>
          <a:bodyPr/>
          <a:lstStyle/>
          <a:p>
            <a:r>
              <a:rPr lang="en-US" sz="2700" dirty="0"/>
              <a:t>A Global Virtual Human Effort </a:t>
            </a:r>
            <a:endParaRPr lang="en-US" sz="2700" dirty="0">
              <a:cs typeface="Arial"/>
            </a:endParaRPr>
          </a:p>
        </p:txBody>
      </p:sp>
      <p:pic>
        <p:nvPicPr>
          <p:cNvPr id="8" name="Content Placeholder 7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535DED9D-8420-4246-9326-BB1DA1E50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2120929"/>
            <a:ext cx="3608664" cy="24045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E6951-4823-47EF-1727-71D14C095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9</a:t>
            </a:fld>
            <a:endParaRPr lang="en-US" sz="7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FB928-7DBC-8633-32A2-10A8AEC64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726" y="811018"/>
            <a:ext cx="2706366" cy="3714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5833E6-E822-594C-5966-ED9DFE03E23C}"/>
              </a:ext>
            </a:extLst>
          </p:cNvPr>
          <p:cNvSpPr txBox="1"/>
          <p:nvPr/>
        </p:nvSpPr>
        <p:spPr>
          <a:xfrm>
            <a:off x="5750442" y="4571999"/>
            <a:ext cx="310293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ea typeface="+mn-lt"/>
                <a:cs typeface="+mn-lt"/>
                <a:hlinkClick r:id="rId4"/>
              </a:rPr>
              <a:t>https://www.bnl.gov/virtual-human-global-summit/</a:t>
            </a:r>
            <a:r>
              <a:rPr lang="en-US" sz="1050" dirty="0">
                <a:ea typeface="+mn-lt"/>
                <a:cs typeface="+mn-lt"/>
              </a:rPr>
              <a:t> </a:t>
            </a:r>
            <a:endParaRPr lang="en-US" sz="1200" dirty="0">
              <a:cs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FE21AB-712F-33D5-2E09-ED5309E8AF43}"/>
              </a:ext>
            </a:extLst>
          </p:cNvPr>
          <p:cNvSpPr txBox="1"/>
          <p:nvPr/>
        </p:nvSpPr>
        <p:spPr>
          <a:xfrm>
            <a:off x="428625" y="857250"/>
            <a:ext cx="5321817" cy="113107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Avenir Next" panose="020B0503020202020204" pitchFamily="34" charset="0"/>
              </a:rPr>
              <a:t>Global experts on virtual human digital twins gathered in NYC in October 2023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Avenir Next" panose="020B0503020202020204" pitchFamily="34" charset="0"/>
              </a:rPr>
              <a:t>Participation from academics, industry, federal agencies and national labs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>
                <a:latin typeface="Avenir Next" panose="020B0503020202020204" pitchFamily="34" charset="0"/>
              </a:rPr>
              <a:t>Vision + Challenges + Opportunities </a:t>
            </a:r>
          </a:p>
        </p:txBody>
      </p:sp>
      <p:pic>
        <p:nvPicPr>
          <p:cNvPr id="11" name="Picture 10" descr="Manhattan skyline">
            <a:extLst>
              <a:ext uri="{FF2B5EF4-FFF2-40B4-BE49-F238E27FC236}">
                <a16:creationId xmlns:a16="http://schemas.microsoft.com/office/drawing/2014/main" id="{23F5E89B-6824-D69B-92E4-440D33EA3C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39" y="2769212"/>
            <a:ext cx="1662400" cy="11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4849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</Template>
  <TotalTime>172</TotalTime>
  <Words>715</Words>
  <Application>Microsoft Office PowerPoint</Application>
  <PresentationFormat>On-screen Show (16:9)</PresentationFormat>
  <Paragraphs>102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Avenir Next</vt:lpstr>
      <vt:lpstr>Calibri</vt:lpstr>
      <vt:lpstr>Helvetica</vt:lpstr>
      <vt:lpstr>Times</vt:lpstr>
      <vt:lpstr>Times New Roman</vt:lpstr>
      <vt:lpstr>Wingdings</vt:lpstr>
      <vt:lpstr>presentation_16x9</vt:lpstr>
      <vt:lpstr>Digital Twins in Radiation Oncology: Applied Mathematics and THE Department of Energy</vt:lpstr>
      <vt:lpstr>NCI-DOE  hAVE A HISTORY OF WORKING TOGETHER on   AdvanceD Cancer Research Using Computing A collaboration between the Department of Energy and the National Cancer Institute</vt:lpstr>
      <vt:lpstr>National Academy Study of Biomedical Digital Twins</vt:lpstr>
      <vt:lpstr>NASEM consensus study</vt:lpstr>
      <vt:lpstr>PowerPoint Presentation</vt:lpstr>
      <vt:lpstr>M2dt: Multifaceted Mathematics for Predictive Digital Twins Center Co-Directors: Omar Ghattas &amp; Karen Willcox</vt:lpstr>
      <vt:lpstr>Many digital twin applications across the DOE …</vt:lpstr>
      <vt:lpstr>Some of the integrated multifaceted mathematical challenges… </vt:lpstr>
      <vt:lpstr>A Global Virtual Human Effort </vt:lpstr>
      <vt:lpstr>Planned Digital Twin Institute</vt:lpstr>
      <vt:lpstr>WE Would Like to collaborate on this important problem with you  Thank You!  Happy to take Your 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Strauss, Kayla (NIH/NCI) [C]</cp:lastModifiedBy>
  <cp:revision>56</cp:revision>
  <cp:lastPrinted>2015-09-08T15:35:42Z</cp:lastPrinted>
  <dcterms:created xsi:type="dcterms:W3CDTF">2018-07-03T17:34:09Z</dcterms:created>
  <dcterms:modified xsi:type="dcterms:W3CDTF">2024-01-25T20:22:40Z</dcterms:modified>
</cp:coreProperties>
</file>