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8" roundtripDataSignature="AMtx7miVbhFFBnsBet77YAgPbnCZkWu+7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19"/>
    <p:restoredTop sz="94661"/>
  </p:normalViewPr>
  <p:slideViewPr>
    <p:cSldViewPr snapToGrid="0">
      <p:cViewPr>
        <p:scale>
          <a:sx n="132" d="100"/>
          <a:sy n="132" d="100"/>
        </p:scale>
        <p:origin x="704"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2" name="Google Shape;162;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4" name="Google Shape;24;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5183188" y="987425"/>
            <a:ext cx="6172200" cy="4873625"/>
          </a:xfrm>
          <a:prstGeom prst="rect">
            <a:avLst/>
          </a:prstGeom>
          <a:noFill/>
          <a:ln>
            <a:noFill/>
          </a:ln>
        </p:spPr>
      </p:sp>
      <p:sp>
        <p:nvSpPr>
          <p:cNvPr id="68" name="Google Shape;68;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
          <p:cNvSpPr/>
          <p:nvPr/>
        </p:nvSpPr>
        <p:spPr>
          <a:xfrm>
            <a:off x="3511075" y="562150"/>
            <a:ext cx="5069700" cy="6245400"/>
          </a:xfrm>
          <a:prstGeom prst="rect">
            <a:avLst/>
          </a:prstGeom>
          <a:solidFill>
            <a:srgbClr val="990000"/>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lnSpc>
                <a:spcPct val="115000"/>
              </a:lnSpc>
              <a:spcBef>
                <a:spcPts val="0"/>
              </a:spcBef>
              <a:spcAft>
                <a:spcPts val="0"/>
              </a:spcAft>
              <a:buSzPts val="1100"/>
              <a:buNone/>
            </a:pPr>
            <a:r>
              <a:rPr lang="en-US" sz="1600" b="1" dirty="0">
                <a:solidFill>
                  <a:srgbClr val="FFFFFF"/>
                </a:solidFill>
              </a:rPr>
              <a:t>Quotes from Global CABs representatives</a:t>
            </a:r>
            <a:endParaRPr sz="1600" b="1" dirty="0">
              <a:solidFill>
                <a:srgbClr val="FFFFFF"/>
              </a:solidFill>
            </a:endParaRPr>
          </a:p>
          <a:p>
            <a:pPr marL="0" lvl="0" indent="0" algn="ctr" rtl="0">
              <a:lnSpc>
                <a:spcPct val="115000"/>
              </a:lnSpc>
              <a:spcBef>
                <a:spcPts val="0"/>
              </a:spcBef>
              <a:spcAft>
                <a:spcPts val="0"/>
              </a:spcAft>
              <a:buClr>
                <a:schemeClr val="dk1"/>
              </a:buClr>
              <a:buSzPts val="1100"/>
              <a:buFont typeface="Arial"/>
              <a:buNone/>
            </a:pPr>
            <a:endParaRPr sz="1600" b="1" dirty="0">
              <a:solidFill>
                <a:srgbClr val="FFFFFF"/>
              </a:solidFill>
            </a:endParaRPr>
          </a:p>
          <a:p>
            <a:pPr marL="0" lvl="0" indent="0" algn="ctr" rtl="0">
              <a:lnSpc>
                <a:spcPct val="115000"/>
              </a:lnSpc>
              <a:spcBef>
                <a:spcPts val="0"/>
              </a:spcBef>
              <a:spcAft>
                <a:spcPts val="0"/>
              </a:spcAft>
              <a:buSzPts val="1100"/>
              <a:buNone/>
            </a:pPr>
            <a:r>
              <a:rPr lang="en-US" sz="1600" b="1" dirty="0">
                <a:solidFill>
                  <a:srgbClr val="FFFFFF"/>
                </a:solidFill>
              </a:rPr>
              <a:t>“We change lives, we save lives” Eric</a:t>
            </a:r>
            <a:endParaRPr sz="1600" b="1" dirty="0">
              <a:solidFill>
                <a:srgbClr val="FFFFFF"/>
              </a:solidFill>
            </a:endParaRPr>
          </a:p>
          <a:p>
            <a:pPr marL="0" lvl="0" indent="0" algn="ctr" rtl="0">
              <a:lnSpc>
                <a:spcPct val="115000"/>
              </a:lnSpc>
              <a:spcBef>
                <a:spcPts val="0"/>
              </a:spcBef>
              <a:spcAft>
                <a:spcPts val="0"/>
              </a:spcAft>
              <a:buClr>
                <a:schemeClr val="dk1"/>
              </a:buClr>
              <a:buSzPts val="1100"/>
              <a:buFont typeface="Arial"/>
              <a:buNone/>
            </a:pPr>
            <a:endParaRPr sz="1600" b="1" dirty="0">
              <a:solidFill>
                <a:srgbClr val="FFFFFF"/>
              </a:solidFill>
            </a:endParaRPr>
          </a:p>
          <a:p>
            <a:pPr marL="0" lvl="0" indent="0" algn="ctr" rtl="0">
              <a:lnSpc>
                <a:spcPct val="115000"/>
              </a:lnSpc>
              <a:spcBef>
                <a:spcPts val="0"/>
              </a:spcBef>
              <a:spcAft>
                <a:spcPts val="0"/>
              </a:spcAft>
              <a:buSzPts val="1100"/>
              <a:buNone/>
            </a:pPr>
            <a:r>
              <a:rPr lang="en-US" sz="1600" b="1" dirty="0">
                <a:solidFill>
                  <a:srgbClr val="FFFFFF"/>
                </a:solidFill>
              </a:rPr>
              <a:t>“We are exposed to the best scientific knowledge” Pamela</a:t>
            </a:r>
            <a:endParaRPr sz="1600" b="1" dirty="0">
              <a:solidFill>
                <a:srgbClr val="FFFFFF"/>
              </a:solidFill>
            </a:endParaRPr>
          </a:p>
          <a:p>
            <a:pPr marL="0" lvl="0" indent="0" algn="ctr" rtl="0">
              <a:lnSpc>
                <a:spcPct val="115000"/>
              </a:lnSpc>
              <a:spcBef>
                <a:spcPts val="0"/>
              </a:spcBef>
              <a:spcAft>
                <a:spcPts val="0"/>
              </a:spcAft>
              <a:buClr>
                <a:schemeClr val="dk1"/>
              </a:buClr>
              <a:buSzPts val="1100"/>
              <a:buFont typeface="Arial"/>
              <a:buNone/>
            </a:pPr>
            <a:endParaRPr sz="1600" b="1" dirty="0">
              <a:solidFill>
                <a:srgbClr val="FFFFFF"/>
              </a:solidFill>
            </a:endParaRPr>
          </a:p>
          <a:p>
            <a:pPr marL="0" lvl="0" indent="0" algn="ctr" rtl="0">
              <a:lnSpc>
                <a:spcPct val="115000"/>
              </a:lnSpc>
              <a:spcBef>
                <a:spcPts val="0"/>
              </a:spcBef>
              <a:spcAft>
                <a:spcPts val="0"/>
              </a:spcAft>
              <a:buSzPts val="1100"/>
              <a:buNone/>
            </a:pPr>
            <a:r>
              <a:rPr lang="en-US" sz="1600" b="1" dirty="0">
                <a:solidFill>
                  <a:srgbClr val="FFFFFF"/>
                </a:solidFill>
              </a:rPr>
              <a:t>“Make relationships with PIs (Principal Investigators). Let them know who you are” Andy</a:t>
            </a:r>
            <a:endParaRPr sz="1600" b="1" dirty="0">
              <a:solidFill>
                <a:srgbClr val="FFFFFF"/>
              </a:solidFill>
            </a:endParaRPr>
          </a:p>
          <a:p>
            <a:pPr marL="0" lvl="0" indent="0" algn="ctr" rtl="0">
              <a:lnSpc>
                <a:spcPct val="115000"/>
              </a:lnSpc>
              <a:spcBef>
                <a:spcPts val="0"/>
              </a:spcBef>
              <a:spcAft>
                <a:spcPts val="0"/>
              </a:spcAft>
              <a:buClr>
                <a:schemeClr val="dk1"/>
              </a:buClr>
              <a:buSzPts val="1100"/>
              <a:buFont typeface="Arial"/>
              <a:buNone/>
            </a:pPr>
            <a:endParaRPr sz="1600" b="1" dirty="0">
              <a:solidFill>
                <a:srgbClr val="FFFFFF"/>
              </a:solidFill>
            </a:endParaRPr>
          </a:p>
          <a:p>
            <a:pPr marL="0" lvl="0" indent="0" algn="ctr" rtl="0">
              <a:lnSpc>
                <a:spcPct val="115000"/>
              </a:lnSpc>
              <a:spcBef>
                <a:spcPts val="0"/>
              </a:spcBef>
              <a:spcAft>
                <a:spcPts val="0"/>
              </a:spcAft>
              <a:buSzPts val="1100"/>
              <a:buNone/>
            </a:pPr>
            <a:r>
              <a:rPr lang="en-US" sz="1600" b="1" dirty="0">
                <a:solidFill>
                  <a:srgbClr val="FFFFFF"/>
                </a:solidFill>
              </a:rPr>
              <a:t>“Please don’t think your input does not matter… it does! Thank you to all who are able to review and complete questionnaires to draft protocols!” Susan</a:t>
            </a:r>
            <a:endParaRPr sz="1600" b="1" dirty="0">
              <a:solidFill>
                <a:srgbClr val="FFFFFF"/>
              </a:solidFill>
            </a:endParaRPr>
          </a:p>
          <a:p>
            <a:pPr marL="0" lvl="0" indent="0" algn="ctr" rtl="0">
              <a:lnSpc>
                <a:spcPct val="115000"/>
              </a:lnSpc>
              <a:spcBef>
                <a:spcPts val="0"/>
              </a:spcBef>
              <a:spcAft>
                <a:spcPts val="0"/>
              </a:spcAft>
              <a:buSzPts val="1100"/>
              <a:buNone/>
            </a:pPr>
            <a:endParaRPr sz="1800" b="1" dirty="0">
              <a:solidFill>
                <a:srgbClr val="FFFFFF"/>
              </a:solidFill>
            </a:endParaRPr>
          </a:p>
          <a:p>
            <a:pPr marL="0" lvl="0" indent="0" algn="ctr" rtl="0">
              <a:lnSpc>
                <a:spcPct val="115000"/>
              </a:lnSpc>
              <a:spcBef>
                <a:spcPts val="0"/>
              </a:spcBef>
              <a:spcAft>
                <a:spcPts val="0"/>
              </a:spcAft>
              <a:buClr>
                <a:schemeClr val="dk1"/>
              </a:buClr>
              <a:buSzPts val="1100"/>
              <a:buFont typeface="Arial"/>
              <a:buNone/>
            </a:pPr>
            <a:endParaRPr sz="1800" b="1" dirty="0">
              <a:solidFill>
                <a:srgbClr val="FFFFFF"/>
              </a:solidFill>
            </a:endParaRPr>
          </a:p>
          <a:p>
            <a:pPr marL="0" lvl="0" indent="0" algn="r" rtl="0">
              <a:lnSpc>
                <a:spcPct val="115000"/>
              </a:lnSpc>
              <a:spcBef>
                <a:spcPts val="0"/>
              </a:spcBef>
              <a:spcAft>
                <a:spcPts val="0"/>
              </a:spcAft>
              <a:buClr>
                <a:schemeClr val="dk1"/>
              </a:buClr>
              <a:buSzPts val="1100"/>
              <a:buFont typeface="Arial"/>
              <a:buNone/>
            </a:pPr>
            <a:r>
              <a:rPr lang="en-US" sz="1200" dirty="0">
                <a:solidFill>
                  <a:srgbClr val="FFFFFF"/>
                </a:solidFill>
              </a:rPr>
              <a:t>Contact information: angelhdz2863@gmail.com</a:t>
            </a:r>
            <a:endParaRPr sz="1200" dirty="0">
              <a:solidFill>
                <a:srgbClr val="FFFFFF"/>
              </a:solidFill>
            </a:endParaRPr>
          </a:p>
          <a:p>
            <a:pPr marL="0" lvl="0" indent="0" algn="r" rtl="0">
              <a:lnSpc>
                <a:spcPct val="115000"/>
              </a:lnSpc>
              <a:spcBef>
                <a:spcPts val="0"/>
              </a:spcBef>
              <a:spcAft>
                <a:spcPts val="0"/>
              </a:spcAft>
              <a:buClr>
                <a:schemeClr val="dk1"/>
              </a:buClr>
              <a:buSzPts val="1100"/>
              <a:buFont typeface="Arial"/>
              <a:buNone/>
            </a:pPr>
            <a:r>
              <a:rPr lang="en-US" sz="1200" dirty="0">
                <a:solidFill>
                  <a:srgbClr val="FFFFFF"/>
                </a:solidFill>
              </a:rPr>
              <a:t>rene.marty@upr.edu</a:t>
            </a:r>
            <a:endParaRPr sz="1200" dirty="0">
              <a:solidFill>
                <a:srgbClr val="FFFFFF"/>
              </a:solidFill>
            </a:endParaRPr>
          </a:p>
        </p:txBody>
      </p:sp>
      <p:sp>
        <p:nvSpPr>
          <p:cNvPr id="165" name="Google Shape;165;p1">
            <a:extLst>
              <a:ext uri="{C183D7F6-B498-43B3-948B-1728B52AA6E4}">
                <adec:decorative xmlns:adec="http://schemas.microsoft.com/office/drawing/2017/decorative" val="1"/>
              </a:ext>
            </a:extLst>
          </p:cNvPr>
          <p:cNvSpPr/>
          <p:nvPr/>
        </p:nvSpPr>
        <p:spPr>
          <a:xfrm>
            <a:off x="9075" y="553250"/>
            <a:ext cx="3419700" cy="209700"/>
          </a:xfrm>
          <a:prstGeom prst="rect">
            <a:avLst/>
          </a:prstGeom>
          <a:solidFill>
            <a:schemeClr val="dk1"/>
          </a:solidFill>
          <a:ln w="190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6" name="Google Shape;166;p1">
            <a:extLst>
              <a:ext uri="{C183D7F6-B498-43B3-948B-1728B52AA6E4}">
                <adec:decorative xmlns:adec="http://schemas.microsoft.com/office/drawing/2017/decorative" val="1"/>
              </a:ext>
            </a:extLst>
          </p:cNvPr>
          <p:cNvSpPr/>
          <p:nvPr/>
        </p:nvSpPr>
        <p:spPr>
          <a:xfrm>
            <a:off x="56375" y="6606775"/>
            <a:ext cx="3357600" cy="209700"/>
          </a:xfrm>
          <a:prstGeom prst="rect">
            <a:avLst/>
          </a:prstGeom>
          <a:solidFill>
            <a:schemeClr val="dk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67" name="Google Shape;167;p1">
            <a:extLst>
              <a:ext uri="{C183D7F6-B498-43B3-948B-1728B52AA6E4}">
                <adec:decorative xmlns:adec="http://schemas.microsoft.com/office/drawing/2017/decorative" val="1"/>
              </a:ext>
            </a:extLst>
          </p:cNvPr>
          <p:cNvSpPr/>
          <p:nvPr/>
        </p:nvSpPr>
        <p:spPr>
          <a:xfrm>
            <a:off x="8690750" y="6588800"/>
            <a:ext cx="3419700" cy="209700"/>
          </a:xfrm>
          <a:prstGeom prst="rect">
            <a:avLst/>
          </a:prstGeom>
          <a:solidFill>
            <a:schemeClr val="dk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8" name="Google Shape;168;p1">
            <a:extLst>
              <a:ext uri="{C183D7F6-B498-43B3-948B-1728B52AA6E4}">
                <adec:decorative xmlns:adec="http://schemas.microsoft.com/office/drawing/2017/decorative" val="1"/>
              </a:ext>
            </a:extLst>
          </p:cNvPr>
          <p:cNvSpPr/>
          <p:nvPr/>
        </p:nvSpPr>
        <p:spPr>
          <a:xfrm>
            <a:off x="8690750" y="553250"/>
            <a:ext cx="3467100" cy="209700"/>
          </a:xfrm>
          <a:prstGeom prst="rect">
            <a:avLst/>
          </a:prstGeom>
          <a:solidFill>
            <a:schemeClr val="dk1"/>
          </a:solidFill>
          <a:ln w="190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9" name="Google Shape;169;p1"/>
          <p:cNvSpPr txBox="1"/>
          <p:nvPr/>
        </p:nvSpPr>
        <p:spPr>
          <a:xfrm>
            <a:off x="47313" y="1175502"/>
            <a:ext cx="3160500" cy="384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00" b="1" i="0" u="none" strike="noStrike" cap="none">
                <a:solidFill>
                  <a:schemeClr val="dk1"/>
                </a:solidFill>
              </a:rPr>
              <a:t>Introduction</a:t>
            </a:r>
            <a:endParaRPr/>
          </a:p>
          <a:p>
            <a:pPr marL="0" marR="0" lvl="0" indent="0" algn="ctr" rtl="0">
              <a:spcBef>
                <a:spcPts val="0"/>
              </a:spcBef>
              <a:spcAft>
                <a:spcPts val="0"/>
              </a:spcAft>
              <a:buNone/>
            </a:pPr>
            <a:endParaRPr sz="800" b="0" i="0" u="none" strike="noStrike" cap="none">
              <a:solidFill>
                <a:schemeClr val="dk1"/>
              </a:solidFill>
              <a:latin typeface="Calibri"/>
              <a:ea typeface="Calibri"/>
              <a:cs typeface="Calibri"/>
              <a:sym typeface="Calibri"/>
            </a:endParaRPr>
          </a:p>
        </p:txBody>
      </p:sp>
      <p:sp>
        <p:nvSpPr>
          <p:cNvPr id="170" name="Google Shape;170;p1"/>
          <p:cNvSpPr txBox="1"/>
          <p:nvPr/>
        </p:nvSpPr>
        <p:spPr>
          <a:xfrm>
            <a:off x="150450" y="2859742"/>
            <a:ext cx="3127800" cy="430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00" b="1" i="0" u="none" strike="noStrike" cap="none" dirty="0">
                <a:solidFill>
                  <a:schemeClr val="dk1"/>
                </a:solidFill>
              </a:rPr>
              <a:t>Objectives</a:t>
            </a:r>
            <a:endParaRPr sz="1100" dirty="0"/>
          </a:p>
          <a:p>
            <a:pPr marL="0" marR="0" lvl="0" indent="0" algn="ctr" rtl="0">
              <a:spcBef>
                <a:spcPts val="0"/>
              </a:spcBef>
              <a:spcAft>
                <a:spcPts val="0"/>
              </a:spcAft>
              <a:buNone/>
            </a:pPr>
            <a:endParaRPr sz="1100" i="0" u="none" strike="noStrike" cap="none" dirty="0">
              <a:solidFill>
                <a:schemeClr val="dk1"/>
              </a:solidFill>
            </a:endParaRPr>
          </a:p>
        </p:txBody>
      </p:sp>
      <p:sp>
        <p:nvSpPr>
          <p:cNvPr id="171" name="Google Shape;171;p1"/>
          <p:cNvSpPr txBox="1"/>
          <p:nvPr/>
        </p:nvSpPr>
        <p:spPr>
          <a:xfrm>
            <a:off x="-33975" y="4135625"/>
            <a:ext cx="3704100" cy="538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00" b="1" i="0" u="none" strike="noStrike" cap="none" dirty="0">
                <a:solidFill>
                  <a:schemeClr val="dk1"/>
                </a:solidFill>
              </a:rPr>
              <a:t>The importance of CABs </a:t>
            </a:r>
            <a:endParaRPr sz="1100" b="1" i="0" u="none" strike="noStrike" cap="none" dirty="0">
              <a:solidFill>
                <a:schemeClr val="dk1"/>
              </a:solidFill>
            </a:endParaRPr>
          </a:p>
          <a:p>
            <a:pPr marL="0" marR="0" lvl="0" indent="0" algn="ctr" rtl="0">
              <a:spcBef>
                <a:spcPts val="0"/>
              </a:spcBef>
              <a:spcAft>
                <a:spcPts val="0"/>
              </a:spcAft>
              <a:buNone/>
            </a:pPr>
            <a:r>
              <a:rPr lang="en-US" sz="1000" dirty="0">
                <a:solidFill>
                  <a:schemeClr val="dk1"/>
                </a:solidFill>
              </a:rPr>
              <a:t>(HVTN,2022 &amp; ACTG, 2011)</a:t>
            </a:r>
            <a:endParaRPr dirty="0"/>
          </a:p>
          <a:p>
            <a:pPr marL="0" marR="0" lvl="0" indent="0" algn="ctr" rtl="0">
              <a:spcBef>
                <a:spcPts val="0"/>
              </a:spcBef>
              <a:spcAft>
                <a:spcPts val="0"/>
              </a:spcAft>
              <a:buNone/>
            </a:pPr>
            <a:endParaRPr sz="800" b="1" i="0" u="none" strike="noStrike" cap="none" dirty="0">
              <a:solidFill>
                <a:schemeClr val="dk1"/>
              </a:solidFill>
              <a:latin typeface="Calibri"/>
              <a:ea typeface="Calibri"/>
              <a:cs typeface="Calibri"/>
              <a:sym typeface="Calibri"/>
            </a:endParaRPr>
          </a:p>
        </p:txBody>
      </p:sp>
      <p:sp>
        <p:nvSpPr>
          <p:cNvPr id="172" name="Google Shape;172;p1"/>
          <p:cNvSpPr txBox="1"/>
          <p:nvPr/>
        </p:nvSpPr>
        <p:spPr>
          <a:xfrm>
            <a:off x="8967827" y="766446"/>
            <a:ext cx="3052200" cy="569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i="0" u="none" strike="noStrike" cap="none" dirty="0">
                <a:solidFill>
                  <a:schemeClr val="dk1"/>
                </a:solidFill>
                <a:latin typeface="+mj-lt"/>
                <a:ea typeface="Calibri"/>
                <a:cs typeface="Calibri"/>
                <a:sym typeface="Calibri"/>
              </a:rPr>
              <a:t>Challenges faced by the CABs</a:t>
            </a:r>
            <a:endParaRPr sz="1300" b="1" i="0" u="none" strike="noStrike" cap="none" dirty="0">
              <a:solidFill>
                <a:schemeClr val="dk1"/>
              </a:solidFill>
              <a:latin typeface="+mj-lt"/>
              <a:ea typeface="Calibri"/>
              <a:cs typeface="Calibri"/>
              <a:sym typeface="Calibri"/>
            </a:endParaRPr>
          </a:p>
          <a:p>
            <a:pPr marL="0" marR="0" lvl="0" indent="0" algn="ctr" rtl="0">
              <a:spcBef>
                <a:spcPts val="0"/>
              </a:spcBef>
              <a:spcAft>
                <a:spcPts val="0"/>
              </a:spcAft>
              <a:buNone/>
            </a:pPr>
            <a:endParaRPr sz="800" b="1" i="0" u="none" strike="noStrike" cap="none" dirty="0">
              <a:solidFill>
                <a:schemeClr val="dk1"/>
              </a:solidFill>
              <a:latin typeface="Calibri"/>
              <a:ea typeface="Calibri"/>
              <a:cs typeface="Calibri"/>
              <a:sym typeface="Calibri"/>
            </a:endParaRPr>
          </a:p>
          <a:p>
            <a:pPr marL="171450" marR="0" lvl="0" indent="-101600" algn="l" rtl="0">
              <a:spcBef>
                <a:spcPts val="0"/>
              </a:spcBef>
              <a:spcAft>
                <a:spcPts val="0"/>
              </a:spcAft>
              <a:buClr>
                <a:schemeClr val="dk1"/>
              </a:buClr>
              <a:buSzPts val="1100"/>
              <a:buFont typeface="Calibri"/>
              <a:buNone/>
            </a:pPr>
            <a:endParaRPr sz="1100" b="0" i="0" u="none" strike="noStrike" cap="none" dirty="0">
              <a:solidFill>
                <a:schemeClr val="dk1"/>
              </a:solidFill>
              <a:latin typeface="Calibri"/>
              <a:ea typeface="Calibri"/>
              <a:cs typeface="Calibri"/>
              <a:sym typeface="Calibri"/>
            </a:endParaRPr>
          </a:p>
        </p:txBody>
      </p:sp>
      <p:sp>
        <p:nvSpPr>
          <p:cNvPr id="173" name="Google Shape;173;p1"/>
          <p:cNvSpPr txBox="1"/>
          <p:nvPr/>
        </p:nvSpPr>
        <p:spPr>
          <a:xfrm>
            <a:off x="8881887" y="2442310"/>
            <a:ext cx="3052200" cy="6771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00" b="1" i="0" u="none" strike="noStrike" cap="none" dirty="0">
                <a:solidFill>
                  <a:schemeClr val="dk1"/>
                </a:solidFill>
              </a:rPr>
              <a:t>Strategies to manage challenges</a:t>
            </a:r>
            <a:endParaRPr sz="1200" b="1" i="0" u="none" strike="noStrike" cap="none" dirty="0">
              <a:solidFill>
                <a:schemeClr val="dk1"/>
              </a:solidFill>
            </a:endParaRPr>
          </a:p>
          <a:p>
            <a:pPr marL="0" marR="0" lvl="0" indent="0" algn="ctr" rtl="0">
              <a:spcBef>
                <a:spcPts val="0"/>
              </a:spcBef>
              <a:spcAft>
                <a:spcPts val="0"/>
              </a:spcAft>
              <a:buNone/>
            </a:pPr>
            <a:endParaRPr sz="1200" b="0" i="0" u="none" strike="noStrike" cap="none" dirty="0">
              <a:solidFill>
                <a:srgbClr val="000000"/>
              </a:solidFill>
              <a:latin typeface="Calibri"/>
              <a:ea typeface="Calibri"/>
              <a:cs typeface="Calibri"/>
              <a:sym typeface="Calibri"/>
            </a:endParaRPr>
          </a:p>
          <a:p>
            <a:pPr marL="285750" marR="0" lvl="0" indent="-196850" algn="ctr" rtl="0">
              <a:spcBef>
                <a:spcPts val="0"/>
              </a:spcBef>
              <a:spcAft>
                <a:spcPts val="0"/>
              </a:spcAft>
              <a:buClr>
                <a:schemeClr val="dk1"/>
              </a:buClr>
              <a:buSzPts val="1400"/>
              <a:buFont typeface="Calibri"/>
              <a:buNone/>
            </a:pPr>
            <a:endParaRPr sz="1500" b="0" i="0" u="none" strike="noStrike" cap="none" dirty="0">
              <a:solidFill>
                <a:schemeClr val="dk1"/>
              </a:solidFill>
              <a:latin typeface="Calibri"/>
              <a:ea typeface="Calibri"/>
              <a:cs typeface="Calibri"/>
              <a:sym typeface="Calibri"/>
            </a:endParaRPr>
          </a:p>
        </p:txBody>
      </p:sp>
      <p:sp>
        <p:nvSpPr>
          <p:cNvPr id="174" name="Google Shape;174;p1"/>
          <p:cNvSpPr txBox="1"/>
          <p:nvPr/>
        </p:nvSpPr>
        <p:spPr>
          <a:xfrm>
            <a:off x="8851393" y="4821810"/>
            <a:ext cx="2955600" cy="2616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00" b="1" i="0" u="none" strike="noStrike" cap="none" dirty="0">
                <a:solidFill>
                  <a:srgbClr val="000000"/>
                </a:solidFill>
              </a:rPr>
              <a:t>Conclusion</a:t>
            </a:r>
            <a:endParaRPr sz="1100" dirty="0"/>
          </a:p>
        </p:txBody>
      </p:sp>
      <p:pic>
        <p:nvPicPr>
          <p:cNvPr id="175" name="Google Shape;175;p1" descr="University of Puerto Rico Seal"/>
          <p:cNvPicPr preferRelativeResize="0"/>
          <p:nvPr/>
        </p:nvPicPr>
        <p:blipFill rotWithShape="1">
          <a:blip r:embed="rId3">
            <a:alphaModFix/>
          </a:blip>
          <a:srcRect/>
          <a:stretch/>
        </p:blipFill>
        <p:spPr>
          <a:xfrm>
            <a:off x="11207275" y="72350"/>
            <a:ext cx="533976" cy="464600"/>
          </a:xfrm>
          <a:prstGeom prst="rect">
            <a:avLst/>
          </a:prstGeom>
          <a:noFill/>
          <a:ln>
            <a:noFill/>
          </a:ln>
        </p:spPr>
      </p:pic>
      <p:sp>
        <p:nvSpPr>
          <p:cNvPr id="176" name="Google Shape;176;p1"/>
          <p:cNvSpPr txBox="1"/>
          <p:nvPr/>
        </p:nvSpPr>
        <p:spPr>
          <a:xfrm>
            <a:off x="56375" y="777907"/>
            <a:ext cx="3269145" cy="40006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000" b="0" i="0" u="none" strike="noStrike" cap="none" dirty="0" err="1">
                <a:solidFill>
                  <a:srgbClr val="000000"/>
                </a:solidFill>
                <a:latin typeface="Arial"/>
                <a:ea typeface="Arial"/>
                <a:cs typeface="Arial"/>
                <a:sym typeface="Arial"/>
              </a:rPr>
              <a:t>Ángel</a:t>
            </a:r>
            <a:r>
              <a:rPr lang="en-US" sz="1000" b="0" i="0" u="none" strike="noStrike" cap="none" dirty="0">
                <a:solidFill>
                  <a:srgbClr val="000000"/>
                </a:solidFill>
                <a:latin typeface="Arial"/>
                <a:ea typeface="Arial"/>
                <a:cs typeface="Arial"/>
                <a:sym typeface="Arial"/>
              </a:rPr>
              <a:t> Luis Hernández &amp; René E. Marty Lugo</a:t>
            </a:r>
            <a:endParaRPr sz="1000" b="0" i="0" u="none" strike="noStrike" cap="none" dirty="0">
              <a:solidFill>
                <a:schemeClr val="dk1"/>
              </a:solidFill>
              <a:latin typeface="Arial"/>
              <a:ea typeface="Arial"/>
              <a:cs typeface="Arial"/>
              <a:sym typeface="Arial"/>
            </a:endParaRPr>
          </a:p>
          <a:p>
            <a:pPr marL="0" marR="0" lvl="0" indent="0" algn="ctr" rtl="0">
              <a:spcBef>
                <a:spcPts val="0"/>
              </a:spcBef>
              <a:spcAft>
                <a:spcPts val="0"/>
              </a:spcAft>
              <a:buNone/>
            </a:pPr>
            <a:r>
              <a:rPr lang="en-US" sz="1000" b="0" i="0" u="none" strike="noStrike" cap="none" dirty="0">
                <a:solidFill>
                  <a:schemeClr val="dk1"/>
                </a:solidFill>
                <a:latin typeface="Arial"/>
                <a:ea typeface="Arial"/>
                <a:cs typeface="Arial"/>
                <a:sym typeface="Arial"/>
              </a:rPr>
              <a:t>University of Puerto Rico, Medical Sciences Campus</a:t>
            </a:r>
            <a:endParaRPr sz="1000" b="0" i="0" u="none" strike="noStrike" cap="none" dirty="0">
              <a:solidFill>
                <a:schemeClr val="dk1"/>
              </a:solidFill>
              <a:latin typeface="Arial"/>
              <a:ea typeface="Arial"/>
              <a:cs typeface="Arial"/>
              <a:sym typeface="Arial"/>
            </a:endParaRPr>
          </a:p>
        </p:txBody>
      </p:sp>
      <p:sp>
        <p:nvSpPr>
          <p:cNvPr id="177" name="Google Shape;177;p1"/>
          <p:cNvSpPr txBox="1"/>
          <p:nvPr/>
        </p:nvSpPr>
        <p:spPr>
          <a:xfrm>
            <a:off x="32413" y="1411593"/>
            <a:ext cx="3357600" cy="1477287"/>
          </a:xfrm>
          <a:prstGeom prst="rect">
            <a:avLst/>
          </a:prstGeom>
          <a:noFill/>
          <a:ln>
            <a:noFill/>
          </a:ln>
        </p:spPr>
        <p:txBody>
          <a:bodyPr spcFirstLastPara="1" wrap="square" lIns="91425" tIns="45700" rIns="91425" bIns="45700" anchor="t" anchorCtr="0">
            <a:spAutoFit/>
          </a:bodyPr>
          <a:lstStyle/>
          <a:p>
            <a:r>
              <a:rPr lang="en-US" sz="1000">
                <a:solidFill>
                  <a:schemeClr val="dk1"/>
                </a:solidFill>
              </a:rPr>
              <a:t>Cl</a:t>
            </a:r>
            <a:r>
              <a:rPr lang="en-US" sz="1000" i="0" u="none" strike="noStrike" cap="none">
                <a:solidFill>
                  <a:schemeClr val="dk1"/>
                </a:solidFill>
              </a:rPr>
              <a:t>inical research networks emphasize the importance of community advisory boards (CABs). History has validated that having people from the community within the advisory team, where the clinical research units are located; help dispel myths about participation in protocols, educates the general community, and even assists with study recruitment </a:t>
            </a:r>
            <a:r>
              <a:rPr lang="en-US" sz="1000">
                <a:solidFill>
                  <a:schemeClr val="dk1"/>
                </a:solidFill>
              </a:rPr>
              <a:t>(HVTN,2022 &amp; ACTG, 2011)</a:t>
            </a:r>
            <a:r>
              <a:rPr lang="en-US" sz="1000" i="0" u="none" strike="noStrike" cap="none">
                <a:solidFill>
                  <a:schemeClr val="dk1"/>
                </a:solidFill>
              </a:rPr>
              <a:t>. Despite all its benefits, one must also recognize the challenges it faces and its gaps.</a:t>
            </a:r>
            <a:endParaRPr lang="en-US" sz="1000" dirty="0">
              <a:solidFill>
                <a:schemeClr val="dk1"/>
              </a:solidFill>
            </a:endParaRPr>
          </a:p>
        </p:txBody>
      </p:sp>
      <p:sp>
        <p:nvSpPr>
          <p:cNvPr id="178" name="Google Shape;178;p1"/>
          <p:cNvSpPr txBox="1"/>
          <p:nvPr/>
        </p:nvSpPr>
        <p:spPr>
          <a:xfrm>
            <a:off x="-169070" y="3143705"/>
            <a:ext cx="3704100" cy="1015800"/>
          </a:xfrm>
          <a:prstGeom prst="rect">
            <a:avLst/>
          </a:prstGeom>
          <a:noFill/>
          <a:ln>
            <a:noFill/>
          </a:ln>
        </p:spPr>
        <p:txBody>
          <a:bodyPr spcFirstLastPara="1" wrap="square" lIns="91425" tIns="45700" rIns="91425" bIns="45700" anchor="t" anchorCtr="0">
            <a:spAutoFit/>
          </a:bodyPr>
          <a:lstStyle/>
          <a:p>
            <a:pPr marL="457200" marR="0" lvl="0" indent="-292100" algn="l" rtl="0">
              <a:spcBef>
                <a:spcPts val="0"/>
              </a:spcBef>
              <a:spcAft>
                <a:spcPts val="0"/>
              </a:spcAft>
              <a:buClr>
                <a:schemeClr val="dk1"/>
              </a:buClr>
              <a:buSzPts val="1000"/>
              <a:buChar char="●"/>
            </a:pPr>
            <a:r>
              <a:rPr lang="en-US" sz="1000" dirty="0">
                <a:solidFill>
                  <a:schemeClr val="dk1"/>
                </a:solidFill>
              </a:rPr>
              <a:t>Present the </a:t>
            </a:r>
            <a:r>
              <a:rPr lang="en-US" sz="1000" b="1" dirty="0">
                <a:solidFill>
                  <a:schemeClr val="dk1"/>
                </a:solidFill>
              </a:rPr>
              <a:t>importance of CABs</a:t>
            </a:r>
            <a:r>
              <a:rPr lang="en-US" sz="1000" dirty="0">
                <a:solidFill>
                  <a:schemeClr val="dk1"/>
                </a:solidFill>
              </a:rPr>
              <a:t> for clinical research networks. </a:t>
            </a:r>
            <a:endParaRPr sz="1000" dirty="0"/>
          </a:p>
          <a:p>
            <a:pPr marL="457200" marR="0" lvl="0" indent="-292100" algn="l" rtl="0">
              <a:spcBef>
                <a:spcPts val="0"/>
              </a:spcBef>
              <a:spcAft>
                <a:spcPts val="0"/>
              </a:spcAft>
              <a:buClr>
                <a:schemeClr val="dk1"/>
              </a:buClr>
              <a:buSzPts val="1000"/>
              <a:buChar char="●"/>
            </a:pPr>
            <a:r>
              <a:rPr lang="en-US" sz="1000" dirty="0">
                <a:solidFill>
                  <a:schemeClr val="dk1"/>
                </a:solidFill>
              </a:rPr>
              <a:t>Present the </a:t>
            </a:r>
            <a:r>
              <a:rPr lang="en-US" sz="1000" b="1" dirty="0">
                <a:solidFill>
                  <a:schemeClr val="dk1"/>
                </a:solidFill>
              </a:rPr>
              <a:t>challenges faced by CABs from a member perspective.</a:t>
            </a:r>
            <a:endParaRPr sz="1000" b="1" dirty="0"/>
          </a:p>
          <a:p>
            <a:pPr marL="457200" marR="0" lvl="0" indent="-292100" algn="l" rtl="0">
              <a:spcBef>
                <a:spcPts val="0"/>
              </a:spcBef>
              <a:spcAft>
                <a:spcPts val="0"/>
              </a:spcAft>
              <a:buClr>
                <a:schemeClr val="dk1"/>
              </a:buClr>
              <a:buSzPts val="1000"/>
              <a:buChar char="●"/>
            </a:pPr>
            <a:r>
              <a:rPr lang="en-US" sz="1000" dirty="0">
                <a:solidFill>
                  <a:schemeClr val="dk1"/>
                </a:solidFill>
              </a:rPr>
              <a:t>Propose </a:t>
            </a:r>
            <a:r>
              <a:rPr lang="en-US" sz="1000" b="1" dirty="0">
                <a:solidFill>
                  <a:schemeClr val="dk1"/>
                </a:solidFill>
              </a:rPr>
              <a:t>strategies to manage the identified challenges</a:t>
            </a:r>
            <a:r>
              <a:rPr lang="en-US" sz="1000" dirty="0">
                <a:solidFill>
                  <a:schemeClr val="dk1"/>
                </a:solidFill>
              </a:rPr>
              <a:t> from a member perspective.</a:t>
            </a:r>
            <a:endParaRPr sz="1000" dirty="0">
              <a:solidFill>
                <a:schemeClr val="dk1"/>
              </a:solidFill>
            </a:endParaRPr>
          </a:p>
        </p:txBody>
      </p:sp>
      <p:sp>
        <p:nvSpPr>
          <p:cNvPr id="179" name="Google Shape;179;p1"/>
          <p:cNvSpPr txBox="1"/>
          <p:nvPr/>
        </p:nvSpPr>
        <p:spPr>
          <a:xfrm>
            <a:off x="188250" y="4545513"/>
            <a:ext cx="3052200" cy="861900"/>
          </a:xfrm>
          <a:prstGeom prst="rect">
            <a:avLst/>
          </a:prstGeom>
          <a:noFill/>
          <a:ln>
            <a:noFill/>
          </a:ln>
        </p:spPr>
        <p:txBody>
          <a:bodyPr spcFirstLastPara="1" wrap="square" lIns="91425" tIns="45700" rIns="91425" bIns="45700" anchor="t" anchorCtr="0">
            <a:spAutoFit/>
          </a:bodyPr>
          <a:lstStyle/>
          <a:p>
            <a:pPr marL="228600" marR="0" lvl="0" indent="-225425" algn="l" rtl="0">
              <a:spcBef>
                <a:spcPts val="0"/>
              </a:spcBef>
              <a:spcAft>
                <a:spcPts val="0"/>
              </a:spcAft>
              <a:buClr>
                <a:schemeClr val="dk1"/>
              </a:buClr>
              <a:buSzPts val="1000"/>
              <a:buFont typeface="Calibri"/>
              <a:buAutoNum type="arabicPeriod"/>
            </a:pPr>
            <a:r>
              <a:rPr lang="en-US" sz="1000" dirty="0">
                <a:solidFill>
                  <a:schemeClr val="dk1"/>
                </a:solidFill>
                <a:latin typeface="Arial"/>
                <a:ea typeface="Arial"/>
                <a:cs typeface="Arial"/>
                <a:sym typeface="Arial"/>
              </a:rPr>
              <a:t>Improve communication with the local community</a:t>
            </a:r>
            <a:endParaRPr sz="1000" dirty="0"/>
          </a:p>
          <a:p>
            <a:pPr marL="228600" marR="0" lvl="0" indent="-225425" algn="l" rtl="0">
              <a:spcBef>
                <a:spcPts val="0"/>
              </a:spcBef>
              <a:spcAft>
                <a:spcPts val="0"/>
              </a:spcAft>
              <a:buClr>
                <a:schemeClr val="dk1"/>
              </a:buClr>
              <a:buSzPts val="1000"/>
              <a:buFont typeface="Calibri"/>
              <a:buAutoNum type="arabicPeriod"/>
            </a:pPr>
            <a:r>
              <a:rPr lang="en-US" sz="1000" dirty="0">
                <a:solidFill>
                  <a:schemeClr val="dk1"/>
                </a:solidFill>
                <a:latin typeface="Arial"/>
                <a:ea typeface="Arial"/>
                <a:cs typeface="Arial"/>
                <a:sym typeface="Arial"/>
              </a:rPr>
              <a:t>Educate the community about clinical studies</a:t>
            </a:r>
            <a:endParaRPr sz="1000" dirty="0"/>
          </a:p>
          <a:p>
            <a:pPr marL="228600" marR="0" lvl="0" indent="-225425" algn="l" rtl="0">
              <a:spcBef>
                <a:spcPts val="0"/>
              </a:spcBef>
              <a:spcAft>
                <a:spcPts val="0"/>
              </a:spcAft>
              <a:buClr>
                <a:schemeClr val="dk1"/>
              </a:buClr>
              <a:buSzPts val="1000"/>
              <a:buFont typeface="Calibri"/>
              <a:buAutoNum type="arabicPeriod"/>
            </a:pPr>
            <a:r>
              <a:rPr lang="en-US" sz="1000" dirty="0">
                <a:solidFill>
                  <a:schemeClr val="dk1"/>
                </a:solidFill>
                <a:latin typeface="Arial"/>
                <a:ea typeface="Arial"/>
                <a:cs typeface="Arial"/>
                <a:sym typeface="Arial"/>
              </a:rPr>
              <a:t>Provide feedback on all aspects of your research study, including:</a:t>
            </a:r>
            <a:endParaRPr sz="1000" dirty="0"/>
          </a:p>
        </p:txBody>
      </p:sp>
      <p:sp>
        <p:nvSpPr>
          <p:cNvPr id="180" name="Google Shape;180;p1"/>
          <p:cNvSpPr txBox="1"/>
          <p:nvPr/>
        </p:nvSpPr>
        <p:spPr>
          <a:xfrm>
            <a:off x="348900" y="5290375"/>
            <a:ext cx="3052200" cy="1446900"/>
          </a:xfrm>
          <a:prstGeom prst="rect">
            <a:avLst/>
          </a:prstGeom>
          <a:noFill/>
          <a:ln>
            <a:noFill/>
          </a:ln>
        </p:spPr>
        <p:txBody>
          <a:bodyPr spcFirstLastPara="1" wrap="square" lIns="91425" tIns="45700" rIns="91425" bIns="45700" anchor="t" anchorCtr="0">
            <a:spAutoFit/>
          </a:bodyPr>
          <a:lstStyle/>
          <a:p>
            <a:pPr marL="171450" marR="0" lvl="0" indent="-171450" algn="l" rtl="0">
              <a:spcBef>
                <a:spcPts val="0"/>
              </a:spcBef>
              <a:spcAft>
                <a:spcPts val="0"/>
              </a:spcAft>
              <a:buClr>
                <a:schemeClr val="dk1"/>
              </a:buClr>
              <a:buSzPts val="1000"/>
              <a:buFont typeface="Arial"/>
              <a:buChar char="•"/>
            </a:pPr>
            <a:r>
              <a:rPr lang="en-US" sz="1000">
                <a:solidFill>
                  <a:schemeClr val="dk1"/>
                </a:solidFill>
                <a:latin typeface="Arial"/>
                <a:ea typeface="Arial"/>
                <a:cs typeface="Arial"/>
                <a:sym typeface="Arial"/>
              </a:rPr>
              <a:t>develop research questions</a:t>
            </a:r>
            <a:endParaRPr/>
          </a:p>
          <a:p>
            <a:pPr marL="171450" marR="0" lvl="0" indent="-171450" algn="l" rtl="0">
              <a:spcBef>
                <a:spcPts val="0"/>
              </a:spcBef>
              <a:spcAft>
                <a:spcPts val="0"/>
              </a:spcAft>
              <a:buClr>
                <a:schemeClr val="dk1"/>
              </a:buClr>
              <a:buSzPts val="1000"/>
              <a:buFont typeface="Arial"/>
              <a:buChar char="•"/>
            </a:pPr>
            <a:r>
              <a:rPr lang="en-US" sz="1000">
                <a:solidFill>
                  <a:schemeClr val="dk1"/>
                </a:solidFill>
                <a:latin typeface="Arial"/>
                <a:ea typeface="Arial"/>
                <a:cs typeface="Arial"/>
                <a:sym typeface="Arial"/>
              </a:rPr>
              <a:t>help develop recruitment plans and promotional material</a:t>
            </a:r>
            <a:endParaRPr/>
          </a:p>
          <a:p>
            <a:pPr marL="171450" marR="0" lvl="0" indent="-171450" algn="l" rtl="0">
              <a:spcBef>
                <a:spcPts val="0"/>
              </a:spcBef>
              <a:spcAft>
                <a:spcPts val="0"/>
              </a:spcAft>
              <a:buClr>
                <a:schemeClr val="dk1"/>
              </a:buClr>
              <a:buSzPts val="1000"/>
              <a:buFont typeface="Arial"/>
              <a:buChar char="•"/>
            </a:pPr>
            <a:r>
              <a:rPr lang="en-US" sz="1000">
                <a:solidFill>
                  <a:schemeClr val="dk1"/>
                </a:solidFill>
                <a:latin typeface="Arial"/>
                <a:ea typeface="Arial"/>
                <a:cs typeface="Arial"/>
                <a:sym typeface="Arial"/>
              </a:rPr>
              <a:t>review study assessments or procedures</a:t>
            </a:r>
            <a:endParaRPr/>
          </a:p>
          <a:p>
            <a:pPr marL="171450" marR="0" lvl="0" indent="-171450" algn="l" rtl="0">
              <a:spcBef>
                <a:spcPts val="0"/>
              </a:spcBef>
              <a:spcAft>
                <a:spcPts val="0"/>
              </a:spcAft>
              <a:buClr>
                <a:schemeClr val="dk1"/>
              </a:buClr>
              <a:buSzPts val="1000"/>
              <a:buFont typeface="Arial"/>
              <a:buChar char="•"/>
            </a:pPr>
            <a:r>
              <a:rPr lang="en-US" sz="1000">
                <a:solidFill>
                  <a:schemeClr val="dk1"/>
                </a:solidFill>
                <a:latin typeface="Arial"/>
                <a:ea typeface="Arial"/>
                <a:cs typeface="Arial"/>
                <a:sym typeface="Arial"/>
              </a:rPr>
              <a:t>discuss ethical considerations surrounding </a:t>
            </a:r>
            <a:r>
              <a:rPr lang="en-US" sz="1000">
                <a:solidFill>
                  <a:schemeClr val="dk1"/>
                </a:solidFill>
              </a:rPr>
              <a:t>the</a:t>
            </a:r>
            <a:r>
              <a:rPr lang="en-US" sz="1000">
                <a:solidFill>
                  <a:schemeClr val="dk1"/>
                </a:solidFill>
                <a:latin typeface="Arial"/>
                <a:ea typeface="Arial"/>
                <a:cs typeface="Arial"/>
                <a:sym typeface="Arial"/>
              </a:rPr>
              <a:t> research</a:t>
            </a:r>
            <a:endParaRPr/>
          </a:p>
          <a:p>
            <a:pPr marL="171450" marR="0" lvl="0" indent="-171450" algn="l" rtl="0">
              <a:spcBef>
                <a:spcPts val="0"/>
              </a:spcBef>
              <a:spcAft>
                <a:spcPts val="0"/>
              </a:spcAft>
              <a:buClr>
                <a:schemeClr val="dk1"/>
              </a:buClr>
              <a:buSzPts val="1000"/>
              <a:buFont typeface="Arial"/>
              <a:buChar char="•"/>
            </a:pPr>
            <a:r>
              <a:rPr lang="en-US" sz="1000">
                <a:solidFill>
                  <a:schemeClr val="dk1"/>
                </a:solidFill>
                <a:latin typeface="Arial"/>
                <a:ea typeface="Arial"/>
                <a:cs typeface="Arial"/>
                <a:sym typeface="Arial"/>
              </a:rPr>
              <a:t>consider non-traditional dissemination methods.</a:t>
            </a:r>
            <a:endParaRPr sz="1000">
              <a:solidFill>
                <a:schemeClr val="dk1"/>
              </a:solidFill>
              <a:latin typeface="Arial"/>
              <a:ea typeface="Arial"/>
              <a:cs typeface="Arial"/>
              <a:sym typeface="Arial"/>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 name="Google Shape;181;p1"/>
          <p:cNvSpPr txBox="1"/>
          <p:nvPr/>
        </p:nvSpPr>
        <p:spPr>
          <a:xfrm>
            <a:off x="286762" y="124287"/>
            <a:ext cx="10526100" cy="3693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b="1" dirty="0">
                <a:solidFill>
                  <a:schemeClr val="dk1"/>
                </a:solidFill>
                <a:latin typeface="+mj-lt"/>
                <a:ea typeface="Calibri"/>
                <a:cs typeface="Calibri"/>
                <a:sym typeface="Calibri"/>
              </a:rPr>
              <a:t>People’s Science: Community Advisory Boards as Partners in Network Research Teams</a:t>
            </a:r>
            <a:endParaRPr sz="1800" b="1" dirty="0">
              <a:solidFill>
                <a:schemeClr val="dk1"/>
              </a:solidFill>
              <a:latin typeface="+mj-lt"/>
              <a:ea typeface="Calibri"/>
              <a:cs typeface="Calibri"/>
              <a:sym typeface="Calibri"/>
            </a:endParaRPr>
          </a:p>
        </p:txBody>
      </p:sp>
      <p:sp>
        <p:nvSpPr>
          <p:cNvPr id="182" name="Google Shape;182;p1"/>
          <p:cNvSpPr txBox="1"/>
          <p:nvPr/>
        </p:nvSpPr>
        <p:spPr>
          <a:xfrm>
            <a:off x="8533800" y="1033845"/>
            <a:ext cx="3658200" cy="1416000"/>
          </a:xfrm>
          <a:prstGeom prst="rect">
            <a:avLst/>
          </a:prstGeom>
          <a:noFill/>
          <a:ln>
            <a:noFill/>
          </a:ln>
        </p:spPr>
        <p:txBody>
          <a:bodyPr spcFirstLastPara="1" wrap="square" lIns="91425" tIns="91425" rIns="91425" bIns="91425" anchor="t" anchorCtr="0">
            <a:spAutoFit/>
          </a:bodyPr>
          <a:lstStyle/>
          <a:p>
            <a:pPr marL="457200" lvl="0" indent="-292100" algn="l" rtl="0">
              <a:spcBef>
                <a:spcPts val="0"/>
              </a:spcBef>
              <a:spcAft>
                <a:spcPts val="0"/>
              </a:spcAft>
              <a:buSzPts val="1000"/>
              <a:buChar char="●"/>
            </a:pPr>
            <a:r>
              <a:rPr lang="en-US" sz="1000" dirty="0"/>
              <a:t>Tokenism (a symbolic effort to be inclusive)</a:t>
            </a:r>
            <a:endParaRPr sz="1000" dirty="0"/>
          </a:p>
          <a:p>
            <a:pPr marL="457200" lvl="0" indent="-292100" algn="l" rtl="0">
              <a:spcBef>
                <a:spcPts val="0"/>
              </a:spcBef>
              <a:spcAft>
                <a:spcPts val="0"/>
              </a:spcAft>
              <a:buSzPts val="1000"/>
              <a:buChar char="●"/>
            </a:pPr>
            <a:r>
              <a:rPr lang="en-US" sz="1000" dirty="0"/>
              <a:t>Recruitment of members committed to the board</a:t>
            </a:r>
            <a:endParaRPr sz="1000" dirty="0"/>
          </a:p>
          <a:p>
            <a:pPr marL="457200" lvl="0" indent="-292100" algn="l" rtl="0">
              <a:spcBef>
                <a:spcPts val="0"/>
              </a:spcBef>
              <a:spcAft>
                <a:spcPts val="0"/>
              </a:spcAft>
              <a:buSzPts val="1000"/>
              <a:buChar char="●"/>
            </a:pPr>
            <a:r>
              <a:rPr lang="en-US" sz="1000" dirty="0"/>
              <a:t>CABs lack of training in clinical research concepts</a:t>
            </a:r>
            <a:endParaRPr sz="1000" dirty="0"/>
          </a:p>
          <a:p>
            <a:pPr marL="457200" lvl="0" indent="-292100" algn="l" rtl="0">
              <a:spcBef>
                <a:spcPts val="0"/>
              </a:spcBef>
              <a:spcAft>
                <a:spcPts val="0"/>
              </a:spcAft>
              <a:buSzPts val="1000"/>
              <a:buChar char="●"/>
            </a:pPr>
            <a:r>
              <a:rPr lang="en-US" sz="1000" dirty="0"/>
              <a:t>Lack of administrative support of research centers</a:t>
            </a:r>
            <a:endParaRPr sz="1000" dirty="0"/>
          </a:p>
          <a:p>
            <a:pPr marL="457200" lvl="0" indent="-292100" algn="l" rtl="0">
              <a:spcBef>
                <a:spcPts val="0"/>
              </a:spcBef>
              <a:spcAft>
                <a:spcPts val="0"/>
              </a:spcAft>
              <a:buSzPts val="1000"/>
              <a:buChar char="●"/>
            </a:pPr>
            <a:r>
              <a:rPr lang="en-US" sz="1000" dirty="0"/>
              <a:t>Meeting hours</a:t>
            </a:r>
            <a:endParaRPr sz="1000" dirty="0"/>
          </a:p>
          <a:p>
            <a:pPr marL="457200" lvl="0" indent="-292100" algn="l" rtl="0">
              <a:spcBef>
                <a:spcPts val="0"/>
              </a:spcBef>
              <a:spcAft>
                <a:spcPts val="0"/>
              </a:spcAft>
              <a:buSzPts val="1000"/>
              <a:buChar char="●"/>
            </a:pPr>
            <a:r>
              <a:rPr lang="en-US" sz="1000" dirty="0"/>
              <a:t>Relationship with researchers and staff</a:t>
            </a:r>
            <a:endParaRPr sz="1000" dirty="0"/>
          </a:p>
          <a:p>
            <a:pPr marL="457200" lvl="0" indent="-292100" algn="l" rtl="0">
              <a:spcBef>
                <a:spcPts val="0"/>
              </a:spcBef>
              <a:spcAft>
                <a:spcPts val="0"/>
              </a:spcAft>
              <a:buSzPts val="1000"/>
              <a:buChar char="●"/>
            </a:pPr>
            <a:r>
              <a:rPr lang="en-US" sz="1000" dirty="0"/>
              <a:t>Lack of knowledge from members about the purpose of CABs</a:t>
            </a:r>
            <a:endParaRPr sz="1000" dirty="0"/>
          </a:p>
        </p:txBody>
      </p:sp>
      <p:sp>
        <p:nvSpPr>
          <p:cNvPr id="183" name="Google Shape;183;p1"/>
          <p:cNvSpPr txBox="1"/>
          <p:nvPr/>
        </p:nvSpPr>
        <p:spPr>
          <a:xfrm>
            <a:off x="8701837" y="2770103"/>
            <a:ext cx="3307500" cy="2108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US" sz="1000" dirty="0">
                <a:solidFill>
                  <a:schemeClr val="dk1"/>
                </a:solidFill>
              </a:rPr>
              <a:t>Tokenism - the CAB should be considered an active part in the evaluation and implementation of the research protocols, not a mere requirement.</a:t>
            </a:r>
            <a:endParaRPr sz="1000" dirty="0">
              <a:solidFill>
                <a:schemeClr val="dk1"/>
              </a:solidFill>
            </a:endParaRPr>
          </a:p>
          <a:p>
            <a:pPr marL="0" lvl="0" indent="0" algn="l" rtl="0">
              <a:lnSpc>
                <a:spcPct val="115000"/>
              </a:lnSpc>
              <a:spcBef>
                <a:spcPts val="0"/>
              </a:spcBef>
              <a:spcAft>
                <a:spcPts val="0"/>
              </a:spcAft>
              <a:buNone/>
            </a:pPr>
            <a:r>
              <a:rPr lang="en-US" sz="1000" dirty="0">
                <a:solidFill>
                  <a:schemeClr val="dk1"/>
                </a:solidFill>
              </a:rPr>
              <a:t>Recruitment and training - approach potential participants interested in serving on the board of other experienced members and provide them with a background document of research protocol development concepts, including the informed consent process.</a:t>
            </a:r>
            <a:endParaRPr sz="1000" dirty="0">
              <a:solidFill>
                <a:schemeClr val="dk1"/>
              </a:solidFill>
            </a:endParaRPr>
          </a:p>
          <a:p>
            <a:pPr marL="0" lvl="0" indent="0" algn="l" rtl="0">
              <a:lnSpc>
                <a:spcPct val="115000"/>
              </a:lnSpc>
              <a:spcBef>
                <a:spcPts val="0"/>
              </a:spcBef>
              <a:spcAft>
                <a:spcPts val="0"/>
              </a:spcAft>
              <a:buNone/>
            </a:pPr>
            <a:r>
              <a:rPr lang="en-US" sz="1000" dirty="0">
                <a:solidFill>
                  <a:schemeClr val="dk1"/>
                </a:solidFill>
              </a:rPr>
              <a:t>Relationships - researchers and their staff maintain open and constant communication with the board</a:t>
            </a:r>
            <a:endParaRPr sz="1000" dirty="0">
              <a:solidFill>
                <a:schemeClr val="dk1"/>
              </a:solidFill>
            </a:endParaRPr>
          </a:p>
        </p:txBody>
      </p:sp>
      <p:sp>
        <p:nvSpPr>
          <p:cNvPr id="184" name="Google Shape;184;p1"/>
          <p:cNvSpPr txBox="1"/>
          <p:nvPr/>
        </p:nvSpPr>
        <p:spPr>
          <a:xfrm>
            <a:off x="8690751" y="5022750"/>
            <a:ext cx="3389700" cy="1423436"/>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US" sz="1000" dirty="0">
                <a:solidFill>
                  <a:schemeClr val="dk1"/>
                </a:solidFill>
              </a:rPr>
              <a:t>It is essential that research networks, such as </a:t>
            </a:r>
            <a:r>
              <a:rPr lang="en-US" sz="1000" b="1" dirty="0" err="1">
                <a:solidFill>
                  <a:schemeClr val="dk1"/>
                </a:solidFill>
              </a:rPr>
              <a:t>ULACNet</a:t>
            </a:r>
            <a:r>
              <a:rPr lang="en-US" sz="1000" b="1" dirty="0">
                <a:solidFill>
                  <a:schemeClr val="dk1"/>
                </a:solidFill>
              </a:rPr>
              <a:t>,</a:t>
            </a:r>
            <a:r>
              <a:rPr lang="en-US" sz="1000" dirty="0">
                <a:solidFill>
                  <a:schemeClr val="dk1"/>
                </a:solidFill>
              </a:rPr>
              <a:t> develop and maintain the CAB structure at the network and local level and should facilitate the autonomy of these groups. It is necessary to recognize the importance of including CABs in scientific work since science is not necessarily inclusive. It should never be included in a forced way but from honest empathy.</a:t>
            </a:r>
            <a:endParaRPr sz="1000" dirty="0">
              <a:solidFill>
                <a:schemeClr val="dk1"/>
              </a:solidFil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TotalTime>
  <Words>495</Words>
  <Application>Microsoft Macintosh PowerPoint</Application>
  <PresentationFormat>Widescreen</PresentationFormat>
  <Paragraphs>47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RENE E MARTY LUGO</dc:creator>
  <cp:lastModifiedBy>Brofsky, Emma (NIH/NCI) [C]</cp:lastModifiedBy>
  <cp:revision>4</cp:revision>
  <dcterms:created xsi:type="dcterms:W3CDTF">2022-11-02T03:35:09Z</dcterms:created>
  <dcterms:modified xsi:type="dcterms:W3CDTF">2022-11-18T21:15:43Z</dcterms:modified>
</cp:coreProperties>
</file>