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7432000" cy="16459200"/>
  <p:notesSz cx="6858000" cy="9144000"/>
  <p:defaultTextStyle>
    <a:defPPr>
      <a:defRPr lang="en-US"/>
    </a:defPPr>
    <a:lvl1pPr marL="0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54008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08016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62024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16033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70041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24049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778057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032065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epa, Emma" initials="CE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24"/>
    <a:srgbClr val="18A3AC"/>
    <a:srgbClr val="90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262" autoAdjust="0"/>
    <p:restoredTop sz="97548" autoAdjust="0"/>
  </p:normalViewPr>
  <p:slideViewPr>
    <p:cSldViewPr snapToGrid="0" snapToObjects="1">
      <p:cViewPr varScale="1">
        <p:scale>
          <a:sx n="51" d="100"/>
          <a:sy n="51" d="100"/>
        </p:scale>
        <p:origin x="1960" y="248"/>
      </p:cViewPr>
      <p:guideLst>
        <p:guide orient="horz" pos="5184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EA43-23B0-434E-B352-69BA0B9DDE08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CA9D2-F0DC-4742-BCF5-CADD8A55A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9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CA9D2-F0DC-4742-BCF5-CADD8A55A7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113021"/>
            <a:ext cx="23317200" cy="35280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326880"/>
            <a:ext cx="1920240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7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032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F4A0-104A-0C4A-91CA-C8223F3981A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F89-4FBC-2C41-9638-599DE683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7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F4A0-104A-0C4A-91CA-C8223F3981A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F89-4FBC-2C41-9638-599DE683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1581151"/>
            <a:ext cx="18516600" cy="337070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1581151"/>
            <a:ext cx="55092600" cy="337070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F4A0-104A-0C4A-91CA-C8223F3981A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F89-4FBC-2C41-9638-599DE683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F4A0-104A-0C4A-91CA-C8223F3981A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F89-4FBC-2C41-9638-599DE683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7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10576561"/>
            <a:ext cx="23317200" cy="3268980"/>
          </a:xfrm>
        </p:spPr>
        <p:txBody>
          <a:bodyPr anchor="t"/>
          <a:lstStyle>
            <a:lvl1pPr algn="l">
              <a:defRPr sz="11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6976112"/>
            <a:ext cx="23317200" cy="3600449"/>
          </a:xfrm>
        </p:spPr>
        <p:txBody>
          <a:bodyPr anchor="b"/>
          <a:lstStyle>
            <a:lvl1pPr marL="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1pPr>
            <a:lvl2pPr marL="1254008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50801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76202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5016033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27004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52404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7780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1003206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F4A0-104A-0C4A-91CA-C8223F3981A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F89-4FBC-2C41-9638-599DE683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0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9216391"/>
            <a:ext cx="36804600" cy="26071829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9216391"/>
            <a:ext cx="36804600" cy="26071829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F4A0-104A-0C4A-91CA-C8223F3981A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F89-4FBC-2C41-9638-599DE683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8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9131"/>
            <a:ext cx="246888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84271"/>
            <a:ext cx="12120564" cy="1535429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4008" indent="0">
              <a:buNone/>
              <a:defRPr sz="5500" b="1"/>
            </a:lvl2pPr>
            <a:lvl3pPr marL="2508016" indent="0">
              <a:buNone/>
              <a:defRPr sz="4900" b="1"/>
            </a:lvl3pPr>
            <a:lvl4pPr marL="3762024" indent="0">
              <a:buNone/>
              <a:defRPr sz="4400" b="1"/>
            </a:lvl4pPr>
            <a:lvl5pPr marL="5016033" indent="0">
              <a:buNone/>
              <a:defRPr sz="4400" b="1"/>
            </a:lvl5pPr>
            <a:lvl6pPr marL="6270041" indent="0">
              <a:buNone/>
              <a:defRPr sz="4400" b="1"/>
            </a:lvl6pPr>
            <a:lvl7pPr marL="7524049" indent="0">
              <a:buNone/>
              <a:defRPr sz="4400" b="1"/>
            </a:lvl7pPr>
            <a:lvl8pPr marL="8778057" indent="0">
              <a:buNone/>
              <a:defRPr sz="4400" b="1"/>
            </a:lvl8pPr>
            <a:lvl9pPr marL="10032065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219700"/>
            <a:ext cx="12120564" cy="9483091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3684271"/>
            <a:ext cx="12125325" cy="1535429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4008" indent="0">
              <a:buNone/>
              <a:defRPr sz="5500" b="1"/>
            </a:lvl2pPr>
            <a:lvl3pPr marL="2508016" indent="0">
              <a:buNone/>
              <a:defRPr sz="4900" b="1"/>
            </a:lvl3pPr>
            <a:lvl4pPr marL="3762024" indent="0">
              <a:buNone/>
              <a:defRPr sz="4400" b="1"/>
            </a:lvl4pPr>
            <a:lvl5pPr marL="5016033" indent="0">
              <a:buNone/>
              <a:defRPr sz="4400" b="1"/>
            </a:lvl5pPr>
            <a:lvl6pPr marL="6270041" indent="0">
              <a:buNone/>
              <a:defRPr sz="4400" b="1"/>
            </a:lvl6pPr>
            <a:lvl7pPr marL="7524049" indent="0">
              <a:buNone/>
              <a:defRPr sz="4400" b="1"/>
            </a:lvl7pPr>
            <a:lvl8pPr marL="8778057" indent="0">
              <a:buNone/>
              <a:defRPr sz="4400" b="1"/>
            </a:lvl8pPr>
            <a:lvl9pPr marL="10032065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5219700"/>
            <a:ext cx="12125325" cy="9483091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F4A0-104A-0C4A-91CA-C8223F3981A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F89-4FBC-2C41-9638-599DE683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F4A0-104A-0C4A-91CA-C8223F3981A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F89-4FBC-2C41-9638-599DE683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0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F4A0-104A-0C4A-91CA-C8223F3981A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F89-4FBC-2C41-9638-599DE683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6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655320"/>
            <a:ext cx="9024939" cy="2788920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655321"/>
            <a:ext cx="15335250" cy="14047471"/>
          </a:xfrm>
        </p:spPr>
        <p:txBody>
          <a:bodyPr/>
          <a:lstStyle>
            <a:lvl1pPr>
              <a:defRPr sz="8800"/>
            </a:lvl1pPr>
            <a:lvl2pPr>
              <a:defRPr sz="7700"/>
            </a:lvl2pPr>
            <a:lvl3pPr>
              <a:defRPr sz="66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3444241"/>
            <a:ext cx="9024939" cy="11258551"/>
          </a:xfrm>
        </p:spPr>
        <p:txBody>
          <a:bodyPr/>
          <a:lstStyle>
            <a:lvl1pPr marL="0" indent="0">
              <a:buNone/>
              <a:defRPr sz="3800"/>
            </a:lvl1pPr>
            <a:lvl2pPr marL="1254008" indent="0">
              <a:buNone/>
              <a:defRPr sz="3300"/>
            </a:lvl2pPr>
            <a:lvl3pPr marL="2508016" indent="0">
              <a:buNone/>
              <a:defRPr sz="2700"/>
            </a:lvl3pPr>
            <a:lvl4pPr marL="3762024" indent="0">
              <a:buNone/>
              <a:defRPr sz="2500"/>
            </a:lvl4pPr>
            <a:lvl5pPr marL="5016033" indent="0">
              <a:buNone/>
              <a:defRPr sz="2500"/>
            </a:lvl5pPr>
            <a:lvl6pPr marL="6270041" indent="0">
              <a:buNone/>
              <a:defRPr sz="2500"/>
            </a:lvl6pPr>
            <a:lvl7pPr marL="7524049" indent="0">
              <a:buNone/>
              <a:defRPr sz="2500"/>
            </a:lvl7pPr>
            <a:lvl8pPr marL="8778057" indent="0">
              <a:buNone/>
              <a:defRPr sz="2500"/>
            </a:lvl8pPr>
            <a:lvl9pPr marL="10032065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F4A0-104A-0C4A-91CA-C8223F3981A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F89-4FBC-2C41-9638-599DE683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6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11521440"/>
            <a:ext cx="16459200" cy="1360171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1470660"/>
            <a:ext cx="16459200" cy="9875520"/>
          </a:xfrm>
        </p:spPr>
        <p:txBody>
          <a:bodyPr/>
          <a:lstStyle>
            <a:lvl1pPr marL="0" indent="0">
              <a:buNone/>
              <a:defRPr sz="8800"/>
            </a:lvl1pPr>
            <a:lvl2pPr marL="1254008" indent="0">
              <a:buNone/>
              <a:defRPr sz="7700"/>
            </a:lvl2pPr>
            <a:lvl3pPr marL="2508016" indent="0">
              <a:buNone/>
              <a:defRPr sz="6600"/>
            </a:lvl3pPr>
            <a:lvl4pPr marL="3762024" indent="0">
              <a:buNone/>
              <a:defRPr sz="5500"/>
            </a:lvl4pPr>
            <a:lvl5pPr marL="5016033" indent="0">
              <a:buNone/>
              <a:defRPr sz="5500"/>
            </a:lvl5pPr>
            <a:lvl6pPr marL="6270041" indent="0">
              <a:buNone/>
              <a:defRPr sz="5500"/>
            </a:lvl6pPr>
            <a:lvl7pPr marL="7524049" indent="0">
              <a:buNone/>
              <a:defRPr sz="5500"/>
            </a:lvl7pPr>
            <a:lvl8pPr marL="8778057" indent="0">
              <a:buNone/>
              <a:defRPr sz="5500"/>
            </a:lvl8pPr>
            <a:lvl9pPr marL="10032065" indent="0">
              <a:buNone/>
              <a:defRPr sz="5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12881611"/>
            <a:ext cx="16459200" cy="1931669"/>
          </a:xfrm>
        </p:spPr>
        <p:txBody>
          <a:bodyPr/>
          <a:lstStyle>
            <a:lvl1pPr marL="0" indent="0">
              <a:buNone/>
              <a:defRPr sz="3800"/>
            </a:lvl1pPr>
            <a:lvl2pPr marL="1254008" indent="0">
              <a:buNone/>
              <a:defRPr sz="3300"/>
            </a:lvl2pPr>
            <a:lvl3pPr marL="2508016" indent="0">
              <a:buNone/>
              <a:defRPr sz="2700"/>
            </a:lvl3pPr>
            <a:lvl4pPr marL="3762024" indent="0">
              <a:buNone/>
              <a:defRPr sz="2500"/>
            </a:lvl4pPr>
            <a:lvl5pPr marL="5016033" indent="0">
              <a:buNone/>
              <a:defRPr sz="2500"/>
            </a:lvl5pPr>
            <a:lvl6pPr marL="6270041" indent="0">
              <a:buNone/>
              <a:defRPr sz="2500"/>
            </a:lvl6pPr>
            <a:lvl7pPr marL="7524049" indent="0">
              <a:buNone/>
              <a:defRPr sz="2500"/>
            </a:lvl7pPr>
            <a:lvl8pPr marL="8778057" indent="0">
              <a:buNone/>
              <a:defRPr sz="2500"/>
            </a:lvl8pPr>
            <a:lvl9pPr marL="10032065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F4A0-104A-0C4A-91CA-C8223F3981A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F89-4FBC-2C41-9638-599DE683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9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59131"/>
            <a:ext cx="24688800" cy="2743200"/>
          </a:xfrm>
          <a:prstGeom prst="rect">
            <a:avLst/>
          </a:prstGeom>
        </p:spPr>
        <p:txBody>
          <a:bodyPr vert="horz" lIns="250802" tIns="125401" rIns="250802" bIns="1254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840481"/>
            <a:ext cx="24688800" cy="10862311"/>
          </a:xfrm>
          <a:prstGeom prst="rect">
            <a:avLst/>
          </a:prstGeom>
        </p:spPr>
        <p:txBody>
          <a:bodyPr vert="horz" lIns="250802" tIns="125401" rIns="250802" bIns="1254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15255241"/>
            <a:ext cx="6400800" cy="876300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l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5F4A0-104A-0C4A-91CA-C8223F3981A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15255241"/>
            <a:ext cx="8686800" cy="876300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ct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15255241"/>
            <a:ext cx="6400800" cy="876300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FF89-4FBC-2C41-9638-599DE683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1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0506" indent="-940506" algn="l" defTabSz="1254008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63" indent="-783755" algn="l" defTabSz="1254008" rtl="0" eaLnBrk="1" latinLnBrk="0" hangingPunct="1">
        <a:spcBef>
          <a:spcPct val="20000"/>
        </a:spcBef>
        <a:buFont typeface="Arial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indent="-627004" algn="l" defTabSz="1254008" rtl="0" eaLnBrk="1" latinLnBrk="0" hangingPunct="1">
        <a:spcBef>
          <a:spcPct val="20000"/>
        </a:spcBef>
        <a:buFont typeface="Arial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9029" indent="-627004" algn="l" defTabSz="1254008" rtl="0" eaLnBrk="1" latinLnBrk="0" hangingPunct="1">
        <a:spcBef>
          <a:spcPct val="20000"/>
        </a:spcBef>
        <a:buFont typeface="Arial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037" indent="-627004" algn="l" defTabSz="1254008" rtl="0" eaLnBrk="1" latinLnBrk="0" hangingPunct="1">
        <a:spcBef>
          <a:spcPct val="20000"/>
        </a:spcBef>
        <a:buFont typeface="Arial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7045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1053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5061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9069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4008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8016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2024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6033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70041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4049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8057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2065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3035807" y="347794"/>
            <a:ext cx="21360384" cy="18524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lnSpc>
                <a:spcPts val="5974"/>
              </a:lnSpc>
              <a:spcAft>
                <a:spcPts val="880"/>
              </a:spcAft>
              <a:defRPr lang="en-US"/>
            </a:pPr>
            <a:r>
              <a:rPr lang="en-US" sz="5000" b="1" spc="-50" dirty="0">
                <a:solidFill>
                  <a:srgbClr val="178CCB"/>
                </a:solidFill>
                <a:latin typeface="Arial" charset="77"/>
                <a:ea typeface="Arial" charset="77"/>
                <a:cs typeface="Arial" charset="77"/>
              </a:rPr>
              <a:t>Integrating UCSF Clinical, Genomic, and Neighborhood Data into the National Childhood Cancer Registry</a:t>
            </a:r>
            <a:endParaRPr sz="2200" dirty="0">
              <a:solidFill>
                <a:srgbClr val="052049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5" name="Rectangle 105"/>
          <p:cNvSpPr>
            <a:spLocks noChangeArrowheads="1"/>
          </p:cNvSpPr>
          <p:nvPr/>
        </p:nvSpPr>
        <p:spPr bwMode="auto">
          <a:xfrm>
            <a:off x="26586284" y="170659"/>
            <a:ext cx="722818" cy="722833"/>
          </a:xfrm>
          <a:prstGeom prst="rect">
            <a:avLst/>
          </a:prstGeom>
          <a:solidFill>
            <a:srgbClr val="90BD31"/>
          </a:solidFill>
          <a:ln>
            <a:noFill/>
          </a:ln>
        </p:spPr>
        <p:txBody>
          <a:bodyPr wrap="none" lIns="77715" tIns="38857" rIns="77715" bIns="38857" anchor="ctr"/>
          <a:lstStyle/>
          <a:p>
            <a:endParaRPr lang="en-US"/>
          </a:p>
        </p:txBody>
      </p:sp>
      <p:sp>
        <p:nvSpPr>
          <p:cNvPr id="7" name="Rectangle 105"/>
          <p:cNvSpPr>
            <a:spLocks noChangeArrowheads="1"/>
          </p:cNvSpPr>
          <p:nvPr/>
        </p:nvSpPr>
        <p:spPr bwMode="auto">
          <a:xfrm>
            <a:off x="25294635" y="143700"/>
            <a:ext cx="443018" cy="443027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txBody>
          <a:bodyPr wrap="none" lIns="77715" tIns="38857" rIns="77715" bIns="38857" anchor="ctr"/>
          <a:lstStyle/>
          <a:p>
            <a:endParaRPr lang="en-US"/>
          </a:p>
        </p:txBody>
      </p:sp>
      <p:sp>
        <p:nvSpPr>
          <p:cNvPr id="9" name="Rectangle 105"/>
          <p:cNvSpPr>
            <a:spLocks noChangeArrowheads="1"/>
          </p:cNvSpPr>
          <p:nvPr/>
        </p:nvSpPr>
        <p:spPr bwMode="auto">
          <a:xfrm>
            <a:off x="-1" y="1923090"/>
            <a:ext cx="27432000" cy="14127480"/>
          </a:xfrm>
          <a:prstGeom prst="rect">
            <a:avLst/>
          </a:prstGeom>
          <a:solidFill>
            <a:srgbClr val="E8E9E9"/>
          </a:solidFill>
          <a:ln>
            <a:noFill/>
          </a:ln>
        </p:spPr>
        <p:txBody>
          <a:bodyPr wrap="none" lIns="73143" tIns="36571" rIns="73143" bIns="36571" anchor="ctr"/>
          <a:lstStyle/>
          <a:p>
            <a:endParaRPr lang="en-US"/>
          </a:p>
        </p:txBody>
      </p:sp>
      <p:sp>
        <p:nvSpPr>
          <p:cNvPr id="33" name="Rectangle 105"/>
          <p:cNvSpPr>
            <a:spLocks noChangeArrowheads="1"/>
          </p:cNvSpPr>
          <p:nvPr/>
        </p:nvSpPr>
        <p:spPr bwMode="auto">
          <a:xfrm>
            <a:off x="25520341" y="709064"/>
            <a:ext cx="969263" cy="969263"/>
          </a:xfrm>
          <a:prstGeom prst="rect">
            <a:avLst/>
          </a:prstGeom>
          <a:solidFill>
            <a:srgbClr val="18A3AC"/>
          </a:solidFill>
          <a:ln>
            <a:noFill/>
          </a:ln>
        </p:spPr>
        <p:txBody>
          <a:bodyPr wrap="none" lIns="77715" tIns="38857" rIns="77715" bIns="38857" anchor="ctr"/>
          <a:lstStyle/>
          <a:p>
            <a:endParaRPr lang="en-US"/>
          </a:p>
        </p:txBody>
      </p:sp>
      <p:sp>
        <p:nvSpPr>
          <p:cNvPr id="35" name="TextBox 12"/>
          <p:cNvSpPr txBox="1"/>
          <p:nvPr/>
        </p:nvSpPr>
        <p:spPr>
          <a:xfrm>
            <a:off x="21086064" y="15773400"/>
            <a:ext cx="4785941" cy="1662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663"/>
              </a:lnSpc>
              <a:spcAft>
                <a:spcPts val="275"/>
              </a:spcAft>
              <a:defRPr lang="en-US"/>
            </a:pPr>
            <a:endParaRPr lang="en-US" sz="1300" b="1" spc="12" dirty="0">
              <a:solidFill>
                <a:srgbClr val="716FB2"/>
              </a:solidFill>
              <a:latin typeface="Arial" charset="77"/>
              <a:ea typeface="Arial" charset="77"/>
              <a:cs typeface="Arial" charset="77"/>
            </a:endParaRPr>
          </a:p>
          <a:p>
            <a:pPr>
              <a:lnSpc>
                <a:spcPts val="1663"/>
              </a:lnSpc>
              <a:spcAft>
                <a:spcPts val="275"/>
              </a:spcAft>
              <a:defRPr lang="en-US"/>
            </a:pPr>
            <a:endParaRPr lang="en-US" sz="3000" b="1" spc="12" dirty="0">
              <a:solidFill>
                <a:srgbClr val="FF0000"/>
              </a:solidFill>
              <a:latin typeface="Arial" charset="77"/>
              <a:ea typeface="Arial" charset="77"/>
              <a:cs typeface="Arial" charset="77"/>
            </a:endParaRPr>
          </a:p>
          <a:p>
            <a:pPr>
              <a:lnSpc>
                <a:spcPts val="1663"/>
              </a:lnSpc>
              <a:spcAft>
                <a:spcPts val="275"/>
              </a:spcAft>
              <a:defRPr lang="en-US"/>
            </a:pPr>
            <a:endParaRPr lang="en-US" sz="3000" b="1" spc="12" dirty="0">
              <a:solidFill>
                <a:srgbClr val="FF0000"/>
              </a:solidFill>
              <a:latin typeface="Arial" charset="77"/>
              <a:ea typeface="Arial" charset="77"/>
              <a:cs typeface="Arial" charset="77"/>
            </a:endParaRPr>
          </a:p>
          <a:p>
            <a:pPr>
              <a:lnSpc>
                <a:spcPts val="1663"/>
              </a:lnSpc>
              <a:spcAft>
                <a:spcPts val="275"/>
              </a:spcAft>
              <a:defRPr lang="en-US"/>
            </a:pPr>
            <a:endParaRPr lang="en-US" sz="3000" b="1" spc="12" dirty="0">
              <a:solidFill>
                <a:srgbClr val="FF0000"/>
              </a:solidFill>
              <a:latin typeface="Arial" charset="77"/>
              <a:ea typeface="Arial" charset="77"/>
              <a:cs typeface="Arial" charset="77"/>
            </a:endParaRPr>
          </a:p>
          <a:p>
            <a:pPr>
              <a:lnSpc>
                <a:spcPts val="1663"/>
              </a:lnSpc>
              <a:spcAft>
                <a:spcPts val="275"/>
              </a:spcAft>
              <a:defRPr lang="en-US"/>
            </a:pPr>
            <a:r>
              <a:rPr lang="en-US" sz="3000" b="1" spc="12" dirty="0">
                <a:solidFill>
                  <a:srgbClr val="BA0000"/>
                </a:solidFill>
                <a:latin typeface="Arial" charset="77"/>
                <a:ea typeface="Arial" charset="77"/>
                <a:cs typeface="Arial" charset="77"/>
              </a:rPr>
              <a:t>Need to output at 200%</a:t>
            </a:r>
            <a:endParaRPr sz="3000" spc="12" dirty="0">
              <a:solidFill>
                <a:srgbClr val="BA0000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-973393" y="1310387"/>
            <a:ext cx="401101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5"/>
          <p:cNvSpPr txBox="1"/>
          <p:nvPr/>
        </p:nvSpPr>
        <p:spPr>
          <a:xfrm>
            <a:off x="19528970" y="5942808"/>
            <a:ext cx="7731296" cy="5808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457200" tIns="365760" rIns="335731" bIns="335731" anchor="t"/>
          <a:lstStyle/>
          <a:p>
            <a:pPr>
              <a:lnSpc>
                <a:spcPts val="2320"/>
              </a:lnSpc>
              <a:defRPr lang="en-US"/>
            </a:pPr>
            <a:r>
              <a:rPr lang="en-US" sz="3400" spc="-17" dirty="0">
                <a:solidFill>
                  <a:srgbClr val="178CCB"/>
                </a:solidFill>
                <a:latin typeface="Garamond" charset="77"/>
                <a:ea typeface="Garamond" charset="77"/>
                <a:cs typeface="Garamond" charset="77"/>
              </a:rPr>
              <a:t>Provocative Questions</a:t>
            </a:r>
          </a:p>
          <a:p>
            <a:pPr marL="176259" indent="-201439">
              <a:lnSpc>
                <a:spcPts val="2079"/>
              </a:lnSpc>
              <a:buFont typeface="Arial"/>
              <a:buChar char="•"/>
              <a:defRPr lang="en-US"/>
            </a:pPr>
            <a:r>
              <a:rPr lang="en-US" sz="1400" spc="16" dirty="0">
                <a:ea typeface="Arial" charset="77"/>
                <a:cs typeface="Arial" charset="77"/>
              </a:rPr>
              <a:t>Building a comprehensive profile of pediatric patients’ cancer from diagnosis onward by combining disease biology, genomic profile, risk stratification, trial participation, treatment approaches, relapse, and social determinants of health. </a:t>
            </a:r>
          </a:p>
          <a:p>
            <a:pPr marL="176259" indent="-201439">
              <a:lnSpc>
                <a:spcPts val="2079"/>
              </a:lnSpc>
              <a:buFont typeface="Arial"/>
              <a:buChar char="•"/>
              <a:defRPr lang="en-US"/>
            </a:pPr>
            <a:r>
              <a:rPr lang="en-US" sz="1400" spc="16" dirty="0">
                <a:cs typeface="Arial" charset="77"/>
              </a:rPr>
              <a:t>As all pediatric cancers are rare cancers, NCCR will be an important discovery resource for:    </a:t>
            </a:r>
          </a:p>
          <a:p>
            <a:pPr marL="548640" lvl="1" indent="-201439">
              <a:lnSpc>
                <a:spcPts val="2079"/>
              </a:lnSpc>
              <a:buFont typeface="Arial"/>
              <a:buChar char="•"/>
              <a:defRPr lang="en-US"/>
            </a:pPr>
            <a:r>
              <a:rPr lang="en-US" sz="1400" spc="16" dirty="0">
                <a:cs typeface="Arial" charset="77"/>
              </a:rPr>
              <a:t>Prognostic biomarkers</a:t>
            </a:r>
          </a:p>
          <a:p>
            <a:pPr marL="548640" lvl="1" indent="-201439">
              <a:lnSpc>
                <a:spcPts val="2079"/>
              </a:lnSpc>
              <a:buFont typeface="Arial"/>
              <a:buChar char="•"/>
              <a:defRPr lang="en-US"/>
            </a:pPr>
            <a:r>
              <a:rPr lang="en-US" sz="1400" spc="16" dirty="0">
                <a:cs typeface="Arial" charset="77"/>
              </a:rPr>
              <a:t>New germline risk factors</a:t>
            </a:r>
          </a:p>
          <a:p>
            <a:pPr marL="548640" lvl="1" indent="-201439">
              <a:lnSpc>
                <a:spcPts val="2079"/>
              </a:lnSpc>
              <a:buFont typeface="Arial"/>
              <a:buChar char="•"/>
              <a:defRPr lang="en-US"/>
            </a:pPr>
            <a:r>
              <a:rPr lang="en-US" sz="1400" spc="16" dirty="0">
                <a:cs typeface="Arial" charset="77"/>
              </a:rPr>
              <a:t>Exceptional responders but also unexpected poor responders</a:t>
            </a:r>
          </a:p>
          <a:p>
            <a:pPr marL="548640" lvl="1" indent="-201439">
              <a:lnSpc>
                <a:spcPts val="2079"/>
              </a:lnSpc>
              <a:buFont typeface="Arial"/>
              <a:buChar char="•"/>
              <a:defRPr lang="en-US"/>
            </a:pPr>
            <a:r>
              <a:rPr lang="en-US" sz="1400" spc="16" dirty="0">
                <a:cs typeface="Arial" charset="77"/>
              </a:rPr>
              <a:t>Better understanding of clinical trial enrollment demographics</a:t>
            </a:r>
          </a:p>
          <a:p>
            <a:pPr marL="548640" lvl="1" indent="-201439">
              <a:lnSpc>
                <a:spcPts val="2079"/>
              </a:lnSpc>
              <a:buFont typeface="Arial"/>
              <a:buChar char="•"/>
              <a:defRPr lang="en-US"/>
            </a:pPr>
            <a:r>
              <a:rPr lang="en-US" sz="1400" spc="16" dirty="0">
                <a:cs typeface="Arial" charset="77"/>
              </a:rPr>
              <a:t>Identifying new challenging subgroups/subtypes within a specific cancer diagnosis</a:t>
            </a:r>
          </a:p>
          <a:p>
            <a:pPr marL="548640" lvl="1" indent="-201439">
              <a:lnSpc>
                <a:spcPts val="2079"/>
              </a:lnSpc>
              <a:buFont typeface="Arial"/>
              <a:buChar char="•"/>
              <a:defRPr lang="en-US"/>
            </a:pPr>
            <a:r>
              <a:rPr lang="en-US" sz="1400" spc="16" dirty="0">
                <a:cs typeface="Arial" charset="77"/>
              </a:rPr>
              <a:t>Identifying new predictive biomarkers for treatments and outcomes</a:t>
            </a:r>
          </a:p>
          <a:p>
            <a:pPr marL="548640" lvl="1" indent="-201439">
              <a:lnSpc>
                <a:spcPts val="2079"/>
              </a:lnSpc>
              <a:buFont typeface="Arial"/>
              <a:buChar char="•"/>
              <a:defRPr lang="en-US"/>
            </a:pPr>
            <a:r>
              <a:rPr lang="en-US" sz="1400" spc="16" dirty="0">
                <a:cs typeface="Arial" charset="77"/>
              </a:rPr>
              <a:t>Disparities in disease burden for sub-groups of patients and how they are distributed across the US.</a:t>
            </a:r>
          </a:p>
          <a:p>
            <a:pPr marL="548640" lvl="1" indent="-201439">
              <a:lnSpc>
                <a:spcPts val="2079"/>
              </a:lnSpc>
              <a:buFont typeface="Arial"/>
              <a:buChar char="•"/>
              <a:defRPr lang="en-US"/>
            </a:pPr>
            <a:r>
              <a:rPr lang="en-US" sz="1400" spc="16" dirty="0">
                <a:cs typeface="Arial" charset="77"/>
              </a:rPr>
              <a:t>Interrogating the role of structural and social determinants in disparities in disease outcomes.</a:t>
            </a:r>
          </a:p>
          <a:p>
            <a:pPr marL="176259" indent="-201439">
              <a:lnSpc>
                <a:spcPts val="2079"/>
              </a:lnSpc>
              <a:buFont typeface="Arial"/>
              <a:buChar char="•"/>
              <a:defRPr lang="en-US"/>
            </a:pPr>
            <a:r>
              <a:rPr lang="en-US" sz="1400" dirty="0"/>
              <a:t>Given the increasing diversity of the US population, and especially among persons identifying with multiple racial/ethnic groups, a key question is how disease risk varies by genetic ancestry.</a:t>
            </a:r>
            <a:endParaRPr lang="en-US" sz="1400" spc="16" dirty="0">
              <a:cs typeface="Arial" charset="77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158112" y="10782259"/>
            <a:ext cx="19194148" cy="5097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457200" tIns="365760" rIns="335731" bIns="335731" anchor="t"/>
          <a:lstStyle/>
          <a:p>
            <a:pPr>
              <a:lnSpc>
                <a:spcPts val="3200"/>
              </a:lnSpc>
              <a:spcAft>
                <a:spcPts val="1652"/>
              </a:spcAft>
              <a:defRPr lang="en-US"/>
            </a:pPr>
            <a:r>
              <a:rPr sz="3400" spc="-17" dirty="0">
                <a:solidFill>
                  <a:srgbClr val="178CCB"/>
                </a:solidFill>
                <a:latin typeface="Garamond" charset="77"/>
                <a:ea typeface="Garamond" charset="77"/>
                <a:cs typeface="Garamond" charset="77"/>
              </a:rPr>
              <a:t>Patient Population</a:t>
            </a:r>
            <a:r>
              <a:rPr lang="en-US" sz="3400" spc="-17" dirty="0">
                <a:solidFill>
                  <a:srgbClr val="178CCB"/>
                </a:solidFill>
                <a:latin typeface="Garamond" charset="77"/>
                <a:ea typeface="Garamond" charset="77"/>
                <a:cs typeface="Garamond" charset="77"/>
              </a:rPr>
              <a:t>, N=1,796</a:t>
            </a:r>
            <a:endParaRPr sz="3400" spc="-17" dirty="0">
              <a:solidFill>
                <a:srgbClr val="178CCB"/>
              </a:solidFill>
              <a:latin typeface="Garamond" charset="77"/>
              <a:ea typeface="Garamond" charset="77"/>
              <a:cs typeface="Garamond" charset="77"/>
            </a:endParaRPr>
          </a:p>
          <a:p>
            <a:pPr marL="176259" indent="-201439">
              <a:lnSpc>
                <a:spcPts val="2079"/>
              </a:lnSpc>
              <a:spcAft>
                <a:spcPts val="1377"/>
              </a:spcAft>
              <a:buFont typeface="Arial"/>
              <a:buChar char="•"/>
              <a:defRPr lang="en-US"/>
            </a:pPr>
            <a:r>
              <a:rPr sz="1600" spc="16" dirty="0">
                <a:latin typeface="Arial" charset="77"/>
                <a:ea typeface="Arial" charset="77"/>
                <a:cs typeface="Arial" charset="77"/>
              </a:rPr>
              <a:t>45% Female // 55% Male</a:t>
            </a:r>
          </a:p>
        </p:txBody>
      </p:sp>
      <p:sp>
        <p:nvSpPr>
          <p:cNvPr id="25" name="TextBox 6"/>
          <p:cNvSpPr txBox="1"/>
          <p:nvPr/>
        </p:nvSpPr>
        <p:spPr>
          <a:xfrm>
            <a:off x="158112" y="4631224"/>
            <a:ext cx="10032743" cy="601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457200" tIns="365760" rIns="335731" bIns="335731" anchor="t"/>
          <a:lstStyle/>
          <a:p>
            <a:pPr>
              <a:lnSpc>
                <a:spcPts val="3200"/>
              </a:lnSpc>
              <a:spcAft>
                <a:spcPts val="1652"/>
              </a:spcAft>
              <a:defRPr lang="en-US"/>
            </a:pPr>
            <a:r>
              <a:rPr lang="en-US" sz="3400" spc="-17" dirty="0">
                <a:solidFill>
                  <a:srgbClr val="178CCB"/>
                </a:solidFill>
                <a:latin typeface="Garamond" charset="77"/>
                <a:ea typeface="Garamond" charset="77"/>
                <a:cs typeface="Garamond" charset="77"/>
              </a:rPr>
              <a:t>Data Flow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DBC3D6-17F2-A348-BF77-94568684C537}"/>
              </a:ext>
            </a:extLst>
          </p:cNvPr>
          <p:cNvSpPr txBox="1"/>
          <p:nvPr/>
        </p:nvSpPr>
        <p:spPr>
          <a:xfrm>
            <a:off x="15528218" y="11002348"/>
            <a:ext cx="3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</a:rPr>
              <a:t>Catchment Area</a:t>
            </a:r>
          </a:p>
        </p:txBody>
      </p:sp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D183C657-731A-974E-B3A6-A4FC613B0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92" y="5393432"/>
            <a:ext cx="9030787" cy="5079817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49454A01-E5C9-8049-8B55-90353870F647}"/>
              </a:ext>
            </a:extLst>
          </p:cNvPr>
          <p:cNvSpPr txBox="1"/>
          <p:nvPr/>
        </p:nvSpPr>
        <p:spPr>
          <a:xfrm>
            <a:off x="10336454" y="2030732"/>
            <a:ext cx="9014187" cy="8638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457200" tIns="365760" rIns="335731" bIns="335731" anchor="t"/>
          <a:lstStyle/>
          <a:p>
            <a:pPr>
              <a:lnSpc>
                <a:spcPts val="3200"/>
              </a:lnSpc>
              <a:spcAft>
                <a:spcPts val="1652"/>
              </a:spcAft>
              <a:defRPr lang="en-US"/>
            </a:pPr>
            <a:r>
              <a:rPr sz="3400" spc="-17" dirty="0">
                <a:solidFill>
                  <a:srgbClr val="178CCB"/>
                </a:solidFill>
                <a:latin typeface="Garamond" charset="77"/>
                <a:ea typeface="Garamond" charset="77"/>
                <a:cs typeface="Garamond" charset="77"/>
              </a:rPr>
              <a:t>Data Sources</a:t>
            </a:r>
            <a:r>
              <a:rPr lang="en-US" sz="3400" spc="-17" dirty="0">
                <a:solidFill>
                  <a:srgbClr val="178CCB"/>
                </a:solidFill>
                <a:latin typeface="Garamond" charset="77"/>
                <a:ea typeface="Garamond" charset="77"/>
                <a:cs typeface="Garamond" charset="77"/>
              </a:rPr>
              <a:t> &amp; Resources</a:t>
            </a:r>
            <a:endParaRPr sz="3400" spc="34" dirty="0">
              <a:latin typeface="Garamond" charset="77"/>
              <a:ea typeface="Garamond" charset="77"/>
              <a:cs typeface="Garamond" charset="77"/>
            </a:endParaRPr>
          </a:p>
          <a:p>
            <a:pPr>
              <a:lnSpc>
                <a:spcPts val="2320"/>
              </a:lnSpc>
              <a:spcAft>
                <a:spcPts val="1377"/>
              </a:spcAft>
              <a:defRPr lang="en-US"/>
            </a:pPr>
            <a:endParaRPr lang="en-US" sz="1800" b="1" spc="17" dirty="0">
              <a:solidFill>
                <a:srgbClr val="F48024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E765C0BC-D36B-CC48-916E-C5F6BDC17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763568"/>
              </p:ext>
            </p:extLst>
          </p:nvPr>
        </p:nvGraphicFramePr>
        <p:xfrm>
          <a:off x="10498012" y="3155184"/>
          <a:ext cx="8678235" cy="6705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37270">
                  <a:extLst>
                    <a:ext uri="{9D8B030D-6E8A-4147-A177-3AD203B41FA5}">
                      <a16:colId xmlns:a16="http://schemas.microsoft.com/office/drawing/2014/main" val="970922640"/>
                    </a:ext>
                  </a:extLst>
                </a:gridCol>
                <a:gridCol w="5753538">
                  <a:extLst>
                    <a:ext uri="{9D8B030D-6E8A-4147-A177-3AD203B41FA5}">
                      <a16:colId xmlns:a16="http://schemas.microsoft.com/office/drawing/2014/main" val="3179343547"/>
                    </a:ext>
                  </a:extLst>
                </a:gridCol>
                <a:gridCol w="1687427">
                  <a:extLst>
                    <a:ext uri="{9D8B030D-6E8A-4147-A177-3AD203B41FA5}">
                      <a16:colId xmlns:a16="http://schemas.microsoft.com/office/drawing/2014/main" val="4203536943"/>
                    </a:ext>
                  </a:extLst>
                </a:gridCol>
              </a:tblGrid>
              <a:tr h="4640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Resources &amp;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958003"/>
                  </a:ext>
                </a:extLst>
              </a:tr>
              <a:tr h="24670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3"/>
                          </a:solidFill>
                        </a:rPr>
                        <a:t>Electronic Health Records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accent3"/>
                          </a:solidFill>
                        </a:rPr>
                        <a:t>(EHR)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UCSF Cancer Registry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Previous manual chart abstraction for cancer patients using NAACCR defined &amp; standardized common data elements</a:t>
                      </a:r>
                      <a:endParaRPr lang="en-US" sz="1400" b="1" dirty="0"/>
                    </a:p>
                    <a:p>
                      <a:r>
                        <a:rPr lang="en-US" sz="1400" b="1" dirty="0"/>
                        <a:t>Clinical Data Warehouse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Queries for automated retrieval of clinical data elements</a:t>
                      </a:r>
                    </a:p>
                    <a:p>
                      <a:pPr marL="285750" marR="0" indent="-285750" algn="l" defTabSz="1254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err="1"/>
                        <a:t>ExtractEHR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err="1"/>
                        <a:t>opensource</a:t>
                      </a:r>
                      <a:r>
                        <a:rPr lang="en-US" sz="1400" dirty="0"/>
                        <a:t>, automated data collection developed at CHOP that extracts data from EHR (demographic data, vital signs, administered medications, procedures, and lab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and radiology results)</a:t>
                      </a:r>
                    </a:p>
                    <a:p>
                      <a:pPr marL="0" marR="0" indent="0" algn="l" defTabSz="1254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PRISSMM and Leukemia/Lymphoma Registry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REDCap</a:t>
                      </a:r>
                      <a:r>
                        <a:rPr lang="en-US" sz="1400" dirty="0"/>
                        <a:t> database wherein manually abstracted clinical data elements are collected and stored using standardized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framework, protocol, and data dictionary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Clinical Data Elements: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Disease characteristics, treatment information, patient outcomes, pathology and imaging report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186054"/>
                  </a:ext>
                </a:extLst>
              </a:tr>
              <a:tr h="107755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MOI Genomics Registry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eLockBox</a:t>
                      </a:r>
                      <a:r>
                        <a:rPr lang="en-US" sz="1400" baseline="0" dirty="0"/>
                        <a:t> - </a:t>
                      </a:r>
                      <a:r>
                        <a:rPr lang="en-US" sz="1400" dirty="0"/>
                        <a:t>Repository of genomic test data (reported somatic and </a:t>
                      </a:r>
                      <a:r>
                        <a:rPr lang="en-US" sz="1400" dirty="0" err="1"/>
                        <a:t>germline</a:t>
                      </a:r>
                      <a:r>
                        <a:rPr lang="en-US" sz="1400" dirty="0"/>
                        <a:t> alterations) that provides bridge to other data sources at UCSF, including Clinical Data Warehouse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Parsed report data and test metadata into discrete fields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Clinical-grade sequencing data (UCSF500, Foundation Medicine)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2101849"/>
                  </a:ext>
                </a:extLst>
              </a:tr>
              <a:tr h="6805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C000"/>
                          </a:solidFill>
                        </a:rPr>
                        <a:t>California Neighbor-hoods Data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Measures of socioeconomic status and aspects of the social and built environment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Derived at the census</a:t>
                      </a:r>
                      <a:r>
                        <a:rPr lang="en-US" sz="1400" baseline="0" dirty="0"/>
                        <a:t> tract-level data and including p</a:t>
                      </a:r>
                      <a:r>
                        <a:rPr lang="en-US" sz="1400" dirty="0"/>
                        <a:t>opulation density, racial residential segregation, ethnic enclaves, walkable destinations, street connectivity, crime, </a:t>
                      </a:r>
                      <a:r>
                        <a:rPr lang="en-US" sz="1400" dirty="0" err="1"/>
                        <a:t>etc</a:t>
                      </a:r>
                      <a:endParaRPr lang="en-US" sz="1400" dirty="0"/>
                    </a:p>
                    <a:p>
                      <a:pPr marL="285750" marR="0" lvl="0" indent="-285750" algn="l" defTabSz="1254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GIS Resources (e.g. ArcGIS)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Socioeconomic and environmental measures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251019"/>
                  </a:ext>
                </a:extLst>
              </a:tr>
              <a:tr h="6805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48024"/>
                          </a:solidFill>
                        </a:rPr>
                        <a:t>Greater Bay Area Registry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Provides routine geocodes of patient addresses as well as additional clinical information such as treatment data from outside of UCSF and long-term follow-up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Clinical Data Elements; Geocoding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7291857"/>
                  </a:ext>
                </a:extLst>
              </a:tr>
            </a:tbl>
          </a:graphicData>
        </a:graphic>
      </p:graphicFrame>
      <p:sp>
        <p:nvSpPr>
          <p:cNvPr id="42" name="TextBox 5">
            <a:extLst>
              <a:ext uri="{FF2B5EF4-FFF2-40B4-BE49-F238E27FC236}">
                <a16:creationId xmlns:a16="http://schemas.microsoft.com/office/drawing/2014/main" id="{1E83DAF2-EC82-9542-9802-D7AB0260749C}"/>
              </a:ext>
            </a:extLst>
          </p:cNvPr>
          <p:cNvSpPr txBox="1"/>
          <p:nvPr/>
        </p:nvSpPr>
        <p:spPr>
          <a:xfrm>
            <a:off x="127000" y="2040037"/>
            <a:ext cx="10032743" cy="2494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457200" tIns="365760" rIns="335731" bIns="335731" anchor="t"/>
          <a:lstStyle/>
          <a:p>
            <a:pPr>
              <a:lnSpc>
                <a:spcPts val="2320"/>
              </a:lnSpc>
              <a:defRPr lang="en-US"/>
            </a:pPr>
            <a:r>
              <a:rPr lang="en-US" sz="3400" spc="17" dirty="0">
                <a:solidFill>
                  <a:schemeClr val="accent1"/>
                </a:solidFill>
                <a:latin typeface="Garamond" panose="02020404030301010803" pitchFamily="18" charset="0"/>
                <a:ea typeface="Arial" charset="77"/>
                <a:cs typeface="Arial" charset="77"/>
              </a:rPr>
              <a:t>Aims</a:t>
            </a:r>
            <a:endParaRPr lang="en-US" sz="3400" spc="16" dirty="0">
              <a:solidFill>
                <a:schemeClr val="accent1"/>
              </a:solidFill>
              <a:latin typeface="Garamond" panose="02020404030301010803" pitchFamily="18" charset="0"/>
              <a:ea typeface="Arial" charset="77"/>
              <a:cs typeface="Arial" charset="77"/>
            </a:endParaRPr>
          </a:p>
          <a:p>
            <a:pPr marL="342900" indent="-342900">
              <a:lnSpc>
                <a:spcPts val="2079"/>
              </a:lnSpc>
              <a:buAutoNum type="arabicParenBoth"/>
              <a:defRPr lang="en-US"/>
            </a:pPr>
            <a:r>
              <a:rPr lang="en-US" sz="1400" b="1" spc="16" dirty="0">
                <a:solidFill>
                  <a:schemeClr val="accent3"/>
                </a:solidFill>
                <a:latin typeface="Arial" charset="77"/>
                <a:cs typeface="Arial" charset="77"/>
              </a:rPr>
              <a:t>Integrate clinical cancer data from the EHR, including disease-specific staging, treatment, response, and outcome data for pediatric cancer patients (age &lt;21 at diagnosis) treated at UCSF Benioff’s Children’s Hospital (2012-2019) into the National Childhood Cancer Registry</a:t>
            </a:r>
          </a:p>
          <a:p>
            <a:pPr marL="342900" indent="-342900">
              <a:lnSpc>
                <a:spcPts val="2079"/>
              </a:lnSpc>
              <a:buAutoNum type="arabicParenBoth"/>
              <a:defRPr lang="en-US"/>
            </a:pPr>
            <a:r>
              <a:rPr lang="en-US" sz="1400" b="1" spc="16" dirty="0">
                <a:solidFill>
                  <a:srgbClr val="7030A0"/>
                </a:solidFill>
                <a:latin typeface="Arial" charset="77"/>
                <a:cs typeface="Arial" charset="77"/>
              </a:rPr>
              <a:t>Augment clinical data with comprehensive tumor genomic profiling and/or germline testing for patients with these data</a:t>
            </a:r>
          </a:p>
          <a:p>
            <a:pPr marL="342900" indent="-342900">
              <a:lnSpc>
                <a:spcPts val="2079"/>
              </a:lnSpc>
              <a:buAutoNum type="arabicParenBoth"/>
              <a:defRPr lang="en-US"/>
            </a:pPr>
            <a:r>
              <a:rPr lang="en-US" sz="1400" b="1" spc="16" dirty="0">
                <a:solidFill>
                  <a:srgbClr val="FFC000"/>
                </a:solidFill>
                <a:latin typeface="Arial" charset="77"/>
                <a:cs typeface="Arial" charset="77"/>
              </a:rPr>
              <a:t>Augment clinical data with neighborhood-level measures of social determinants of health</a:t>
            </a:r>
          </a:p>
          <a:p>
            <a:pPr>
              <a:lnSpc>
                <a:spcPts val="2320"/>
              </a:lnSpc>
              <a:defRPr lang="en-US"/>
            </a:pPr>
            <a:endParaRPr lang="en-US" sz="1500" spc="16" dirty="0">
              <a:latin typeface="Arial" charset="77"/>
              <a:cs typeface="Arial" charset="77"/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C1ABCD77-9CEA-6748-ABC9-57C18DBF56F7}"/>
              </a:ext>
            </a:extLst>
          </p:cNvPr>
          <p:cNvSpPr txBox="1"/>
          <p:nvPr/>
        </p:nvSpPr>
        <p:spPr>
          <a:xfrm>
            <a:off x="19531633" y="2030731"/>
            <a:ext cx="7754033" cy="3761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457200" tIns="365760" rIns="335731" bIns="335731" anchor="t"/>
          <a:lstStyle/>
          <a:p>
            <a:pPr>
              <a:lnSpc>
                <a:spcPts val="3200"/>
              </a:lnSpc>
              <a:spcAft>
                <a:spcPts val="1652"/>
              </a:spcAft>
              <a:defRPr lang="en-US"/>
            </a:pPr>
            <a:r>
              <a:rPr lang="en-US" sz="3400" spc="-17" dirty="0">
                <a:solidFill>
                  <a:srgbClr val="178CCB"/>
                </a:solidFill>
                <a:latin typeface="Garamond" charset="77"/>
                <a:ea typeface="Garamond" charset="77"/>
                <a:cs typeface="Garamond" charset="77"/>
              </a:rPr>
              <a:t>Data Governance</a:t>
            </a:r>
            <a:endParaRPr sz="3400" spc="34" dirty="0">
              <a:latin typeface="Garamond" charset="77"/>
              <a:ea typeface="Garamond" charset="77"/>
              <a:cs typeface="Garamond" charset="77"/>
            </a:endParaRPr>
          </a:p>
          <a:p>
            <a:pPr>
              <a:lnSpc>
                <a:spcPts val="2320"/>
              </a:lnSpc>
              <a:spcAft>
                <a:spcPts val="1377"/>
              </a:spcAft>
              <a:defRPr lang="en-US"/>
            </a:pPr>
            <a:r>
              <a:rPr lang="en-US" sz="1800" b="1" spc="17" dirty="0">
                <a:solidFill>
                  <a:srgbClr val="F48024"/>
                </a:solidFill>
                <a:latin typeface="Arial" charset="77"/>
                <a:ea typeface="Arial" charset="77"/>
                <a:cs typeface="Arial" charset="77"/>
              </a:rPr>
              <a:t>Institutional</a:t>
            </a:r>
          </a:p>
          <a:p>
            <a:pPr>
              <a:lnSpc>
                <a:spcPts val="2320"/>
              </a:lnSpc>
              <a:spcAft>
                <a:spcPts val="1377"/>
              </a:spcAft>
              <a:defRPr lang="en-US"/>
            </a:pPr>
            <a:endParaRPr lang="en-US" sz="1800" b="1" spc="17" dirty="0">
              <a:solidFill>
                <a:srgbClr val="F48024"/>
              </a:solidFill>
              <a:latin typeface="Arial" charset="77"/>
              <a:ea typeface="Arial" charset="77"/>
              <a:cs typeface="Arial" charset="77"/>
            </a:endParaRPr>
          </a:p>
          <a:p>
            <a:pPr>
              <a:lnSpc>
                <a:spcPts val="2320"/>
              </a:lnSpc>
              <a:spcAft>
                <a:spcPts val="1377"/>
              </a:spcAft>
              <a:defRPr lang="en-US"/>
            </a:pPr>
            <a:endParaRPr lang="en-US" sz="1800" b="1" spc="17" dirty="0">
              <a:solidFill>
                <a:srgbClr val="F48024"/>
              </a:solidFill>
              <a:latin typeface="Arial" charset="77"/>
              <a:ea typeface="Arial" charset="77"/>
              <a:cs typeface="Arial" charset="77"/>
            </a:endParaRPr>
          </a:p>
          <a:p>
            <a:pPr>
              <a:lnSpc>
                <a:spcPts val="2320"/>
              </a:lnSpc>
              <a:spcAft>
                <a:spcPts val="1377"/>
              </a:spcAft>
              <a:defRPr lang="en-US"/>
            </a:pPr>
            <a:endParaRPr lang="en-US" sz="1800" b="1" spc="17" dirty="0">
              <a:solidFill>
                <a:srgbClr val="F48024"/>
              </a:solidFill>
              <a:latin typeface="Arial" charset="77"/>
              <a:ea typeface="Arial" charset="77"/>
              <a:cs typeface="Arial" charset="77"/>
            </a:endParaRPr>
          </a:p>
          <a:p>
            <a:pPr>
              <a:lnSpc>
                <a:spcPts val="2320"/>
              </a:lnSpc>
              <a:spcAft>
                <a:spcPts val="1377"/>
              </a:spcAft>
              <a:defRPr lang="en-US"/>
            </a:pPr>
            <a:r>
              <a:rPr lang="en-US" sz="1800" b="1" spc="17" dirty="0">
                <a:solidFill>
                  <a:srgbClr val="F48024"/>
                </a:solidFill>
                <a:latin typeface="Arial" charset="77"/>
                <a:ea typeface="Arial" charset="77"/>
                <a:cs typeface="Arial" charset="77"/>
              </a:rPr>
              <a:t>State</a:t>
            </a: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211A66E7-CC7E-6C41-A8E6-10B6CDC8A57C}"/>
              </a:ext>
            </a:extLst>
          </p:cNvPr>
          <p:cNvSpPr txBox="1"/>
          <p:nvPr/>
        </p:nvSpPr>
        <p:spPr>
          <a:xfrm>
            <a:off x="19528970" y="11888770"/>
            <a:ext cx="7754033" cy="3934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457200" tIns="365760" rIns="335731" bIns="335731" anchor="t"/>
          <a:lstStyle/>
          <a:p>
            <a:pPr>
              <a:lnSpc>
                <a:spcPts val="2320"/>
              </a:lnSpc>
              <a:defRPr lang="en-US"/>
            </a:pPr>
            <a:r>
              <a:rPr lang="en-US" sz="3400" spc="-17" dirty="0">
                <a:solidFill>
                  <a:srgbClr val="178CCB"/>
                </a:solidFill>
                <a:latin typeface="Garamond" charset="77"/>
                <a:ea typeface="Garamond" charset="77"/>
                <a:cs typeface="Garamond" charset="77"/>
              </a:rPr>
              <a:t>Contacts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5F6636-6EF1-7845-BA5C-EE8DDD74E230}"/>
              </a:ext>
            </a:extLst>
          </p:cNvPr>
          <p:cNvSpPr txBox="1"/>
          <p:nvPr/>
        </p:nvSpPr>
        <p:spPr>
          <a:xfrm>
            <a:off x="19500884" y="12495664"/>
            <a:ext cx="4764374" cy="186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2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400" dirty="0"/>
              <a:t>PI: Lena </a:t>
            </a:r>
            <a:r>
              <a:rPr lang="en-US" sz="1400" dirty="0" err="1"/>
              <a:t>Winestone</a:t>
            </a:r>
            <a:r>
              <a:rPr lang="en-US" sz="1400" dirty="0"/>
              <a:t>, MD, MSHP</a:t>
            </a:r>
          </a:p>
          <a:p>
            <a:pPr marL="285750" indent="-285750">
              <a:lnSpc>
                <a:spcPts val="232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400" dirty="0"/>
              <a:t>Co-PI: Scarlett Gomez, MPH, PhD</a:t>
            </a:r>
          </a:p>
          <a:p>
            <a:pPr marL="285750" indent="-285750">
              <a:lnSpc>
                <a:spcPts val="232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400" dirty="0"/>
              <a:t>Epidemiologist: Daphne </a:t>
            </a:r>
            <a:r>
              <a:rPr lang="en-US" sz="1400" dirty="0" err="1"/>
              <a:t>Lichtensztajn</a:t>
            </a:r>
            <a:r>
              <a:rPr lang="en-US" sz="1400" dirty="0"/>
              <a:t>, MD, MPH</a:t>
            </a:r>
          </a:p>
          <a:p>
            <a:pPr marL="285750" indent="-285750">
              <a:lnSpc>
                <a:spcPts val="232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400" dirty="0"/>
              <a:t>Scientific/Clinical Advisors:</a:t>
            </a:r>
          </a:p>
          <a:p>
            <a:pPr marL="633413" lvl="1" indent="-166688">
              <a:lnSpc>
                <a:spcPts val="232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400" dirty="0"/>
              <a:t>Mignon </a:t>
            </a:r>
            <a:r>
              <a:rPr lang="en-US" sz="1400" dirty="0" err="1"/>
              <a:t>Loh</a:t>
            </a:r>
            <a:r>
              <a:rPr lang="en-US" sz="1400" dirty="0"/>
              <a:t>, MD</a:t>
            </a:r>
          </a:p>
          <a:p>
            <a:pPr marL="633413" lvl="1" indent="-166688">
              <a:lnSpc>
                <a:spcPts val="232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400" dirty="0"/>
              <a:t>Alejandro Sweet-Cordero, MD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04CAE9-B500-6647-990B-E1BC5C94A52D}"/>
              </a:ext>
            </a:extLst>
          </p:cNvPr>
          <p:cNvSpPr txBox="1"/>
          <p:nvPr/>
        </p:nvSpPr>
        <p:spPr>
          <a:xfrm>
            <a:off x="19500885" y="14288916"/>
            <a:ext cx="5443669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2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400" dirty="0"/>
              <a:t>Project Manager: Michelle </a:t>
            </a:r>
            <a:r>
              <a:rPr lang="en-US" sz="1400" dirty="0" err="1"/>
              <a:t>Turski</a:t>
            </a:r>
            <a:r>
              <a:rPr lang="en-US" sz="1400" dirty="0"/>
              <a:t>, PhD</a:t>
            </a:r>
          </a:p>
          <a:p>
            <a:pPr marL="285750" indent="-285750">
              <a:lnSpc>
                <a:spcPts val="232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400" dirty="0"/>
              <a:t>CRC: Emma </a:t>
            </a:r>
            <a:r>
              <a:rPr lang="en-US" sz="1400" dirty="0" err="1"/>
              <a:t>Canepa</a:t>
            </a:r>
            <a:r>
              <a:rPr lang="en-US" sz="1400" dirty="0"/>
              <a:t>, MS, CCRP</a:t>
            </a:r>
          </a:p>
          <a:p>
            <a:pPr marL="285750" indent="-285750">
              <a:lnSpc>
                <a:spcPts val="232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400" dirty="0"/>
              <a:t>CRC: Jacklyn Sanchez Alvarez, BS</a:t>
            </a:r>
          </a:p>
          <a:p>
            <a:pPr marL="285750" indent="-285750">
              <a:lnSpc>
                <a:spcPts val="232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400" dirty="0"/>
              <a:t>CRC: Ana </a:t>
            </a:r>
            <a:r>
              <a:rPr lang="en-US" sz="1400" dirty="0" err="1"/>
              <a:t>Quintanar</a:t>
            </a:r>
            <a:r>
              <a:rPr lang="en-US" sz="1400" dirty="0"/>
              <a:t>-Alfaro, BS</a:t>
            </a:r>
          </a:p>
          <a:p>
            <a:pPr marL="285750" indent="-285750">
              <a:lnSpc>
                <a:spcPts val="232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1400" dirty="0"/>
              <a:t>Computational Biologist: Carlos Espinosa-Mendez, BA/BS</a:t>
            </a:r>
          </a:p>
          <a:p>
            <a:endParaRPr lang="en-US" sz="1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2F5BCF-B477-AC45-8A5A-E2A94D02A918}"/>
              </a:ext>
            </a:extLst>
          </p:cNvPr>
          <p:cNvSpPr txBox="1"/>
          <p:nvPr/>
        </p:nvSpPr>
        <p:spPr>
          <a:xfrm>
            <a:off x="19749230" y="3308067"/>
            <a:ext cx="7426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UCSF IRB: Patient privacy data safeguards; sharing data by UCSF with GBACR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Risk Assessment for sharing identified patient data with 3</a:t>
            </a:r>
            <a:r>
              <a:rPr lang="en-US" sz="1600" baseline="30000" dirty="0"/>
              <a:t>rd</a:t>
            </a:r>
            <a:r>
              <a:rPr lang="en-US" sz="1600" dirty="0"/>
              <a:t> party honest broker (IMS)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Transfer/Use Agreement: Sharing data with GBACR and NCI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095D99-7270-C14B-B161-77F132BCCF55}"/>
              </a:ext>
            </a:extLst>
          </p:cNvPr>
          <p:cNvSpPr txBox="1"/>
          <p:nvPr/>
        </p:nvSpPr>
        <p:spPr>
          <a:xfrm>
            <a:off x="19749230" y="5122491"/>
            <a:ext cx="742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State IRB: Patient privacy and data safeguards; sharing data by GBACR with IMS and NCI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D0B55BF-8451-AD44-BF5B-A9C940E85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08" y="202228"/>
            <a:ext cx="3094013" cy="15430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5EE242-6D96-B84F-A0F4-0D9843BD8FDE}"/>
              </a:ext>
            </a:extLst>
          </p:cNvPr>
          <p:cNvGrpSpPr/>
          <p:nvPr/>
        </p:nvGrpSpPr>
        <p:grpSpPr>
          <a:xfrm>
            <a:off x="15960341" y="11464184"/>
            <a:ext cx="3184656" cy="4082141"/>
            <a:chOff x="15693316" y="11121664"/>
            <a:chExt cx="3184656" cy="4082141"/>
          </a:xfrm>
        </p:grpSpPr>
        <p:pic>
          <p:nvPicPr>
            <p:cNvPr id="24" name="Picture 23" descr="Map&#10;&#10;Description automatically generated">
              <a:extLst>
                <a:ext uri="{FF2B5EF4-FFF2-40B4-BE49-F238E27FC236}">
                  <a16:creationId xmlns:a16="http://schemas.microsoft.com/office/drawing/2014/main" id="{9849E039-4A6F-5544-9B3B-34B817FEC4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6939" r="75471" b="6191"/>
            <a:stretch/>
          </p:blipFill>
          <p:spPr>
            <a:xfrm>
              <a:off x="15748505" y="11121664"/>
              <a:ext cx="3129467" cy="3937162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E2A2E60-CA04-C64A-A76C-420F4FD7F27C}"/>
                </a:ext>
              </a:extLst>
            </p:cNvPr>
            <p:cNvSpPr/>
            <p:nvPr/>
          </p:nvSpPr>
          <p:spPr>
            <a:xfrm>
              <a:off x="15693316" y="14813746"/>
              <a:ext cx="1700912" cy="3900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Chart, sunburst chart&#10;&#10;Description automatically generated">
            <a:extLst>
              <a:ext uri="{FF2B5EF4-FFF2-40B4-BE49-F238E27FC236}">
                <a16:creationId xmlns:a16="http://schemas.microsoft.com/office/drawing/2014/main" id="{5B6C5C8D-4D19-FE4D-8C6E-FEF55C3D8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895" y="11029108"/>
            <a:ext cx="6660775" cy="4469731"/>
          </a:xfrm>
          <a:prstGeom prst="rect">
            <a:avLst/>
          </a:prstGeom>
        </p:spPr>
      </p:pic>
      <p:pic>
        <p:nvPicPr>
          <p:cNvPr id="54" name="Picture 53" descr="Chart, sunburst chart&#10;&#10;Description automatically generated">
            <a:extLst>
              <a:ext uri="{FF2B5EF4-FFF2-40B4-BE49-F238E27FC236}">
                <a16:creationId xmlns:a16="http://schemas.microsoft.com/office/drawing/2014/main" id="{E1C1097A-8AB6-B640-B064-FBC597DE5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384" y="10895824"/>
            <a:ext cx="3685083" cy="2458993"/>
          </a:xfrm>
          <a:prstGeom prst="rect">
            <a:avLst/>
          </a:prstGeom>
        </p:spPr>
      </p:pic>
      <p:pic>
        <p:nvPicPr>
          <p:cNvPr id="56" name="Picture 55" descr="Chart&#10;&#10;Description automatically generated">
            <a:extLst>
              <a:ext uri="{FF2B5EF4-FFF2-40B4-BE49-F238E27FC236}">
                <a16:creationId xmlns:a16="http://schemas.microsoft.com/office/drawing/2014/main" id="{DD5ACE12-2A96-AE40-933B-1E441A585B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695" y="13314407"/>
            <a:ext cx="3685083" cy="2458993"/>
          </a:xfrm>
          <a:prstGeom prst="rect">
            <a:avLst/>
          </a:prstGeom>
        </p:spPr>
      </p:pic>
      <p:pic>
        <p:nvPicPr>
          <p:cNvPr id="58" name="Picture 57" descr="Chart, sunburst chart&#10;&#10;Description automatically generated">
            <a:extLst>
              <a:ext uri="{FF2B5EF4-FFF2-40B4-BE49-F238E27FC236}">
                <a16:creationId xmlns:a16="http://schemas.microsoft.com/office/drawing/2014/main" id="{2EFF9C4F-7C04-6D4C-910B-18B1178BF7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578"/>
          <a:stretch/>
        </p:blipFill>
        <p:spPr>
          <a:xfrm>
            <a:off x="269341" y="12303590"/>
            <a:ext cx="6008227" cy="329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SF - For Print">
      <a:dk1>
        <a:srgbClr val="121930"/>
      </a:dk1>
      <a:lt1>
        <a:srgbClr val="FFFFFF"/>
      </a:lt1>
      <a:dk2>
        <a:srgbClr val="121930"/>
      </a:dk2>
      <a:lt2>
        <a:srgbClr val="FFFFFF"/>
      </a:lt2>
      <a:accent1>
        <a:srgbClr val="0089BC"/>
      </a:accent1>
      <a:accent2>
        <a:srgbClr val="009CA5"/>
      </a:accent2>
      <a:accent3>
        <a:srgbClr val="94BD3D"/>
      </a:accent3>
      <a:accent4>
        <a:srgbClr val="E6772F"/>
      </a:accent4>
      <a:accent5>
        <a:srgbClr val="C3C9C8"/>
      </a:accent5>
      <a:accent6>
        <a:srgbClr val="6B669F"/>
      </a:accent6>
      <a:hlink>
        <a:srgbClr val="0089BC"/>
      </a:hlink>
      <a:folHlink>
        <a:srgbClr val="5F5F5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82234CFCADEC4781492B0245941B3D" ma:contentTypeVersion="8" ma:contentTypeDescription="Create a new document." ma:contentTypeScope="" ma:versionID="9645015943353dfac4623e7125123b42">
  <xsd:schema xmlns:xsd="http://www.w3.org/2001/XMLSchema" xmlns:xs="http://www.w3.org/2001/XMLSchema" xmlns:p="http://schemas.microsoft.com/office/2006/metadata/properties" xmlns:ns2="0f445d48-f5dd-4696-ba16-7766ed970f15" xmlns:ns3="9ce50b0f-2423-4929-9f50-4fe8e7f79deb" targetNamespace="http://schemas.microsoft.com/office/2006/metadata/properties" ma:root="true" ma:fieldsID="18932721fe931b78c56005a5f8ab6ede" ns2:_="" ns3:_="">
    <xsd:import namespace="0f445d48-f5dd-4696-ba16-7766ed970f15"/>
    <xsd:import namespace="9ce50b0f-2423-4929-9f50-4fe8e7f79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45d48-f5dd-4696-ba16-7766ed970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50b0f-2423-4929-9f50-4fe8e7f79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ABC0BE-DA6F-4B8A-B2F5-3E75A726B9B8}"/>
</file>

<file path=customXml/itemProps2.xml><?xml version="1.0" encoding="utf-8"?>
<ds:datastoreItem xmlns:ds="http://schemas.openxmlformats.org/officeDocument/2006/customXml" ds:itemID="{7F484561-B53E-437B-BC03-81793FB15AF2}"/>
</file>

<file path=customXml/itemProps3.xml><?xml version="1.0" encoding="utf-8"?>
<ds:datastoreItem xmlns:ds="http://schemas.openxmlformats.org/officeDocument/2006/customXml" ds:itemID="{F9CAF8D1-AEC6-4B71-9CFE-1C033D148432}"/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672</Words>
  <Application>Microsoft Macintosh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Office Theme</vt:lpstr>
      <vt:lpstr>PowerPoint Presentation</vt:lpstr>
    </vt:vector>
  </TitlesOfParts>
  <Company>LekasMiller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Designer</dc:creator>
  <cp:lastModifiedBy>Turski, Michelle</cp:lastModifiedBy>
  <cp:revision>54</cp:revision>
  <dcterms:created xsi:type="dcterms:W3CDTF">2015-11-13T20:16:42Z</dcterms:created>
  <dcterms:modified xsi:type="dcterms:W3CDTF">2021-01-30T02:39:23Z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0x0101001682234CFCADEC4781492B0245941B3D</vt:lpwstr>
  </property>
</Properties>
</file>