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Helvetica Neue"/>
      <p:regular r:id="rId18"/>
      <p:bold r:id="rId19"/>
      <p:italic r:id="rId20"/>
      <p:boldItalic r:id="rId21"/>
    </p:embeddedFont>
    <p:embeddedFont>
      <p:font typeface="Helvetica Neue Light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6" roundtripDataSignature="AMtx7mikutcS33AxTUDHOLdMuh7EDMlT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3C44B9F-1B03-4196-83ED-E509E12245D0}">
  <a:tblStyle styleId="{13C44B9F-1B03-4196-83ED-E509E12245D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customschemas.google.com/relationships/presentationmetadata" Target="metadata"/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font" Target="fonts/HelveticaNeue-regular.fntdata"/><Relationship Id="rId21" Type="http://schemas.openxmlformats.org/officeDocument/2006/relationships/font" Target="fonts/HelveticaNeue-boldItalic.fntdata"/><Relationship Id="rId3" Type="http://schemas.openxmlformats.org/officeDocument/2006/relationships/presProps" Target="presProps.xml"/><Relationship Id="rId25" Type="http://schemas.openxmlformats.org/officeDocument/2006/relationships/font" Target="fonts/HelveticaNeueLight-boldItalic.fntdata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0" Type="http://schemas.openxmlformats.org/officeDocument/2006/relationships/font" Target="fonts/HelveticaNeue-italic.fntdata"/><Relationship Id="rId2" Type="http://schemas.openxmlformats.org/officeDocument/2006/relationships/viewProps" Target="viewProps.xml"/><Relationship Id="rId16" Type="http://schemas.openxmlformats.org/officeDocument/2006/relationships/slide" Target="slides/slide10.xml"/><Relationship Id="rId29" Type="http://schemas.openxmlformats.org/officeDocument/2006/relationships/customXml" Target="../customXml/item3.xml"/><Relationship Id="rId24" Type="http://schemas.openxmlformats.org/officeDocument/2006/relationships/font" Target="fonts/HelveticaNeueLight-italic.fntdata"/><Relationship Id="rId1" Type="http://schemas.openxmlformats.org/officeDocument/2006/relationships/theme" Target="theme/theme2.xml"/><Relationship Id="rId6" Type="http://schemas.openxmlformats.org/officeDocument/2006/relationships/notesMaster" Target="notesMasters/notesMaster1.xml"/><Relationship Id="rId11" Type="http://schemas.openxmlformats.org/officeDocument/2006/relationships/slide" Target="slides/slide5.xml"/><Relationship Id="rId23" Type="http://schemas.openxmlformats.org/officeDocument/2006/relationships/font" Target="fonts/HelveticaNeueLight-bold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8" Type="http://schemas.openxmlformats.org/officeDocument/2006/relationships/customXml" Target="../customXml/item2.xml"/><Relationship Id="rId10" Type="http://schemas.openxmlformats.org/officeDocument/2006/relationships/slide" Target="slides/slide4.xml"/><Relationship Id="rId19" Type="http://schemas.openxmlformats.org/officeDocument/2006/relationships/font" Target="fonts/HelveticaNeue-bold.fntdata"/><Relationship Id="rId22" Type="http://schemas.openxmlformats.org/officeDocument/2006/relationships/font" Target="fonts/HelveticaNeueLight-regular.fntdata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b9e449a25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gb9e449a251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94e17d7e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b94e17d7e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b94e17d7e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b94e17d7e0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b9e449a251_1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b9e449a251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gb9e449a251_1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 type="obj">
  <p:cSld name="OBJEC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side Slide-01.png" id="11" name="Google Shape;11;p11"/>
          <p:cNvPicPr preferRelativeResize="0"/>
          <p:nvPr/>
        </p:nvPicPr>
        <p:blipFill rotWithShape="1">
          <a:blip r:embed="rId2">
            <a:alphaModFix/>
          </a:blip>
          <a:srcRect b="0" l="0" r="693" t="0"/>
          <a:stretch/>
        </p:blipFill>
        <p:spPr>
          <a:xfrm>
            <a:off x="-12700" y="-1588"/>
            <a:ext cx="9200769" cy="515020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1"/>
          <p:cNvSpPr txBox="1"/>
          <p:nvPr>
            <p:ph type="title"/>
          </p:nvPr>
        </p:nvSpPr>
        <p:spPr>
          <a:xfrm>
            <a:off x="97646" y="-112562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11"/>
          <p:cNvSpPr txBox="1"/>
          <p:nvPr>
            <p:ph idx="1" type="body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1"/>
          <p:cNvSpPr txBox="1"/>
          <p:nvPr>
            <p:ph idx="12" type="sldNum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idx="1" type="body"/>
          </p:nvPr>
        </p:nvSpPr>
        <p:spPr>
          <a:xfrm>
            <a:off x="457200" y="1182460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20"/>
          <p:cNvSpPr txBox="1"/>
          <p:nvPr>
            <p:ph idx="2" type="body"/>
          </p:nvPr>
        </p:nvSpPr>
        <p:spPr>
          <a:xfrm>
            <a:off x="457200" y="1662281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20"/>
          <p:cNvSpPr txBox="1"/>
          <p:nvPr>
            <p:ph idx="3" type="body"/>
          </p:nvPr>
        </p:nvSpPr>
        <p:spPr>
          <a:xfrm>
            <a:off x="4645033" y="1182460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Google Shape;58;p20"/>
          <p:cNvSpPr txBox="1"/>
          <p:nvPr>
            <p:ph idx="4" type="body"/>
          </p:nvPr>
        </p:nvSpPr>
        <p:spPr>
          <a:xfrm>
            <a:off x="4645033" y="1662281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Google Shape;59;p20"/>
          <p:cNvSpPr/>
          <p:nvPr/>
        </p:nvSpPr>
        <p:spPr>
          <a:xfrm>
            <a:off x="0" y="0"/>
            <a:ext cx="9144000" cy="255050"/>
          </a:xfrm>
          <a:prstGeom prst="rect">
            <a:avLst/>
          </a:prstGeom>
          <a:solidFill>
            <a:srgbClr val="85C4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20"/>
          <p:cNvSpPr/>
          <p:nvPr/>
        </p:nvSpPr>
        <p:spPr>
          <a:xfrm>
            <a:off x="0" y="4888450"/>
            <a:ext cx="9144000" cy="25505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5CB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0"/>
          <p:cNvSpPr/>
          <p:nvPr/>
        </p:nvSpPr>
        <p:spPr>
          <a:xfrm>
            <a:off x="6947496" y="413"/>
            <a:ext cx="2465766" cy="23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Roswell Park Comprehensive Cancer Center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>
  <p:cSld name="Title and Vertical 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 txBox="1"/>
          <p:nvPr>
            <p:ph idx="1" type="body"/>
          </p:nvPr>
        </p:nvSpPr>
        <p:spPr>
          <a:xfrm>
            <a:off x="457200" y="1182463"/>
            <a:ext cx="4040188" cy="3443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1"/>
          <p:cNvSpPr txBox="1"/>
          <p:nvPr>
            <p:ph idx="2" type="body"/>
          </p:nvPr>
        </p:nvSpPr>
        <p:spPr>
          <a:xfrm>
            <a:off x="4645033" y="1182460"/>
            <a:ext cx="4041775" cy="3443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21"/>
          <p:cNvSpPr txBox="1"/>
          <p:nvPr/>
        </p:nvSpPr>
        <p:spPr>
          <a:xfrm>
            <a:off x="457200" y="511601"/>
            <a:ext cx="8229602" cy="5847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005C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HEADLINE HERE. HEADLINE HERE.</a:t>
            </a:r>
            <a:endParaRPr/>
          </a:p>
        </p:txBody>
      </p:sp>
      <p:sp>
        <p:nvSpPr>
          <p:cNvPr id="66" name="Google Shape;66;p21"/>
          <p:cNvSpPr/>
          <p:nvPr/>
        </p:nvSpPr>
        <p:spPr>
          <a:xfrm>
            <a:off x="0" y="0"/>
            <a:ext cx="9144000" cy="255050"/>
          </a:xfrm>
          <a:prstGeom prst="rect">
            <a:avLst/>
          </a:prstGeom>
          <a:solidFill>
            <a:srgbClr val="85C4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1"/>
          <p:cNvSpPr/>
          <p:nvPr/>
        </p:nvSpPr>
        <p:spPr>
          <a:xfrm>
            <a:off x="0" y="4888450"/>
            <a:ext cx="9144000" cy="25505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5CB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1"/>
          <p:cNvSpPr/>
          <p:nvPr/>
        </p:nvSpPr>
        <p:spPr>
          <a:xfrm>
            <a:off x="6947496" y="413"/>
            <a:ext cx="2465766" cy="23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Roswell Park Comprehensive Cancer Center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dient Box.eps" id="70" name="Google Shape;70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2445" y="715888"/>
            <a:ext cx="8609796" cy="274134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2"/>
          <p:cNvSpPr/>
          <p:nvPr/>
        </p:nvSpPr>
        <p:spPr>
          <a:xfrm>
            <a:off x="473153" y="939993"/>
            <a:ext cx="8193024" cy="23344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2"/>
          <p:cNvSpPr txBox="1"/>
          <p:nvPr/>
        </p:nvSpPr>
        <p:spPr>
          <a:xfrm>
            <a:off x="899221" y="1416192"/>
            <a:ext cx="731870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5CB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THANK YOU!</a:t>
            </a:r>
            <a:endParaRPr/>
          </a:p>
        </p:txBody>
      </p:sp>
      <p:pic>
        <p:nvPicPr>
          <p:cNvPr descr="Roswell Logo 2018_CMYK.png" id="73" name="Google Shape;73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7489" y="3807545"/>
            <a:ext cx="2020232" cy="783523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22"/>
          <p:cNvSpPr txBox="1"/>
          <p:nvPr>
            <p:ph type="title"/>
          </p:nvPr>
        </p:nvSpPr>
        <p:spPr>
          <a:xfrm>
            <a:off x="457200" y="2193788"/>
            <a:ext cx="8229600" cy="727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75" name="Google Shape;75;p22"/>
          <p:cNvCxnSpPr/>
          <p:nvPr/>
        </p:nvCxnSpPr>
        <p:spPr>
          <a:xfrm>
            <a:off x="2720632" y="1979586"/>
            <a:ext cx="3618300" cy="0"/>
          </a:xfrm>
          <a:prstGeom prst="straightConnector1">
            <a:avLst/>
          </a:prstGeom>
          <a:noFill/>
          <a:ln cap="flat" cmpd="sng" w="254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Thank-You-Cursive.jpg" id="77" name="Google Shape;7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33854" y="220872"/>
            <a:ext cx="8076292" cy="33414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swell Logo 2018_CMYK.png" id="78" name="Google Shape;78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7489" y="3807545"/>
            <a:ext cx="2020232" cy="783523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3"/>
          <p:cNvSpPr txBox="1"/>
          <p:nvPr>
            <p:ph type="title"/>
          </p:nvPr>
        </p:nvSpPr>
        <p:spPr>
          <a:xfrm>
            <a:off x="457200" y="2405441"/>
            <a:ext cx="8229600" cy="727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cxnSp>
        <p:nvCxnSpPr>
          <p:cNvPr id="80" name="Google Shape;80;p23"/>
          <p:cNvCxnSpPr/>
          <p:nvPr/>
        </p:nvCxnSpPr>
        <p:spPr>
          <a:xfrm>
            <a:off x="2926080" y="2122764"/>
            <a:ext cx="3618300" cy="0"/>
          </a:xfrm>
          <a:prstGeom prst="straightConnector1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ver_Slide-Roswell-01-01.png" id="16" name="Google Shape;16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108860"/>
            <a:ext cx="9144000" cy="391318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2"/>
          <p:cNvSpPr/>
          <p:nvPr/>
        </p:nvSpPr>
        <p:spPr>
          <a:xfrm>
            <a:off x="0" y="0"/>
            <a:ext cx="9144000" cy="255050"/>
          </a:xfrm>
          <a:prstGeom prst="rect">
            <a:avLst/>
          </a:prstGeom>
          <a:solidFill>
            <a:srgbClr val="85C4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2"/>
          <p:cNvSpPr/>
          <p:nvPr/>
        </p:nvSpPr>
        <p:spPr>
          <a:xfrm>
            <a:off x="6545009" y="255051"/>
            <a:ext cx="2236133" cy="2294802"/>
          </a:xfrm>
          <a:prstGeom prst="rect">
            <a:avLst/>
          </a:prstGeom>
          <a:solidFill>
            <a:srgbClr val="005CB9">
              <a:alpha val="91764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Gradient Box.eps" id="19" name="Google Shape;1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2860" y="3306660"/>
            <a:ext cx="3270854" cy="14912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swell Logo 2018_CMYK.png" id="20" name="Google Shape;2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76301" y="3585973"/>
            <a:ext cx="2404662" cy="9326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RPCI-and-CSC-Aerial-July-24,-2015-98-edit.jpg" id="22" name="Google Shape;22;p13"/>
          <p:cNvPicPr preferRelativeResize="0"/>
          <p:nvPr/>
        </p:nvPicPr>
        <p:blipFill rotWithShape="1">
          <a:blip r:embed="rId2">
            <a:alphaModFix/>
          </a:blip>
          <a:srcRect b="5639" l="0" r="0" t="0"/>
          <a:stretch/>
        </p:blipFill>
        <p:spPr>
          <a:xfrm>
            <a:off x="0" y="-9450"/>
            <a:ext cx="9144000" cy="40432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dient Box.eps" id="23" name="Google Shape;2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2860" y="3306660"/>
            <a:ext cx="3270854" cy="14912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swell Logo 2018_CMYK.png" id="24" name="Google Shape;2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76301" y="3585975"/>
            <a:ext cx="2404662" cy="9326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radient-Top_Bar.png" id="25" name="Google Shape;25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0" y="-9449"/>
            <a:ext cx="9144000" cy="264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13"/>
          <p:cNvSpPr/>
          <p:nvPr/>
        </p:nvSpPr>
        <p:spPr>
          <a:xfrm>
            <a:off x="6522491" y="255051"/>
            <a:ext cx="2258652" cy="2294802"/>
          </a:xfrm>
          <a:prstGeom prst="rect">
            <a:avLst/>
          </a:prstGeom>
          <a:solidFill>
            <a:srgbClr val="85C441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dient-Cursive.jpg" id="28" name="Google Shape;28;p14"/>
          <p:cNvPicPr preferRelativeResize="0"/>
          <p:nvPr/>
        </p:nvPicPr>
        <p:blipFill rotWithShape="1">
          <a:blip r:embed="rId2">
            <a:alphaModFix/>
          </a:blip>
          <a:srcRect b="157" l="0" r="0" t="158"/>
          <a:stretch/>
        </p:blipFill>
        <p:spPr>
          <a:xfrm>
            <a:off x="281755" y="283015"/>
            <a:ext cx="8580490" cy="35392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oswell Logo 2018_CMYK.png" id="29" name="Google Shape;2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013" y="4129252"/>
            <a:ext cx="2020232" cy="783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dient Box.eps" id="31" name="Google Shape;3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2445" y="715888"/>
            <a:ext cx="8609796" cy="2741346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15"/>
          <p:cNvSpPr/>
          <p:nvPr/>
        </p:nvSpPr>
        <p:spPr>
          <a:xfrm>
            <a:off x="473153" y="939993"/>
            <a:ext cx="8193024" cy="23344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oswell Logo 2018_CMYK.png" id="33" name="Google Shape;3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013" y="4129252"/>
            <a:ext cx="2020232" cy="783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Gradient Box.eps" id="35" name="Google Shape;35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52445" y="715888"/>
            <a:ext cx="8609796" cy="2741346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16"/>
          <p:cNvSpPr/>
          <p:nvPr/>
        </p:nvSpPr>
        <p:spPr>
          <a:xfrm>
            <a:off x="473153" y="939993"/>
            <a:ext cx="8193024" cy="23344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oswell Logo 2018_CMYK.png" id="37" name="Google Shape;3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42013" y="4129252"/>
            <a:ext cx="2020232" cy="783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7"/>
          <p:cNvSpPr/>
          <p:nvPr/>
        </p:nvSpPr>
        <p:spPr>
          <a:xfrm>
            <a:off x="0" y="0"/>
            <a:ext cx="9144000" cy="255050"/>
          </a:xfrm>
          <a:prstGeom prst="rect">
            <a:avLst/>
          </a:prstGeom>
          <a:solidFill>
            <a:srgbClr val="85C4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17"/>
          <p:cNvSpPr/>
          <p:nvPr/>
        </p:nvSpPr>
        <p:spPr>
          <a:xfrm>
            <a:off x="0" y="4888450"/>
            <a:ext cx="9144000" cy="25505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5CB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41;p17"/>
          <p:cNvSpPr/>
          <p:nvPr/>
        </p:nvSpPr>
        <p:spPr>
          <a:xfrm>
            <a:off x="6947496" y="413"/>
            <a:ext cx="2621406" cy="23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Roswell Park Comprehensive Cancer Center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8"/>
          <p:cNvSpPr/>
          <p:nvPr/>
        </p:nvSpPr>
        <p:spPr>
          <a:xfrm>
            <a:off x="0" y="0"/>
            <a:ext cx="9144000" cy="255050"/>
          </a:xfrm>
          <a:prstGeom prst="rect">
            <a:avLst/>
          </a:prstGeom>
          <a:solidFill>
            <a:srgbClr val="85C4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8"/>
          <p:cNvSpPr/>
          <p:nvPr/>
        </p:nvSpPr>
        <p:spPr>
          <a:xfrm>
            <a:off x="0" y="4888450"/>
            <a:ext cx="9144000" cy="25505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5CB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8"/>
          <p:cNvSpPr/>
          <p:nvPr/>
        </p:nvSpPr>
        <p:spPr>
          <a:xfrm>
            <a:off x="6947496" y="413"/>
            <a:ext cx="2465766" cy="23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Roswell Park Comprehensive Cancer Center</a:t>
            </a:r>
            <a:endParaRPr/>
          </a:p>
        </p:txBody>
      </p:sp>
      <p:sp>
        <p:nvSpPr>
          <p:cNvPr id="46" name="Google Shape;46;p18"/>
          <p:cNvSpPr txBox="1"/>
          <p:nvPr/>
        </p:nvSpPr>
        <p:spPr>
          <a:xfrm>
            <a:off x="3619858" y="335517"/>
            <a:ext cx="545099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18"/>
          <p:cNvSpPr txBox="1"/>
          <p:nvPr>
            <p:ph idx="1" type="body"/>
          </p:nvPr>
        </p:nvSpPr>
        <p:spPr>
          <a:xfrm>
            <a:off x="212326" y="454608"/>
            <a:ext cx="3199359" cy="4183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>
  <p:cSld name="Content with 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9"/>
          <p:cNvSpPr/>
          <p:nvPr/>
        </p:nvSpPr>
        <p:spPr>
          <a:xfrm>
            <a:off x="0" y="0"/>
            <a:ext cx="9144000" cy="255050"/>
          </a:xfrm>
          <a:prstGeom prst="rect">
            <a:avLst/>
          </a:prstGeom>
          <a:solidFill>
            <a:srgbClr val="85C44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9"/>
          <p:cNvSpPr/>
          <p:nvPr/>
        </p:nvSpPr>
        <p:spPr>
          <a:xfrm>
            <a:off x="0" y="4888450"/>
            <a:ext cx="9144000" cy="255050"/>
          </a:xfrm>
          <a:prstGeom prst="rect">
            <a:avLst/>
          </a:prstGeom>
          <a:solidFill>
            <a:srgbClr val="005CB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5CB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p19"/>
          <p:cNvSpPr/>
          <p:nvPr/>
        </p:nvSpPr>
        <p:spPr>
          <a:xfrm>
            <a:off x="6947496" y="413"/>
            <a:ext cx="2465766" cy="23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Roswell Park Comprehensive Cancer Center</a:t>
            </a:r>
            <a:endParaRPr/>
          </a:p>
        </p:txBody>
      </p:sp>
      <p:sp>
        <p:nvSpPr>
          <p:cNvPr id="52" name="Google Shape;52;p19"/>
          <p:cNvSpPr txBox="1"/>
          <p:nvPr/>
        </p:nvSpPr>
        <p:spPr>
          <a:xfrm>
            <a:off x="3619858" y="335521"/>
            <a:ext cx="545099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19"/>
          <p:cNvSpPr txBox="1"/>
          <p:nvPr>
            <p:ph idx="1" type="body"/>
          </p:nvPr>
        </p:nvSpPr>
        <p:spPr>
          <a:xfrm>
            <a:off x="386646" y="566664"/>
            <a:ext cx="8316886" cy="34360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/>
          <p:nvPr/>
        </p:nvSpPr>
        <p:spPr>
          <a:xfrm>
            <a:off x="520219" y="645791"/>
            <a:ext cx="8032797" cy="289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Roswell Park Child and Young Adult Cancer Registry: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Model-Driven Information Architecture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Collaborative Research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NCCR Data Summit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February 8, 2021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564488" y="3715590"/>
            <a:ext cx="7954093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Kara Kelly, MD -  Project Lead (contact: kara.kelly@roswellpark.org)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Elizabeth Bouchard, PhD , Kristen Anton, MS  –  Co-Leads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Katerina Czup-Arnold, Maya Reed McDaniel, MS  -  Biomedical Data Science Shared Resource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 txBox="1"/>
          <p:nvPr>
            <p:ph type="title"/>
          </p:nvPr>
        </p:nvSpPr>
        <p:spPr>
          <a:xfrm>
            <a:off x="97646" y="-112562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-US"/>
              <a:t>Data Flow Re-engineering</a:t>
            </a:r>
            <a:endParaRPr/>
          </a:p>
        </p:txBody>
      </p:sp>
      <p:pic>
        <p:nvPicPr>
          <p:cNvPr id="146" name="Google Shape;14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37102" y="1500294"/>
            <a:ext cx="4155582" cy="3130138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7" name="Google Shape;147;p7"/>
          <p:cNvSpPr/>
          <p:nvPr/>
        </p:nvSpPr>
        <p:spPr>
          <a:xfrm>
            <a:off x="4284947" y="2616643"/>
            <a:ext cx="652155" cy="38480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0504D"/>
          </a:solidFill>
          <a:ln cap="flat" cmpd="sng" w="9525">
            <a:solidFill>
              <a:srgbClr val="63242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646" y="847304"/>
            <a:ext cx="4288279" cy="3219498"/>
          </a:xfrm>
          <a:prstGeom prst="rect">
            <a:avLst/>
          </a:prstGeom>
          <a:noFill/>
          <a:ln cap="flat" cmpd="sng" w="9525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9"/>
          <p:cNvSpPr txBox="1"/>
          <p:nvPr>
            <p:ph type="title"/>
          </p:nvPr>
        </p:nvSpPr>
        <p:spPr>
          <a:xfrm>
            <a:off x="97646" y="-112562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-US"/>
              <a:t>Technology and Architecture</a:t>
            </a:r>
            <a:endParaRPr/>
          </a:p>
        </p:txBody>
      </p:sp>
      <p:sp>
        <p:nvSpPr>
          <p:cNvPr id="154" name="Google Shape;154;p9"/>
          <p:cNvSpPr txBox="1"/>
          <p:nvPr>
            <p:ph idx="1" type="body"/>
          </p:nvPr>
        </p:nvSpPr>
        <p:spPr>
          <a:xfrm>
            <a:off x="377425" y="1305375"/>
            <a:ext cx="8229600" cy="271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Export or direct querying of relational data sources</a:t>
            </a:r>
            <a:endParaRPr sz="1600"/>
          </a:p>
          <a:p>
            <a:pPr indent="-3302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1600"/>
              <a:t>Manual abstraction under consideration for unstructured data including but not limited to clinic notes and pathology reports (TBD)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ETL </a:t>
            </a:r>
            <a:r>
              <a:rPr lang="en-US" sz="1600"/>
              <a:t>performed</a:t>
            </a:r>
            <a:r>
              <a:rPr lang="en-US" sz="1600"/>
              <a:t> on a source by source basis using Python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Standardized data imported into a centralized internal PostgreSQl database</a:t>
            </a:r>
            <a:endParaRPr sz="1600"/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600"/>
              <a:t>Data accessible via web-based registry frontend (dockerized React application), direct querying, and specified data export</a:t>
            </a:r>
            <a:endParaRPr sz="1600"/>
          </a:p>
        </p:txBody>
      </p:sp>
      <p:sp>
        <p:nvSpPr>
          <p:cNvPr id="155" name="Google Shape;155;p9"/>
          <p:cNvSpPr txBox="1"/>
          <p:nvPr/>
        </p:nvSpPr>
        <p:spPr>
          <a:xfrm>
            <a:off x="377425" y="843675"/>
            <a:ext cx="4714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/>
              <a:t>Roswell Pediatric Database and UI</a:t>
            </a:r>
            <a:endParaRPr b="1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"/>
          <p:cNvSpPr txBox="1"/>
          <p:nvPr>
            <p:ph type="title"/>
          </p:nvPr>
        </p:nvSpPr>
        <p:spPr>
          <a:xfrm>
            <a:off x="97646" y="-112562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-US"/>
              <a:t>Core Team</a:t>
            </a:r>
            <a:endParaRPr/>
          </a:p>
        </p:txBody>
      </p:sp>
      <p:sp>
        <p:nvSpPr>
          <p:cNvPr id="92" name="Google Shape;92;p8"/>
          <p:cNvSpPr txBox="1"/>
          <p:nvPr>
            <p:ph idx="1" type="body"/>
          </p:nvPr>
        </p:nvSpPr>
        <p:spPr>
          <a:xfrm>
            <a:off x="457200" y="1312050"/>
            <a:ext cx="8229600" cy="25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US" sz="1600"/>
              <a:t>Kristen Anton, Co-Lead,</a:t>
            </a:r>
            <a:r>
              <a:rPr lang="en-US" sz="1600"/>
              <a:t> </a:t>
            </a:r>
            <a:r>
              <a:rPr i="1" lang="en-US" sz="1600"/>
              <a:t>Kristen.Anton@RoswellPark.org</a:t>
            </a:r>
            <a:endParaRPr i="1"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US" sz="1600"/>
              <a:t>Dr. Elizabeth Bouchard, Co-Lead,</a:t>
            </a:r>
            <a:r>
              <a:rPr lang="en-US" sz="1600"/>
              <a:t> </a:t>
            </a:r>
            <a:r>
              <a:rPr i="1" lang="en-US" sz="1600"/>
              <a:t>Elizabeth.Bouchard@RoswellPark.org</a:t>
            </a:r>
            <a:endParaRPr i="1"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US" sz="1600"/>
              <a:t>Katerina Czup-Arnold, Data Manager,</a:t>
            </a:r>
            <a:r>
              <a:rPr lang="en-US" sz="1600"/>
              <a:t> </a:t>
            </a:r>
            <a:r>
              <a:rPr i="1" lang="en-US" sz="1600"/>
              <a:t>Katerina.Czup-Arnold@RoswellPark.org</a:t>
            </a:r>
            <a:endParaRPr i="1"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US" sz="1600"/>
              <a:t>Dr. Kara Kelly, Project Lead,</a:t>
            </a:r>
            <a:r>
              <a:rPr lang="en-US" sz="1600"/>
              <a:t> </a:t>
            </a:r>
            <a:r>
              <a:rPr i="1" lang="en-US" sz="1600"/>
              <a:t>Kara.Kelly@RoswellPark.org</a:t>
            </a:r>
            <a:endParaRPr i="1" sz="1600"/>
          </a:p>
          <a:p>
            <a:pPr indent="-330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-US" sz="1600"/>
              <a:t>Maya Reed McDaniel, Programmer/Analyst,</a:t>
            </a:r>
            <a:r>
              <a:rPr lang="en-US" sz="1600"/>
              <a:t> </a:t>
            </a:r>
            <a:r>
              <a:rPr i="1" lang="en-US" sz="1600"/>
              <a:t>Maya.McDaniel@RoswellPark.org</a:t>
            </a:r>
            <a:endParaRPr i="1" sz="1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9e449a251_0_9"/>
          <p:cNvSpPr txBox="1"/>
          <p:nvPr>
            <p:ph type="title"/>
          </p:nvPr>
        </p:nvSpPr>
        <p:spPr>
          <a:xfrm>
            <a:off x="97646" y="-11256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-US"/>
              <a:t>Provocative Questions</a:t>
            </a:r>
            <a:endParaRPr/>
          </a:p>
        </p:txBody>
      </p:sp>
      <p:sp>
        <p:nvSpPr>
          <p:cNvPr id="98" name="Google Shape;98;gb9e449a251_0_9"/>
          <p:cNvSpPr txBox="1"/>
          <p:nvPr/>
        </p:nvSpPr>
        <p:spPr>
          <a:xfrm>
            <a:off x="361625" y="811825"/>
            <a:ext cx="84873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Impact of SDOH (poverty, race, ethnicity, parental health literacy, psychosocial assessment, family structure, rural/urban) on clinical trial accruals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Impact of comprehensive genomic/immune profiling on pediatric cancer outcomes in real world setting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Evaluate real world toxicities of novel targeted agents across multiple pediatric cancer types and by race/ethnicity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Facilitate survivorship research by developing consistent definition of exposures to associate with late outcomes</a:t>
            </a:r>
            <a:endParaRPr sz="1600">
              <a:solidFill>
                <a:schemeClr val="dk1"/>
              </a:solidFill>
            </a:endParaRPr>
          </a:p>
          <a:p>
            <a:pPr indent="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"/>
          <p:cNvSpPr txBox="1"/>
          <p:nvPr>
            <p:ph type="title"/>
          </p:nvPr>
        </p:nvSpPr>
        <p:spPr>
          <a:xfrm>
            <a:off x="97646" y="-112562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-US"/>
              <a:t>Roswell Park Catchment Area</a:t>
            </a:r>
            <a:endParaRPr/>
          </a:p>
        </p:txBody>
      </p:sp>
      <p:pic>
        <p:nvPicPr>
          <p:cNvPr id="104" name="Google Shape;104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300" y="687975"/>
            <a:ext cx="8963399" cy="3996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b94e17d7e0_0_0"/>
          <p:cNvSpPr txBox="1"/>
          <p:nvPr>
            <p:ph type="title"/>
          </p:nvPr>
        </p:nvSpPr>
        <p:spPr>
          <a:xfrm>
            <a:off x="97646" y="-11256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-US"/>
              <a:t>Roswell Park Catchment Area</a:t>
            </a:r>
            <a:endParaRPr/>
          </a:p>
        </p:txBody>
      </p:sp>
      <p:pic>
        <p:nvPicPr>
          <p:cNvPr id="110" name="Google Shape;110;gb94e17d7e0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3288" y="744850"/>
            <a:ext cx="8717425" cy="389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b94e17d7e0_0_5"/>
          <p:cNvSpPr txBox="1"/>
          <p:nvPr>
            <p:ph type="title"/>
          </p:nvPr>
        </p:nvSpPr>
        <p:spPr>
          <a:xfrm>
            <a:off x="97646" y="-11256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-US"/>
              <a:t>Roswell Park Catchment Area</a:t>
            </a:r>
            <a:endParaRPr/>
          </a:p>
        </p:txBody>
      </p:sp>
      <p:pic>
        <p:nvPicPr>
          <p:cNvPr id="116" name="Google Shape;116;gb94e17d7e0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44838"/>
            <a:ext cx="8839199" cy="3940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b9e449a251_1_0"/>
          <p:cNvSpPr txBox="1"/>
          <p:nvPr>
            <p:ph type="title"/>
          </p:nvPr>
        </p:nvSpPr>
        <p:spPr>
          <a:xfrm>
            <a:off x="97646" y="-112562"/>
            <a:ext cx="8229600" cy="857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Governance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gb9e449a251_1_0"/>
          <p:cNvSpPr txBox="1"/>
          <p:nvPr/>
        </p:nvSpPr>
        <p:spPr>
          <a:xfrm>
            <a:off x="63000" y="798600"/>
            <a:ext cx="9018000" cy="35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Data is governed locally by Roswell IRB and HIPAA compliance policies.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To share data externally, typically Data Use Agreements (DUA) must be established with our Legal Department and appropriate IRB approved protocols must be in place.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Some challenges we may face include sharing: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>
                <a:solidFill>
                  <a:schemeClr val="dk1"/>
                </a:solidFill>
              </a:rPr>
              <a:t>Genomic data, due to legal contracts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>
                <a:solidFill>
                  <a:schemeClr val="dk1"/>
                </a:solidFill>
              </a:rPr>
              <a:t>Clinical trial information, due to proprietary information with pharma companies</a:t>
            </a:r>
            <a:endParaRPr sz="1600">
              <a:solidFill>
                <a:schemeClr val="dk1"/>
              </a:solidFill>
            </a:endParaRPr>
          </a:p>
          <a:p>
            <a:pPr indent="-3302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en-US" sz="1600">
                <a:solidFill>
                  <a:schemeClr val="dk1"/>
                </a:solidFill>
              </a:rPr>
              <a:t>Consented clinical trials, due to what patient consented to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To begin to address some of the issues internally, we set up meetings with the Director of Research Subject Protection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We also plan to have future meetings with NYS registry to discuss data transfer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>
                <a:solidFill>
                  <a:schemeClr val="dk1"/>
                </a:solidFill>
              </a:rPr>
              <a:t>Approximately 5-10% of our patients reside in PA, necessitating collaboration across NYS and PA Cancer Registries</a:t>
            </a:r>
            <a:endParaRPr sz="16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/>
          <p:nvPr>
            <p:ph type="title"/>
          </p:nvPr>
        </p:nvSpPr>
        <p:spPr>
          <a:xfrm>
            <a:off x="97646" y="-112562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-US"/>
              <a:t>Data Sources</a:t>
            </a:r>
            <a:endParaRPr/>
          </a:p>
        </p:txBody>
      </p:sp>
      <p:graphicFrame>
        <p:nvGraphicFramePr>
          <p:cNvPr id="129" name="Google Shape;129;p5"/>
          <p:cNvGraphicFramePr/>
          <p:nvPr/>
        </p:nvGraphicFramePr>
        <p:xfrm>
          <a:off x="111788" y="6672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{13C44B9F-1B03-4196-83ED-E509E12245D0}</a:tableStyleId>
              </a:tblPr>
              <a:tblGrid>
                <a:gridCol w="2412750"/>
                <a:gridCol w="2164925"/>
                <a:gridCol w="2387900"/>
                <a:gridCol w="1954850"/>
              </a:tblGrid>
              <a:tr h="2408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Data Source</a:t>
                      </a:r>
                      <a:endParaRPr b="1" sz="1000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Description</a:t>
                      </a:r>
                      <a:endParaRPr b="1" sz="1000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Current State</a:t>
                      </a:r>
                      <a:endParaRPr b="1" sz="1000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000"/>
                        <a:t>Data Flow</a:t>
                      </a:r>
                      <a:endParaRPr b="1" sz="1000"/>
                    </a:p>
                  </a:txBody>
                  <a:tcPr marT="91425" marB="91425" marR="91425" marL="91425">
                    <a:solidFill>
                      <a:srgbClr val="C9DAF8"/>
                    </a:solidFill>
                  </a:tcPr>
                </a:tc>
              </a:tr>
              <a:tr h="321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</a:rPr>
                        <a:t>Pediatric Cancer Clinical Database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Core </a:t>
                      </a:r>
                      <a:r>
                        <a:rPr lang="en-US" sz="800"/>
                        <a:t>pediatric</a:t>
                      </a:r>
                      <a:r>
                        <a:rPr lang="en-US" sz="800"/>
                        <a:t> research data (demographics, diagnoses, etc.)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</a:rPr>
                        <a:t>RedCap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</a:rPr>
                        <a:t>RedCap export</a:t>
                      </a:r>
                      <a:endParaRPr sz="800"/>
                    </a:p>
                  </a:txBody>
                  <a:tcPr marT="91425" marB="91425" marR="91425" marL="91425"/>
                </a:tc>
              </a:tr>
              <a:tr h="306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</a:rPr>
                        <a:t>Clinical Research Service Clinical Trials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/>
                        <a:t>Clinical trials data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</a:rPr>
                        <a:t>OnCore (vendor system)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</a:rPr>
                        <a:t>Collaboration with Roswell’s Clinical Research Services team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253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</a:rPr>
                        <a:t>Long Term Cancer Survivor Database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</a:rPr>
                        <a:t>Survivorship data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</a:rPr>
                        <a:t>RedCap available, but sourced from Excel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</a:rPr>
                        <a:t>RedCap export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211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</a:rPr>
                        <a:t>Pediatric Stem Cell and Cellular Therapy Program Clinical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</a:rPr>
                        <a:t>Bone marrow transplant (BMT) and cellular therapy data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</a:rPr>
                        <a:t>Proprietary system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</a:rPr>
                        <a:t>Data owners will provide exports at </a:t>
                      </a:r>
                      <a:r>
                        <a:rPr lang="en-US" sz="800">
                          <a:solidFill>
                            <a:schemeClr val="dk1"/>
                          </a:solidFill>
                        </a:rPr>
                        <a:t>regular</a:t>
                      </a:r>
                      <a:r>
                        <a:rPr lang="en-US" sz="800">
                          <a:solidFill>
                            <a:schemeClr val="dk1"/>
                          </a:solidFill>
                        </a:rPr>
                        <a:t> intervals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817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</a:rPr>
                        <a:t>Psychosocial Determinants of Health Data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</a:rPr>
                        <a:t>Clinical interview and PAT (psychosocial assessment tool)</a:t>
                      </a:r>
                      <a:endParaRPr sz="800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</a:rPr>
                        <a:t>Clinical interview and PAT (psychosocial assessment tool) both on paper with scoring is captured in Excel and in external RedCap @ URMC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</a:rPr>
                        <a:t>Will work with investigator for ETL of data into new system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496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</a:rPr>
                        <a:t>Social Network Interactions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</a:rPr>
                        <a:t>A collection of surveys about the self-reported mental health and other social </a:t>
                      </a:r>
                      <a:r>
                        <a:rPr lang="en-US" sz="800">
                          <a:solidFill>
                            <a:schemeClr val="dk1"/>
                          </a:solidFill>
                        </a:rPr>
                        <a:t>determinants</a:t>
                      </a:r>
                      <a:r>
                        <a:rPr lang="en-US" sz="800">
                          <a:solidFill>
                            <a:schemeClr val="dk1"/>
                          </a:solidFill>
                        </a:rPr>
                        <a:t> of caregivers of pediatric cancer patients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</a:rPr>
                        <a:t>Caregivers enter data directly into RedCap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</a:rPr>
                        <a:t>RedCap export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6798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</a:rPr>
                        <a:t>Adherence to Oral Chemotherapy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</a:rPr>
                        <a:t>A collection of surveys about the self-reported adherence to oral chemotherapy of the patient, along with literacy </a:t>
                      </a:r>
                      <a:r>
                        <a:rPr lang="en-US" sz="800">
                          <a:solidFill>
                            <a:schemeClr val="dk1"/>
                          </a:solidFill>
                        </a:rPr>
                        <a:t>assessment</a:t>
                      </a:r>
                      <a:r>
                        <a:rPr lang="en-US" sz="800">
                          <a:solidFill>
                            <a:schemeClr val="dk1"/>
                          </a:solidFill>
                        </a:rPr>
                        <a:t>, and other social determinants provided by the caregivers of pediatric cancer patients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</a:rPr>
                        <a:t>Caregivers fill out paper forms which are then scanned and emailed to Roswell to be entered into RedCap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</a:rPr>
                        <a:t>RedCap export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</a:rPr>
                        <a:t>Genomic and Immune Profiling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</a:rPr>
                        <a:t>Genomic and immune panel results from </a:t>
                      </a:r>
                      <a:r>
                        <a:rPr lang="en-US" sz="800">
                          <a:solidFill>
                            <a:schemeClr val="dk1"/>
                          </a:solidFill>
                        </a:rPr>
                        <a:t>various</a:t>
                      </a:r>
                      <a:r>
                        <a:rPr lang="en-US" sz="800">
                          <a:solidFill>
                            <a:schemeClr val="dk1"/>
                          </a:solidFill>
                        </a:rPr>
                        <a:t> NGS companies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</a:rPr>
                        <a:t>Partial abstraction from PDFs provided by external partners; MySQL database or results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>
                          <a:solidFill>
                            <a:schemeClr val="dk1"/>
                          </a:solidFill>
                        </a:rPr>
                        <a:t>Direct querying of MySQL database</a:t>
                      </a:r>
                      <a:endParaRPr sz="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"/>
          <p:cNvSpPr txBox="1"/>
          <p:nvPr>
            <p:ph type="title"/>
          </p:nvPr>
        </p:nvSpPr>
        <p:spPr>
          <a:xfrm>
            <a:off x="97646" y="-112562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Arial"/>
              <a:buNone/>
            </a:pPr>
            <a:r>
              <a:rPr lang="en-US"/>
              <a:t>Data Organization</a:t>
            </a:r>
            <a:endParaRPr/>
          </a:p>
        </p:txBody>
      </p:sp>
      <p:pic>
        <p:nvPicPr>
          <p:cNvPr id="135" name="Google Shape;13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6541" y="723140"/>
            <a:ext cx="4391803" cy="3908031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6"/>
          <p:cNvSpPr/>
          <p:nvPr/>
        </p:nvSpPr>
        <p:spPr>
          <a:xfrm>
            <a:off x="185679" y="2083146"/>
            <a:ext cx="19338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 u="none" cap="none" strike="noStrike">
                <a:solidFill>
                  <a:schemeClr val="dk1"/>
                </a:solidFill>
              </a:rPr>
              <a:t>Our data is organized into object classes shown in this figure.</a:t>
            </a:r>
            <a:endParaRPr i="0" sz="1400" u="none" cap="none" strike="noStrike">
              <a:solidFill>
                <a:schemeClr val="dk1"/>
              </a:solidFill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185679" y="2938357"/>
            <a:ext cx="1933800" cy="16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 u="none" cap="none" strike="noStrike">
                <a:solidFill>
                  <a:schemeClr val="dk1"/>
                </a:solidFill>
              </a:rPr>
              <a:t>Each object class is comprised of a logical grouping of common data elements (CDEs) that describe each piece of data in the registry.</a:t>
            </a:r>
            <a:endParaRPr i="0" sz="1400" u="none" cap="none" strike="noStrike">
              <a:solidFill>
                <a:schemeClr val="dk1"/>
              </a:solidFill>
            </a:endParaRPr>
          </a:p>
        </p:txBody>
      </p:sp>
      <p:sp>
        <p:nvSpPr>
          <p:cNvPr id="138" name="Google Shape;138;p6"/>
          <p:cNvSpPr/>
          <p:nvPr/>
        </p:nvSpPr>
        <p:spPr>
          <a:xfrm>
            <a:off x="12825" y="795526"/>
            <a:ext cx="22794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 u="none" cap="none" strike="noStrike">
                <a:solidFill>
                  <a:schemeClr val="dk1"/>
                </a:solidFill>
              </a:rPr>
              <a:t>The Childhood Cancer information model leverages object classes for organizational structure.</a:t>
            </a:r>
            <a:endParaRPr i="0" sz="1400" u="none" cap="none" strike="noStrike">
              <a:solidFill>
                <a:schemeClr val="dk1"/>
              </a:solidFill>
            </a:endParaRPr>
          </a:p>
        </p:txBody>
      </p:sp>
      <p:sp>
        <p:nvSpPr>
          <p:cNvPr id="139" name="Google Shape;139;p6"/>
          <p:cNvSpPr/>
          <p:nvPr/>
        </p:nvSpPr>
        <p:spPr>
          <a:xfrm>
            <a:off x="6684006" y="972987"/>
            <a:ext cx="23220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 u="none" cap="none" strike="noStrike">
                <a:solidFill>
                  <a:schemeClr val="dk1"/>
                </a:solidFill>
              </a:rPr>
              <a:t>Data elements from each data source are evaluated and harmonized by mapping to Roswell’s Childhood Cancer information model.</a:t>
            </a:r>
            <a:endParaRPr i="0" sz="1400" u="none" cap="none" strike="noStrike">
              <a:solidFill>
                <a:schemeClr val="dk1"/>
              </a:solidFill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6684000" y="2517701"/>
            <a:ext cx="2437500" cy="20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400" u="none" cap="none" strike="noStrike">
                <a:solidFill>
                  <a:schemeClr val="dk1"/>
                </a:solidFill>
              </a:rPr>
              <a:t>Development of the Childhood Cancer information model is critical to this and national data integration efforts.  Carefully defined CDEs and relationships ensure meaningful data integration and promote data re-use.</a:t>
            </a:r>
            <a:endParaRPr i="0" sz="1400" u="none" cap="none" strike="noStrike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82234CFCADEC4781492B0245941B3D" ma:contentTypeVersion="8" ma:contentTypeDescription="Create a new document." ma:contentTypeScope="" ma:versionID="9645015943353dfac4623e7125123b42">
  <xsd:schema xmlns:xsd="http://www.w3.org/2001/XMLSchema" xmlns:xs="http://www.w3.org/2001/XMLSchema" xmlns:p="http://schemas.microsoft.com/office/2006/metadata/properties" xmlns:ns2="0f445d48-f5dd-4696-ba16-7766ed970f15" xmlns:ns3="9ce50b0f-2423-4929-9f50-4fe8e7f79deb" targetNamespace="http://schemas.microsoft.com/office/2006/metadata/properties" ma:root="true" ma:fieldsID="18932721fe931b78c56005a5f8ab6ede" ns2:_="" ns3:_="">
    <xsd:import namespace="0f445d48-f5dd-4696-ba16-7766ed970f15"/>
    <xsd:import namespace="9ce50b0f-2423-4929-9f50-4fe8e7f79d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445d48-f5dd-4696-ba16-7766ed970f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e50b0f-2423-4929-9f50-4fe8e7f79de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E8CA6A-F862-4E4B-BAAF-1A9844305E8B}"/>
</file>

<file path=customXml/itemProps2.xml><?xml version="1.0" encoding="utf-8"?>
<ds:datastoreItem xmlns:ds="http://schemas.openxmlformats.org/officeDocument/2006/customXml" ds:itemID="{9090255C-9FA0-4F67-9B6C-46F69BA66D75}"/>
</file>

<file path=customXml/itemProps3.xml><?xml version="1.0" encoding="utf-8"?>
<ds:datastoreItem xmlns:ds="http://schemas.openxmlformats.org/officeDocument/2006/customXml" ds:itemID="{97901A50-E420-43EA-B706-43F8A525587F}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Diana</dc:creator>
  <dcterms:created xsi:type="dcterms:W3CDTF">2010-04-12T23:12:02Z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0x0101001682234CFCADEC4781492B0245941B3D</vt:lpwstr>
  </property>
</Properties>
</file>