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4"/>
    <p:sldMasterId id="2147483685" r:id="rId5"/>
    <p:sldMasterId id="2147483650" r:id="rId6"/>
    <p:sldMasterId id="2147483651" r:id="rId7"/>
  </p:sldMasterIdLst>
  <p:notesMasterIdLst>
    <p:notesMasterId r:id="rId9"/>
  </p:notesMasterIdLst>
  <p:handoutMasterIdLst>
    <p:handoutMasterId r:id="rId10"/>
  </p:handoutMasterIdLst>
  <p:sldIdLst>
    <p:sldId id="256" r:id="rId8"/>
  </p:sldIdLst>
  <p:sldSz cx="43891200" cy="21945600"/>
  <p:notesSz cx="6858000" cy="9144000"/>
  <p:defaultTextStyle>
    <a:defPPr>
      <a:defRPr lang="en-US"/>
    </a:defPPr>
    <a:lvl1pPr algn="l" rtl="0" fontAlgn="base">
      <a:spcBef>
        <a:spcPct val="0"/>
      </a:spcBef>
      <a:spcAft>
        <a:spcPct val="0"/>
      </a:spcAft>
      <a:defRPr sz="2100" kern="1200">
        <a:solidFill>
          <a:schemeClr val="tx1"/>
        </a:solidFill>
        <a:latin typeface="Arial Narrow" pitchFamily="34" charset="0"/>
        <a:ea typeface="+mn-ea"/>
        <a:cs typeface="+mn-cs"/>
      </a:defRPr>
    </a:lvl1pPr>
    <a:lvl2pPr marL="457200" algn="l" rtl="0" fontAlgn="base">
      <a:spcBef>
        <a:spcPct val="0"/>
      </a:spcBef>
      <a:spcAft>
        <a:spcPct val="0"/>
      </a:spcAft>
      <a:defRPr sz="2100" kern="1200">
        <a:solidFill>
          <a:schemeClr val="tx1"/>
        </a:solidFill>
        <a:latin typeface="Arial Narrow" pitchFamily="34" charset="0"/>
        <a:ea typeface="+mn-ea"/>
        <a:cs typeface="+mn-cs"/>
      </a:defRPr>
    </a:lvl2pPr>
    <a:lvl3pPr marL="914400" algn="l" rtl="0" fontAlgn="base">
      <a:spcBef>
        <a:spcPct val="0"/>
      </a:spcBef>
      <a:spcAft>
        <a:spcPct val="0"/>
      </a:spcAft>
      <a:defRPr sz="2100" kern="1200">
        <a:solidFill>
          <a:schemeClr val="tx1"/>
        </a:solidFill>
        <a:latin typeface="Arial Narrow" pitchFamily="34" charset="0"/>
        <a:ea typeface="+mn-ea"/>
        <a:cs typeface="+mn-cs"/>
      </a:defRPr>
    </a:lvl3pPr>
    <a:lvl4pPr marL="1371600" algn="l" rtl="0" fontAlgn="base">
      <a:spcBef>
        <a:spcPct val="0"/>
      </a:spcBef>
      <a:spcAft>
        <a:spcPct val="0"/>
      </a:spcAft>
      <a:defRPr sz="2100" kern="1200">
        <a:solidFill>
          <a:schemeClr val="tx1"/>
        </a:solidFill>
        <a:latin typeface="Arial Narrow" pitchFamily="34" charset="0"/>
        <a:ea typeface="+mn-ea"/>
        <a:cs typeface="+mn-cs"/>
      </a:defRPr>
    </a:lvl4pPr>
    <a:lvl5pPr marL="1828800" algn="l" rtl="0" fontAlgn="base">
      <a:spcBef>
        <a:spcPct val="0"/>
      </a:spcBef>
      <a:spcAft>
        <a:spcPct val="0"/>
      </a:spcAft>
      <a:defRPr sz="2100" kern="1200">
        <a:solidFill>
          <a:schemeClr val="tx1"/>
        </a:solidFill>
        <a:latin typeface="Arial Narrow" pitchFamily="34" charset="0"/>
        <a:ea typeface="+mn-ea"/>
        <a:cs typeface="+mn-cs"/>
      </a:defRPr>
    </a:lvl5pPr>
    <a:lvl6pPr marL="2286000" algn="l" defTabSz="914400" rtl="0" eaLnBrk="1" latinLnBrk="0" hangingPunct="1">
      <a:defRPr sz="2100" kern="1200">
        <a:solidFill>
          <a:schemeClr val="tx1"/>
        </a:solidFill>
        <a:latin typeface="Arial Narrow" pitchFamily="34" charset="0"/>
        <a:ea typeface="+mn-ea"/>
        <a:cs typeface="+mn-cs"/>
      </a:defRPr>
    </a:lvl6pPr>
    <a:lvl7pPr marL="2743200" algn="l" defTabSz="914400" rtl="0" eaLnBrk="1" latinLnBrk="0" hangingPunct="1">
      <a:defRPr sz="2100" kern="1200">
        <a:solidFill>
          <a:schemeClr val="tx1"/>
        </a:solidFill>
        <a:latin typeface="Arial Narrow" pitchFamily="34" charset="0"/>
        <a:ea typeface="+mn-ea"/>
        <a:cs typeface="+mn-cs"/>
      </a:defRPr>
    </a:lvl7pPr>
    <a:lvl8pPr marL="3200400" algn="l" defTabSz="914400" rtl="0" eaLnBrk="1" latinLnBrk="0" hangingPunct="1">
      <a:defRPr sz="2100" kern="1200">
        <a:solidFill>
          <a:schemeClr val="tx1"/>
        </a:solidFill>
        <a:latin typeface="Arial Narrow" pitchFamily="34" charset="0"/>
        <a:ea typeface="+mn-ea"/>
        <a:cs typeface="+mn-cs"/>
      </a:defRPr>
    </a:lvl8pPr>
    <a:lvl9pPr marL="3657600" algn="l" defTabSz="914400" rtl="0" eaLnBrk="1" latinLnBrk="0" hangingPunct="1">
      <a:defRPr sz="2100" kern="1200">
        <a:solidFill>
          <a:schemeClr val="tx1"/>
        </a:solidFill>
        <a:latin typeface="Arial Narrow" pitchFamily="34" charset="0"/>
        <a:ea typeface="+mn-ea"/>
        <a:cs typeface="+mn-cs"/>
      </a:defRPr>
    </a:lvl9pPr>
  </p:defaultTextStyle>
  <p:extLst>
    <p:ext uri="{EFAFB233-063F-42B5-8137-9DF3F51BA10A}">
      <p15:sldGuideLst xmlns:p15="http://schemas.microsoft.com/office/powerpoint/2012/main">
        <p15:guide id="1" orient="horz" pos="2368">
          <p15:clr>
            <a:srgbClr val="A4A3A4"/>
          </p15:clr>
        </p15:guide>
        <p15:guide id="2" orient="horz" pos="13523">
          <p15:clr>
            <a:srgbClr val="A4A3A4"/>
          </p15:clr>
        </p15:guide>
        <p15:guide id="3" pos="293">
          <p15:clr>
            <a:srgbClr val="A4A3A4"/>
          </p15:clr>
        </p15:guide>
        <p15:guide id="4" pos="5472">
          <p15:clr>
            <a:srgbClr val="A4A3A4"/>
          </p15:clr>
        </p15:guide>
        <p15:guide id="5" pos="5765">
          <p15:clr>
            <a:srgbClr val="A4A3A4"/>
          </p15:clr>
        </p15:guide>
        <p15:guide id="6" pos="10943">
          <p15:clr>
            <a:srgbClr val="A4A3A4"/>
          </p15:clr>
        </p15:guide>
        <p15:guide id="7" pos="11235">
          <p15:clr>
            <a:srgbClr val="A4A3A4"/>
          </p15:clr>
        </p15:guide>
        <p15:guide id="8" pos="16413">
          <p15:clr>
            <a:srgbClr val="A4A3A4"/>
          </p15:clr>
        </p15:guide>
        <p15:guide id="9" pos="16709">
          <p15:clr>
            <a:srgbClr val="A4A3A4"/>
          </p15:clr>
        </p15:guide>
        <p15:guide id="10" pos="21883">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plenc, Richard" initials="AR" lastIdx="11" clrIdx="0">
    <p:extLst>
      <p:ext uri="{19B8F6BF-5375-455C-9EA6-DF929625EA0E}">
        <p15:presenceInfo xmlns:p15="http://schemas.microsoft.com/office/powerpoint/2012/main" userId="S-1-5-21-1275210071-220523388-725345543-1034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009900"/>
    <a:srgbClr val="3399FF"/>
    <a:srgbClr val="0066FF"/>
    <a:srgbClr val="FF9900"/>
    <a:srgbClr val="CC0000"/>
    <a:srgbClr val="993300"/>
    <a:srgbClr val="F8F8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536B59D-F6A2-4D79-9F6D-F321829E7463}" v="4" dt="2021-01-29T15:38:24.225"/>
    <p1510:client id="{8CF399FD-F68A-4B22-8C17-01A0FB65CEB2}" v="2" dt="2021-01-29T15:38:25.92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37" autoAdjust="0"/>
    <p:restoredTop sz="95934" autoAdjust="0"/>
  </p:normalViewPr>
  <p:slideViewPr>
    <p:cSldViewPr snapToGrid="0" snapToObjects="1">
      <p:cViewPr varScale="1">
        <p:scale>
          <a:sx n="36" d="100"/>
          <a:sy n="36" d="100"/>
        </p:scale>
        <p:origin x="450" y="108"/>
      </p:cViewPr>
      <p:guideLst>
        <p:guide orient="horz" pos="2368"/>
        <p:guide orient="horz" pos="13523"/>
        <p:guide pos="293"/>
        <p:guide pos="5472"/>
        <p:guide pos="5765"/>
        <p:guide pos="10943"/>
        <p:guide pos="11235"/>
        <p:guide pos="16413"/>
        <p:guide pos="16709"/>
        <p:guide pos="21883"/>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83" d="100"/>
          <a:sy n="83" d="100"/>
        </p:scale>
        <p:origin x="-2040"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Master" Target="slideMasters/slideMaster4.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commentAuthors" Target="commentAuthors.xml"/><Relationship Id="rId5" Type="http://schemas.openxmlformats.org/officeDocument/2006/relationships/slideMaster" Target="slideMasters/slideMaster2.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clId="Web-{8CF399FD-F68A-4B22-8C17-01A0FB65CEB2}"/>
    <pc:docChg chg="modSld">
      <pc:chgData name="" userId="" providerId="" clId="Web-{8CF399FD-F68A-4B22-8C17-01A0FB65CEB2}" dt="2021-01-29T15:38:25.924" v="1" actId="1076"/>
      <pc:docMkLst>
        <pc:docMk/>
      </pc:docMkLst>
      <pc:sldChg chg="modSp">
        <pc:chgData name="" userId="" providerId="" clId="Web-{8CF399FD-F68A-4B22-8C17-01A0FB65CEB2}" dt="2021-01-29T15:38:25.924" v="1" actId="1076"/>
        <pc:sldMkLst>
          <pc:docMk/>
          <pc:sldMk cId="0" sldId="256"/>
        </pc:sldMkLst>
        <pc:picChg chg="mod">
          <ac:chgData name="" userId="" providerId="" clId="Web-{8CF399FD-F68A-4B22-8C17-01A0FB65CEB2}" dt="2021-01-29T15:38:25.924" v="1" actId="1076"/>
          <ac:picMkLst>
            <pc:docMk/>
            <pc:sldMk cId="0" sldId="256"/>
            <ac:picMk id="6" creationId="{3F8835BF-8977-EE47-A80C-367A8C9EC211}"/>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3C1EB1C-A386-4431-B59B-F99EED3930EB}" type="datetimeFigureOut">
              <a:rPr lang="en-US" smtClean="0"/>
              <a:pPr/>
              <a:t>1/29/2021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0B7C339-D1D6-48B0-B6A8-3057EA1E6105}" type="slidenum">
              <a:rPr lang="en-US" smtClean="0"/>
              <a:pPr/>
              <a:t>‹#›</a:t>
            </a:fld>
            <a:endParaRPr lang="en-US"/>
          </a:p>
        </p:txBody>
      </p:sp>
    </p:spTree>
    <p:extLst>
      <p:ext uri="{BB962C8B-B14F-4D97-AF65-F5344CB8AC3E}">
        <p14:creationId xmlns:p14="http://schemas.microsoft.com/office/powerpoint/2010/main" val="15723549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053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atin typeface="Arial" charset="0"/>
              </a:defRPr>
            </a:lvl1pPr>
          </a:lstStyle>
          <a:p>
            <a:pPr>
              <a:defRPr/>
            </a:pPr>
            <a:endParaRPr lang="en-US"/>
          </a:p>
        </p:txBody>
      </p:sp>
      <p:sp>
        <p:nvSpPr>
          <p:cNvPr id="15053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atin typeface="Arial" charset="0"/>
              </a:defRPr>
            </a:lvl1pPr>
          </a:lstStyle>
          <a:p>
            <a:pPr>
              <a:defRPr/>
            </a:pPr>
            <a:endParaRPr lang="en-US"/>
          </a:p>
        </p:txBody>
      </p:sp>
      <p:sp>
        <p:nvSpPr>
          <p:cNvPr id="5124" name="Rectangle 4"/>
          <p:cNvSpPr>
            <a:spLocks noGrp="1" noRot="1" noChangeAspect="1" noChangeArrowheads="1" noTextEdit="1"/>
          </p:cNvSpPr>
          <p:nvPr>
            <p:ph type="sldImg" idx="2"/>
          </p:nvPr>
        </p:nvSpPr>
        <p:spPr bwMode="auto">
          <a:xfrm>
            <a:off x="0" y="685800"/>
            <a:ext cx="6858000" cy="3429000"/>
          </a:xfrm>
          <a:prstGeom prst="rect">
            <a:avLst/>
          </a:prstGeom>
          <a:noFill/>
          <a:ln w="9525">
            <a:solidFill>
              <a:srgbClr val="000000"/>
            </a:solidFill>
            <a:miter lim="800000"/>
            <a:headEnd/>
            <a:tailEnd/>
          </a:ln>
        </p:spPr>
      </p:sp>
      <p:sp>
        <p:nvSpPr>
          <p:cNvPr id="15053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5053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atin typeface="Arial" charset="0"/>
              </a:defRPr>
            </a:lvl1pPr>
          </a:lstStyle>
          <a:p>
            <a:pPr>
              <a:defRPr/>
            </a:pPr>
            <a:endParaRPr lang="en-US"/>
          </a:p>
        </p:txBody>
      </p:sp>
      <p:sp>
        <p:nvSpPr>
          <p:cNvPr id="15053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Arial" charset="0"/>
              </a:defRPr>
            </a:lvl1pPr>
          </a:lstStyle>
          <a:p>
            <a:pPr>
              <a:defRPr/>
            </a:pPr>
            <a:fld id="{E9A24D96-702A-4ED3-8127-38003E651EA1}" type="slidenum">
              <a:rPr lang="en-US"/>
              <a:pPr>
                <a:defRPr/>
              </a:pPr>
              <a:t>‹#›</a:t>
            </a:fld>
            <a:endParaRPr lang="en-US"/>
          </a:p>
        </p:txBody>
      </p:sp>
    </p:spTree>
    <p:extLst>
      <p:ext uri="{BB962C8B-B14F-4D97-AF65-F5344CB8AC3E}">
        <p14:creationId xmlns:p14="http://schemas.microsoft.com/office/powerpoint/2010/main" val="344586742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p>
            <a:fld id="{DD082D6B-2F33-4CBC-B706-266A612686EA}" type="slidenum">
              <a:rPr lang="en-US"/>
              <a:pPr/>
              <a:t>1</a:t>
            </a:fld>
            <a:endParaRPr lang="en-US"/>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25131415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2475" y="6816725"/>
            <a:ext cx="37306250" cy="4705350"/>
          </a:xfrm>
        </p:spPr>
        <p:txBody>
          <a:bodyPr/>
          <a:lstStyle/>
          <a:p>
            <a:r>
              <a:rPr lang="en-US"/>
              <a:t>Click to edit Master title style</a:t>
            </a:r>
          </a:p>
        </p:txBody>
      </p:sp>
      <p:sp>
        <p:nvSpPr>
          <p:cNvPr id="3" name="Subtitle 2"/>
          <p:cNvSpPr>
            <a:spLocks noGrp="1"/>
          </p:cNvSpPr>
          <p:nvPr>
            <p:ph type="subTitle" idx="1"/>
          </p:nvPr>
        </p:nvSpPr>
        <p:spPr>
          <a:xfrm>
            <a:off x="6583363" y="12436475"/>
            <a:ext cx="30724475" cy="56070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3"/>
          <p:cNvSpPr/>
          <p:nvPr userDrawn="1"/>
        </p:nvSpPr>
        <p:spPr bwMode="auto">
          <a:xfrm>
            <a:off x="0" y="0"/>
            <a:ext cx="43891200" cy="2069432"/>
          </a:xfrm>
          <a:prstGeom prst="rect">
            <a:avLst/>
          </a:prstGeom>
          <a:solidFill>
            <a:schemeClr val="accent6">
              <a:lumMod val="90000"/>
              <a:lumOff val="1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3135313" rtl="0" eaLnBrk="1" fontAlgn="base" latinLnBrk="0" hangingPunct="1">
              <a:lnSpc>
                <a:spcPct val="100000"/>
              </a:lnSpc>
              <a:spcBef>
                <a:spcPct val="0"/>
              </a:spcBef>
              <a:spcAft>
                <a:spcPct val="0"/>
              </a:spcAft>
              <a:buClrTx/>
              <a:buSzTx/>
              <a:buFontTx/>
              <a:buNone/>
              <a:tabLst/>
            </a:pPr>
            <a:endParaRPr kumimoji="0" lang="en-US" sz="2100" b="0" i="0" u="none" strike="noStrike" cap="none" normalizeH="0" baseline="0">
              <a:ln>
                <a:noFill/>
              </a:ln>
              <a:solidFill>
                <a:schemeClr val="tx1"/>
              </a:solidFill>
              <a:effectLst/>
              <a:latin typeface="Arial Narrow"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663" y="15362238"/>
            <a:ext cx="26335037" cy="1812925"/>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8602663" y="1960563"/>
            <a:ext cx="26335037" cy="13168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602663" y="17175163"/>
            <a:ext cx="26335037" cy="25765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2296100" y="849313"/>
            <a:ext cx="10590213" cy="196548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20700" y="849313"/>
            <a:ext cx="31623000" cy="196548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2475" y="6816725"/>
            <a:ext cx="37306250" cy="4705350"/>
          </a:xfrm>
        </p:spPr>
        <p:txBody>
          <a:bodyPr/>
          <a:lstStyle/>
          <a:p>
            <a:r>
              <a:rPr lang="en-US"/>
              <a:t>Click to edit Master title style</a:t>
            </a:r>
          </a:p>
        </p:txBody>
      </p:sp>
      <p:sp>
        <p:nvSpPr>
          <p:cNvPr id="3" name="Subtitle 2"/>
          <p:cNvSpPr>
            <a:spLocks noGrp="1"/>
          </p:cNvSpPr>
          <p:nvPr>
            <p:ph type="subTitle" idx="1"/>
          </p:nvPr>
        </p:nvSpPr>
        <p:spPr>
          <a:xfrm>
            <a:off x="6583363" y="12436475"/>
            <a:ext cx="30724475" cy="56070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A08FD61-DD4E-461F-BA00-CC90092B7698}" type="datetimeFigureOut">
              <a:rPr lang="en-US" smtClean="0"/>
              <a:pPr/>
              <a:t>1/29/2021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4AB637-990A-45E1-BCB1-719CCC8668E1}"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A08FD61-DD4E-461F-BA00-CC90092B7698}" type="datetimeFigureOut">
              <a:rPr lang="en-US" smtClean="0"/>
              <a:pPr/>
              <a:t>1/29/2021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4AB637-990A-45E1-BCB1-719CCC8668E1}"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0" y="14101763"/>
            <a:ext cx="37307838" cy="43592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3467100" y="9301163"/>
            <a:ext cx="37307838" cy="480060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A08FD61-DD4E-461F-BA00-CC90092B7698}" type="datetimeFigureOut">
              <a:rPr lang="en-US" smtClean="0"/>
              <a:pPr/>
              <a:t>1/29/2021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4AB637-990A-45E1-BCB1-719CCC8668E1}"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193925" y="5121275"/>
            <a:ext cx="19675475" cy="144827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2021800" y="5121275"/>
            <a:ext cx="19675475" cy="144827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A08FD61-DD4E-461F-BA00-CC90092B7698}" type="datetimeFigureOut">
              <a:rPr lang="en-US" smtClean="0"/>
              <a:pPr/>
              <a:t>1/29/2021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4AB637-990A-45E1-BCB1-719CCC8668E1}"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93925" y="4911725"/>
            <a:ext cx="19392900" cy="20478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193925" y="6959600"/>
            <a:ext cx="19392900" cy="1264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438" y="4911725"/>
            <a:ext cx="19400837" cy="20478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22296438" y="6959600"/>
            <a:ext cx="19400837" cy="1264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A08FD61-DD4E-461F-BA00-CC90092B7698}" type="datetimeFigureOut">
              <a:rPr lang="en-US" smtClean="0"/>
              <a:pPr/>
              <a:t>1/29/2021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04AB637-990A-45E1-BCB1-719CCC8668E1}"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A08FD61-DD4E-461F-BA00-CC90092B7698}" type="datetimeFigureOut">
              <a:rPr lang="en-US" smtClean="0"/>
              <a:pPr/>
              <a:t>1/29/2021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04AB637-990A-45E1-BCB1-719CCC8668E1}"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08FD61-DD4E-461F-BA00-CC90092B7698}" type="datetimeFigureOut">
              <a:rPr lang="en-US" smtClean="0"/>
              <a:pPr/>
              <a:t>1/29/2021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04AB637-990A-45E1-BCB1-719CCC8668E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3925" y="873125"/>
            <a:ext cx="14439900" cy="3719513"/>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17160875" y="873125"/>
            <a:ext cx="24536400" cy="187309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3925" y="4592638"/>
            <a:ext cx="14439900" cy="150114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A08FD61-DD4E-461F-BA00-CC90092B7698}" type="datetimeFigureOut">
              <a:rPr lang="en-US" smtClean="0"/>
              <a:pPr/>
              <a:t>1/29/2021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4AB637-990A-45E1-BCB1-719CCC8668E1}"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663" y="15362238"/>
            <a:ext cx="26335037" cy="1812925"/>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8602663" y="1960563"/>
            <a:ext cx="26335037" cy="13168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602663" y="17175163"/>
            <a:ext cx="26335037" cy="25765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A08FD61-DD4E-461F-BA00-CC90092B7698}" type="datetimeFigureOut">
              <a:rPr lang="en-US" smtClean="0"/>
              <a:pPr/>
              <a:t>1/29/2021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4AB637-990A-45E1-BCB1-719CCC8668E1}"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A08FD61-DD4E-461F-BA00-CC90092B7698}" type="datetimeFigureOut">
              <a:rPr lang="en-US" smtClean="0"/>
              <a:pPr/>
              <a:t>1/29/2021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4AB637-990A-45E1-BCB1-719CCC8668E1}" type="slidenum">
              <a:rPr lang="en-US" smtClean="0"/>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821438" y="879475"/>
            <a:ext cx="9875837" cy="187245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193925" y="879475"/>
            <a:ext cx="29475113" cy="187245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A08FD61-DD4E-461F-BA00-CC90092B7698}" type="datetimeFigureOut">
              <a:rPr lang="en-US" smtClean="0"/>
              <a:pPr/>
              <a:t>1/29/2021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4AB637-990A-45E1-BCB1-719CCC8668E1}" type="slidenum">
              <a:rPr lang="en-US" smtClean="0"/>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A08FD61-DD4E-461F-BA00-CC90092B7698}" type="datetimeFigureOut">
              <a:rPr lang="en-US" smtClean="0"/>
              <a:pPr/>
              <a:t>1/29/2021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04AB637-990A-45E1-BCB1-719CCC8668E1}" type="slidenum">
              <a:rPr lang="en-US" smtClean="0"/>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2475" y="6816725"/>
            <a:ext cx="37306250" cy="4705350"/>
          </a:xfrm>
        </p:spPr>
        <p:txBody>
          <a:bodyPr/>
          <a:lstStyle/>
          <a:p>
            <a:r>
              <a:rPr lang="en-US"/>
              <a:t>Click to edit Master title style</a:t>
            </a:r>
          </a:p>
        </p:txBody>
      </p:sp>
      <p:sp>
        <p:nvSpPr>
          <p:cNvPr id="3" name="Subtitle 2"/>
          <p:cNvSpPr>
            <a:spLocks noGrp="1"/>
          </p:cNvSpPr>
          <p:nvPr>
            <p:ph type="subTitle" idx="1"/>
          </p:nvPr>
        </p:nvSpPr>
        <p:spPr>
          <a:xfrm>
            <a:off x="6583363" y="12436475"/>
            <a:ext cx="30724475" cy="56070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0" y="14101763"/>
            <a:ext cx="37307838" cy="43592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3467100" y="9301163"/>
            <a:ext cx="37307838" cy="4800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93738" y="3759200"/>
            <a:ext cx="4910137" cy="17708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756275" y="3759200"/>
            <a:ext cx="4911725" cy="17708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3925" y="879475"/>
            <a:ext cx="39503350" cy="36576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93925" y="4911725"/>
            <a:ext cx="19392900" cy="20478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193925" y="6959600"/>
            <a:ext cx="19392900" cy="1264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438" y="4911725"/>
            <a:ext cx="19400837" cy="20478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22296438" y="6959600"/>
            <a:ext cx="19400837" cy="1264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3925" y="873125"/>
            <a:ext cx="14439900" cy="3719513"/>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17160875" y="873125"/>
            <a:ext cx="24536400" cy="187309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3925" y="4592638"/>
            <a:ext cx="14439900" cy="150114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663" y="15362238"/>
            <a:ext cx="26335037" cy="1812925"/>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8602663" y="1960563"/>
            <a:ext cx="26335037" cy="13168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602663" y="17175163"/>
            <a:ext cx="26335037" cy="25765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2338963" y="849313"/>
            <a:ext cx="10547350" cy="206184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93738" y="849313"/>
            <a:ext cx="31492825" cy="20618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2475" y="6816725"/>
            <a:ext cx="37306250" cy="4705350"/>
          </a:xfrm>
        </p:spPr>
        <p:txBody>
          <a:bodyPr/>
          <a:lstStyle/>
          <a:p>
            <a:r>
              <a:rPr lang="en-US"/>
              <a:t>Click to edit Master title style</a:t>
            </a:r>
          </a:p>
        </p:txBody>
      </p:sp>
      <p:sp>
        <p:nvSpPr>
          <p:cNvPr id="3" name="Subtitle 2"/>
          <p:cNvSpPr>
            <a:spLocks noGrp="1"/>
          </p:cNvSpPr>
          <p:nvPr>
            <p:ph type="subTitle" idx="1"/>
          </p:nvPr>
        </p:nvSpPr>
        <p:spPr>
          <a:xfrm>
            <a:off x="6583363" y="12436475"/>
            <a:ext cx="30724475" cy="56070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0" y="14101763"/>
            <a:ext cx="37307838" cy="43592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3467100" y="9301163"/>
            <a:ext cx="37307838" cy="4800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93738" y="3759200"/>
            <a:ext cx="21020087" cy="17708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1866225" y="3759200"/>
            <a:ext cx="21020088" cy="17708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0" y="14101763"/>
            <a:ext cx="37307838" cy="43592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3467100" y="9301163"/>
            <a:ext cx="37307838" cy="4800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3925" y="879475"/>
            <a:ext cx="39503350" cy="36576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93925" y="4911725"/>
            <a:ext cx="19392900" cy="20478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193925" y="6959600"/>
            <a:ext cx="19392900" cy="1264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438" y="4911725"/>
            <a:ext cx="19400837" cy="20478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22296438" y="6959600"/>
            <a:ext cx="19400837" cy="1264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3925" y="873125"/>
            <a:ext cx="14439900" cy="3719513"/>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17160875" y="873125"/>
            <a:ext cx="24536400" cy="187309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3925" y="4592638"/>
            <a:ext cx="14439900" cy="150114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663" y="15362238"/>
            <a:ext cx="26335037" cy="1812925"/>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8602663" y="1960563"/>
            <a:ext cx="26335037" cy="13168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602663" y="17175163"/>
            <a:ext cx="26335037" cy="25765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2338963" y="849313"/>
            <a:ext cx="10547350" cy="206184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93738" y="849313"/>
            <a:ext cx="31492825" cy="20618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20700" y="3759200"/>
            <a:ext cx="3663950" cy="16744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337050" y="3759200"/>
            <a:ext cx="3663950" cy="16744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3925" y="879475"/>
            <a:ext cx="39503350" cy="36576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93925" y="4911725"/>
            <a:ext cx="19392900" cy="20478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193925" y="6959600"/>
            <a:ext cx="19392900" cy="1264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438" y="4911725"/>
            <a:ext cx="19400837" cy="20478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22296438" y="6959600"/>
            <a:ext cx="19400837" cy="1264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3925" y="873125"/>
            <a:ext cx="14439900" cy="3719513"/>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17160875" y="873125"/>
            <a:ext cx="24536400" cy="187309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3925" y="4592638"/>
            <a:ext cx="14439900" cy="150114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3.xml"/><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theme" Target="../theme/theme4.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0" Type="http://schemas.openxmlformats.org/officeDocument/2006/relationships/slideLayout" Target="../slideLayouts/slideLayout45.xml"/><Relationship Id="rId4" Type="http://schemas.openxmlformats.org/officeDocument/2006/relationships/slideLayout" Target="../slideLayouts/slideLayout39.xml"/><Relationship Id="rId9" Type="http://schemas.openxmlformats.org/officeDocument/2006/relationships/slideLayout" Target="../slideLayouts/slideLayout4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5" name="Rectangle 44"/>
          <p:cNvSpPr/>
          <p:nvPr/>
        </p:nvSpPr>
        <p:spPr>
          <a:xfrm>
            <a:off x="0" y="3329450"/>
            <a:ext cx="43891200" cy="18725878"/>
          </a:xfrm>
          <a:prstGeom prst="rect">
            <a:avLst/>
          </a:prstGeom>
          <a:solidFill>
            <a:schemeClr val="accent2">
              <a:alpha val="0"/>
            </a:schemeClr>
          </a:solidFill>
          <a:ln w="1524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1" name="Rectangle 15"/>
          <p:cNvSpPr>
            <a:spLocks noGrp="1" noChangeArrowheads="1"/>
          </p:cNvSpPr>
          <p:nvPr>
            <p:ph type="title"/>
          </p:nvPr>
        </p:nvSpPr>
        <p:spPr bwMode="auto">
          <a:xfrm>
            <a:off x="960438" y="849313"/>
            <a:ext cx="41925875" cy="1466850"/>
          </a:xfrm>
          <a:prstGeom prst="rect">
            <a:avLst/>
          </a:prstGeom>
          <a:noFill/>
          <a:ln w="9525">
            <a:noFill/>
            <a:miter lim="800000"/>
            <a:headEnd/>
            <a:tailEnd/>
          </a:ln>
        </p:spPr>
        <p:txBody>
          <a:bodyPr vert="horz" wrap="square" lIns="65183" tIns="32585" rIns="65183" bIns="32585" numCol="1" anchor="ctr" anchorCtr="0" compatLnSpc="1">
            <a:prstTxWarp prst="textNoShape">
              <a:avLst/>
            </a:prstTxWarp>
          </a:bodyPr>
          <a:lstStyle/>
          <a:p>
            <a:pPr lvl="0"/>
            <a:r>
              <a:rPr lang="en-US"/>
              <a:t>Click to edit Master title style</a:t>
            </a:r>
          </a:p>
        </p:txBody>
      </p:sp>
      <p:sp>
        <p:nvSpPr>
          <p:cNvPr id="86054" name="Text Box 38"/>
          <p:cNvSpPr txBox="1">
            <a:spLocks noChangeArrowheads="1"/>
          </p:cNvSpPr>
          <p:nvPr userDrawn="1"/>
        </p:nvSpPr>
        <p:spPr bwMode="auto">
          <a:xfrm>
            <a:off x="457200" y="21629688"/>
            <a:ext cx="1885950" cy="184150"/>
          </a:xfrm>
          <a:prstGeom prst="rect">
            <a:avLst/>
          </a:prstGeom>
          <a:noFill/>
          <a:ln w="9525">
            <a:noFill/>
            <a:miter lim="800000"/>
            <a:headEnd/>
            <a:tailEnd/>
          </a:ln>
          <a:effectLst/>
        </p:spPr>
        <p:txBody>
          <a:bodyPr lIns="65183" tIns="32585" rIns="65183" bIns="32585">
            <a:spAutoFit/>
          </a:bodyPr>
          <a:lstStyle/>
          <a:p>
            <a:pPr defTabSz="652463" eaLnBrk="0" hangingPunct="0">
              <a:lnSpc>
                <a:spcPct val="65000"/>
              </a:lnSpc>
              <a:spcBef>
                <a:spcPct val="50000"/>
              </a:spcBef>
              <a:defRPr/>
            </a:pPr>
            <a:r>
              <a:rPr lang="en-US" sz="300" b="1">
                <a:solidFill>
                  <a:schemeClr val="bg2"/>
                </a:solidFill>
                <a:latin typeface="Arial" charset="0"/>
              </a:rPr>
              <a:t>TEMPLATE DESIGN © 2008</a:t>
            </a:r>
          </a:p>
          <a:p>
            <a:pPr defTabSz="652463" eaLnBrk="0" hangingPunct="0">
              <a:lnSpc>
                <a:spcPct val="65000"/>
              </a:lnSpc>
              <a:spcBef>
                <a:spcPct val="50000"/>
              </a:spcBef>
              <a:defRPr/>
            </a:pPr>
            <a:r>
              <a:rPr lang="en-US" sz="500" b="1">
                <a:solidFill>
                  <a:schemeClr val="bg2"/>
                </a:solidFill>
                <a:latin typeface="Arial" charset="0"/>
              </a:rPr>
              <a:t>www.PosterPresentations.com</a:t>
            </a:r>
          </a:p>
        </p:txBody>
      </p:sp>
      <p:sp>
        <p:nvSpPr>
          <p:cNvPr id="2054" name="Rectangle 39"/>
          <p:cNvSpPr>
            <a:spLocks noGrp="1" noChangeArrowheads="1"/>
          </p:cNvSpPr>
          <p:nvPr>
            <p:ph type="body" idx="1"/>
          </p:nvPr>
        </p:nvSpPr>
        <p:spPr bwMode="auto">
          <a:xfrm>
            <a:off x="520700" y="3759200"/>
            <a:ext cx="7480300" cy="16744950"/>
          </a:xfrm>
          <a:prstGeom prst="rect">
            <a:avLst/>
          </a:prstGeom>
          <a:noFill/>
          <a:ln w="9525">
            <a:noFill/>
            <a:miter lim="800000"/>
            <a:headEnd/>
            <a:tailEnd/>
          </a:ln>
        </p:spPr>
        <p:txBody>
          <a:bodyPr vert="horz" wrap="square" lIns="325967" tIns="325967" rIns="325967" bIns="325967" numCol="1" anchor="t" anchorCtr="0" compatLnSpc="1">
            <a:prstTxWarp prst="textNoShape">
              <a:avLst/>
            </a:prstTxWarp>
          </a:bodyPr>
          <a:lstStyle/>
          <a:p>
            <a:pPr lvl="0"/>
            <a:r>
              <a:rPr lang="en-US"/>
              <a:t>Click to edit Master text styles</a:t>
            </a:r>
          </a:p>
          <a:p>
            <a:pPr lvl="1"/>
            <a:r>
              <a:rPr lang="en-US"/>
              <a:t>Second level</a:t>
            </a:r>
          </a:p>
        </p:txBody>
      </p:sp>
      <p:sp>
        <p:nvSpPr>
          <p:cNvPr id="86063" name="Rectangle 47"/>
          <p:cNvSpPr>
            <a:spLocks noChangeArrowheads="1"/>
          </p:cNvSpPr>
          <p:nvPr userDrawn="1"/>
        </p:nvSpPr>
        <p:spPr bwMode="auto">
          <a:xfrm>
            <a:off x="460375" y="3666902"/>
            <a:ext cx="8221663" cy="17743329"/>
          </a:xfrm>
          <a:prstGeom prst="rect">
            <a:avLst/>
          </a:prstGeom>
          <a:solidFill>
            <a:srgbClr val="FFFFFF"/>
          </a:solidFill>
          <a:ln w="9525">
            <a:solidFill>
              <a:schemeClr val="tx1"/>
            </a:solidFill>
            <a:miter lim="800000"/>
            <a:headEnd/>
            <a:tailEnd/>
          </a:ln>
          <a:effectLst/>
        </p:spPr>
        <p:txBody>
          <a:bodyPr wrap="none" anchor="ctr"/>
          <a:lstStyle/>
          <a:p>
            <a:pPr>
              <a:defRPr/>
            </a:pPr>
            <a:endParaRPr lang="en-US"/>
          </a:p>
        </p:txBody>
      </p:sp>
      <p:sp>
        <p:nvSpPr>
          <p:cNvPr id="86070" name="Rectangle 54"/>
          <p:cNvSpPr>
            <a:spLocks noChangeArrowheads="1"/>
          </p:cNvSpPr>
          <p:nvPr userDrawn="1"/>
        </p:nvSpPr>
        <p:spPr bwMode="auto">
          <a:xfrm>
            <a:off x="35209163" y="3666902"/>
            <a:ext cx="8202612" cy="17743329"/>
          </a:xfrm>
          <a:prstGeom prst="rect">
            <a:avLst/>
          </a:prstGeom>
          <a:solidFill>
            <a:srgbClr val="FFFFFF"/>
          </a:solidFill>
          <a:ln w="9525">
            <a:solidFill>
              <a:schemeClr val="tx1"/>
            </a:solidFill>
            <a:miter lim="800000"/>
            <a:headEnd/>
            <a:tailEnd/>
          </a:ln>
          <a:effectLst/>
        </p:spPr>
        <p:txBody>
          <a:bodyPr wrap="none" anchor="ctr"/>
          <a:lstStyle/>
          <a:p>
            <a:pPr>
              <a:defRPr/>
            </a:pPr>
            <a:endParaRPr lang="en-US"/>
          </a:p>
        </p:txBody>
      </p:sp>
      <p:sp>
        <p:nvSpPr>
          <p:cNvPr id="86071" name="Rectangle 55"/>
          <p:cNvSpPr>
            <a:spLocks noChangeArrowheads="1"/>
          </p:cNvSpPr>
          <p:nvPr userDrawn="1"/>
        </p:nvSpPr>
        <p:spPr bwMode="auto">
          <a:xfrm>
            <a:off x="9147175" y="3666902"/>
            <a:ext cx="8221663" cy="17743329"/>
          </a:xfrm>
          <a:prstGeom prst="rect">
            <a:avLst/>
          </a:prstGeom>
          <a:solidFill>
            <a:srgbClr val="FFFFFF"/>
          </a:solidFill>
          <a:ln w="9525">
            <a:solidFill>
              <a:schemeClr val="tx1"/>
            </a:solidFill>
            <a:miter lim="800000"/>
            <a:headEnd/>
            <a:tailEnd/>
          </a:ln>
          <a:effectLst/>
        </p:spPr>
        <p:txBody>
          <a:bodyPr wrap="none" anchor="ctr"/>
          <a:lstStyle/>
          <a:p>
            <a:pPr>
              <a:defRPr/>
            </a:pPr>
            <a:endParaRPr lang="en-US"/>
          </a:p>
        </p:txBody>
      </p:sp>
      <p:sp>
        <p:nvSpPr>
          <p:cNvPr id="86072" name="Rectangle 56"/>
          <p:cNvSpPr>
            <a:spLocks noChangeArrowheads="1"/>
          </p:cNvSpPr>
          <p:nvPr userDrawn="1"/>
        </p:nvSpPr>
        <p:spPr bwMode="auto">
          <a:xfrm>
            <a:off x="17833975" y="3666902"/>
            <a:ext cx="8221663" cy="17743329"/>
          </a:xfrm>
          <a:prstGeom prst="rect">
            <a:avLst/>
          </a:prstGeom>
          <a:solidFill>
            <a:srgbClr val="FFFFFF"/>
          </a:solidFill>
          <a:ln w="9525">
            <a:solidFill>
              <a:schemeClr val="tx1"/>
            </a:solidFill>
            <a:miter lim="800000"/>
            <a:headEnd/>
            <a:tailEnd/>
          </a:ln>
          <a:effectLst/>
        </p:spPr>
        <p:txBody>
          <a:bodyPr wrap="none" anchor="ctr"/>
          <a:lstStyle/>
          <a:p>
            <a:pPr>
              <a:defRPr/>
            </a:pPr>
            <a:endParaRPr lang="en-US"/>
          </a:p>
        </p:txBody>
      </p:sp>
      <p:sp>
        <p:nvSpPr>
          <p:cNvPr id="86073" name="Rectangle 57"/>
          <p:cNvSpPr>
            <a:spLocks noChangeArrowheads="1"/>
          </p:cNvSpPr>
          <p:nvPr userDrawn="1"/>
        </p:nvSpPr>
        <p:spPr bwMode="auto">
          <a:xfrm>
            <a:off x="26520775" y="3666902"/>
            <a:ext cx="8221663" cy="17743329"/>
          </a:xfrm>
          <a:prstGeom prst="rect">
            <a:avLst/>
          </a:prstGeom>
          <a:solidFill>
            <a:srgbClr val="FFFFFF"/>
          </a:solidFill>
          <a:ln w="9525">
            <a:solidFill>
              <a:schemeClr val="tx1"/>
            </a:solidFill>
            <a:miter lim="800000"/>
            <a:headEnd/>
            <a:tailEnd/>
          </a:ln>
          <a:effectLst/>
        </p:spPr>
        <p:txBody>
          <a:bodyPr wrap="none" anchor="ctr"/>
          <a:lstStyle/>
          <a:p>
            <a:pPr>
              <a:defRPr/>
            </a:pPr>
            <a:endParaRPr lang="en-US"/>
          </a:p>
        </p:txBody>
      </p:sp>
      <p:sp>
        <p:nvSpPr>
          <p:cNvPr id="36" name="Rectangle 35"/>
          <p:cNvSpPr/>
          <p:nvPr/>
        </p:nvSpPr>
        <p:spPr>
          <a:xfrm>
            <a:off x="-38100" y="2226728"/>
            <a:ext cx="43854624" cy="1097280"/>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2"/>
          <p:cNvPicPr>
            <a:picLocks noChangeAspect="1" noChangeArrowheads="1"/>
          </p:cNvPicPr>
          <p:nvPr userDrawn="1"/>
        </p:nvPicPr>
        <p:blipFill>
          <a:blip r:embed="rId14" cstate="print"/>
          <a:srcRect r="427"/>
          <a:stretch>
            <a:fillRect/>
          </a:stretch>
        </p:blipFill>
        <p:spPr bwMode="auto">
          <a:xfrm>
            <a:off x="1" y="0"/>
            <a:ext cx="43891200" cy="2103120"/>
          </a:xfrm>
          <a:prstGeom prst="rect">
            <a:avLst/>
          </a:prstGeom>
          <a:noFill/>
          <a:ln w="9525">
            <a:noFill/>
            <a:miter lim="800000"/>
            <a:headEnd/>
            <a:tailEnd/>
          </a:ln>
        </p:spPr>
      </p:pic>
      <p:pic>
        <p:nvPicPr>
          <p:cNvPr id="18" name="Picture 17" descr="CHOP cardiac center horiz wht.png"/>
          <p:cNvPicPr>
            <a:picLocks noChangeAspect="1"/>
          </p:cNvPicPr>
          <p:nvPr userDrawn="1"/>
        </p:nvPicPr>
        <p:blipFill>
          <a:blip r:embed="rId15" cstate="print"/>
          <a:stretch>
            <a:fillRect/>
          </a:stretch>
        </p:blipFill>
        <p:spPr>
          <a:xfrm>
            <a:off x="29693616" y="536972"/>
            <a:ext cx="11933455" cy="1280160"/>
          </a:xfrm>
          <a:prstGeom prst="rect">
            <a:avLst/>
          </a:prstGeom>
        </p:spPr>
      </p:pic>
      <p:pic>
        <p:nvPicPr>
          <p:cNvPr id="16" name="Picture 15" descr="ANCC_Magnet_287.png"/>
          <p:cNvPicPr>
            <a:picLocks noChangeAspect="1"/>
          </p:cNvPicPr>
          <p:nvPr userDrawn="1"/>
        </p:nvPicPr>
        <p:blipFill>
          <a:blip r:embed="rId16" cstate="print"/>
          <a:stretch>
            <a:fillRect/>
          </a:stretch>
        </p:blipFill>
        <p:spPr>
          <a:xfrm>
            <a:off x="41907290" y="371288"/>
            <a:ext cx="1514008" cy="1619605"/>
          </a:xfrm>
          <a:prstGeom prst="rect">
            <a:avLst/>
          </a:prstGeom>
        </p:spPr>
      </p:pic>
    </p:spTree>
  </p:cSld>
  <p:clrMap bg1="lt1" tx1="dk1" bg2="lt2" tx2="dk2" accent1="accent1" accent2="accent2" accent3="accent3" accent4="accent4" accent5="accent5" accent6="accent6" hlink="hlink" folHlink="folHlink"/>
  <p:sldLayoutIdLst>
    <p:sldLayoutId id="2147483652" r:id="rId1"/>
    <p:sldLayoutId id="2147483698"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Lst>
  <p:txStyles>
    <p:titleStyle>
      <a:lvl1pPr algn="ctr" defTabSz="652463" rtl="0" eaLnBrk="0" fontAlgn="base" hangingPunct="0">
        <a:spcBef>
          <a:spcPct val="0"/>
        </a:spcBef>
        <a:spcAft>
          <a:spcPct val="0"/>
        </a:spcAft>
        <a:defRPr sz="6100">
          <a:solidFill>
            <a:srgbClr val="FFFFFF"/>
          </a:solidFill>
          <a:latin typeface="+mj-lt"/>
          <a:ea typeface="+mj-ea"/>
          <a:cs typeface="+mj-cs"/>
        </a:defRPr>
      </a:lvl1pPr>
      <a:lvl2pPr algn="ctr" defTabSz="652463" rtl="0" eaLnBrk="0" fontAlgn="base" hangingPunct="0">
        <a:spcBef>
          <a:spcPct val="0"/>
        </a:spcBef>
        <a:spcAft>
          <a:spcPct val="0"/>
        </a:spcAft>
        <a:defRPr sz="6100">
          <a:solidFill>
            <a:srgbClr val="FFFFFF"/>
          </a:solidFill>
          <a:latin typeface="Arial Black" pitchFamily="34" charset="0"/>
        </a:defRPr>
      </a:lvl2pPr>
      <a:lvl3pPr algn="ctr" defTabSz="652463" rtl="0" eaLnBrk="0" fontAlgn="base" hangingPunct="0">
        <a:spcBef>
          <a:spcPct val="0"/>
        </a:spcBef>
        <a:spcAft>
          <a:spcPct val="0"/>
        </a:spcAft>
        <a:defRPr sz="6100">
          <a:solidFill>
            <a:srgbClr val="FFFFFF"/>
          </a:solidFill>
          <a:latin typeface="Arial Black" pitchFamily="34" charset="0"/>
        </a:defRPr>
      </a:lvl3pPr>
      <a:lvl4pPr algn="ctr" defTabSz="652463" rtl="0" eaLnBrk="0" fontAlgn="base" hangingPunct="0">
        <a:spcBef>
          <a:spcPct val="0"/>
        </a:spcBef>
        <a:spcAft>
          <a:spcPct val="0"/>
        </a:spcAft>
        <a:defRPr sz="6100">
          <a:solidFill>
            <a:srgbClr val="FFFFFF"/>
          </a:solidFill>
          <a:latin typeface="Arial Black" pitchFamily="34" charset="0"/>
        </a:defRPr>
      </a:lvl4pPr>
      <a:lvl5pPr algn="ctr" defTabSz="652463" rtl="0" eaLnBrk="0" fontAlgn="base" hangingPunct="0">
        <a:spcBef>
          <a:spcPct val="0"/>
        </a:spcBef>
        <a:spcAft>
          <a:spcPct val="0"/>
        </a:spcAft>
        <a:defRPr sz="6100">
          <a:solidFill>
            <a:srgbClr val="FFFFFF"/>
          </a:solidFill>
          <a:latin typeface="Arial Black" pitchFamily="34" charset="0"/>
        </a:defRPr>
      </a:lvl5pPr>
      <a:lvl6pPr marL="457200" algn="ctr" defTabSz="652463" rtl="0" fontAlgn="base">
        <a:spcBef>
          <a:spcPct val="0"/>
        </a:spcBef>
        <a:spcAft>
          <a:spcPct val="0"/>
        </a:spcAft>
        <a:defRPr sz="6100">
          <a:solidFill>
            <a:srgbClr val="FFFFFF"/>
          </a:solidFill>
          <a:latin typeface="Arial Black" pitchFamily="34" charset="0"/>
        </a:defRPr>
      </a:lvl6pPr>
      <a:lvl7pPr marL="914400" algn="ctr" defTabSz="652463" rtl="0" fontAlgn="base">
        <a:spcBef>
          <a:spcPct val="0"/>
        </a:spcBef>
        <a:spcAft>
          <a:spcPct val="0"/>
        </a:spcAft>
        <a:defRPr sz="6100">
          <a:solidFill>
            <a:srgbClr val="FFFFFF"/>
          </a:solidFill>
          <a:latin typeface="Arial Black" pitchFamily="34" charset="0"/>
        </a:defRPr>
      </a:lvl7pPr>
      <a:lvl8pPr marL="1371600" algn="ctr" defTabSz="652463" rtl="0" fontAlgn="base">
        <a:spcBef>
          <a:spcPct val="0"/>
        </a:spcBef>
        <a:spcAft>
          <a:spcPct val="0"/>
        </a:spcAft>
        <a:defRPr sz="6100">
          <a:solidFill>
            <a:srgbClr val="FFFFFF"/>
          </a:solidFill>
          <a:latin typeface="Arial Black" pitchFamily="34" charset="0"/>
        </a:defRPr>
      </a:lvl8pPr>
      <a:lvl9pPr marL="1828800" algn="ctr" defTabSz="652463" rtl="0" fontAlgn="base">
        <a:spcBef>
          <a:spcPct val="0"/>
        </a:spcBef>
        <a:spcAft>
          <a:spcPct val="0"/>
        </a:spcAft>
        <a:defRPr sz="6100">
          <a:solidFill>
            <a:srgbClr val="FFFFFF"/>
          </a:solidFill>
          <a:latin typeface="Arial Black" pitchFamily="34" charset="0"/>
        </a:defRPr>
      </a:lvl9pPr>
    </p:titleStyle>
    <p:bodyStyle>
      <a:lvl1pPr marL="244475" indent="-244475" algn="l" defTabSz="652463" rtl="0" eaLnBrk="0" fontAlgn="base" hangingPunct="0">
        <a:spcBef>
          <a:spcPct val="20000"/>
        </a:spcBef>
        <a:spcAft>
          <a:spcPct val="0"/>
        </a:spcAft>
        <a:buChar char="•"/>
        <a:defRPr sz="2100">
          <a:solidFill>
            <a:schemeClr val="tx1"/>
          </a:solidFill>
          <a:latin typeface="+mn-lt"/>
          <a:ea typeface="+mn-ea"/>
          <a:cs typeface="+mn-cs"/>
        </a:defRPr>
      </a:lvl1pPr>
      <a:lvl2pPr marL="528638" indent="-201613" algn="l" defTabSz="652463" rtl="0" eaLnBrk="0" fontAlgn="base" hangingPunct="0">
        <a:spcBef>
          <a:spcPct val="20000"/>
        </a:spcBef>
        <a:spcAft>
          <a:spcPct val="0"/>
        </a:spcAft>
        <a:buChar char="–"/>
        <a:defRPr sz="2100">
          <a:solidFill>
            <a:schemeClr val="tx1"/>
          </a:solidFill>
          <a:latin typeface="+mn-lt"/>
        </a:defRPr>
      </a:lvl2pPr>
      <a:lvl3pPr marL="815975" indent="-163513" algn="l" defTabSz="652463" rtl="0" eaLnBrk="0" fontAlgn="base" hangingPunct="0">
        <a:spcBef>
          <a:spcPct val="20000"/>
        </a:spcBef>
        <a:spcAft>
          <a:spcPct val="0"/>
        </a:spcAft>
        <a:buChar char="•"/>
        <a:defRPr sz="1700">
          <a:solidFill>
            <a:schemeClr val="tx1"/>
          </a:solidFill>
          <a:latin typeface="+mn-lt"/>
        </a:defRPr>
      </a:lvl3pPr>
      <a:lvl4pPr marL="1143000" indent="-163513" algn="l" defTabSz="652463" rtl="0" eaLnBrk="0" fontAlgn="base" hangingPunct="0">
        <a:spcBef>
          <a:spcPct val="20000"/>
        </a:spcBef>
        <a:spcAft>
          <a:spcPct val="0"/>
        </a:spcAft>
        <a:buChar char="–"/>
        <a:defRPr sz="1400">
          <a:solidFill>
            <a:schemeClr val="tx1"/>
          </a:solidFill>
          <a:latin typeface="+mn-lt"/>
        </a:defRPr>
      </a:lvl4pPr>
      <a:lvl5pPr marL="1470025" indent="-163513" algn="l" defTabSz="652463" rtl="0" eaLnBrk="0" fontAlgn="base" hangingPunct="0">
        <a:spcBef>
          <a:spcPct val="20000"/>
        </a:spcBef>
        <a:spcAft>
          <a:spcPct val="0"/>
        </a:spcAft>
        <a:buChar char="»"/>
        <a:defRPr sz="1400">
          <a:solidFill>
            <a:schemeClr val="tx1"/>
          </a:solidFill>
          <a:latin typeface="+mn-lt"/>
        </a:defRPr>
      </a:lvl5pPr>
      <a:lvl6pPr marL="1927225" indent="-163513" algn="l" defTabSz="652463" rtl="0" fontAlgn="base">
        <a:spcBef>
          <a:spcPct val="20000"/>
        </a:spcBef>
        <a:spcAft>
          <a:spcPct val="0"/>
        </a:spcAft>
        <a:buChar char="»"/>
        <a:defRPr sz="1400">
          <a:solidFill>
            <a:schemeClr val="tx1"/>
          </a:solidFill>
          <a:latin typeface="+mn-lt"/>
        </a:defRPr>
      </a:lvl6pPr>
      <a:lvl7pPr marL="2384425" indent="-163513" algn="l" defTabSz="652463" rtl="0" fontAlgn="base">
        <a:spcBef>
          <a:spcPct val="20000"/>
        </a:spcBef>
        <a:spcAft>
          <a:spcPct val="0"/>
        </a:spcAft>
        <a:buChar char="»"/>
        <a:defRPr sz="1400">
          <a:solidFill>
            <a:schemeClr val="tx1"/>
          </a:solidFill>
          <a:latin typeface="+mn-lt"/>
        </a:defRPr>
      </a:lvl7pPr>
      <a:lvl8pPr marL="2841625" indent="-163513" algn="l" defTabSz="652463" rtl="0" fontAlgn="base">
        <a:spcBef>
          <a:spcPct val="20000"/>
        </a:spcBef>
        <a:spcAft>
          <a:spcPct val="0"/>
        </a:spcAft>
        <a:buChar char="»"/>
        <a:defRPr sz="1400">
          <a:solidFill>
            <a:schemeClr val="tx1"/>
          </a:solidFill>
          <a:latin typeface="+mn-lt"/>
        </a:defRPr>
      </a:lvl8pPr>
      <a:lvl9pPr marL="3298825" indent="-163513" algn="l" defTabSz="652463" rtl="0" fontAlgn="base">
        <a:spcBef>
          <a:spcPct val="20000"/>
        </a:spcBef>
        <a:spcAft>
          <a:spcPct val="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93925" y="879475"/>
            <a:ext cx="39503350" cy="36576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2193925" y="5121275"/>
            <a:ext cx="39503350" cy="144827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193925" y="20340638"/>
            <a:ext cx="10242550" cy="1168400"/>
          </a:xfrm>
          <a:prstGeom prst="rect">
            <a:avLst/>
          </a:prstGeom>
        </p:spPr>
        <p:txBody>
          <a:bodyPr vert="horz" lIns="91440" tIns="45720" rIns="91440" bIns="45720" rtlCol="0" anchor="ctr"/>
          <a:lstStyle>
            <a:lvl1pPr algn="l">
              <a:defRPr sz="1200">
                <a:solidFill>
                  <a:schemeClr val="tx1">
                    <a:tint val="75000"/>
                  </a:schemeClr>
                </a:solidFill>
              </a:defRPr>
            </a:lvl1pPr>
          </a:lstStyle>
          <a:p>
            <a:fld id="{3A08FD61-DD4E-461F-BA00-CC90092B7698}" type="datetimeFigureOut">
              <a:rPr lang="en-US" smtClean="0"/>
              <a:pPr/>
              <a:t>1/29/2021</a:t>
            </a:fld>
            <a:endParaRPr lang="en-US"/>
          </a:p>
        </p:txBody>
      </p:sp>
      <p:sp>
        <p:nvSpPr>
          <p:cNvPr id="5" name="Footer Placeholder 4"/>
          <p:cNvSpPr>
            <a:spLocks noGrp="1"/>
          </p:cNvSpPr>
          <p:nvPr>
            <p:ph type="ftr" sz="quarter" idx="3"/>
          </p:nvPr>
        </p:nvSpPr>
        <p:spPr>
          <a:xfrm>
            <a:off x="14995525" y="20340638"/>
            <a:ext cx="13900150" cy="116840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1454725" y="20340638"/>
            <a:ext cx="10242550" cy="1168400"/>
          </a:xfrm>
          <a:prstGeom prst="rect">
            <a:avLst/>
          </a:prstGeom>
        </p:spPr>
        <p:txBody>
          <a:bodyPr vert="horz" lIns="91440" tIns="45720" rIns="91440" bIns="45720" rtlCol="0" anchor="ctr"/>
          <a:lstStyle>
            <a:lvl1pPr algn="r">
              <a:defRPr sz="1200">
                <a:solidFill>
                  <a:schemeClr val="tx1">
                    <a:tint val="75000"/>
                  </a:schemeClr>
                </a:solidFill>
              </a:defRPr>
            </a:lvl1pPr>
          </a:lstStyle>
          <a:p>
            <a:fld id="{104AB637-990A-45E1-BCB1-719CCC8668E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80226" name="Rectangle 2"/>
          <p:cNvSpPr>
            <a:spLocks noChangeArrowheads="1"/>
          </p:cNvSpPr>
          <p:nvPr userDrawn="1"/>
        </p:nvSpPr>
        <p:spPr bwMode="auto">
          <a:xfrm>
            <a:off x="0" y="0"/>
            <a:ext cx="43891200" cy="3200400"/>
          </a:xfrm>
          <a:prstGeom prst="rect">
            <a:avLst/>
          </a:prstGeom>
          <a:solidFill>
            <a:schemeClr val="accent1"/>
          </a:solidFill>
          <a:ln w="9525">
            <a:solidFill>
              <a:schemeClr val="tx1"/>
            </a:solidFill>
            <a:miter lim="800000"/>
            <a:headEnd/>
            <a:tailEnd/>
          </a:ln>
          <a:effectLst/>
        </p:spPr>
        <p:txBody>
          <a:bodyPr wrap="none" anchor="ctr"/>
          <a:lstStyle/>
          <a:p>
            <a:pPr>
              <a:defRPr/>
            </a:pPr>
            <a:endParaRPr lang="en-US"/>
          </a:p>
        </p:txBody>
      </p:sp>
      <p:sp>
        <p:nvSpPr>
          <p:cNvPr id="180227" name="Rectangle 3"/>
          <p:cNvSpPr>
            <a:spLocks noChangeArrowheads="1"/>
          </p:cNvSpPr>
          <p:nvPr userDrawn="1"/>
        </p:nvSpPr>
        <p:spPr bwMode="auto">
          <a:xfrm>
            <a:off x="693738" y="3759200"/>
            <a:ext cx="9974262" cy="17708563"/>
          </a:xfrm>
          <a:prstGeom prst="rect">
            <a:avLst/>
          </a:prstGeom>
          <a:solidFill>
            <a:schemeClr val="accent1"/>
          </a:solidFill>
          <a:ln w="9525">
            <a:solidFill>
              <a:schemeClr val="tx1"/>
            </a:solidFill>
            <a:miter lim="800000"/>
            <a:headEnd/>
            <a:tailEnd/>
          </a:ln>
          <a:effectLst/>
        </p:spPr>
        <p:txBody>
          <a:bodyPr wrap="none" anchor="ctr"/>
          <a:lstStyle/>
          <a:p>
            <a:pPr>
              <a:defRPr/>
            </a:pPr>
            <a:endParaRPr lang="en-US"/>
          </a:p>
        </p:txBody>
      </p:sp>
      <p:sp>
        <p:nvSpPr>
          <p:cNvPr id="180228" name="Rectangle 4"/>
          <p:cNvSpPr>
            <a:spLocks noChangeArrowheads="1"/>
          </p:cNvSpPr>
          <p:nvPr userDrawn="1"/>
        </p:nvSpPr>
        <p:spPr bwMode="auto">
          <a:xfrm>
            <a:off x="0" y="3200400"/>
            <a:ext cx="43891200" cy="87313"/>
          </a:xfrm>
          <a:prstGeom prst="rect">
            <a:avLst/>
          </a:prstGeom>
          <a:solidFill>
            <a:srgbClr val="660000"/>
          </a:solidFill>
          <a:ln w="9525">
            <a:noFill/>
            <a:miter lim="800000"/>
            <a:headEnd/>
            <a:tailEnd/>
          </a:ln>
          <a:effectLst/>
        </p:spPr>
        <p:txBody>
          <a:bodyPr wrap="none" anchor="ctr"/>
          <a:lstStyle/>
          <a:p>
            <a:pPr>
              <a:defRPr/>
            </a:pPr>
            <a:endParaRPr lang="en-US"/>
          </a:p>
        </p:txBody>
      </p:sp>
      <p:sp>
        <p:nvSpPr>
          <p:cNvPr id="3078" name="Rectangle 6"/>
          <p:cNvSpPr>
            <a:spLocks noGrp="1" noChangeArrowheads="1"/>
          </p:cNvSpPr>
          <p:nvPr>
            <p:ph type="title"/>
          </p:nvPr>
        </p:nvSpPr>
        <p:spPr bwMode="auto">
          <a:xfrm>
            <a:off x="960438" y="849313"/>
            <a:ext cx="41925875" cy="1466850"/>
          </a:xfrm>
          <a:prstGeom prst="rect">
            <a:avLst/>
          </a:prstGeom>
          <a:noFill/>
          <a:ln w="9525">
            <a:noFill/>
            <a:miter lim="800000"/>
            <a:headEnd/>
            <a:tailEnd/>
          </a:ln>
        </p:spPr>
        <p:txBody>
          <a:bodyPr vert="horz" wrap="square" lIns="65183" tIns="32585" rIns="65183" bIns="32585" numCol="1" anchor="ctr" anchorCtr="0" compatLnSpc="1">
            <a:prstTxWarp prst="textNoShape">
              <a:avLst/>
            </a:prstTxWarp>
          </a:bodyPr>
          <a:lstStyle/>
          <a:p>
            <a:pPr lvl="0"/>
            <a:r>
              <a:rPr lang="en-US"/>
              <a:t>Click to edit Master title style</a:t>
            </a:r>
          </a:p>
        </p:txBody>
      </p:sp>
      <p:sp>
        <p:nvSpPr>
          <p:cNvPr id="3079" name="Rectangle 7"/>
          <p:cNvSpPr>
            <a:spLocks noGrp="1" noChangeArrowheads="1"/>
          </p:cNvSpPr>
          <p:nvPr>
            <p:ph type="body" idx="1"/>
          </p:nvPr>
        </p:nvSpPr>
        <p:spPr bwMode="auto">
          <a:xfrm>
            <a:off x="693738" y="3759200"/>
            <a:ext cx="9974262" cy="17708563"/>
          </a:xfrm>
          <a:prstGeom prst="rect">
            <a:avLst/>
          </a:prstGeom>
          <a:noFill/>
          <a:ln w="9525">
            <a:noFill/>
            <a:miter lim="800000"/>
            <a:headEnd/>
            <a:tailEnd/>
          </a:ln>
        </p:spPr>
        <p:txBody>
          <a:bodyPr vert="horz" wrap="square" lIns="325967" tIns="325967" rIns="325967" bIns="325967" numCol="1" anchor="t" anchorCtr="0" compatLnSpc="1">
            <a:prstTxWarp prst="textNoShape">
              <a:avLst/>
            </a:prstTxWarp>
          </a:bodyPr>
          <a:lstStyle/>
          <a:p>
            <a:pPr lvl="0"/>
            <a:r>
              <a:rPr lang="en-US"/>
              <a:t>Click to edit Master text styles</a:t>
            </a:r>
          </a:p>
          <a:p>
            <a:pPr lvl="1"/>
            <a:r>
              <a:rPr lang="en-US"/>
              <a:t>Second level</a:t>
            </a:r>
          </a:p>
        </p:txBody>
      </p:sp>
      <p:sp>
        <p:nvSpPr>
          <p:cNvPr id="180232" name="Rectangle 8"/>
          <p:cNvSpPr>
            <a:spLocks noChangeArrowheads="1"/>
          </p:cNvSpPr>
          <p:nvPr userDrawn="1"/>
        </p:nvSpPr>
        <p:spPr bwMode="auto">
          <a:xfrm>
            <a:off x="0" y="0"/>
            <a:ext cx="43891200" cy="21945600"/>
          </a:xfrm>
          <a:prstGeom prst="rect">
            <a:avLst/>
          </a:prstGeom>
          <a:noFill/>
          <a:ln w="3175">
            <a:solidFill>
              <a:schemeClr val="tx2"/>
            </a:solidFill>
            <a:miter lim="800000"/>
            <a:headEnd/>
            <a:tailEnd/>
          </a:ln>
          <a:effectLst/>
        </p:spPr>
        <p:txBody>
          <a:bodyPr wrap="none" anchor="ctr"/>
          <a:lstStyle/>
          <a:p>
            <a:pPr>
              <a:defRPr/>
            </a:pPr>
            <a:endParaRPr lang="en-US"/>
          </a:p>
        </p:txBody>
      </p:sp>
      <p:sp>
        <p:nvSpPr>
          <p:cNvPr id="180233" name="Rectangle 9"/>
          <p:cNvSpPr>
            <a:spLocks noChangeArrowheads="1"/>
          </p:cNvSpPr>
          <p:nvPr userDrawn="1"/>
        </p:nvSpPr>
        <p:spPr bwMode="auto">
          <a:xfrm>
            <a:off x="11491913" y="3759200"/>
            <a:ext cx="20764500" cy="17708563"/>
          </a:xfrm>
          <a:prstGeom prst="rect">
            <a:avLst/>
          </a:prstGeom>
          <a:solidFill>
            <a:schemeClr val="accent1"/>
          </a:solidFill>
          <a:ln w="9525">
            <a:solidFill>
              <a:schemeClr val="tx1"/>
            </a:solidFill>
            <a:miter lim="800000"/>
            <a:headEnd/>
            <a:tailEnd/>
          </a:ln>
          <a:effectLst/>
        </p:spPr>
        <p:txBody>
          <a:bodyPr wrap="none" anchor="ctr"/>
          <a:lstStyle/>
          <a:p>
            <a:pPr>
              <a:defRPr/>
            </a:pPr>
            <a:endParaRPr lang="en-US"/>
          </a:p>
        </p:txBody>
      </p:sp>
      <p:sp>
        <p:nvSpPr>
          <p:cNvPr id="180235" name="Rectangle 11"/>
          <p:cNvSpPr>
            <a:spLocks noChangeArrowheads="1"/>
          </p:cNvSpPr>
          <p:nvPr userDrawn="1"/>
        </p:nvSpPr>
        <p:spPr bwMode="auto">
          <a:xfrm>
            <a:off x="33078738" y="3759200"/>
            <a:ext cx="9982200" cy="17708563"/>
          </a:xfrm>
          <a:prstGeom prst="rect">
            <a:avLst/>
          </a:prstGeom>
          <a:solidFill>
            <a:schemeClr val="accent1"/>
          </a:solidFill>
          <a:ln w="9525">
            <a:solidFill>
              <a:schemeClr val="tx1"/>
            </a:solidFill>
            <a:miter lim="800000"/>
            <a:headEnd/>
            <a:tailEnd/>
          </a:ln>
          <a:effectLst/>
        </p:spPr>
        <p:txBody>
          <a:bodyPr wrap="none" anchor="ctr"/>
          <a:lstStyle/>
          <a:p>
            <a:pPr>
              <a:defRPr/>
            </a:pPr>
            <a:endParaRPr lang="en-US"/>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ctr" defTabSz="652463" rtl="0" eaLnBrk="0" fontAlgn="base" hangingPunct="0">
        <a:spcBef>
          <a:spcPct val="0"/>
        </a:spcBef>
        <a:spcAft>
          <a:spcPct val="0"/>
        </a:spcAft>
        <a:defRPr sz="6100">
          <a:solidFill>
            <a:schemeClr val="tx2"/>
          </a:solidFill>
          <a:latin typeface="+mj-lt"/>
          <a:ea typeface="+mj-ea"/>
          <a:cs typeface="+mj-cs"/>
        </a:defRPr>
      </a:lvl1pPr>
      <a:lvl2pPr algn="ctr" defTabSz="652463" rtl="0" eaLnBrk="0" fontAlgn="base" hangingPunct="0">
        <a:spcBef>
          <a:spcPct val="0"/>
        </a:spcBef>
        <a:spcAft>
          <a:spcPct val="0"/>
        </a:spcAft>
        <a:defRPr sz="6100">
          <a:solidFill>
            <a:schemeClr val="tx2"/>
          </a:solidFill>
          <a:latin typeface="Arial Black" pitchFamily="34" charset="0"/>
        </a:defRPr>
      </a:lvl2pPr>
      <a:lvl3pPr algn="ctr" defTabSz="652463" rtl="0" eaLnBrk="0" fontAlgn="base" hangingPunct="0">
        <a:spcBef>
          <a:spcPct val="0"/>
        </a:spcBef>
        <a:spcAft>
          <a:spcPct val="0"/>
        </a:spcAft>
        <a:defRPr sz="6100">
          <a:solidFill>
            <a:schemeClr val="tx2"/>
          </a:solidFill>
          <a:latin typeface="Arial Black" pitchFamily="34" charset="0"/>
        </a:defRPr>
      </a:lvl3pPr>
      <a:lvl4pPr algn="ctr" defTabSz="652463" rtl="0" eaLnBrk="0" fontAlgn="base" hangingPunct="0">
        <a:spcBef>
          <a:spcPct val="0"/>
        </a:spcBef>
        <a:spcAft>
          <a:spcPct val="0"/>
        </a:spcAft>
        <a:defRPr sz="6100">
          <a:solidFill>
            <a:schemeClr val="tx2"/>
          </a:solidFill>
          <a:latin typeface="Arial Black" pitchFamily="34" charset="0"/>
        </a:defRPr>
      </a:lvl4pPr>
      <a:lvl5pPr algn="ctr" defTabSz="652463" rtl="0" eaLnBrk="0" fontAlgn="base" hangingPunct="0">
        <a:spcBef>
          <a:spcPct val="0"/>
        </a:spcBef>
        <a:spcAft>
          <a:spcPct val="0"/>
        </a:spcAft>
        <a:defRPr sz="6100">
          <a:solidFill>
            <a:schemeClr val="tx2"/>
          </a:solidFill>
          <a:latin typeface="Arial Black" pitchFamily="34" charset="0"/>
        </a:defRPr>
      </a:lvl5pPr>
      <a:lvl6pPr marL="457200" algn="ctr" defTabSz="652463" rtl="0" fontAlgn="base">
        <a:spcBef>
          <a:spcPct val="0"/>
        </a:spcBef>
        <a:spcAft>
          <a:spcPct val="0"/>
        </a:spcAft>
        <a:defRPr sz="6100">
          <a:solidFill>
            <a:schemeClr val="tx2"/>
          </a:solidFill>
          <a:latin typeface="Arial Black" pitchFamily="34" charset="0"/>
        </a:defRPr>
      </a:lvl6pPr>
      <a:lvl7pPr marL="914400" algn="ctr" defTabSz="652463" rtl="0" fontAlgn="base">
        <a:spcBef>
          <a:spcPct val="0"/>
        </a:spcBef>
        <a:spcAft>
          <a:spcPct val="0"/>
        </a:spcAft>
        <a:defRPr sz="6100">
          <a:solidFill>
            <a:schemeClr val="tx2"/>
          </a:solidFill>
          <a:latin typeface="Arial Black" pitchFamily="34" charset="0"/>
        </a:defRPr>
      </a:lvl7pPr>
      <a:lvl8pPr marL="1371600" algn="ctr" defTabSz="652463" rtl="0" fontAlgn="base">
        <a:spcBef>
          <a:spcPct val="0"/>
        </a:spcBef>
        <a:spcAft>
          <a:spcPct val="0"/>
        </a:spcAft>
        <a:defRPr sz="6100">
          <a:solidFill>
            <a:schemeClr val="tx2"/>
          </a:solidFill>
          <a:latin typeface="Arial Black" pitchFamily="34" charset="0"/>
        </a:defRPr>
      </a:lvl8pPr>
      <a:lvl9pPr marL="1828800" algn="ctr" defTabSz="652463" rtl="0" fontAlgn="base">
        <a:spcBef>
          <a:spcPct val="0"/>
        </a:spcBef>
        <a:spcAft>
          <a:spcPct val="0"/>
        </a:spcAft>
        <a:defRPr sz="6100">
          <a:solidFill>
            <a:schemeClr val="tx2"/>
          </a:solidFill>
          <a:latin typeface="Arial Black" pitchFamily="34" charset="0"/>
        </a:defRPr>
      </a:lvl9pPr>
    </p:titleStyle>
    <p:bodyStyle>
      <a:lvl1pPr marL="244475" indent="-244475" algn="l" defTabSz="652463" rtl="0" eaLnBrk="0" fontAlgn="base" hangingPunct="0">
        <a:spcBef>
          <a:spcPct val="20000"/>
        </a:spcBef>
        <a:spcAft>
          <a:spcPct val="0"/>
        </a:spcAft>
        <a:buChar char="•"/>
        <a:defRPr sz="2100">
          <a:solidFill>
            <a:schemeClr val="tx1"/>
          </a:solidFill>
          <a:latin typeface="+mn-lt"/>
          <a:ea typeface="+mn-ea"/>
          <a:cs typeface="+mn-cs"/>
        </a:defRPr>
      </a:lvl1pPr>
      <a:lvl2pPr marL="528638" indent="-201613" algn="l" defTabSz="652463" rtl="0" eaLnBrk="0" fontAlgn="base" hangingPunct="0">
        <a:spcBef>
          <a:spcPct val="20000"/>
        </a:spcBef>
        <a:spcAft>
          <a:spcPct val="0"/>
        </a:spcAft>
        <a:buChar char="–"/>
        <a:defRPr sz="2100">
          <a:solidFill>
            <a:schemeClr val="tx1"/>
          </a:solidFill>
          <a:latin typeface="+mn-lt"/>
        </a:defRPr>
      </a:lvl2pPr>
      <a:lvl3pPr marL="815975" indent="-163513" algn="l" defTabSz="652463" rtl="0" eaLnBrk="0" fontAlgn="base" hangingPunct="0">
        <a:spcBef>
          <a:spcPct val="20000"/>
        </a:spcBef>
        <a:spcAft>
          <a:spcPct val="0"/>
        </a:spcAft>
        <a:buChar char="•"/>
        <a:defRPr sz="1700">
          <a:solidFill>
            <a:schemeClr val="tx1"/>
          </a:solidFill>
          <a:latin typeface="+mn-lt"/>
        </a:defRPr>
      </a:lvl3pPr>
      <a:lvl4pPr marL="1143000" indent="-163513" algn="l" defTabSz="652463" rtl="0" eaLnBrk="0" fontAlgn="base" hangingPunct="0">
        <a:spcBef>
          <a:spcPct val="20000"/>
        </a:spcBef>
        <a:spcAft>
          <a:spcPct val="0"/>
        </a:spcAft>
        <a:buChar char="–"/>
        <a:defRPr sz="1400">
          <a:solidFill>
            <a:schemeClr val="tx1"/>
          </a:solidFill>
          <a:latin typeface="+mn-lt"/>
        </a:defRPr>
      </a:lvl4pPr>
      <a:lvl5pPr marL="1470025" indent="-163513" algn="l" defTabSz="652463" rtl="0" eaLnBrk="0" fontAlgn="base" hangingPunct="0">
        <a:spcBef>
          <a:spcPct val="20000"/>
        </a:spcBef>
        <a:spcAft>
          <a:spcPct val="0"/>
        </a:spcAft>
        <a:buChar char="»"/>
        <a:defRPr sz="1400">
          <a:solidFill>
            <a:schemeClr val="tx1"/>
          </a:solidFill>
          <a:latin typeface="+mn-lt"/>
        </a:defRPr>
      </a:lvl5pPr>
      <a:lvl6pPr marL="1927225" indent="-163513" algn="l" defTabSz="652463" rtl="0" fontAlgn="base">
        <a:spcBef>
          <a:spcPct val="20000"/>
        </a:spcBef>
        <a:spcAft>
          <a:spcPct val="0"/>
        </a:spcAft>
        <a:buChar char="»"/>
        <a:defRPr sz="1400">
          <a:solidFill>
            <a:schemeClr val="tx1"/>
          </a:solidFill>
          <a:latin typeface="+mn-lt"/>
        </a:defRPr>
      </a:lvl6pPr>
      <a:lvl7pPr marL="2384425" indent="-163513" algn="l" defTabSz="652463" rtl="0" fontAlgn="base">
        <a:spcBef>
          <a:spcPct val="20000"/>
        </a:spcBef>
        <a:spcAft>
          <a:spcPct val="0"/>
        </a:spcAft>
        <a:buChar char="»"/>
        <a:defRPr sz="1400">
          <a:solidFill>
            <a:schemeClr val="tx1"/>
          </a:solidFill>
          <a:latin typeface="+mn-lt"/>
        </a:defRPr>
      </a:lvl7pPr>
      <a:lvl8pPr marL="2841625" indent="-163513" algn="l" defTabSz="652463" rtl="0" fontAlgn="base">
        <a:spcBef>
          <a:spcPct val="20000"/>
        </a:spcBef>
        <a:spcAft>
          <a:spcPct val="0"/>
        </a:spcAft>
        <a:buChar char="»"/>
        <a:defRPr sz="1400">
          <a:solidFill>
            <a:schemeClr val="tx1"/>
          </a:solidFill>
          <a:latin typeface="+mn-lt"/>
        </a:defRPr>
      </a:lvl8pPr>
      <a:lvl9pPr marL="3298825" indent="-163513" algn="l" defTabSz="652463" rtl="0" fontAlgn="base">
        <a:spcBef>
          <a:spcPct val="20000"/>
        </a:spcBef>
        <a:spcAft>
          <a:spcPct val="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81250" name="Rectangle 2"/>
          <p:cNvSpPr>
            <a:spLocks noChangeArrowheads="1"/>
          </p:cNvSpPr>
          <p:nvPr userDrawn="1"/>
        </p:nvSpPr>
        <p:spPr bwMode="auto">
          <a:xfrm>
            <a:off x="0" y="0"/>
            <a:ext cx="43891200" cy="3200400"/>
          </a:xfrm>
          <a:prstGeom prst="rect">
            <a:avLst/>
          </a:prstGeom>
          <a:solidFill>
            <a:schemeClr val="accent1"/>
          </a:solidFill>
          <a:ln w="9525">
            <a:solidFill>
              <a:schemeClr val="tx1"/>
            </a:solidFill>
            <a:miter lim="800000"/>
            <a:headEnd/>
            <a:tailEnd/>
          </a:ln>
          <a:effectLst/>
        </p:spPr>
        <p:txBody>
          <a:bodyPr wrap="none" anchor="ctr"/>
          <a:lstStyle/>
          <a:p>
            <a:pPr>
              <a:defRPr/>
            </a:pPr>
            <a:endParaRPr lang="en-US"/>
          </a:p>
        </p:txBody>
      </p:sp>
      <p:sp>
        <p:nvSpPr>
          <p:cNvPr id="181251" name="Rectangle 3"/>
          <p:cNvSpPr>
            <a:spLocks noChangeArrowheads="1"/>
          </p:cNvSpPr>
          <p:nvPr userDrawn="1"/>
        </p:nvSpPr>
        <p:spPr bwMode="auto">
          <a:xfrm>
            <a:off x="693738" y="3759200"/>
            <a:ext cx="42367200" cy="17708563"/>
          </a:xfrm>
          <a:prstGeom prst="rect">
            <a:avLst/>
          </a:prstGeom>
          <a:solidFill>
            <a:schemeClr val="accent1"/>
          </a:solidFill>
          <a:ln w="9525">
            <a:solidFill>
              <a:schemeClr val="tx1"/>
            </a:solidFill>
            <a:miter lim="800000"/>
            <a:headEnd/>
            <a:tailEnd/>
          </a:ln>
          <a:effectLst/>
        </p:spPr>
        <p:txBody>
          <a:bodyPr wrap="none" anchor="ctr"/>
          <a:lstStyle/>
          <a:p>
            <a:pPr>
              <a:defRPr/>
            </a:pPr>
            <a:endParaRPr lang="en-US"/>
          </a:p>
        </p:txBody>
      </p:sp>
      <p:sp>
        <p:nvSpPr>
          <p:cNvPr id="181252" name="Rectangle 4"/>
          <p:cNvSpPr>
            <a:spLocks noChangeArrowheads="1"/>
          </p:cNvSpPr>
          <p:nvPr userDrawn="1"/>
        </p:nvSpPr>
        <p:spPr bwMode="auto">
          <a:xfrm>
            <a:off x="0" y="3200400"/>
            <a:ext cx="43891200" cy="87313"/>
          </a:xfrm>
          <a:prstGeom prst="rect">
            <a:avLst/>
          </a:prstGeom>
          <a:solidFill>
            <a:srgbClr val="660000"/>
          </a:solidFill>
          <a:ln w="9525">
            <a:noFill/>
            <a:miter lim="800000"/>
            <a:headEnd/>
            <a:tailEnd/>
          </a:ln>
          <a:effectLst/>
        </p:spPr>
        <p:txBody>
          <a:bodyPr wrap="none" anchor="ctr"/>
          <a:lstStyle/>
          <a:p>
            <a:pPr>
              <a:defRPr/>
            </a:pPr>
            <a:endParaRPr lang="en-US"/>
          </a:p>
        </p:txBody>
      </p:sp>
      <p:sp>
        <p:nvSpPr>
          <p:cNvPr id="181253" name="Text Box 5"/>
          <p:cNvSpPr txBox="1">
            <a:spLocks noChangeArrowheads="1"/>
          </p:cNvSpPr>
          <p:nvPr userDrawn="1"/>
        </p:nvSpPr>
        <p:spPr bwMode="auto">
          <a:xfrm>
            <a:off x="609600" y="21629688"/>
            <a:ext cx="2514600" cy="230187"/>
          </a:xfrm>
          <a:prstGeom prst="rect">
            <a:avLst/>
          </a:prstGeom>
          <a:noFill/>
          <a:ln w="9525">
            <a:noFill/>
            <a:miter lim="800000"/>
            <a:headEnd/>
            <a:tailEnd/>
          </a:ln>
          <a:effectLst/>
        </p:spPr>
        <p:txBody>
          <a:bodyPr lIns="65183" tIns="32585" rIns="65183" bIns="32585">
            <a:spAutoFit/>
          </a:bodyPr>
          <a:lstStyle/>
          <a:p>
            <a:pPr defTabSz="652463" eaLnBrk="0" hangingPunct="0">
              <a:lnSpc>
                <a:spcPct val="65000"/>
              </a:lnSpc>
              <a:spcBef>
                <a:spcPct val="50000"/>
              </a:spcBef>
              <a:defRPr/>
            </a:pPr>
            <a:r>
              <a:rPr lang="en-US" sz="400" b="1">
                <a:solidFill>
                  <a:schemeClr val="bg2"/>
                </a:solidFill>
                <a:latin typeface="Arial" charset="0"/>
              </a:rPr>
              <a:t>POSTER TEMPLATE BY:</a:t>
            </a:r>
          </a:p>
          <a:p>
            <a:pPr defTabSz="652463" eaLnBrk="0" hangingPunct="0">
              <a:lnSpc>
                <a:spcPct val="65000"/>
              </a:lnSpc>
              <a:spcBef>
                <a:spcPct val="50000"/>
              </a:spcBef>
              <a:defRPr/>
            </a:pPr>
            <a:r>
              <a:rPr lang="en-US" sz="700" b="1">
                <a:solidFill>
                  <a:schemeClr val="bg2"/>
                </a:solidFill>
                <a:latin typeface="Arial" charset="0"/>
              </a:rPr>
              <a:t>www.PosterPresentations.com</a:t>
            </a:r>
          </a:p>
        </p:txBody>
      </p:sp>
      <p:sp>
        <p:nvSpPr>
          <p:cNvPr id="4102" name="Rectangle 6"/>
          <p:cNvSpPr>
            <a:spLocks noGrp="1" noChangeArrowheads="1"/>
          </p:cNvSpPr>
          <p:nvPr>
            <p:ph type="title"/>
          </p:nvPr>
        </p:nvSpPr>
        <p:spPr bwMode="auto">
          <a:xfrm>
            <a:off x="960438" y="849313"/>
            <a:ext cx="41925875" cy="1466850"/>
          </a:xfrm>
          <a:prstGeom prst="rect">
            <a:avLst/>
          </a:prstGeom>
          <a:noFill/>
          <a:ln w="9525">
            <a:noFill/>
            <a:miter lim="800000"/>
            <a:headEnd/>
            <a:tailEnd/>
          </a:ln>
        </p:spPr>
        <p:txBody>
          <a:bodyPr vert="horz" wrap="square" lIns="65183" tIns="32585" rIns="65183" bIns="32585" numCol="1" anchor="ctr" anchorCtr="0" compatLnSpc="1">
            <a:prstTxWarp prst="textNoShape">
              <a:avLst/>
            </a:prstTxWarp>
          </a:bodyPr>
          <a:lstStyle/>
          <a:p>
            <a:pPr lvl="0"/>
            <a:r>
              <a:rPr lang="en-US"/>
              <a:t>Click to edit Master title style</a:t>
            </a:r>
          </a:p>
        </p:txBody>
      </p:sp>
      <p:sp>
        <p:nvSpPr>
          <p:cNvPr id="4103" name="Rectangle 7"/>
          <p:cNvSpPr>
            <a:spLocks noGrp="1" noChangeArrowheads="1"/>
          </p:cNvSpPr>
          <p:nvPr>
            <p:ph type="body" idx="1"/>
          </p:nvPr>
        </p:nvSpPr>
        <p:spPr bwMode="auto">
          <a:xfrm>
            <a:off x="693738" y="3759200"/>
            <a:ext cx="42192575" cy="17708563"/>
          </a:xfrm>
          <a:prstGeom prst="rect">
            <a:avLst/>
          </a:prstGeom>
          <a:noFill/>
          <a:ln w="9525">
            <a:noFill/>
            <a:miter lim="800000"/>
            <a:headEnd/>
            <a:tailEnd/>
          </a:ln>
        </p:spPr>
        <p:txBody>
          <a:bodyPr vert="horz" wrap="square" lIns="325967" tIns="325967" rIns="325967" bIns="325967" numCol="1" anchor="t" anchorCtr="0" compatLnSpc="1">
            <a:prstTxWarp prst="textNoShape">
              <a:avLst/>
            </a:prstTxWarp>
          </a:bodyPr>
          <a:lstStyle/>
          <a:p>
            <a:pPr lvl="0"/>
            <a:r>
              <a:rPr lang="en-US"/>
              <a:t>Click to edit Master text styles</a:t>
            </a:r>
          </a:p>
          <a:p>
            <a:pPr lvl="1"/>
            <a:r>
              <a:rPr lang="en-US"/>
              <a:t>Second level</a:t>
            </a:r>
          </a:p>
        </p:txBody>
      </p:sp>
      <p:sp>
        <p:nvSpPr>
          <p:cNvPr id="181256" name="Rectangle 8"/>
          <p:cNvSpPr>
            <a:spLocks noChangeArrowheads="1"/>
          </p:cNvSpPr>
          <p:nvPr userDrawn="1"/>
        </p:nvSpPr>
        <p:spPr bwMode="auto">
          <a:xfrm>
            <a:off x="0" y="0"/>
            <a:ext cx="43891200" cy="21945600"/>
          </a:xfrm>
          <a:prstGeom prst="rect">
            <a:avLst/>
          </a:prstGeom>
          <a:noFill/>
          <a:ln w="3175">
            <a:solidFill>
              <a:schemeClr val="tx2"/>
            </a:solidFill>
            <a:miter lim="800000"/>
            <a:headEnd/>
            <a:tailEnd/>
          </a:ln>
          <a:effectLst/>
        </p:spPr>
        <p:txBody>
          <a:bodyPr wrap="none" anchor="ctr"/>
          <a:lstStyle/>
          <a:p>
            <a:pPr>
              <a:defRPr/>
            </a:pPr>
            <a:endParaRPr lang="en-US"/>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defTabSz="652463" rtl="0" eaLnBrk="0" fontAlgn="base" hangingPunct="0">
        <a:spcBef>
          <a:spcPct val="0"/>
        </a:spcBef>
        <a:spcAft>
          <a:spcPct val="0"/>
        </a:spcAft>
        <a:defRPr sz="6100">
          <a:solidFill>
            <a:schemeClr val="tx2"/>
          </a:solidFill>
          <a:latin typeface="+mj-lt"/>
          <a:ea typeface="+mj-ea"/>
          <a:cs typeface="+mj-cs"/>
        </a:defRPr>
      </a:lvl1pPr>
      <a:lvl2pPr algn="ctr" defTabSz="652463" rtl="0" eaLnBrk="0" fontAlgn="base" hangingPunct="0">
        <a:spcBef>
          <a:spcPct val="0"/>
        </a:spcBef>
        <a:spcAft>
          <a:spcPct val="0"/>
        </a:spcAft>
        <a:defRPr sz="6100">
          <a:solidFill>
            <a:schemeClr val="tx2"/>
          </a:solidFill>
          <a:latin typeface="Arial Black" pitchFamily="34" charset="0"/>
        </a:defRPr>
      </a:lvl2pPr>
      <a:lvl3pPr algn="ctr" defTabSz="652463" rtl="0" eaLnBrk="0" fontAlgn="base" hangingPunct="0">
        <a:spcBef>
          <a:spcPct val="0"/>
        </a:spcBef>
        <a:spcAft>
          <a:spcPct val="0"/>
        </a:spcAft>
        <a:defRPr sz="6100">
          <a:solidFill>
            <a:schemeClr val="tx2"/>
          </a:solidFill>
          <a:latin typeface="Arial Black" pitchFamily="34" charset="0"/>
        </a:defRPr>
      </a:lvl3pPr>
      <a:lvl4pPr algn="ctr" defTabSz="652463" rtl="0" eaLnBrk="0" fontAlgn="base" hangingPunct="0">
        <a:spcBef>
          <a:spcPct val="0"/>
        </a:spcBef>
        <a:spcAft>
          <a:spcPct val="0"/>
        </a:spcAft>
        <a:defRPr sz="6100">
          <a:solidFill>
            <a:schemeClr val="tx2"/>
          </a:solidFill>
          <a:latin typeface="Arial Black" pitchFamily="34" charset="0"/>
        </a:defRPr>
      </a:lvl4pPr>
      <a:lvl5pPr algn="ctr" defTabSz="652463" rtl="0" eaLnBrk="0" fontAlgn="base" hangingPunct="0">
        <a:spcBef>
          <a:spcPct val="0"/>
        </a:spcBef>
        <a:spcAft>
          <a:spcPct val="0"/>
        </a:spcAft>
        <a:defRPr sz="6100">
          <a:solidFill>
            <a:schemeClr val="tx2"/>
          </a:solidFill>
          <a:latin typeface="Arial Black" pitchFamily="34" charset="0"/>
        </a:defRPr>
      </a:lvl5pPr>
      <a:lvl6pPr marL="457200" algn="ctr" defTabSz="652463" rtl="0" fontAlgn="base">
        <a:spcBef>
          <a:spcPct val="0"/>
        </a:spcBef>
        <a:spcAft>
          <a:spcPct val="0"/>
        </a:spcAft>
        <a:defRPr sz="6100">
          <a:solidFill>
            <a:schemeClr val="tx2"/>
          </a:solidFill>
          <a:latin typeface="Arial Black" pitchFamily="34" charset="0"/>
        </a:defRPr>
      </a:lvl6pPr>
      <a:lvl7pPr marL="914400" algn="ctr" defTabSz="652463" rtl="0" fontAlgn="base">
        <a:spcBef>
          <a:spcPct val="0"/>
        </a:spcBef>
        <a:spcAft>
          <a:spcPct val="0"/>
        </a:spcAft>
        <a:defRPr sz="6100">
          <a:solidFill>
            <a:schemeClr val="tx2"/>
          </a:solidFill>
          <a:latin typeface="Arial Black" pitchFamily="34" charset="0"/>
        </a:defRPr>
      </a:lvl7pPr>
      <a:lvl8pPr marL="1371600" algn="ctr" defTabSz="652463" rtl="0" fontAlgn="base">
        <a:spcBef>
          <a:spcPct val="0"/>
        </a:spcBef>
        <a:spcAft>
          <a:spcPct val="0"/>
        </a:spcAft>
        <a:defRPr sz="6100">
          <a:solidFill>
            <a:schemeClr val="tx2"/>
          </a:solidFill>
          <a:latin typeface="Arial Black" pitchFamily="34" charset="0"/>
        </a:defRPr>
      </a:lvl8pPr>
      <a:lvl9pPr marL="1828800" algn="ctr" defTabSz="652463" rtl="0" fontAlgn="base">
        <a:spcBef>
          <a:spcPct val="0"/>
        </a:spcBef>
        <a:spcAft>
          <a:spcPct val="0"/>
        </a:spcAft>
        <a:defRPr sz="6100">
          <a:solidFill>
            <a:schemeClr val="tx2"/>
          </a:solidFill>
          <a:latin typeface="Arial Black" pitchFamily="34" charset="0"/>
        </a:defRPr>
      </a:lvl9pPr>
    </p:titleStyle>
    <p:bodyStyle>
      <a:lvl1pPr marL="244475" indent="-244475" algn="l" defTabSz="652463" rtl="0" eaLnBrk="0" fontAlgn="base" hangingPunct="0">
        <a:spcBef>
          <a:spcPct val="20000"/>
        </a:spcBef>
        <a:spcAft>
          <a:spcPct val="0"/>
        </a:spcAft>
        <a:buChar char="•"/>
        <a:defRPr sz="2100">
          <a:solidFill>
            <a:schemeClr val="tx1"/>
          </a:solidFill>
          <a:latin typeface="+mn-lt"/>
          <a:ea typeface="+mn-ea"/>
          <a:cs typeface="+mn-cs"/>
        </a:defRPr>
      </a:lvl1pPr>
      <a:lvl2pPr marL="528638" indent="-201613" algn="l" defTabSz="652463" rtl="0" eaLnBrk="0" fontAlgn="base" hangingPunct="0">
        <a:spcBef>
          <a:spcPct val="20000"/>
        </a:spcBef>
        <a:spcAft>
          <a:spcPct val="0"/>
        </a:spcAft>
        <a:buChar char="–"/>
        <a:defRPr sz="2100">
          <a:solidFill>
            <a:schemeClr val="tx1"/>
          </a:solidFill>
          <a:latin typeface="+mn-lt"/>
        </a:defRPr>
      </a:lvl2pPr>
      <a:lvl3pPr marL="815975" indent="-163513" algn="l" defTabSz="652463" rtl="0" eaLnBrk="0" fontAlgn="base" hangingPunct="0">
        <a:spcBef>
          <a:spcPct val="20000"/>
        </a:spcBef>
        <a:spcAft>
          <a:spcPct val="0"/>
        </a:spcAft>
        <a:buChar char="•"/>
        <a:defRPr sz="1700">
          <a:solidFill>
            <a:schemeClr val="tx1"/>
          </a:solidFill>
          <a:latin typeface="+mn-lt"/>
        </a:defRPr>
      </a:lvl3pPr>
      <a:lvl4pPr marL="1143000" indent="-163513" algn="l" defTabSz="652463" rtl="0" eaLnBrk="0" fontAlgn="base" hangingPunct="0">
        <a:spcBef>
          <a:spcPct val="20000"/>
        </a:spcBef>
        <a:spcAft>
          <a:spcPct val="0"/>
        </a:spcAft>
        <a:buChar char="–"/>
        <a:defRPr sz="1400">
          <a:solidFill>
            <a:schemeClr val="tx1"/>
          </a:solidFill>
          <a:latin typeface="+mn-lt"/>
        </a:defRPr>
      </a:lvl4pPr>
      <a:lvl5pPr marL="1470025" indent="-163513" algn="l" defTabSz="652463" rtl="0" eaLnBrk="0" fontAlgn="base" hangingPunct="0">
        <a:spcBef>
          <a:spcPct val="20000"/>
        </a:spcBef>
        <a:spcAft>
          <a:spcPct val="0"/>
        </a:spcAft>
        <a:buChar char="»"/>
        <a:defRPr sz="1400">
          <a:solidFill>
            <a:schemeClr val="tx1"/>
          </a:solidFill>
          <a:latin typeface="+mn-lt"/>
        </a:defRPr>
      </a:lvl5pPr>
      <a:lvl6pPr marL="1927225" indent="-163513" algn="l" defTabSz="652463" rtl="0" fontAlgn="base">
        <a:spcBef>
          <a:spcPct val="20000"/>
        </a:spcBef>
        <a:spcAft>
          <a:spcPct val="0"/>
        </a:spcAft>
        <a:buChar char="»"/>
        <a:defRPr sz="1400">
          <a:solidFill>
            <a:schemeClr val="tx1"/>
          </a:solidFill>
          <a:latin typeface="+mn-lt"/>
        </a:defRPr>
      </a:lvl6pPr>
      <a:lvl7pPr marL="2384425" indent="-163513" algn="l" defTabSz="652463" rtl="0" fontAlgn="base">
        <a:spcBef>
          <a:spcPct val="20000"/>
        </a:spcBef>
        <a:spcAft>
          <a:spcPct val="0"/>
        </a:spcAft>
        <a:buChar char="»"/>
        <a:defRPr sz="1400">
          <a:solidFill>
            <a:schemeClr val="tx1"/>
          </a:solidFill>
          <a:latin typeface="+mn-lt"/>
        </a:defRPr>
      </a:lvl7pPr>
      <a:lvl8pPr marL="2841625" indent="-163513" algn="l" defTabSz="652463" rtl="0" fontAlgn="base">
        <a:spcBef>
          <a:spcPct val="20000"/>
        </a:spcBef>
        <a:spcAft>
          <a:spcPct val="0"/>
        </a:spcAft>
        <a:buChar char="»"/>
        <a:defRPr sz="1400">
          <a:solidFill>
            <a:schemeClr val="tx1"/>
          </a:solidFill>
          <a:latin typeface="+mn-lt"/>
        </a:defRPr>
      </a:lvl8pPr>
      <a:lvl9pPr marL="3298825" indent="-163513" algn="l" defTabSz="652463" rtl="0" fontAlgn="base">
        <a:spcBef>
          <a:spcPct val="20000"/>
        </a:spcBef>
        <a:spcAft>
          <a:spcPct val="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oncolog.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emf"/><Relationship Id="rId5" Type="http://schemas.openxmlformats.org/officeDocument/2006/relationships/image" Target="../media/image5.tiff"/><Relationship Id="rId4" Type="http://schemas.openxmlformats.org/officeDocument/2006/relationships/image" Target="../media/image4.tif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ext Box 511">
            <a:extLst>
              <a:ext uri="{FF2B5EF4-FFF2-40B4-BE49-F238E27FC236}">
                <a16:creationId xmlns:a16="http://schemas.microsoft.com/office/drawing/2014/main" id="{AFFC1F01-014C-754A-A4D8-7E7F6E2379A4}"/>
              </a:ext>
            </a:extLst>
          </p:cNvPr>
          <p:cNvSpPr txBox="1">
            <a:spLocks noChangeArrowheads="1"/>
          </p:cNvSpPr>
          <p:nvPr/>
        </p:nvSpPr>
        <p:spPr bwMode="auto">
          <a:xfrm>
            <a:off x="35198050" y="19482705"/>
            <a:ext cx="8213725" cy="2388346"/>
          </a:xfrm>
          <a:prstGeom prst="rect">
            <a:avLst/>
          </a:prstGeom>
          <a:solidFill>
            <a:srgbClr val="FFFFFF"/>
          </a:solidFill>
          <a:ln w="9525">
            <a:noFill/>
            <a:miter lim="800000"/>
            <a:headEnd/>
            <a:tailEnd/>
          </a:ln>
        </p:spPr>
        <p:txBody>
          <a:bodyPr lIns="329184" tIns="329184" rIns="329184" bIns="329184">
            <a:spAutoFit/>
          </a:bodyPr>
          <a:lstStyle/>
          <a:p>
            <a:pPr defTabSz="3135313"/>
            <a:r>
              <a:rPr lang="en-US" sz="2800" dirty="0">
                <a:solidFill>
                  <a:srgbClr val="FFFFFF"/>
                </a:solidFill>
              </a:rPr>
              <a:t>Example Text</a:t>
            </a:r>
          </a:p>
          <a:p>
            <a:pPr defTabSz="3135313"/>
            <a:endParaRPr lang="en-US" sz="2800" dirty="0">
              <a:solidFill>
                <a:srgbClr val="FFFFFF"/>
              </a:solidFill>
            </a:endParaRPr>
          </a:p>
          <a:p>
            <a:pPr defTabSz="3135313"/>
            <a:endParaRPr lang="en-US" sz="2800" dirty="0">
              <a:solidFill>
                <a:srgbClr val="FFFFFF"/>
              </a:solidFill>
            </a:endParaRPr>
          </a:p>
          <a:p>
            <a:pPr defTabSz="3135313"/>
            <a:endParaRPr lang="en-US" sz="2800" dirty="0">
              <a:solidFill>
                <a:srgbClr val="FFFFFF"/>
              </a:solidFill>
            </a:endParaRPr>
          </a:p>
        </p:txBody>
      </p:sp>
      <p:sp>
        <p:nvSpPr>
          <p:cNvPr id="1033" name="Text Box 450"/>
          <p:cNvSpPr txBox="1">
            <a:spLocks noChangeArrowheads="1"/>
          </p:cNvSpPr>
          <p:nvPr/>
        </p:nvSpPr>
        <p:spPr bwMode="auto">
          <a:xfrm>
            <a:off x="465138" y="3499024"/>
            <a:ext cx="8223250" cy="558249"/>
          </a:xfrm>
          <a:prstGeom prst="rect">
            <a:avLst/>
          </a:prstGeom>
          <a:solidFill>
            <a:schemeClr val="accent2"/>
          </a:solidFill>
          <a:ln w="9525">
            <a:noFill/>
            <a:miter lim="800000"/>
            <a:headEnd/>
            <a:tailEnd/>
          </a:ln>
        </p:spPr>
        <p:txBody>
          <a:bodyPr lIns="65183" tIns="32585" rIns="65183" bIns="32585">
            <a:spAutoFit/>
          </a:bodyPr>
          <a:lstStyle/>
          <a:p>
            <a:pPr algn="ctr" defTabSz="652463" eaLnBrk="0" hangingPunct="0">
              <a:spcBef>
                <a:spcPct val="50000"/>
              </a:spcBef>
            </a:pPr>
            <a:r>
              <a:rPr lang="en-US" sz="3200" b="1" dirty="0">
                <a:solidFill>
                  <a:srgbClr val="F8F8F8"/>
                </a:solidFill>
              </a:rPr>
              <a:t>Provocative Questions</a:t>
            </a:r>
          </a:p>
        </p:txBody>
      </p:sp>
      <p:sp>
        <p:nvSpPr>
          <p:cNvPr id="1035" name="Text Box 452"/>
          <p:cNvSpPr txBox="1">
            <a:spLocks noChangeArrowheads="1"/>
          </p:cNvSpPr>
          <p:nvPr/>
        </p:nvSpPr>
        <p:spPr bwMode="auto">
          <a:xfrm>
            <a:off x="35210750" y="7638117"/>
            <a:ext cx="8201025" cy="558249"/>
          </a:xfrm>
          <a:prstGeom prst="rect">
            <a:avLst/>
          </a:prstGeom>
          <a:solidFill>
            <a:schemeClr val="accent2"/>
          </a:solidFill>
          <a:ln w="28575">
            <a:noFill/>
            <a:miter lim="800000"/>
            <a:headEnd/>
            <a:tailEnd/>
          </a:ln>
        </p:spPr>
        <p:txBody>
          <a:bodyPr lIns="65183" tIns="32585" rIns="65183" bIns="32585">
            <a:spAutoFit/>
          </a:bodyPr>
          <a:lstStyle/>
          <a:p>
            <a:pPr algn="ctr" defTabSz="652463" eaLnBrk="0" hangingPunct="0">
              <a:spcBef>
                <a:spcPct val="50000"/>
              </a:spcBef>
            </a:pPr>
            <a:r>
              <a:rPr lang="en-US" sz="3200" b="1" dirty="0">
                <a:solidFill>
                  <a:srgbClr val="FFFFFF"/>
                </a:solidFill>
              </a:rPr>
              <a:t>Governance</a:t>
            </a:r>
          </a:p>
        </p:txBody>
      </p:sp>
      <p:sp>
        <p:nvSpPr>
          <p:cNvPr id="1038" name="Text Box 455"/>
          <p:cNvSpPr txBox="1">
            <a:spLocks noChangeArrowheads="1"/>
          </p:cNvSpPr>
          <p:nvPr/>
        </p:nvSpPr>
        <p:spPr bwMode="auto">
          <a:xfrm>
            <a:off x="9168607" y="8356168"/>
            <a:ext cx="8218487" cy="558249"/>
          </a:xfrm>
          <a:prstGeom prst="rect">
            <a:avLst/>
          </a:prstGeom>
          <a:solidFill>
            <a:schemeClr val="accent2"/>
          </a:solidFill>
          <a:ln w="9525">
            <a:noFill/>
            <a:miter lim="800000"/>
            <a:headEnd/>
            <a:tailEnd/>
          </a:ln>
        </p:spPr>
        <p:txBody>
          <a:bodyPr lIns="65183" tIns="32585" rIns="65183" bIns="32585">
            <a:spAutoFit/>
          </a:bodyPr>
          <a:lstStyle/>
          <a:p>
            <a:pPr algn="ctr" defTabSz="652463" eaLnBrk="0" hangingPunct="0">
              <a:spcBef>
                <a:spcPct val="50000"/>
              </a:spcBef>
            </a:pPr>
            <a:r>
              <a:rPr lang="en-US" sz="3200" b="1" dirty="0">
                <a:solidFill>
                  <a:srgbClr val="FFFFFF"/>
                </a:solidFill>
              </a:rPr>
              <a:t>Data Resources</a:t>
            </a:r>
          </a:p>
        </p:txBody>
      </p:sp>
      <p:sp>
        <p:nvSpPr>
          <p:cNvPr id="1039" name="Text Box 456"/>
          <p:cNvSpPr txBox="1">
            <a:spLocks noChangeArrowheads="1"/>
          </p:cNvSpPr>
          <p:nvPr/>
        </p:nvSpPr>
        <p:spPr bwMode="auto">
          <a:xfrm>
            <a:off x="35186938" y="3499024"/>
            <a:ext cx="8213725" cy="558249"/>
          </a:xfrm>
          <a:prstGeom prst="rect">
            <a:avLst/>
          </a:prstGeom>
          <a:solidFill>
            <a:schemeClr val="accent2"/>
          </a:solidFill>
          <a:ln w="9525">
            <a:noFill/>
            <a:miter lim="800000"/>
            <a:headEnd/>
            <a:tailEnd/>
          </a:ln>
        </p:spPr>
        <p:txBody>
          <a:bodyPr lIns="65183" tIns="32585" rIns="65183" bIns="32585">
            <a:spAutoFit/>
          </a:bodyPr>
          <a:lstStyle/>
          <a:p>
            <a:pPr algn="ctr" defTabSz="652463" eaLnBrk="0" hangingPunct="0">
              <a:spcBef>
                <a:spcPct val="50000"/>
              </a:spcBef>
            </a:pPr>
            <a:r>
              <a:rPr lang="en-US" sz="3200" b="1" dirty="0">
                <a:solidFill>
                  <a:srgbClr val="FFFFFF"/>
                </a:solidFill>
              </a:rPr>
              <a:t>Population</a:t>
            </a:r>
          </a:p>
        </p:txBody>
      </p:sp>
      <p:sp>
        <p:nvSpPr>
          <p:cNvPr id="1042" name="Text Box 459"/>
          <p:cNvSpPr txBox="1">
            <a:spLocks noChangeArrowheads="1"/>
          </p:cNvSpPr>
          <p:nvPr/>
        </p:nvSpPr>
        <p:spPr bwMode="auto">
          <a:xfrm>
            <a:off x="254000" y="3764137"/>
            <a:ext cx="8464550" cy="8417518"/>
          </a:xfrm>
          <a:prstGeom prst="rect">
            <a:avLst/>
          </a:prstGeom>
          <a:noFill/>
          <a:ln w="9525">
            <a:noFill/>
            <a:miter lim="800000"/>
            <a:headEnd/>
            <a:tailEnd/>
          </a:ln>
        </p:spPr>
        <p:txBody>
          <a:bodyPr wrap="square" lIns="325967" tIns="325967" rIns="325967" bIns="329184">
            <a:spAutoFit/>
          </a:bodyPr>
          <a:lstStyle/>
          <a:p>
            <a:pPr marL="514350" indent="-514350" defTabSz="3135313">
              <a:buFont typeface="+mj-lt"/>
              <a:buAutoNum type="arabicPeriod"/>
            </a:pPr>
            <a:r>
              <a:rPr lang="en-US" sz="2800" dirty="0"/>
              <a:t>How can prediction models be developed and used to identify patients at highest risk of treatment-related complications? </a:t>
            </a:r>
          </a:p>
          <a:p>
            <a:pPr marL="971550" lvl="1" indent="-514350" defTabSz="3135313">
              <a:buFont typeface="+mj-lt"/>
              <a:buAutoNum type="alphaLcPeriod"/>
            </a:pPr>
            <a:r>
              <a:rPr lang="en-US" sz="2800" dirty="0"/>
              <a:t>What data assets within the National Childhood Cancer Registry (NCCR) are needed to create meaningful prediction models?</a:t>
            </a:r>
          </a:p>
          <a:p>
            <a:pPr marL="514350" indent="-514350" defTabSz="3135313">
              <a:buAutoNum type="arabicPeriod"/>
            </a:pPr>
            <a:r>
              <a:rPr lang="en-US" sz="2800" dirty="0"/>
              <a:t>The premise of NCCR centers on the value of aggregating data; how will patients be linked between institutions? </a:t>
            </a:r>
          </a:p>
          <a:p>
            <a:pPr marL="971550" lvl="1" indent="-514350" defTabSz="3135313">
              <a:buFont typeface="+mj-lt"/>
              <a:buAutoNum type="alphaLcPeriod"/>
            </a:pPr>
            <a:r>
              <a:rPr lang="en-US" sz="2800" dirty="0"/>
              <a:t>How will data for patients who receive care across multiple institutions be captured?</a:t>
            </a:r>
          </a:p>
          <a:p>
            <a:pPr marL="514350" indent="-514350" defTabSz="3135313">
              <a:buFontTx/>
              <a:buAutoNum type="arabicPeriod"/>
            </a:pPr>
            <a:r>
              <a:rPr lang="en-US" sz="2800" dirty="0"/>
              <a:t>What are the molecular mechanisms that define how pediatric solid tumors evolve in response to standard pediatric cancer therapy? </a:t>
            </a:r>
          </a:p>
          <a:p>
            <a:pPr marL="971550" lvl="1" indent="-514350" defTabSz="3135313">
              <a:buFont typeface="+mj-lt"/>
              <a:buAutoNum type="alphaLcPeriod"/>
            </a:pPr>
            <a:r>
              <a:rPr lang="en-US" sz="2800" dirty="0"/>
              <a:t>How will genomic information for the same patient be captured over time?</a:t>
            </a:r>
          </a:p>
          <a:p>
            <a:pPr marL="514350" indent="-514350" defTabSz="3135313">
              <a:buFont typeface="+mj-lt"/>
              <a:buAutoNum type="arabicPeriod"/>
            </a:pPr>
            <a:r>
              <a:rPr lang="en-US" sz="2800" dirty="0"/>
              <a:t>What data falls under public health surveillance vs. what data requires IRB approval?</a:t>
            </a:r>
          </a:p>
        </p:txBody>
      </p:sp>
      <p:sp>
        <p:nvSpPr>
          <p:cNvPr id="1047" name="Text Box 481"/>
          <p:cNvSpPr txBox="1">
            <a:spLocks noChangeArrowheads="1"/>
          </p:cNvSpPr>
          <p:nvPr/>
        </p:nvSpPr>
        <p:spPr bwMode="auto">
          <a:xfrm>
            <a:off x="9151938" y="3467448"/>
            <a:ext cx="8220075" cy="558249"/>
          </a:xfrm>
          <a:prstGeom prst="rect">
            <a:avLst/>
          </a:prstGeom>
          <a:solidFill>
            <a:schemeClr val="accent2"/>
          </a:solidFill>
          <a:ln w="9525">
            <a:noFill/>
            <a:miter lim="800000"/>
            <a:headEnd/>
            <a:tailEnd/>
          </a:ln>
        </p:spPr>
        <p:txBody>
          <a:bodyPr lIns="65183" tIns="32585" rIns="65183" bIns="32585">
            <a:spAutoFit/>
          </a:bodyPr>
          <a:lstStyle/>
          <a:p>
            <a:pPr algn="ctr" defTabSz="652463" eaLnBrk="0" hangingPunct="0">
              <a:spcBef>
                <a:spcPct val="50000"/>
              </a:spcBef>
            </a:pPr>
            <a:r>
              <a:rPr lang="en-US" sz="3200" b="1" dirty="0">
                <a:solidFill>
                  <a:srgbClr val="FFFFFF"/>
                </a:solidFill>
              </a:rPr>
              <a:t>Data Sources</a:t>
            </a:r>
          </a:p>
        </p:txBody>
      </p:sp>
      <p:sp>
        <p:nvSpPr>
          <p:cNvPr id="1048" name="Text Box 482"/>
          <p:cNvSpPr txBox="1">
            <a:spLocks noChangeArrowheads="1"/>
          </p:cNvSpPr>
          <p:nvPr/>
        </p:nvSpPr>
        <p:spPr bwMode="auto">
          <a:xfrm>
            <a:off x="8935244" y="3687937"/>
            <a:ext cx="8641556" cy="4973669"/>
          </a:xfrm>
          <a:prstGeom prst="rect">
            <a:avLst/>
          </a:prstGeom>
          <a:noFill/>
          <a:ln w="9525">
            <a:noFill/>
            <a:miter lim="800000"/>
            <a:headEnd/>
            <a:tailEnd/>
          </a:ln>
        </p:spPr>
        <p:txBody>
          <a:bodyPr wrap="square" lIns="329184" tIns="329184" rIns="329184" bIns="329184">
            <a:spAutoFit/>
          </a:bodyPr>
          <a:lstStyle/>
          <a:p>
            <a:pPr defTabSz="3135313"/>
            <a:r>
              <a:rPr lang="en-US" sz="2800" dirty="0"/>
              <a:t>The electronic health record (EHR) is our primary data source for detailed treatment and longitudinal outcomes data which are stored in our clinical data warehouse (CDW). </a:t>
            </a:r>
          </a:p>
          <a:p>
            <a:pPr marL="457200" indent="-457200" defTabSz="3135313">
              <a:buFont typeface="Arial" panose="020B0604020202020204" pitchFamily="34" charset="0"/>
              <a:buChar char="•"/>
            </a:pPr>
            <a:r>
              <a:rPr lang="en-US" sz="2800" dirty="0"/>
              <a:t>Tumor registry contains select outcomes data, ex. relapse</a:t>
            </a:r>
          </a:p>
          <a:p>
            <a:pPr marL="457200" indent="-457200" defTabSz="3135313">
              <a:buFont typeface="Arial" panose="020B0604020202020204" pitchFamily="34" charset="0"/>
              <a:buChar char="•"/>
            </a:pPr>
            <a:r>
              <a:rPr lang="en-US" sz="2800" dirty="0"/>
              <a:t>Genomic and germline test results are stored in our Division of Genomic Diagnostics servers</a:t>
            </a:r>
          </a:p>
          <a:p>
            <a:pPr marL="457200" indent="-457200" defTabSz="3135313">
              <a:buFont typeface="Arial" panose="020B0604020202020204" pitchFamily="34" charset="0"/>
              <a:buChar char="•"/>
            </a:pPr>
            <a:r>
              <a:rPr lang="en-US" sz="2800" dirty="0"/>
              <a:t>Clinical trials participation data is stored in our clinical trials management system, Oncore </a:t>
            </a:r>
          </a:p>
          <a:p>
            <a:pPr marL="457200" indent="-457200" defTabSz="3135313">
              <a:buFont typeface="Arial" panose="020B0604020202020204" pitchFamily="34" charset="0"/>
              <a:buChar char="•"/>
            </a:pPr>
            <a:r>
              <a:rPr lang="en-US" sz="2800" dirty="0"/>
              <a:t>Collaborating will further our goals by facilitating data aggregation for many niche pediatric cancer populations</a:t>
            </a:r>
          </a:p>
        </p:txBody>
      </p:sp>
      <p:sp>
        <p:nvSpPr>
          <p:cNvPr id="1053" name="Text Box 493"/>
          <p:cNvSpPr txBox="1">
            <a:spLocks noChangeArrowheads="1"/>
          </p:cNvSpPr>
          <p:nvPr/>
        </p:nvSpPr>
        <p:spPr bwMode="auto">
          <a:xfrm>
            <a:off x="8951913" y="8552733"/>
            <a:ext cx="8624887" cy="4542782"/>
          </a:xfrm>
          <a:prstGeom prst="rect">
            <a:avLst/>
          </a:prstGeom>
          <a:noFill/>
          <a:ln w="9525">
            <a:noFill/>
            <a:miter lim="800000"/>
            <a:headEnd/>
            <a:tailEnd/>
          </a:ln>
        </p:spPr>
        <p:txBody>
          <a:bodyPr wrap="square" lIns="329184" tIns="329184" rIns="329184" bIns="329184">
            <a:spAutoFit/>
          </a:bodyPr>
          <a:lstStyle/>
          <a:p>
            <a:pPr defTabSz="3135313"/>
            <a:r>
              <a:rPr lang="en-US" sz="2800" dirty="0"/>
              <a:t>The Childhood Cancer Health Informatics Program (C2HIP) manages oncology data in the CDW and tumor registry (TR). </a:t>
            </a:r>
          </a:p>
          <a:p>
            <a:pPr marL="457200" indent="-457200" defTabSz="3135313">
              <a:buFont typeface="Arial" panose="020B0604020202020204" pitchFamily="34" charset="0"/>
              <a:buChar char="•"/>
            </a:pPr>
            <a:r>
              <a:rPr lang="en-US" sz="2800" dirty="0"/>
              <a:t>TR uses </a:t>
            </a:r>
            <a:r>
              <a:rPr lang="en-US" sz="2800" dirty="0" err="1"/>
              <a:t>Oncolog</a:t>
            </a:r>
            <a:r>
              <a:rPr lang="en-US" sz="2800" dirty="0"/>
              <a:t> software program (</a:t>
            </a:r>
            <a:r>
              <a:rPr lang="en-US" sz="2800" dirty="0">
                <a:hlinkClick r:id="rId3"/>
              </a:rPr>
              <a:t>www.oncolog.com</a:t>
            </a:r>
            <a:r>
              <a:rPr lang="en-US" sz="2800" dirty="0"/>
              <a:t>)</a:t>
            </a:r>
          </a:p>
          <a:p>
            <a:pPr marL="457200" indent="-457200" defTabSz="3135313">
              <a:buFont typeface="Arial" panose="020B0604020202020204" pitchFamily="34" charset="0"/>
              <a:buChar char="•"/>
            </a:pPr>
            <a:r>
              <a:rPr lang="en-US" sz="2800" dirty="0"/>
              <a:t>Cancer diagnoses stored using the ICD-O ontology </a:t>
            </a:r>
          </a:p>
          <a:p>
            <a:pPr marL="457200" indent="-457200" defTabSz="3135313">
              <a:buFont typeface="Arial" panose="020B0604020202020204" pitchFamily="34" charset="0"/>
              <a:buChar char="•"/>
            </a:pPr>
            <a:r>
              <a:rPr lang="en-US" sz="2800" dirty="0"/>
              <a:t>Genomics and clinical trials database will have key data piped into the CDW for aggregation and data quality assessment (DQA)</a:t>
            </a:r>
          </a:p>
          <a:p>
            <a:pPr marL="457200" indent="-457200" defTabSz="3135313">
              <a:buFont typeface="Arial" panose="020B0604020202020204" pitchFamily="34" charset="0"/>
              <a:buChar char="•"/>
            </a:pPr>
            <a:r>
              <a:rPr lang="en-US" sz="2800" dirty="0"/>
              <a:t>Our team has expertise in widely-adopted common data models, including OHDSI/OMOP and </a:t>
            </a:r>
            <a:r>
              <a:rPr lang="en-US" sz="2800" dirty="0" err="1"/>
              <a:t>PCORnet</a:t>
            </a:r>
            <a:endParaRPr lang="en-US" sz="2400" dirty="0"/>
          </a:p>
        </p:txBody>
      </p:sp>
      <p:sp>
        <p:nvSpPr>
          <p:cNvPr id="1059" name="Text Box 511"/>
          <p:cNvSpPr txBox="1">
            <a:spLocks noChangeArrowheads="1"/>
          </p:cNvSpPr>
          <p:nvPr/>
        </p:nvSpPr>
        <p:spPr bwMode="auto">
          <a:xfrm>
            <a:off x="35056763" y="3789537"/>
            <a:ext cx="8640761" cy="4542782"/>
          </a:xfrm>
          <a:prstGeom prst="rect">
            <a:avLst/>
          </a:prstGeom>
          <a:noFill/>
          <a:ln w="9525">
            <a:noFill/>
            <a:miter lim="800000"/>
            <a:headEnd/>
            <a:tailEnd/>
          </a:ln>
        </p:spPr>
        <p:txBody>
          <a:bodyPr wrap="square" lIns="329184" tIns="329184" rIns="329184" bIns="329184">
            <a:spAutoFit/>
          </a:bodyPr>
          <a:lstStyle/>
          <a:p>
            <a:pPr defTabSz="3135313"/>
            <a:r>
              <a:rPr lang="en-US" sz="2800" dirty="0"/>
              <a:t>Children’s Hospital of Philadelphia (CHOP) is one of largest pediatric cancer centers in USA</a:t>
            </a:r>
          </a:p>
          <a:p>
            <a:pPr marL="457200" indent="-457200" defTabSz="3135313">
              <a:buFont typeface="Arial" panose="020B0604020202020204" pitchFamily="34" charset="0"/>
              <a:buChar char="•"/>
            </a:pPr>
            <a:r>
              <a:rPr lang="en-US" sz="2800" dirty="0"/>
              <a:t>Approximately 600 new oncology patients each year</a:t>
            </a:r>
          </a:p>
          <a:p>
            <a:pPr marL="457200" indent="-457200" defTabSz="3135313">
              <a:buFont typeface="Arial" panose="020B0604020202020204" pitchFamily="34" charset="0"/>
              <a:buChar char="•"/>
            </a:pPr>
            <a:r>
              <a:rPr lang="en-US" sz="2800" dirty="0"/>
              <a:t>Tumor registry includes liquid, solid, and neurologic cancers</a:t>
            </a:r>
          </a:p>
          <a:p>
            <a:pPr marL="457200" indent="-457200" defTabSz="3135313">
              <a:buFont typeface="Arial" panose="020B0604020202020204" pitchFamily="34" charset="0"/>
              <a:buChar char="•"/>
            </a:pPr>
            <a:r>
              <a:rPr lang="en-US" sz="2800" dirty="0"/>
              <a:t>Southeastern PA catchment area: Parts of PA, NJ, DE</a:t>
            </a:r>
          </a:p>
          <a:p>
            <a:pPr marL="457200" indent="-457200" defTabSz="3135313">
              <a:buFont typeface="Arial" panose="020B0604020202020204" pitchFamily="34" charset="0"/>
              <a:buChar char="•"/>
            </a:pPr>
            <a:r>
              <a:rPr lang="en-US" sz="2800" dirty="0"/>
              <a:t>Diverse racial and ethnic population</a:t>
            </a:r>
          </a:p>
          <a:p>
            <a:pPr defTabSz="3135313"/>
            <a:endParaRPr lang="en-US" sz="2800" dirty="0"/>
          </a:p>
          <a:p>
            <a:pPr defTabSz="3135313"/>
            <a:endParaRPr lang="en-US" sz="2800" dirty="0"/>
          </a:p>
        </p:txBody>
      </p:sp>
      <p:sp>
        <p:nvSpPr>
          <p:cNvPr id="59" name="Text Box 457"/>
          <p:cNvSpPr txBox="1">
            <a:spLocks noChangeArrowheads="1"/>
          </p:cNvSpPr>
          <p:nvPr/>
        </p:nvSpPr>
        <p:spPr bwMode="auto">
          <a:xfrm>
            <a:off x="35220275" y="18175307"/>
            <a:ext cx="8191500" cy="558249"/>
          </a:xfrm>
          <a:prstGeom prst="rect">
            <a:avLst/>
          </a:prstGeom>
          <a:solidFill>
            <a:schemeClr val="accent2"/>
          </a:solidFill>
          <a:ln w="9525">
            <a:noFill/>
            <a:miter lim="800000"/>
            <a:headEnd/>
            <a:tailEnd/>
          </a:ln>
        </p:spPr>
        <p:txBody>
          <a:bodyPr lIns="65183" tIns="32585" rIns="65183" bIns="32585">
            <a:spAutoFit/>
          </a:bodyPr>
          <a:lstStyle/>
          <a:p>
            <a:pPr algn="ctr" defTabSz="652463" eaLnBrk="0" hangingPunct="0">
              <a:spcBef>
                <a:spcPct val="50000"/>
              </a:spcBef>
            </a:pPr>
            <a:r>
              <a:rPr lang="en-US" sz="3200" b="1" dirty="0">
                <a:solidFill>
                  <a:srgbClr val="FFFFFF"/>
                </a:solidFill>
              </a:rPr>
              <a:t>Contact Information</a:t>
            </a:r>
          </a:p>
        </p:txBody>
      </p:sp>
      <p:sp>
        <p:nvSpPr>
          <p:cNvPr id="61" name="Rectangle 60"/>
          <p:cNvSpPr/>
          <p:nvPr/>
        </p:nvSpPr>
        <p:spPr>
          <a:xfrm>
            <a:off x="2155371" y="2364152"/>
            <a:ext cx="38633400" cy="938719"/>
          </a:xfrm>
          <a:prstGeom prst="rect">
            <a:avLst/>
          </a:prstGeom>
        </p:spPr>
        <p:txBody>
          <a:bodyPr wrap="square">
            <a:spAutoFit/>
          </a:bodyPr>
          <a:lstStyle/>
          <a:p>
            <a:pPr algn="ctr" defTabSz="652463" eaLnBrk="0" hangingPunct="0">
              <a:lnSpc>
                <a:spcPts val="3300"/>
              </a:lnSpc>
            </a:pPr>
            <a:r>
              <a:rPr lang="en-US" sz="2800" b="1" dirty="0">
                <a:solidFill>
                  <a:srgbClr val="FFFFFF"/>
                </a:solidFill>
                <a:latin typeface="Arial" charset="0"/>
              </a:rPr>
              <a:t>Principal Investigator: Richard </a:t>
            </a:r>
            <a:r>
              <a:rPr lang="en-US" sz="2800" b="1" dirty="0" err="1">
                <a:solidFill>
                  <a:srgbClr val="FFFFFF"/>
                </a:solidFill>
                <a:latin typeface="Arial" charset="0"/>
              </a:rPr>
              <a:t>Aplenc</a:t>
            </a:r>
            <a:r>
              <a:rPr lang="en-US" sz="2800" b="1" dirty="0">
                <a:solidFill>
                  <a:srgbClr val="FFFFFF"/>
                </a:solidFill>
                <a:latin typeface="Arial" charset="0"/>
              </a:rPr>
              <a:t>, MD, PhD, MSCE</a:t>
            </a:r>
            <a:r>
              <a:rPr lang="en-US" sz="2800" b="1" baseline="30000" dirty="0">
                <a:solidFill>
                  <a:srgbClr val="FFFFFF"/>
                </a:solidFill>
                <a:latin typeface="Arial" charset="0"/>
              </a:rPr>
              <a:t>1,2,3</a:t>
            </a:r>
            <a:r>
              <a:rPr lang="en-US" sz="2800" b="1" dirty="0">
                <a:solidFill>
                  <a:srgbClr val="FFFFFF"/>
                </a:solidFill>
                <a:latin typeface="Arial" charset="0"/>
              </a:rPr>
              <a:t>		Key Personnel: Charles A. Phillips MD, MSHP</a:t>
            </a:r>
            <a:r>
              <a:rPr lang="en-US" sz="2800" b="1" baseline="30000" dirty="0">
                <a:solidFill>
                  <a:srgbClr val="FFFFFF"/>
                </a:solidFill>
                <a:latin typeface="Arial" charset="0"/>
              </a:rPr>
              <a:t>1,2,3</a:t>
            </a:r>
            <a:r>
              <a:rPr lang="en-US" sz="2800" b="1" dirty="0">
                <a:solidFill>
                  <a:srgbClr val="FFFFFF"/>
                </a:solidFill>
                <a:latin typeface="Arial" charset="0"/>
              </a:rPr>
              <a:t>, L. Charles Bailey, MD, PhD</a:t>
            </a:r>
            <a:r>
              <a:rPr lang="en-US" sz="2800" b="1" baseline="30000" dirty="0">
                <a:solidFill>
                  <a:srgbClr val="FFFFFF"/>
                </a:solidFill>
                <a:latin typeface="Arial" charset="0"/>
              </a:rPr>
              <a:t>1,2,3</a:t>
            </a:r>
            <a:r>
              <a:rPr lang="en-US" sz="2800" b="1" dirty="0">
                <a:solidFill>
                  <a:srgbClr val="FFFFFF"/>
                </a:solidFill>
                <a:latin typeface="Arial" charset="0"/>
              </a:rPr>
              <a:t>, Steven P. Hunger MD</a:t>
            </a:r>
            <a:r>
              <a:rPr lang="en-US" sz="2800" b="1" baseline="30000" dirty="0">
                <a:solidFill>
                  <a:srgbClr val="FFFFFF"/>
                </a:solidFill>
                <a:latin typeface="Arial" charset="0"/>
              </a:rPr>
              <a:t>1,2</a:t>
            </a:r>
            <a:r>
              <a:rPr lang="en-US" sz="2800" b="1" dirty="0">
                <a:solidFill>
                  <a:srgbClr val="FFFFFF"/>
                </a:solidFill>
                <a:latin typeface="Arial" charset="0"/>
              </a:rPr>
              <a:t>, Edward Krause</a:t>
            </a:r>
            <a:r>
              <a:rPr lang="en-US" sz="2800" b="1" baseline="30000" dirty="0">
                <a:solidFill>
                  <a:srgbClr val="FFFFFF"/>
                </a:solidFill>
                <a:latin typeface="Arial" charset="0"/>
              </a:rPr>
              <a:t>1</a:t>
            </a:r>
            <a:r>
              <a:rPr lang="en-US" sz="2800" b="1" dirty="0">
                <a:solidFill>
                  <a:srgbClr val="FFFFFF"/>
                </a:solidFill>
                <a:latin typeface="Arial" charset="0"/>
              </a:rPr>
              <a:t>, David T. </a:t>
            </a:r>
            <a:r>
              <a:rPr lang="en-US" sz="2800" b="1" dirty="0" err="1">
                <a:solidFill>
                  <a:srgbClr val="FFFFFF"/>
                </a:solidFill>
                <a:latin typeface="Arial" charset="0"/>
              </a:rPr>
              <a:t>Teachey</a:t>
            </a:r>
            <a:r>
              <a:rPr lang="en-US" sz="2800" b="1" dirty="0">
                <a:solidFill>
                  <a:srgbClr val="FFFFFF"/>
                </a:solidFill>
                <a:latin typeface="Arial" charset="0"/>
              </a:rPr>
              <a:t>, MD</a:t>
            </a:r>
            <a:r>
              <a:rPr lang="en-US" sz="2800" b="1" baseline="30000" dirty="0">
                <a:solidFill>
                  <a:srgbClr val="FFFFFF"/>
                </a:solidFill>
                <a:latin typeface="Arial" charset="0"/>
              </a:rPr>
              <a:t>1,2</a:t>
            </a:r>
            <a:r>
              <a:rPr lang="en-US" sz="2800" b="1" dirty="0">
                <a:solidFill>
                  <a:srgbClr val="FFFFFF"/>
                </a:solidFill>
                <a:latin typeface="Arial" charset="0"/>
              </a:rPr>
              <a:t> </a:t>
            </a:r>
          </a:p>
          <a:p>
            <a:pPr algn="ctr" defTabSz="652463" eaLnBrk="0" hangingPunct="0">
              <a:lnSpc>
                <a:spcPts val="3300"/>
              </a:lnSpc>
            </a:pPr>
            <a:r>
              <a:rPr lang="en-US" sz="2800" b="1" dirty="0">
                <a:solidFill>
                  <a:srgbClr val="FFFFFF"/>
                </a:solidFill>
                <a:latin typeface="Arial" charset="0"/>
              </a:rPr>
              <a:t>Institutions: </a:t>
            </a:r>
            <a:r>
              <a:rPr lang="en-US" sz="2800" b="1" baseline="30000" dirty="0">
                <a:solidFill>
                  <a:srgbClr val="FFFFFF"/>
                </a:solidFill>
                <a:latin typeface="Arial" charset="0"/>
              </a:rPr>
              <a:t>1</a:t>
            </a:r>
            <a:r>
              <a:rPr lang="en-US" sz="2800" b="1" dirty="0">
                <a:solidFill>
                  <a:srgbClr val="FFFFFF"/>
                </a:solidFill>
                <a:latin typeface="Arial" charset="0"/>
              </a:rPr>
              <a:t> Children’s Hospital of Philadelphia Cancer Center, </a:t>
            </a:r>
            <a:r>
              <a:rPr lang="en-US" sz="2800" b="1" baseline="30000" dirty="0">
                <a:solidFill>
                  <a:srgbClr val="FFFFFF"/>
                </a:solidFill>
                <a:latin typeface="Arial" charset="0"/>
              </a:rPr>
              <a:t>2</a:t>
            </a:r>
            <a:r>
              <a:rPr lang="en-US" sz="2800" b="1" dirty="0">
                <a:solidFill>
                  <a:srgbClr val="FFFFFF"/>
                </a:solidFill>
                <a:latin typeface="Arial" charset="0"/>
              </a:rPr>
              <a:t> Department of Pediatrics, University of PA School of Medicine, </a:t>
            </a:r>
            <a:r>
              <a:rPr lang="en-US" sz="2800" b="1" baseline="30000" dirty="0">
                <a:solidFill>
                  <a:srgbClr val="FFFFFF"/>
                </a:solidFill>
                <a:latin typeface="Arial" charset="0"/>
              </a:rPr>
              <a:t>3</a:t>
            </a:r>
            <a:r>
              <a:rPr lang="en-US" sz="2800" b="1" dirty="0">
                <a:solidFill>
                  <a:srgbClr val="FFFFFF"/>
                </a:solidFill>
                <a:latin typeface="Arial" charset="0"/>
              </a:rPr>
              <a:t> Department of Biomedical and Health Informatics, Children’s Hospital of Philadelphia</a:t>
            </a:r>
          </a:p>
        </p:txBody>
      </p:sp>
      <p:pic>
        <p:nvPicPr>
          <p:cNvPr id="3" name="Picture 2">
            <a:extLst>
              <a:ext uri="{FF2B5EF4-FFF2-40B4-BE49-F238E27FC236}">
                <a16:creationId xmlns:a16="http://schemas.microsoft.com/office/drawing/2014/main" id="{970EEAF9-D6D8-1A49-B905-A4C8EB6971CD}"/>
              </a:ext>
            </a:extLst>
          </p:cNvPr>
          <p:cNvPicPr>
            <a:picLocks noChangeAspect="1"/>
          </p:cNvPicPr>
          <p:nvPr/>
        </p:nvPicPr>
        <p:blipFill>
          <a:blip r:embed="rId4"/>
          <a:stretch>
            <a:fillRect/>
          </a:stretch>
        </p:blipFill>
        <p:spPr>
          <a:xfrm>
            <a:off x="28428289" y="75604"/>
            <a:ext cx="15023174" cy="1820056"/>
          </a:xfrm>
          <a:prstGeom prst="rect">
            <a:avLst/>
          </a:prstGeom>
        </p:spPr>
      </p:pic>
      <p:graphicFrame>
        <p:nvGraphicFramePr>
          <p:cNvPr id="7" name="Table 6">
            <a:extLst>
              <a:ext uri="{FF2B5EF4-FFF2-40B4-BE49-F238E27FC236}">
                <a16:creationId xmlns:a16="http://schemas.microsoft.com/office/drawing/2014/main" id="{AF4E6E2D-C2F7-464F-8004-D81CAD9B91D5}"/>
              </a:ext>
            </a:extLst>
          </p:cNvPr>
          <p:cNvGraphicFramePr>
            <a:graphicFrameLocks noGrp="1"/>
          </p:cNvGraphicFramePr>
          <p:nvPr>
            <p:extLst>
              <p:ext uri="{D42A27DB-BD31-4B8C-83A1-F6EECF244321}">
                <p14:modId xmlns:p14="http://schemas.microsoft.com/office/powerpoint/2010/main" val="2761219864"/>
              </p:ext>
            </p:extLst>
          </p:nvPr>
        </p:nvGraphicFramePr>
        <p:xfrm>
          <a:off x="35916724" y="18964074"/>
          <a:ext cx="7461714" cy="2743200"/>
        </p:xfrm>
        <a:graphic>
          <a:graphicData uri="http://schemas.openxmlformats.org/drawingml/2006/table">
            <a:tbl>
              <a:tblPr firstRow="1" bandRow="1">
                <a:tableStyleId>{5940675A-B579-460E-94D1-54222C63F5DA}</a:tableStyleId>
              </a:tblPr>
              <a:tblGrid>
                <a:gridCol w="3730857">
                  <a:extLst>
                    <a:ext uri="{9D8B030D-6E8A-4147-A177-3AD203B41FA5}">
                      <a16:colId xmlns:a16="http://schemas.microsoft.com/office/drawing/2014/main" val="3042058297"/>
                    </a:ext>
                  </a:extLst>
                </a:gridCol>
                <a:gridCol w="3730857">
                  <a:extLst>
                    <a:ext uri="{9D8B030D-6E8A-4147-A177-3AD203B41FA5}">
                      <a16:colId xmlns:a16="http://schemas.microsoft.com/office/drawing/2014/main" val="962618589"/>
                    </a:ext>
                  </a:extLst>
                </a:gridCol>
              </a:tblGrid>
              <a:tr h="370840">
                <a:tc>
                  <a:txBody>
                    <a:bodyPr/>
                    <a:lstStyle/>
                    <a:p>
                      <a:r>
                        <a:rPr lang="en-US" sz="2400" dirty="0"/>
                        <a:t>Richard </a:t>
                      </a:r>
                      <a:r>
                        <a:rPr lang="en-US" sz="2400" dirty="0" err="1"/>
                        <a:t>Aplenc</a:t>
                      </a:r>
                      <a:endParaRPr lang="en-US" sz="2400" dirty="0"/>
                    </a:p>
                  </a:txBody>
                  <a:tcPr>
                    <a:lnL w="12700" cmpd="sng">
                      <a:noFill/>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err="1"/>
                        <a:t>aplenc@chop.edu</a:t>
                      </a:r>
                      <a:endParaRPr lang="en-US" sz="2400" dirty="0"/>
                    </a:p>
                  </a:txBody>
                  <a:tcPr>
                    <a:lnL w="12700" cap="flat" cmpd="sng" algn="ctr">
                      <a:noFill/>
                      <a:prstDash val="solid"/>
                      <a:round/>
                      <a:headEnd type="none" w="med" len="med"/>
                      <a:tailEnd type="none" w="med" len="med"/>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341402591"/>
                  </a:ext>
                </a:extLst>
              </a:tr>
              <a:tr h="370840">
                <a:tc>
                  <a:txBody>
                    <a:bodyPr/>
                    <a:lstStyle/>
                    <a:p>
                      <a:r>
                        <a:rPr lang="en-US" sz="2400" dirty="0"/>
                        <a:t>Charles Bailey</a:t>
                      </a:r>
                    </a:p>
                  </a:txBody>
                  <a:tcP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err="1"/>
                        <a:t>baileyc@chop.edu</a:t>
                      </a:r>
                      <a:endParaRPr lang="en-US" sz="2400" dirty="0"/>
                    </a:p>
                  </a:txBody>
                  <a:tcP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32488543"/>
                  </a:ext>
                </a:extLst>
              </a:tr>
              <a:tr h="370840">
                <a:tc>
                  <a:txBody>
                    <a:bodyPr/>
                    <a:lstStyle/>
                    <a:p>
                      <a:r>
                        <a:rPr lang="en-US" sz="2400" dirty="0"/>
                        <a:t>Edward Krause</a:t>
                      </a:r>
                    </a:p>
                  </a:txBody>
                  <a:tcP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err="1"/>
                        <a:t>krausee@chop.edu</a:t>
                      </a:r>
                      <a:endParaRPr lang="en-US" sz="2400" dirty="0"/>
                    </a:p>
                  </a:txBody>
                  <a:tcP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38310483"/>
                  </a:ext>
                </a:extLst>
              </a:tr>
              <a:tr h="370840">
                <a:tc>
                  <a:txBody>
                    <a:bodyPr/>
                    <a:lstStyle/>
                    <a:p>
                      <a:r>
                        <a:rPr lang="en-US" sz="2400" dirty="0"/>
                        <a:t>Stephen Hunger</a:t>
                      </a:r>
                    </a:p>
                  </a:txBody>
                  <a:tcP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err="1"/>
                        <a:t>hungers@chop.edu</a:t>
                      </a:r>
                      <a:endParaRPr lang="en-US" sz="2400" dirty="0"/>
                    </a:p>
                  </a:txBody>
                  <a:tcP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13875988"/>
                  </a:ext>
                </a:extLst>
              </a:tr>
              <a:tr h="370840">
                <a:tc>
                  <a:txBody>
                    <a:bodyPr/>
                    <a:lstStyle/>
                    <a:p>
                      <a:r>
                        <a:rPr lang="en-US" sz="2400" dirty="0"/>
                        <a:t>Charles Phillips</a:t>
                      </a:r>
                    </a:p>
                  </a:txBody>
                  <a:tcP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a:t>phillipsc2@chop.edu</a:t>
                      </a:r>
                    </a:p>
                  </a:txBody>
                  <a:tcP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648219106"/>
                  </a:ext>
                </a:extLst>
              </a:tr>
              <a:tr h="370840">
                <a:tc>
                  <a:txBody>
                    <a:bodyPr/>
                    <a:lstStyle/>
                    <a:p>
                      <a:r>
                        <a:rPr lang="en-US" sz="2400" dirty="0"/>
                        <a:t>David </a:t>
                      </a:r>
                      <a:r>
                        <a:rPr lang="en-US" sz="2400" dirty="0" err="1"/>
                        <a:t>Teachey</a:t>
                      </a:r>
                      <a:endParaRPr lang="en-US" sz="2400" dirty="0"/>
                    </a:p>
                  </a:txBody>
                  <a:tcP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r>
                        <a:rPr lang="en-US" sz="2400" dirty="0" err="1"/>
                        <a:t>teacheyd@chop.edu</a:t>
                      </a:r>
                      <a:endParaRPr lang="en-US" sz="2400" dirty="0"/>
                    </a:p>
                  </a:txBody>
                  <a:tcP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191526554"/>
                  </a:ext>
                </a:extLst>
              </a:tr>
            </a:tbl>
          </a:graphicData>
        </a:graphic>
      </p:graphicFrame>
      <p:graphicFrame>
        <p:nvGraphicFramePr>
          <p:cNvPr id="2" name="Table 1">
            <a:extLst>
              <a:ext uri="{FF2B5EF4-FFF2-40B4-BE49-F238E27FC236}">
                <a16:creationId xmlns:a16="http://schemas.microsoft.com/office/drawing/2014/main" id="{2738A575-FD98-294D-AE2B-EEFFFC8A9956}"/>
              </a:ext>
            </a:extLst>
          </p:cNvPr>
          <p:cNvGraphicFramePr>
            <a:graphicFrameLocks noGrp="1"/>
          </p:cNvGraphicFramePr>
          <p:nvPr>
            <p:extLst>
              <p:ext uri="{D42A27DB-BD31-4B8C-83A1-F6EECF244321}">
                <p14:modId xmlns:p14="http://schemas.microsoft.com/office/powerpoint/2010/main" val="1959725281"/>
              </p:ext>
            </p:extLst>
          </p:nvPr>
        </p:nvGraphicFramePr>
        <p:xfrm>
          <a:off x="17841913" y="12929126"/>
          <a:ext cx="16903701" cy="8919210"/>
        </p:xfrm>
        <a:graphic>
          <a:graphicData uri="http://schemas.openxmlformats.org/drawingml/2006/table">
            <a:tbl>
              <a:tblPr>
                <a:tableStyleId>{9D7B26C5-4107-4FEC-AEDC-1716B250A1EF}</a:tableStyleId>
              </a:tblPr>
              <a:tblGrid>
                <a:gridCol w="4205287">
                  <a:extLst>
                    <a:ext uri="{9D8B030D-6E8A-4147-A177-3AD203B41FA5}">
                      <a16:colId xmlns:a16="http://schemas.microsoft.com/office/drawing/2014/main" val="1149810630"/>
                    </a:ext>
                  </a:extLst>
                </a:gridCol>
                <a:gridCol w="2819400">
                  <a:extLst>
                    <a:ext uri="{9D8B030D-6E8A-4147-A177-3AD203B41FA5}">
                      <a16:colId xmlns:a16="http://schemas.microsoft.com/office/drawing/2014/main" val="3007639927"/>
                    </a:ext>
                  </a:extLst>
                </a:gridCol>
                <a:gridCol w="2768600">
                  <a:extLst>
                    <a:ext uri="{9D8B030D-6E8A-4147-A177-3AD203B41FA5}">
                      <a16:colId xmlns:a16="http://schemas.microsoft.com/office/drawing/2014/main" val="1153719473"/>
                    </a:ext>
                  </a:extLst>
                </a:gridCol>
                <a:gridCol w="3962400">
                  <a:extLst>
                    <a:ext uri="{9D8B030D-6E8A-4147-A177-3AD203B41FA5}">
                      <a16:colId xmlns:a16="http://schemas.microsoft.com/office/drawing/2014/main" val="469305150"/>
                    </a:ext>
                  </a:extLst>
                </a:gridCol>
                <a:gridCol w="3148014">
                  <a:extLst>
                    <a:ext uri="{9D8B030D-6E8A-4147-A177-3AD203B41FA5}">
                      <a16:colId xmlns:a16="http://schemas.microsoft.com/office/drawing/2014/main" val="2896600153"/>
                    </a:ext>
                  </a:extLst>
                </a:gridCol>
              </a:tblGrid>
              <a:tr h="254786">
                <a:tc>
                  <a:txBody>
                    <a:bodyPr/>
                    <a:lstStyle/>
                    <a:p>
                      <a:pPr algn="ctr" fontAlgn="b"/>
                      <a:endParaRPr lang="en-US" sz="2800" b="1" i="0" u="none" strike="noStrike" dirty="0">
                        <a:solidFill>
                          <a:srgbClr val="FFFFFF"/>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solidFill>
                      <a:schemeClr val="accent2"/>
                    </a:solidFill>
                  </a:tcPr>
                </a:tc>
                <a:tc gridSpan="3">
                  <a:txBody>
                    <a:bodyPr/>
                    <a:lstStyle/>
                    <a:p>
                      <a:pPr algn="l" fontAlgn="b"/>
                      <a:r>
                        <a:rPr lang="en-US" sz="2800" b="1" u="none" strike="noStrike" dirty="0">
                          <a:solidFill>
                            <a:srgbClr val="FFFFFF"/>
                          </a:solidFill>
                          <a:effectLst/>
                          <a:latin typeface="+mn-lt"/>
                        </a:rPr>
                        <a:t>           Population Characteristics 2015-2020</a:t>
                      </a:r>
                      <a:endParaRPr lang="en-US" sz="2800" b="1" i="0" u="none" strike="noStrike" dirty="0">
                        <a:solidFill>
                          <a:srgbClr val="FFFFFF"/>
                        </a:solidFill>
                        <a:effectLst/>
                        <a:latin typeface="+mn-lt"/>
                      </a:endParaRP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solidFill>
                      <a:schemeClr val="accent2"/>
                    </a:solidFill>
                  </a:tcPr>
                </a:tc>
                <a:tc hMerge="1">
                  <a:txBody>
                    <a:bodyPr/>
                    <a:lstStyle/>
                    <a:p>
                      <a:pPr algn="ctr" fontAlgn="b"/>
                      <a:endParaRPr lang="en-US" sz="3200" b="1" i="0" u="none" strike="noStrike" dirty="0">
                        <a:solidFill>
                          <a:srgbClr val="000000"/>
                        </a:solidFill>
                        <a:effectLst/>
                        <a:latin typeface="Calibri" panose="020F0502020204030204" pitchFamily="34" charset="0"/>
                      </a:endParaRPr>
                    </a:p>
                  </a:txBody>
                  <a:tcPr marL="9525" marR="9525" marT="9525" marB="0" anchor="b"/>
                </a:tc>
                <a:tc hMerge="1">
                  <a:txBody>
                    <a:bodyPr/>
                    <a:lstStyle/>
                    <a:p>
                      <a:pPr algn="ctr" fontAlgn="b"/>
                      <a:endParaRPr lang="en-US" sz="32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2800" b="1" i="0" u="none" strike="noStrike" dirty="0">
                        <a:solidFill>
                          <a:srgbClr val="FFFFFF"/>
                        </a:solidFill>
                        <a:effectLst/>
                        <a:latin typeface="+mn-lt"/>
                      </a:endParaRPr>
                    </a:p>
                  </a:txBody>
                  <a:tcPr marL="9525" marR="9525" marT="9525" marB="0" anchor="b">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solidFill>
                      <a:schemeClr val="accent2"/>
                    </a:solidFill>
                  </a:tcPr>
                </a:tc>
                <a:extLst>
                  <a:ext uri="{0D108BD9-81ED-4DB2-BD59-A6C34878D82A}">
                    <a16:rowId xmlns:a16="http://schemas.microsoft.com/office/drawing/2014/main" val="2038996265"/>
                  </a:ext>
                </a:extLst>
              </a:tr>
              <a:tr h="389871">
                <a:tc>
                  <a:txBody>
                    <a:bodyPr/>
                    <a:lstStyle/>
                    <a:p>
                      <a:pPr algn="ctr" fontAlgn="b"/>
                      <a:r>
                        <a:rPr lang="en-US" sz="2600" b="1" u="none" strike="noStrike">
                          <a:solidFill>
                            <a:srgbClr val="FFFFFF"/>
                          </a:solidFill>
                          <a:effectLst/>
                          <a:latin typeface="+mn-lt"/>
                        </a:rPr>
                        <a:t>Variable</a:t>
                      </a:r>
                      <a:endParaRPr lang="en-US" sz="2600" b="1" i="0" u="none" strike="noStrike">
                        <a:solidFill>
                          <a:srgbClr val="FFFFFF"/>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chemeClr val="accent2"/>
                    </a:solidFill>
                  </a:tcPr>
                </a:tc>
                <a:tc>
                  <a:txBody>
                    <a:bodyPr/>
                    <a:lstStyle/>
                    <a:p>
                      <a:pPr algn="ctr" fontAlgn="b"/>
                      <a:r>
                        <a:rPr lang="en-US" sz="2600" b="1" u="none" strike="noStrike" dirty="0">
                          <a:solidFill>
                            <a:srgbClr val="FFFFFF"/>
                          </a:solidFill>
                          <a:effectLst/>
                          <a:latin typeface="+mn-lt"/>
                        </a:rPr>
                        <a:t>Total Patients (%)</a:t>
                      </a:r>
                      <a:endParaRPr lang="en-US" sz="2600" b="1" i="0" u="none" strike="noStrike" dirty="0">
                        <a:solidFill>
                          <a:srgbClr val="FFFFFF"/>
                        </a:solidFill>
                        <a:effectLst/>
                        <a:latin typeface="+mn-lt"/>
                      </a:endParaRPr>
                    </a:p>
                  </a:txBody>
                  <a:tcPr marL="9525" marR="9525" marT="9525" marB="0" anchor="b">
                    <a:lnL>
                      <a:noFill/>
                    </a:lnL>
                    <a:lnR>
                      <a:noFill/>
                    </a:lnR>
                    <a:lnT>
                      <a:noFill/>
                    </a:lnT>
                    <a:lnB>
                      <a:noFill/>
                    </a:lnB>
                    <a:lnTlToBr w="12700" cmpd="sng">
                      <a:noFill/>
                      <a:prstDash val="solid"/>
                    </a:lnTlToBr>
                    <a:lnBlToTr w="12700" cmpd="sng">
                      <a:noFill/>
                      <a:prstDash val="solid"/>
                    </a:lnBlToTr>
                    <a:solidFill>
                      <a:schemeClr val="accent2"/>
                    </a:solidFill>
                  </a:tcPr>
                </a:tc>
                <a:tc>
                  <a:txBody>
                    <a:bodyPr/>
                    <a:lstStyle/>
                    <a:p>
                      <a:pPr algn="ctr" fontAlgn="b"/>
                      <a:r>
                        <a:rPr lang="en-US" sz="2600" b="1" u="none" strike="noStrike" dirty="0">
                          <a:solidFill>
                            <a:srgbClr val="FFFFFF"/>
                          </a:solidFill>
                          <a:effectLst/>
                          <a:latin typeface="+mn-lt"/>
                        </a:rPr>
                        <a:t>Hematologic Malignancies (%)</a:t>
                      </a:r>
                      <a:endParaRPr lang="en-US" sz="2600" b="1" i="0" u="none" strike="noStrike" dirty="0">
                        <a:solidFill>
                          <a:srgbClr val="FFFFFF"/>
                        </a:solidFill>
                        <a:effectLst/>
                        <a:latin typeface="+mn-lt"/>
                      </a:endParaRPr>
                    </a:p>
                  </a:txBody>
                  <a:tcPr marL="9525" marR="9525" marT="9525" marB="0" anchor="b">
                    <a:lnL>
                      <a:noFill/>
                    </a:lnL>
                    <a:lnR>
                      <a:noFill/>
                    </a:lnR>
                    <a:lnT>
                      <a:noFill/>
                    </a:lnT>
                    <a:lnB>
                      <a:noFill/>
                    </a:lnB>
                    <a:lnTlToBr w="12700" cmpd="sng">
                      <a:noFill/>
                      <a:prstDash val="solid"/>
                    </a:lnTlToBr>
                    <a:lnBlToTr w="12700" cmpd="sng">
                      <a:noFill/>
                      <a:prstDash val="solid"/>
                    </a:lnBlToTr>
                    <a:solidFill>
                      <a:schemeClr val="accent2"/>
                    </a:solidFill>
                  </a:tcPr>
                </a:tc>
                <a:tc>
                  <a:txBody>
                    <a:bodyPr/>
                    <a:lstStyle/>
                    <a:p>
                      <a:pPr algn="ctr" fontAlgn="b"/>
                      <a:r>
                        <a:rPr lang="en-US" sz="2600" b="1" u="none" strike="noStrike" dirty="0">
                          <a:solidFill>
                            <a:srgbClr val="FFFFFF"/>
                          </a:solidFill>
                          <a:effectLst/>
                          <a:latin typeface="+mn-lt"/>
                        </a:rPr>
                        <a:t>Extracranial Solid Tumor Malignancies (%)</a:t>
                      </a:r>
                      <a:endParaRPr lang="en-US" sz="2600" b="1" i="0" u="none" strike="noStrike" dirty="0">
                        <a:solidFill>
                          <a:srgbClr val="FFFFFF"/>
                        </a:solidFill>
                        <a:effectLst/>
                        <a:latin typeface="+mn-lt"/>
                      </a:endParaRPr>
                    </a:p>
                  </a:txBody>
                  <a:tcPr marL="9525" marR="9525" marT="9525" marB="0" anchor="b">
                    <a:lnL>
                      <a:noFill/>
                    </a:lnL>
                    <a:lnR>
                      <a:noFill/>
                    </a:lnR>
                    <a:lnT>
                      <a:noFill/>
                    </a:lnT>
                    <a:lnB>
                      <a:noFill/>
                    </a:lnB>
                    <a:lnTlToBr w="12700" cmpd="sng">
                      <a:noFill/>
                      <a:prstDash val="solid"/>
                    </a:lnTlToBr>
                    <a:lnBlToTr w="12700" cmpd="sng">
                      <a:noFill/>
                      <a:prstDash val="solid"/>
                    </a:lnBlToTr>
                    <a:solidFill>
                      <a:schemeClr val="accent2"/>
                    </a:solidFill>
                  </a:tcPr>
                </a:tc>
                <a:tc>
                  <a:txBody>
                    <a:bodyPr/>
                    <a:lstStyle/>
                    <a:p>
                      <a:pPr algn="ctr" fontAlgn="b"/>
                      <a:r>
                        <a:rPr lang="en-US" sz="2600" b="1" u="none" strike="noStrike" dirty="0">
                          <a:solidFill>
                            <a:srgbClr val="FFFFFF"/>
                          </a:solidFill>
                          <a:effectLst/>
                          <a:latin typeface="+mn-lt"/>
                        </a:rPr>
                        <a:t>Neuro-Oncologic Malignancies (%)</a:t>
                      </a:r>
                      <a:endParaRPr lang="en-US" sz="2600" b="1" i="0" u="none" strike="noStrike" dirty="0">
                        <a:solidFill>
                          <a:srgbClr val="FFFFFF"/>
                        </a:solidFill>
                        <a:effectLst/>
                        <a:latin typeface="+mn-lt"/>
                      </a:endParaRPr>
                    </a:p>
                  </a:txBody>
                  <a:tcPr marL="9525" marR="9525" marT="9525" marB="0" anchor="b">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accent2"/>
                    </a:solidFill>
                  </a:tcPr>
                </a:tc>
                <a:extLst>
                  <a:ext uri="{0D108BD9-81ED-4DB2-BD59-A6C34878D82A}">
                    <a16:rowId xmlns:a16="http://schemas.microsoft.com/office/drawing/2014/main" val="1302372404"/>
                  </a:ext>
                </a:extLst>
              </a:tr>
              <a:tr h="365760">
                <a:tc>
                  <a:txBody>
                    <a:bodyPr/>
                    <a:lstStyle/>
                    <a:p>
                      <a:pPr algn="l" fontAlgn="b"/>
                      <a:r>
                        <a:rPr lang="en-US" sz="2300" b="1" u="none" strike="noStrike" dirty="0">
                          <a:effectLst/>
                          <a:latin typeface="+mn-lt"/>
                        </a:rPr>
                        <a:t> Total (n)</a:t>
                      </a:r>
                      <a:endParaRPr lang="en-US" sz="2300" b="1"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a:effectLst/>
                          <a:latin typeface="+mn-lt"/>
                        </a:rPr>
                        <a:t>3250</a:t>
                      </a:r>
                      <a:endParaRPr lang="en-US" sz="2300" b="0" i="0" u="none" strike="noStrike">
                        <a:solidFill>
                          <a:srgbClr val="000000"/>
                        </a:solidFill>
                        <a:effectLst/>
                        <a:latin typeface="+mn-lt"/>
                      </a:endParaRPr>
                    </a:p>
                  </a:txBody>
                  <a:tcPr marL="9525" marR="9525" marT="9525" marB="0" anchor="b">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a:effectLst/>
                          <a:latin typeface="+mn-lt"/>
                        </a:rPr>
                        <a:t>1102</a:t>
                      </a:r>
                      <a:endParaRPr lang="en-US" sz="2300" b="0" i="0" u="none" strike="noStrike">
                        <a:solidFill>
                          <a:srgbClr val="000000"/>
                        </a:solidFill>
                        <a:effectLst/>
                        <a:latin typeface="+mn-lt"/>
                      </a:endParaRPr>
                    </a:p>
                  </a:txBody>
                  <a:tcPr marL="9525" marR="9525" marT="9525" marB="0" anchor="b">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a:effectLst/>
                          <a:latin typeface="+mn-lt"/>
                        </a:rPr>
                        <a:t>1226</a:t>
                      </a:r>
                      <a:endParaRPr lang="en-US" sz="2300" b="0" i="0" u="none" strike="noStrike">
                        <a:solidFill>
                          <a:srgbClr val="000000"/>
                        </a:solidFill>
                        <a:effectLst/>
                        <a:latin typeface="+mn-lt"/>
                      </a:endParaRPr>
                    </a:p>
                  </a:txBody>
                  <a:tcPr marL="9525" marR="9525" marT="9525" marB="0" anchor="b">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dirty="0">
                          <a:effectLst/>
                          <a:latin typeface="+mn-lt"/>
                        </a:rPr>
                        <a:t>922</a:t>
                      </a:r>
                      <a:endParaRPr lang="en-US" sz="2300" b="0" i="0" u="none" strike="noStrike" dirty="0">
                        <a:solidFill>
                          <a:srgbClr val="000000"/>
                        </a:solidFill>
                        <a:effectLst/>
                        <a:latin typeface="+mn-lt"/>
                      </a:endParaRPr>
                    </a:p>
                  </a:txBody>
                  <a:tcPr marL="9525" marR="9525" marT="9525" marB="0" anchor="b">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3738635971"/>
                  </a:ext>
                </a:extLst>
              </a:tr>
              <a:tr h="365760">
                <a:tc>
                  <a:txBody>
                    <a:bodyPr/>
                    <a:lstStyle/>
                    <a:p>
                      <a:pPr algn="l" fontAlgn="b"/>
                      <a:r>
                        <a:rPr lang="en-US" sz="2300" b="1" u="none" strike="noStrike" dirty="0">
                          <a:effectLst/>
                          <a:latin typeface="+mn-lt"/>
                        </a:rPr>
                        <a:t> Sex</a:t>
                      </a:r>
                      <a:endParaRPr lang="en-US" sz="2300" b="1"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ctr"/>
                      <a:r>
                        <a:rPr lang="en-US" sz="2300" u="none" strike="noStrike">
                          <a:effectLst/>
                          <a:latin typeface="+mn-lt"/>
                        </a:rPr>
                        <a:t> </a:t>
                      </a:r>
                      <a:endParaRPr lang="en-US" sz="2300" b="1" i="0" u="none" strike="noStrike">
                        <a:solidFill>
                          <a:srgbClr val="000000"/>
                        </a:solidFill>
                        <a:effectLst/>
                        <a:latin typeface="+mn-lt"/>
                      </a:endParaRPr>
                    </a:p>
                  </a:txBody>
                  <a:tcPr marL="9525" marR="9525" marT="9525" marB="0" anchor="ctr">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a:effectLst/>
                          <a:latin typeface="+mn-lt"/>
                        </a:rPr>
                        <a:t> </a:t>
                      </a:r>
                      <a:endParaRPr lang="en-US" sz="2300" b="0" i="0" u="none" strike="noStrike">
                        <a:solidFill>
                          <a:srgbClr val="000000"/>
                        </a:solidFill>
                        <a:effectLst/>
                        <a:latin typeface="+mn-lt"/>
                      </a:endParaRPr>
                    </a:p>
                  </a:txBody>
                  <a:tcPr marL="9525" marR="9525" marT="9525" marB="0" anchor="b">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a:effectLst/>
                          <a:latin typeface="+mn-lt"/>
                        </a:rPr>
                        <a:t> </a:t>
                      </a:r>
                      <a:endParaRPr lang="en-US" sz="2300" b="0" i="0" u="none" strike="noStrike">
                        <a:solidFill>
                          <a:srgbClr val="000000"/>
                        </a:solidFill>
                        <a:effectLst/>
                        <a:latin typeface="+mn-lt"/>
                      </a:endParaRPr>
                    </a:p>
                  </a:txBody>
                  <a:tcPr marL="9525" marR="9525" marT="9525" marB="0" anchor="b">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dirty="0">
                          <a:effectLst/>
                          <a:latin typeface="+mn-lt"/>
                        </a:rPr>
                        <a:t> </a:t>
                      </a:r>
                      <a:endParaRPr lang="en-US" sz="2300" b="0" i="0" u="none" strike="noStrike" dirty="0">
                        <a:solidFill>
                          <a:srgbClr val="000000"/>
                        </a:solidFill>
                        <a:effectLst/>
                        <a:latin typeface="+mn-lt"/>
                      </a:endParaRPr>
                    </a:p>
                  </a:txBody>
                  <a:tcPr marL="9525" marR="9525" marT="9525" marB="0" anchor="b">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3436012221"/>
                  </a:ext>
                </a:extLst>
              </a:tr>
              <a:tr h="365760">
                <a:tc>
                  <a:txBody>
                    <a:bodyPr/>
                    <a:lstStyle/>
                    <a:p>
                      <a:pPr algn="l" fontAlgn="b"/>
                      <a:r>
                        <a:rPr lang="en-US" sz="2300" u="none" strike="noStrike" dirty="0">
                          <a:effectLst/>
                          <a:latin typeface="+mn-lt"/>
                        </a:rPr>
                        <a:t>    Male</a:t>
                      </a:r>
                      <a:endParaRPr lang="en-US" sz="2300" b="1"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ctr"/>
                      <a:r>
                        <a:rPr lang="en-US" sz="2300" u="none" strike="noStrike">
                          <a:effectLst/>
                          <a:latin typeface="+mn-lt"/>
                        </a:rPr>
                        <a:t>1693 (52)</a:t>
                      </a:r>
                      <a:endParaRPr lang="en-US" sz="2300" b="0" i="0" u="none" strike="noStrike">
                        <a:solidFill>
                          <a:srgbClr val="000000"/>
                        </a:solidFill>
                        <a:effectLst/>
                        <a:latin typeface="+mn-lt"/>
                      </a:endParaRPr>
                    </a:p>
                  </a:txBody>
                  <a:tcPr marL="9525" marR="9525" marT="9525" marB="0" anchor="ctr">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dirty="0">
                          <a:effectLst/>
                          <a:latin typeface="+mn-lt"/>
                        </a:rPr>
                        <a:t>629 (57)</a:t>
                      </a:r>
                      <a:endParaRPr lang="en-US" sz="2300" b="0" i="0" u="none" strike="noStrike" dirty="0">
                        <a:solidFill>
                          <a:srgbClr val="000000"/>
                        </a:solidFill>
                        <a:effectLst/>
                        <a:latin typeface="+mn-lt"/>
                      </a:endParaRPr>
                    </a:p>
                  </a:txBody>
                  <a:tcPr marL="9525" marR="9525" marT="9525" marB="0" anchor="b">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a:effectLst/>
                          <a:latin typeface="+mn-lt"/>
                        </a:rPr>
                        <a:t>573 (47)</a:t>
                      </a:r>
                      <a:endParaRPr lang="en-US" sz="2300" b="0" i="0" u="none" strike="noStrike">
                        <a:solidFill>
                          <a:srgbClr val="000000"/>
                        </a:solidFill>
                        <a:effectLst/>
                        <a:latin typeface="+mn-lt"/>
                      </a:endParaRPr>
                    </a:p>
                  </a:txBody>
                  <a:tcPr marL="9525" marR="9525" marT="9525" marB="0" anchor="b">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dirty="0">
                          <a:effectLst/>
                          <a:latin typeface="+mn-lt"/>
                        </a:rPr>
                        <a:t>491 (53)</a:t>
                      </a:r>
                      <a:endParaRPr lang="en-US" sz="2300" b="0" i="0" u="none" strike="noStrike" dirty="0">
                        <a:solidFill>
                          <a:srgbClr val="000000"/>
                        </a:solidFill>
                        <a:effectLst/>
                        <a:latin typeface="+mn-lt"/>
                      </a:endParaRPr>
                    </a:p>
                  </a:txBody>
                  <a:tcPr marL="9525" marR="9525" marT="9525" marB="0" anchor="b">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2746243430"/>
                  </a:ext>
                </a:extLst>
              </a:tr>
              <a:tr h="365760">
                <a:tc>
                  <a:txBody>
                    <a:bodyPr/>
                    <a:lstStyle/>
                    <a:p>
                      <a:pPr algn="l" fontAlgn="b"/>
                      <a:r>
                        <a:rPr lang="en-US" sz="2300" u="none" strike="noStrike" dirty="0">
                          <a:effectLst/>
                          <a:latin typeface="+mn-lt"/>
                        </a:rPr>
                        <a:t>    Female</a:t>
                      </a:r>
                      <a:endParaRPr lang="en-US" sz="2300" b="1"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ctr"/>
                      <a:r>
                        <a:rPr lang="en-US" sz="2300" u="none" strike="noStrike">
                          <a:effectLst/>
                          <a:latin typeface="+mn-lt"/>
                        </a:rPr>
                        <a:t>1557 (48)</a:t>
                      </a:r>
                      <a:endParaRPr lang="en-US" sz="2300" b="0" i="0" u="none" strike="noStrike">
                        <a:solidFill>
                          <a:srgbClr val="000000"/>
                        </a:solidFill>
                        <a:effectLst/>
                        <a:latin typeface="+mn-lt"/>
                      </a:endParaRPr>
                    </a:p>
                  </a:txBody>
                  <a:tcPr marL="9525" marR="9525" marT="9525" marB="0" anchor="ctr">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a:effectLst/>
                          <a:latin typeface="+mn-lt"/>
                        </a:rPr>
                        <a:t>473 (43)</a:t>
                      </a:r>
                      <a:endParaRPr lang="en-US" sz="2300" b="0" i="0" u="none" strike="noStrike">
                        <a:solidFill>
                          <a:srgbClr val="000000"/>
                        </a:solidFill>
                        <a:effectLst/>
                        <a:latin typeface="+mn-lt"/>
                      </a:endParaRPr>
                    </a:p>
                  </a:txBody>
                  <a:tcPr marL="9525" marR="9525" marT="9525" marB="0" anchor="b">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a:effectLst/>
                          <a:latin typeface="+mn-lt"/>
                        </a:rPr>
                        <a:t>653 (53)</a:t>
                      </a:r>
                      <a:endParaRPr lang="en-US" sz="2300" b="0" i="0" u="none" strike="noStrike">
                        <a:solidFill>
                          <a:srgbClr val="000000"/>
                        </a:solidFill>
                        <a:effectLst/>
                        <a:latin typeface="+mn-lt"/>
                      </a:endParaRPr>
                    </a:p>
                  </a:txBody>
                  <a:tcPr marL="9525" marR="9525" marT="9525" marB="0" anchor="b">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dirty="0">
                          <a:effectLst/>
                          <a:latin typeface="+mn-lt"/>
                        </a:rPr>
                        <a:t>431 (47)</a:t>
                      </a:r>
                      <a:endParaRPr lang="en-US" sz="2300" b="0" i="0" u="none" strike="noStrike" dirty="0">
                        <a:solidFill>
                          <a:srgbClr val="000000"/>
                        </a:solidFill>
                        <a:effectLst/>
                        <a:latin typeface="+mn-lt"/>
                      </a:endParaRPr>
                    </a:p>
                  </a:txBody>
                  <a:tcPr marL="9525" marR="9525" marT="9525" marB="0" anchor="b">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4228656778"/>
                  </a:ext>
                </a:extLst>
              </a:tr>
              <a:tr h="365760">
                <a:tc>
                  <a:txBody>
                    <a:bodyPr/>
                    <a:lstStyle/>
                    <a:p>
                      <a:pPr algn="l" fontAlgn="b"/>
                      <a:r>
                        <a:rPr lang="en-US" sz="2300" b="1" u="none" strike="noStrike" dirty="0">
                          <a:effectLst/>
                          <a:latin typeface="+mn-lt"/>
                        </a:rPr>
                        <a:t> Diagnosis age </a:t>
                      </a:r>
                      <a:r>
                        <a:rPr lang="en-US" sz="2300" b="0" u="none" strike="noStrike" dirty="0">
                          <a:effectLst/>
                          <a:latin typeface="+mn-lt"/>
                        </a:rPr>
                        <a:t>(mean, range)</a:t>
                      </a:r>
                      <a:endParaRPr lang="en-US" sz="23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dirty="0">
                          <a:effectLst/>
                          <a:latin typeface="+mn-lt"/>
                        </a:rPr>
                        <a:t>8.7y (0-38y)</a:t>
                      </a:r>
                      <a:endParaRPr lang="en-US" sz="2300" b="0" i="0" u="none" strike="noStrike" dirty="0">
                        <a:solidFill>
                          <a:srgbClr val="000000"/>
                        </a:solidFill>
                        <a:effectLst/>
                        <a:latin typeface="+mn-lt"/>
                      </a:endParaRPr>
                    </a:p>
                  </a:txBody>
                  <a:tcPr marL="9525" marR="9525" marT="9525" marB="0" anchor="b">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dirty="0">
                          <a:effectLst/>
                          <a:latin typeface="+mn-lt"/>
                        </a:rPr>
                        <a:t>9.8y (0-28y)</a:t>
                      </a:r>
                      <a:endParaRPr lang="en-US" sz="2300" b="0" i="0" u="none" strike="noStrike" dirty="0">
                        <a:solidFill>
                          <a:srgbClr val="000000"/>
                        </a:solidFill>
                        <a:effectLst/>
                        <a:latin typeface="+mn-lt"/>
                      </a:endParaRPr>
                    </a:p>
                  </a:txBody>
                  <a:tcPr marL="9525" marR="9525" marT="9525" marB="0" anchor="b">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dirty="0">
                          <a:effectLst/>
                          <a:latin typeface="+mn-lt"/>
                        </a:rPr>
                        <a:t>8.8y (0-35y)</a:t>
                      </a:r>
                      <a:endParaRPr lang="en-US" sz="2300" b="0" i="0" u="none" strike="noStrike" dirty="0">
                        <a:solidFill>
                          <a:srgbClr val="000000"/>
                        </a:solidFill>
                        <a:effectLst/>
                        <a:latin typeface="+mn-lt"/>
                      </a:endParaRPr>
                    </a:p>
                  </a:txBody>
                  <a:tcPr marL="9525" marR="9525" marT="9525" marB="0" anchor="b">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dirty="0">
                          <a:effectLst/>
                          <a:latin typeface="+mn-lt"/>
                        </a:rPr>
                        <a:t>7.3y (0-38y)</a:t>
                      </a:r>
                      <a:endParaRPr lang="en-US" sz="2300" b="0" i="0" u="none" strike="noStrike" dirty="0">
                        <a:solidFill>
                          <a:srgbClr val="000000"/>
                        </a:solidFill>
                        <a:effectLst/>
                        <a:latin typeface="+mn-lt"/>
                      </a:endParaRPr>
                    </a:p>
                  </a:txBody>
                  <a:tcPr marL="9525" marR="9525" marT="9525" marB="0" anchor="b">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771429491"/>
                  </a:ext>
                </a:extLst>
              </a:tr>
              <a:tr h="365760">
                <a:tc>
                  <a:txBody>
                    <a:bodyPr/>
                    <a:lstStyle/>
                    <a:p>
                      <a:pPr algn="l" fontAlgn="b"/>
                      <a:r>
                        <a:rPr lang="en-US" sz="2300" b="1" u="none" strike="noStrike" dirty="0">
                          <a:effectLst/>
                          <a:latin typeface="+mn-lt"/>
                        </a:rPr>
                        <a:t> Race</a:t>
                      </a:r>
                      <a:endParaRPr lang="en-US" sz="2300" b="1"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a:effectLst/>
                          <a:latin typeface="+mn-lt"/>
                        </a:rPr>
                        <a:t> </a:t>
                      </a:r>
                      <a:endParaRPr lang="en-US" sz="2300" b="0" i="0" u="none" strike="noStrike">
                        <a:solidFill>
                          <a:srgbClr val="000000"/>
                        </a:solidFill>
                        <a:effectLst/>
                        <a:latin typeface="+mn-lt"/>
                      </a:endParaRPr>
                    </a:p>
                  </a:txBody>
                  <a:tcPr marL="9525" marR="9525" marT="9525" marB="0" anchor="b">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a:effectLst/>
                          <a:latin typeface="+mn-lt"/>
                        </a:rPr>
                        <a:t> </a:t>
                      </a:r>
                      <a:endParaRPr lang="en-US" sz="2300" b="0" i="0" u="none" strike="noStrike">
                        <a:solidFill>
                          <a:srgbClr val="000000"/>
                        </a:solidFill>
                        <a:effectLst/>
                        <a:latin typeface="+mn-lt"/>
                      </a:endParaRPr>
                    </a:p>
                  </a:txBody>
                  <a:tcPr marL="9525" marR="9525" marT="9525" marB="0" anchor="b">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a:effectLst/>
                          <a:latin typeface="+mn-lt"/>
                        </a:rPr>
                        <a:t> </a:t>
                      </a:r>
                      <a:endParaRPr lang="en-US" sz="2300" b="0" i="0" u="none" strike="noStrike">
                        <a:solidFill>
                          <a:srgbClr val="000000"/>
                        </a:solidFill>
                        <a:effectLst/>
                        <a:latin typeface="+mn-lt"/>
                      </a:endParaRPr>
                    </a:p>
                  </a:txBody>
                  <a:tcPr marL="9525" marR="9525" marT="9525" marB="0" anchor="b">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dirty="0">
                          <a:effectLst/>
                          <a:latin typeface="+mn-lt"/>
                        </a:rPr>
                        <a:t> </a:t>
                      </a:r>
                      <a:endParaRPr lang="en-US" sz="2300" b="0" i="0" u="none" strike="noStrike" dirty="0">
                        <a:solidFill>
                          <a:srgbClr val="000000"/>
                        </a:solidFill>
                        <a:effectLst/>
                        <a:latin typeface="+mn-lt"/>
                      </a:endParaRPr>
                    </a:p>
                  </a:txBody>
                  <a:tcPr marL="9525" marR="9525" marT="9525" marB="0" anchor="b">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901997765"/>
                  </a:ext>
                </a:extLst>
              </a:tr>
              <a:tr h="365760">
                <a:tc>
                  <a:txBody>
                    <a:bodyPr/>
                    <a:lstStyle/>
                    <a:p>
                      <a:pPr algn="l" fontAlgn="b"/>
                      <a:r>
                        <a:rPr lang="en-US" sz="2300" u="none" strike="noStrike" dirty="0">
                          <a:effectLst/>
                          <a:latin typeface="+mn-lt"/>
                        </a:rPr>
                        <a:t>     Asian</a:t>
                      </a:r>
                      <a:endParaRPr lang="en-US" sz="23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a:effectLst/>
                          <a:latin typeface="+mn-lt"/>
                        </a:rPr>
                        <a:t>118 (4)</a:t>
                      </a:r>
                      <a:endParaRPr lang="en-US" sz="2300" b="0" i="0" u="none" strike="noStrike">
                        <a:solidFill>
                          <a:srgbClr val="000000"/>
                        </a:solidFill>
                        <a:effectLst/>
                        <a:latin typeface="+mn-lt"/>
                      </a:endParaRPr>
                    </a:p>
                  </a:txBody>
                  <a:tcPr marL="9525" marR="9525" marT="9525" marB="0" anchor="b">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a:effectLst/>
                          <a:latin typeface="+mn-lt"/>
                        </a:rPr>
                        <a:t>38 (3)</a:t>
                      </a:r>
                      <a:endParaRPr lang="en-US" sz="2300" b="0" i="0" u="none" strike="noStrike">
                        <a:solidFill>
                          <a:srgbClr val="000000"/>
                        </a:solidFill>
                        <a:effectLst/>
                        <a:latin typeface="+mn-lt"/>
                      </a:endParaRPr>
                    </a:p>
                  </a:txBody>
                  <a:tcPr marL="9525" marR="9525" marT="9525" marB="0" anchor="b">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a:effectLst/>
                          <a:latin typeface="+mn-lt"/>
                        </a:rPr>
                        <a:t>43 (4)</a:t>
                      </a:r>
                      <a:endParaRPr lang="en-US" sz="2300" b="0" i="0" u="none" strike="noStrike">
                        <a:solidFill>
                          <a:srgbClr val="000000"/>
                        </a:solidFill>
                        <a:effectLst/>
                        <a:latin typeface="+mn-lt"/>
                      </a:endParaRPr>
                    </a:p>
                  </a:txBody>
                  <a:tcPr marL="9525" marR="9525" marT="9525" marB="0" anchor="b">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dirty="0">
                          <a:effectLst/>
                          <a:latin typeface="+mn-lt"/>
                        </a:rPr>
                        <a:t>37 (4)</a:t>
                      </a:r>
                      <a:endParaRPr lang="en-US" sz="2300" b="0" i="0" u="none" strike="noStrike" dirty="0">
                        <a:solidFill>
                          <a:srgbClr val="000000"/>
                        </a:solidFill>
                        <a:effectLst/>
                        <a:latin typeface="+mn-lt"/>
                      </a:endParaRPr>
                    </a:p>
                  </a:txBody>
                  <a:tcPr marL="9525" marR="9525" marT="9525" marB="0" anchor="b">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795643334"/>
                  </a:ext>
                </a:extLst>
              </a:tr>
              <a:tr h="365760">
                <a:tc>
                  <a:txBody>
                    <a:bodyPr/>
                    <a:lstStyle/>
                    <a:p>
                      <a:pPr algn="l" fontAlgn="b"/>
                      <a:r>
                        <a:rPr lang="en-US" sz="2300" u="none" strike="noStrike" dirty="0">
                          <a:effectLst/>
                          <a:latin typeface="+mn-lt"/>
                        </a:rPr>
                        <a:t>     Black or African American</a:t>
                      </a:r>
                      <a:endParaRPr lang="en-US" sz="23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a:effectLst/>
                          <a:latin typeface="+mn-lt"/>
                        </a:rPr>
                        <a:t>341 (10)</a:t>
                      </a:r>
                      <a:endParaRPr lang="en-US" sz="2300" b="0" i="0" u="none" strike="noStrike">
                        <a:solidFill>
                          <a:srgbClr val="000000"/>
                        </a:solidFill>
                        <a:effectLst/>
                        <a:latin typeface="+mn-lt"/>
                      </a:endParaRPr>
                    </a:p>
                  </a:txBody>
                  <a:tcPr marL="9525" marR="9525" marT="9525" marB="0" anchor="b">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a:effectLst/>
                          <a:latin typeface="+mn-lt"/>
                        </a:rPr>
                        <a:t>121 (11)</a:t>
                      </a:r>
                      <a:endParaRPr lang="en-US" sz="2300" b="0" i="0" u="none" strike="noStrike">
                        <a:solidFill>
                          <a:srgbClr val="000000"/>
                        </a:solidFill>
                        <a:effectLst/>
                        <a:latin typeface="+mn-lt"/>
                      </a:endParaRPr>
                    </a:p>
                  </a:txBody>
                  <a:tcPr marL="9525" marR="9525" marT="9525" marB="0" anchor="b">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a:effectLst/>
                          <a:latin typeface="+mn-lt"/>
                        </a:rPr>
                        <a:t>121 (10)</a:t>
                      </a:r>
                      <a:endParaRPr lang="en-US" sz="2300" b="0" i="0" u="none" strike="noStrike">
                        <a:solidFill>
                          <a:srgbClr val="000000"/>
                        </a:solidFill>
                        <a:effectLst/>
                        <a:latin typeface="+mn-lt"/>
                      </a:endParaRPr>
                    </a:p>
                  </a:txBody>
                  <a:tcPr marL="9525" marR="9525" marT="9525" marB="0" anchor="b">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a:effectLst/>
                          <a:latin typeface="+mn-lt"/>
                        </a:rPr>
                        <a:t>99 (11)</a:t>
                      </a:r>
                      <a:endParaRPr lang="en-US" sz="2300" b="0" i="0" u="none" strike="noStrike">
                        <a:solidFill>
                          <a:srgbClr val="000000"/>
                        </a:solidFill>
                        <a:effectLst/>
                        <a:latin typeface="+mn-lt"/>
                      </a:endParaRPr>
                    </a:p>
                  </a:txBody>
                  <a:tcPr marL="9525" marR="9525" marT="9525" marB="0" anchor="b">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2022685968"/>
                  </a:ext>
                </a:extLst>
              </a:tr>
              <a:tr h="365760">
                <a:tc>
                  <a:txBody>
                    <a:bodyPr/>
                    <a:lstStyle/>
                    <a:p>
                      <a:pPr algn="l" fontAlgn="b"/>
                      <a:r>
                        <a:rPr lang="en-US" sz="2300" u="none" strike="noStrike" dirty="0">
                          <a:effectLst/>
                          <a:latin typeface="+mn-lt"/>
                        </a:rPr>
                        <a:t>     Indian</a:t>
                      </a:r>
                      <a:endParaRPr lang="en-US" sz="23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a:effectLst/>
                          <a:latin typeface="+mn-lt"/>
                        </a:rPr>
                        <a:t>37 (1)</a:t>
                      </a:r>
                      <a:endParaRPr lang="en-US" sz="2300" b="0" i="0" u="none" strike="noStrike">
                        <a:solidFill>
                          <a:srgbClr val="000000"/>
                        </a:solidFill>
                        <a:effectLst/>
                        <a:latin typeface="+mn-lt"/>
                      </a:endParaRPr>
                    </a:p>
                  </a:txBody>
                  <a:tcPr marL="9525" marR="9525" marT="9525" marB="0" anchor="b">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dirty="0">
                          <a:effectLst/>
                          <a:latin typeface="+mn-lt"/>
                        </a:rPr>
                        <a:t>21 (2)</a:t>
                      </a:r>
                      <a:endParaRPr lang="en-US" sz="2300" b="0" i="0" u="none" strike="noStrike" dirty="0">
                        <a:solidFill>
                          <a:srgbClr val="000000"/>
                        </a:solidFill>
                        <a:effectLst/>
                        <a:latin typeface="+mn-lt"/>
                      </a:endParaRPr>
                    </a:p>
                  </a:txBody>
                  <a:tcPr marL="9525" marR="9525" marT="9525" marB="0" anchor="b">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a:effectLst/>
                          <a:latin typeface="+mn-lt"/>
                        </a:rPr>
                        <a:t>8 (1)</a:t>
                      </a:r>
                      <a:endParaRPr lang="en-US" sz="2300" b="0" i="0" u="none" strike="noStrike">
                        <a:solidFill>
                          <a:srgbClr val="000000"/>
                        </a:solidFill>
                        <a:effectLst/>
                        <a:latin typeface="+mn-lt"/>
                      </a:endParaRPr>
                    </a:p>
                  </a:txBody>
                  <a:tcPr marL="9525" marR="9525" marT="9525" marB="0" anchor="b">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dirty="0">
                          <a:effectLst/>
                          <a:latin typeface="+mn-lt"/>
                        </a:rPr>
                        <a:t>8 (1)</a:t>
                      </a:r>
                      <a:endParaRPr lang="en-US" sz="2300" b="0" i="0" u="none" strike="noStrike" dirty="0">
                        <a:solidFill>
                          <a:srgbClr val="000000"/>
                        </a:solidFill>
                        <a:effectLst/>
                        <a:latin typeface="+mn-lt"/>
                      </a:endParaRPr>
                    </a:p>
                  </a:txBody>
                  <a:tcPr marL="9525" marR="9525" marT="9525" marB="0" anchor="b">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92296472"/>
                  </a:ext>
                </a:extLst>
              </a:tr>
              <a:tr h="365760">
                <a:tc>
                  <a:txBody>
                    <a:bodyPr/>
                    <a:lstStyle/>
                    <a:p>
                      <a:pPr algn="l" fontAlgn="b"/>
                      <a:r>
                        <a:rPr lang="en-US" sz="2300" u="none" strike="noStrike" dirty="0">
                          <a:effectLst/>
                          <a:latin typeface="+mn-lt"/>
                        </a:rPr>
                        <a:t>     Multi-Racial</a:t>
                      </a:r>
                      <a:endParaRPr lang="en-US" sz="23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a:effectLst/>
                          <a:latin typeface="+mn-lt"/>
                        </a:rPr>
                        <a:t>65 (2)</a:t>
                      </a:r>
                      <a:endParaRPr lang="en-US" sz="2300" b="0" i="0" u="none" strike="noStrike">
                        <a:solidFill>
                          <a:srgbClr val="000000"/>
                        </a:solidFill>
                        <a:effectLst/>
                        <a:latin typeface="+mn-lt"/>
                      </a:endParaRPr>
                    </a:p>
                  </a:txBody>
                  <a:tcPr marL="9525" marR="9525" marT="9525" marB="0" anchor="b">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a:effectLst/>
                          <a:latin typeface="+mn-lt"/>
                        </a:rPr>
                        <a:t>15 (1)</a:t>
                      </a:r>
                      <a:endParaRPr lang="en-US" sz="2300" b="0" i="0" u="none" strike="noStrike">
                        <a:solidFill>
                          <a:srgbClr val="000000"/>
                        </a:solidFill>
                        <a:effectLst/>
                        <a:latin typeface="+mn-lt"/>
                      </a:endParaRPr>
                    </a:p>
                  </a:txBody>
                  <a:tcPr marL="9525" marR="9525" marT="9525" marB="0" anchor="b">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a:effectLst/>
                          <a:latin typeface="+mn-lt"/>
                        </a:rPr>
                        <a:t>32 (3)</a:t>
                      </a:r>
                      <a:endParaRPr lang="en-US" sz="2300" b="0" i="0" u="none" strike="noStrike">
                        <a:solidFill>
                          <a:srgbClr val="000000"/>
                        </a:solidFill>
                        <a:effectLst/>
                        <a:latin typeface="+mn-lt"/>
                      </a:endParaRPr>
                    </a:p>
                  </a:txBody>
                  <a:tcPr marL="9525" marR="9525" marT="9525" marB="0" anchor="b">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dirty="0">
                          <a:effectLst/>
                          <a:latin typeface="+mn-lt"/>
                        </a:rPr>
                        <a:t>18 (2)</a:t>
                      </a:r>
                      <a:endParaRPr lang="en-US" sz="2300" b="0" i="0" u="none" strike="noStrike" dirty="0">
                        <a:solidFill>
                          <a:srgbClr val="000000"/>
                        </a:solidFill>
                        <a:effectLst/>
                        <a:latin typeface="+mn-lt"/>
                      </a:endParaRPr>
                    </a:p>
                  </a:txBody>
                  <a:tcPr marL="9525" marR="9525" marT="9525" marB="0" anchor="b">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2728591288"/>
                  </a:ext>
                </a:extLst>
              </a:tr>
              <a:tr h="365760">
                <a:tc>
                  <a:txBody>
                    <a:bodyPr/>
                    <a:lstStyle/>
                    <a:p>
                      <a:pPr algn="l" fontAlgn="b"/>
                      <a:r>
                        <a:rPr lang="en-US" sz="2300" u="none" strike="noStrike" dirty="0">
                          <a:effectLst/>
                          <a:latin typeface="+mn-lt"/>
                        </a:rPr>
                        <a:t>     White</a:t>
                      </a:r>
                      <a:endParaRPr lang="en-US" sz="23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a:effectLst/>
                          <a:latin typeface="+mn-lt"/>
                        </a:rPr>
                        <a:t>1986 (61)</a:t>
                      </a:r>
                      <a:endParaRPr lang="en-US" sz="2300" b="0" i="0" u="none" strike="noStrike">
                        <a:solidFill>
                          <a:srgbClr val="000000"/>
                        </a:solidFill>
                        <a:effectLst/>
                        <a:latin typeface="+mn-lt"/>
                      </a:endParaRPr>
                    </a:p>
                  </a:txBody>
                  <a:tcPr marL="9525" marR="9525" marT="9525" marB="0" anchor="b">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a:effectLst/>
                          <a:latin typeface="+mn-lt"/>
                        </a:rPr>
                        <a:t>639 (58)</a:t>
                      </a:r>
                      <a:endParaRPr lang="en-US" sz="2300" b="0" i="0" u="none" strike="noStrike">
                        <a:solidFill>
                          <a:srgbClr val="000000"/>
                        </a:solidFill>
                        <a:effectLst/>
                        <a:latin typeface="+mn-lt"/>
                      </a:endParaRPr>
                    </a:p>
                  </a:txBody>
                  <a:tcPr marL="9525" marR="9525" marT="9525" marB="0" anchor="b">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a:effectLst/>
                          <a:latin typeface="+mn-lt"/>
                        </a:rPr>
                        <a:t>766 (62)</a:t>
                      </a:r>
                      <a:endParaRPr lang="en-US" sz="2300" b="0" i="0" u="none" strike="noStrike">
                        <a:solidFill>
                          <a:srgbClr val="000000"/>
                        </a:solidFill>
                        <a:effectLst/>
                        <a:latin typeface="+mn-lt"/>
                      </a:endParaRPr>
                    </a:p>
                  </a:txBody>
                  <a:tcPr marL="9525" marR="9525" marT="9525" marB="0" anchor="b">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dirty="0">
                          <a:effectLst/>
                          <a:latin typeface="+mn-lt"/>
                        </a:rPr>
                        <a:t>581 (63)</a:t>
                      </a:r>
                      <a:endParaRPr lang="en-US" sz="2300" b="0" i="0" u="none" strike="noStrike" dirty="0">
                        <a:solidFill>
                          <a:srgbClr val="000000"/>
                        </a:solidFill>
                        <a:effectLst/>
                        <a:latin typeface="+mn-lt"/>
                      </a:endParaRPr>
                    </a:p>
                  </a:txBody>
                  <a:tcPr marL="9525" marR="9525" marT="9525" marB="0" anchor="b">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383860236"/>
                  </a:ext>
                </a:extLst>
              </a:tr>
              <a:tr h="365760">
                <a:tc>
                  <a:txBody>
                    <a:bodyPr/>
                    <a:lstStyle/>
                    <a:p>
                      <a:pPr algn="l" fontAlgn="b"/>
                      <a:r>
                        <a:rPr lang="en-US" sz="2300" u="none" strike="noStrike" dirty="0">
                          <a:effectLst/>
                          <a:latin typeface="+mn-lt"/>
                        </a:rPr>
                        <a:t>     Other</a:t>
                      </a:r>
                      <a:endParaRPr lang="en-US" sz="23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a:effectLst/>
                          <a:latin typeface="+mn-lt"/>
                        </a:rPr>
                        <a:t>649 (20)</a:t>
                      </a:r>
                      <a:endParaRPr lang="en-US" sz="2300" b="0" i="0" u="none" strike="noStrike">
                        <a:solidFill>
                          <a:srgbClr val="000000"/>
                        </a:solidFill>
                        <a:effectLst/>
                        <a:latin typeface="+mn-lt"/>
                      </a:endParaRPr>
                    </a:p>
                  </a:txBody>
                  <a:tcPr marL="9525" marR="9525" marT="9525" marB="0" anchor="b">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a:effectLst/>
                          <a:latin typeface="+mn-lt"/>
                        </a:rPr>
                        <a:t>252 (23)</a:t>
                      </a:r>
                      <a:endParaRPr lang="en-US" sz="2300" b="0" i="0" u="none" strike="noStrike">
                        <a:solidFill>
                          <a:srgbClr val="000000"/>
                        </a:solidFill>
                        <a:effectLst/>
                        <a:latin typeface="+mn-lt"/>
                      </a:endParaRPr>
                    </a:p>
                  </a:txBody>
                  <a:tcPr marL="9525" marR="9525" marT="9525" marB="0" anchor="b">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a:effectLst/>
                          <a:latin typeface="+mn-lt"/>
                        </a:rPr>
                        <a:t>230 (19)</a:t>
                      </a:r>
                      <a:endParaRPr lang="en-US" sz="2300" b="0" i="0" u="none" strike="noStrike">
                        <a:solidFill>
                          <a:srgbClr val="000000"/>
                        </a:solidFill>
                        <a:effectLst/>
                        <a:latin typeface="+mn-lt"/>
                      </a:endParaRPr>
                    </a:p>
                  </a:txBody>
                  <a:tcPr marL="9525" marR="9525" marT="9525" marB="0" anchor="b">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dirty="0">
                          <a:effectLst/>
                          <a:latin typeface="+mn-lt"/>
                        </a:rPr>
                        <a:t>162 (18)</a:t>
                      </a:r>
                      <a:endParaRPr lang="en-US" sz="2300" b="0" i="0" u="none" strike="noStrike" dirty="0">
                        <a:solidFill>
                          <a:srgbClr val="000000"/>
                        </a:solidFill>
                        <a:effectLst/>
                        <a:latin typeface="+mn-lt"/>
                      </a:endParaRPr>
                    </a:p>
                  </a:txBody>
                  <a:tcPr marL="9525" marR="9525" marT="9525" marB="0" anchor="b">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4016285978"/>
                  </a:ext>
                </a:extLst>
              </a:tr>
              <a:tr h="365760">
                <a:tc>
                  <a:txBody>
                    <a:bodyPr/>
                    <a:lstStyle/>
                    <a:p>
                      <a:pPr algn="l" fontAlgn="b"/>
                      <a:r>
                        <a:rPr lang="en-US" sz="2300" u="none" strike="noStrike" dirty="0">
                          <a:effectLst/>
                          <a:latin typeface="+mn-lt"/>
                        </a:rPr>
                        <a:t>     Refused</a:t>
                      </a:r>
                      <a:endParaRPr lang="en-US" sz="23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a:effectLst/>
                          <a:latin typeface="+mn-lt"/>
                        </a:rPr>
                        <a:t>54 (2)</a:t>
                      </a:r>
                      <a:endParaRPr lang="en-US" sz="2300" b="0" i="0" u="none" strike="noStrike">
                        <a:solidFill>
                          <a:srgbClr val="000000"/>
                        </a:solidFill>
                        <a:effectLst/>
                        <a:latin typeface="+mn-lt"/>
                      </a:endParaRPr>
                    </a:p>
                  </a:txBody>
                  <a:tcPr marL="9525" marR="9525" marT="9525" marB="0" anchor="b">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a:effectLst/>
                          <a:latin typeface="+mn-lt"/>
                        </a:rPr>
                        <a:t>16 (1)</a:t>
                      </a:r>
                      <a:endParaRPr lang="en-US" sz="2300" b="0" i="0" u="none" strike="noStrike">
                        <a:solidFill>
                          <a:srgbClr val="000000"/>
                        </a:solidFill>
                        <a:effectLst/>
                        <a:latin typeface="+mn-lt"/>
                      </a:endParaRPr>
                    </a:p>
                  </a:txBody>
                  <a:tcPr marL="9525" marR="9525" marT="9525" marB="0" anchor="b">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a:effectLst/>
                          <a:latin typeface="+mn-lt"/>
                        </a:rPr>
                        <a:t>24 (2)</a:t>
                      </a:r>
                      <a:endParaRPr lang="en-US" sz="2300" b="0" i="0" u="none" strike="noStrike">
                        <a:solidFill>
                          <a:srgbClr val="000000"/>
                        </a:solidFill>
                        <a:effectLst/>
                        <a:latin typeface="+mn-lt"/>
                      </a:endParaRPr>
                    </a:p>
                  </a:txBody>
                  <a:tcPr marL="9525" marR="9525" marT="9525" marB="0" anchor="b">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dirty="0">
                          <a:effectLst/>
                          <a:latin typeface="+mn-lt"/>
                        </a:rPr>
                        <a:t>14 (2)</a:t>
                      </a:r>
                      <a:endParaRPr lang="en-US" sz="2300" b="0" i="0" u="none" strike="noStrike" dirty="0">
                        <a:solidFill>
                          <a:srgbClr val="000000"/>
                        </a:solidFill>
                        <a:effectLst/>
                        <a:latin typeface="+mn-lt"/>
                      </a:endParaRPr>
                    </a:p>
                  </a:txBody>
                  <a:tcPr marL="9525" marR="9525" marT="9525" marB="0" anchor="b">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430181026"/>
                  </a:ext>
                </a:extLst>
              </a:tr>
              <a:tr h="365760">
                <a:tc>
                  <a:txBody>
                    <a:bodyPr/>
                    <a:lstStyle/>
                    <a:p>
                      <a:pPr algn="l" fontAlgn="b"/>
                      <a:r>
                        <a:rPr lang="en-US" sz="2300" b="1" u="none" strike="noStrike" dirty="0">
                          <a:effectLst/>
                          <a:latin typeface="+mn-lt"/>
                        </a:rPr>
                        <a:t> Payor</a:t>
                      </a:r>
                      <a:endParaRPr lang="en-US" sz="2300" b="1"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a:effectLst/>
                          <a:latin typeface="+mn-lt"/>
                        </a:rPr>
                        <a:t> </a:t>
                      </a:r>
                      <a:endParaRPr lang="en-US" sz="2300" b="0" i="0" u="none" strike="noStrike">
                        <a:solidFill>
                          <a:srgbClr val="000000"/>
                        </a:solidFill>
                        <a:effectLst/>
                        <a:latin typeface="+mn-lt"/>
                      </a:endParaRPr>
                    </a:p>
                  </a:txBody>
                  <a:tcPr marL="9525" marR="9525" marT="9525" marB="0" anchor="b">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a:effectLst/>
                          <a:latin typeface="+mn-lt"/>
                        </a:rPr>
                        <a:t> </a:t>
                      </a:r>
                      <a:endParaRPr lang="en-US" sz="2300" b="0" i="0" u="none" strike="noStrike">
                        <a:solidFill>
                          <a:srgbClr val="000000"/>
                        </a:solidFill>
                        <a:effectLst/>
                        <a:latin typeface="+mn-lt"/>
                      </a:endParaRPr>
                    </a:p>
                  </a:txBody>
                  <a:tcPr marL="9525" marR="9525" marT="9525" marB="0" anchor="b">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a:effectLst/>
                          <a:latin typeface="+mn-lt"/>
                        </a:rPr>
                        <a:t> </a:t>
                      </a:r>
                      <a:endParaRPr lang="en-US" sz="2300" b="0" i="0" u="none" strike="noStrike">
                        <a:solidFill>
                          <a:srgbClr val="000000"/>
                        </a:solidFill>
                        <a:effectLst/>
                        <a:latin typeface="+mn-lt"/>
                      </a:endParaRPr>
                    </a:p>
                  </a:txBody>
                  <a:tcPr marL="9525" marR="9525" marT="9525" marB="0" anchor="b">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dirty="0">
                          <a:effectLst/>
                          <a:latin typeface="+mn-lt"/>
                        </a:rPr>
                        <a:t> </a:t>
                      </a:r>
                      <a:endParaRPr lang="en-US" sz="2300" b="0" i="0" u="none" strike="noStrike" dirty="0">
                        <a:solidFill>
                          <a:srgbClr val="000000"/>
                        </a:solidFill>
                        <a:effectLst/>
                        <a:latin typeface="+mn-lt"/>
                      </a:endParaRPr>
                    </a:p>
                  </a:txBody>
                  <a:tcPr marL="9525" marR="9525" marT="9525" marB="0" anchor="b">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42590579"/>
                  </a:ext>
                </a:extLst>
              </a:tr>
              <a:tr h="365760">
                <a:tc>
                  <a:txBody>
                    <a:bodyPr/>
                    <a:lstStyle/>
                    <a:p>
                      <a:pPr algn="l" fontAlgn="ctr"/>
                      <a:r>
                        <a:rPr lang="en-US" sz="2300" u="none" strike="noStrike" dirty="0">
                          <a:effectLst/>
                          <a:latin typeface="+mn-lt"/>
                        </a:rPr>
                        <a:t>     Commercial (Private)</a:t>
                      </a:r>
                      <a:endParaRPr lang="en-US" sz="2300" b="0" i="0" u="none" strike="noStrike" dirty="0">
                        <a:solidFill>
                          <a:srgbClr val="000000"/>
                        </a:solidFill>
                        <a:effectLst/>
                        <a:latin typeface="+mn-lt"/>
                      </a:endParaRPr>
                    </a:p>
                  </a:txBody>
                  <a:tcPr marL="9525" marR="9525" marT="9525" marB="0" anchor="ctr">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ctr"/>
                      <a:r>
                        <a:rPr lang="en-US" sz="2300" u="none" strike="noStrike">
                          <a:effectLst/>
                          <a:latin typeface="+mn-lt"/>
                        </a:rPr>
                        <a:t>2198 (68)</a:t>
                      </a:r>
                      <a:endParaRPr lang="en-US" sz="2300" b="0" i="0" u="none" strike="noStrike">
                        <a:solidFill>
                          <a:srgbClr val="000000"/>
                        </a:solidFill>
                        <a:effectLst/>
                        <a:latin typeface="+mn-lt"/>
                      </a:endParaRPr>
                    </a:p>
                  </a:txBody>
                  <a:tcPr marL="9525" marR="9525" marT="9525" marB="0" anchor="ctr">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a:effectLst/>
                          <a:latin typeface="+mn-lt"/>
                        </a:rPr>
                        <a:t>746 (68)</a:t>
                      </a:r>
                      <a:endParaRPr lang="en-US" sz="2300" b="0" i="0" u="none" strike="noStrike">
                        <a:solidFill>
                          <a:srgbClr val="000000"/>
                        </a:solidFill>
                        <a:effectLst/>
                        <a:latin typeface="+mn-lt"/>
                      </a:endParaRPr>
                    </a:p>
                  </a:txBody>
                  <a:tcPr marL="9525" marR="9525" marT="9525" marB="0" anchor="b">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a:effectLst/>
                          <a:latin typeface="+mn-lt"/>
                        </a:rPr>
                        <a:t>838 (68)</a:t>
                      </a:r>
                      <a:endParaRPr lang="en-US" sz="2300" b="0" i="0" u="none" strike="noStrike">
                        <a:solidFill>
                          <a:srgbClr val="000000"/>
                        </a:solidFill>
                        <a:effectLst/>
                        <a:latin typeface="+mn-lt"/>
                      </a:endParaRPr>
                    </a:p>
                  </a:txBody>
                  <a:tcPr marL="9525" marR="9525" marT="9525" marB="0" anchor="b">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dirty="0">
                          <a:effectLst/>
                          <a:latin typeface="+mn-lt"/>
                        </a:rPr>
                        <a:t>614 (67)</a:t>
                      </a:r>
                      <a:endParaRPr lang="en-US" sz="2300" b="0" i="0" u="none" strike="noStrike" dirty="0">
                        <a:solidFill>
                          <a:srgbClr val="000000"/>
                        </a:solidFill>
                        <a:effectLst/>
                        <a:latin typeface="+mn-lt"/>
                      </a:endParaRPr>
                    </a:p>
                  </a:txBody>
                  <a:tcPr marL="9525" marR="9525" marT="9525" marB="0" anchor="b">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2745261805"/>
                  </a:ext>
                </a:extLst>
              </a:tr>
              <a:tr h="365760">
                <a:tc>
                  <a:txBody>
                    <a:bodyPr/>
                    <a:lstStyle/>
                    <a:p>
                      <a:pPr algn="l" fontAlgn="ctr"/>
                      <a:r>
                        <a:rPr lang="en-US" sz="2300" u="none" strike="noStrike" dirty="0">
                          <a:effectLst/>
                          <a:latin typeface="+mn-lt"/>
                        </a:rPr>
                        <a:t>     Medical Assistance (Public)</a:t>
                      </a:r>
                      <a:endParaRPr lang="en-US" sz="2300" b="0" i="0" u="none" strike="noStrike" dirty="0">
                        <a:solidFill>
                          <a:srgbClr val="000000"/>
                        </a:solidFill>
                        <a:effectLst/>
                        <a:latin typeface="+mn-lt"/>
                      </a:endParaRPr>
                    </a:p>
                  </a:txBody>
                  <a:tcPr marL="9525" marR="9525" marT="9525" marB="0" anchor="ctr">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ctr"/>
                      <a:r>
                        <a:rPr lang="en-US" sz="2300" u="none" strike="noStrike">
                          <a:effectLst/>
                          <a:latin typeface="+mn-lt"/>
                        </a:rPr>
                        <a:t>896 (28)</a:t>
                      </a:r>
                      <a:endParaRPr lang="en-US" sz="2300" b="0" i="0" u="none" strike="noStrike">
                        <a:solidFill>
                          <a:srgbClr val="000000"/>
                        </a:solidFill>
                        <a:effectLst/>
                        <a:latin typeface="+mn-lt"/>
                      </a:endParaRPr>
                    </a:p>
                  </a:txBody>
                  <a:tcPr marL="9525" marR="9525" marT="9525" marB="0" anchor="ctr">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a:effectLst/>
                          <a:latin typeface="+mn-lt"/>
                        </a:rPr>
                        <a:t>302 (27)</a:t>
                      </a:r>
                      <a:endParaRPr lang="en-US" sz="2300" b="0" i="0" u="none" strike="noStrike">
                        <a:solidFill>
                          <a:srgbClr val="000000"/>
                        </a:solidFill>
                        <a:effectLst/>
                        <a:latin typeface="+mn-lt"/>
                      </a:endParaRPr>
                    </a:p>
                  </a:txBody>
                  <a:tcPr marL="9525" marR="9525" marT="9525" marB="0" anchor="b">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a:effectLst/>
                          <a:latin typeface="+mn-lt"/>
                        </a:rPr>
                        <a:t>326 (27)</a:t>
                      </a:r>
                      <a:endParaRPr lang="en-US" sz="2300" b="0" i="0" u="none" strike="noStrike">
                        <a:solidFill>
                          <a:srgbClr val="000000"/>
                        </a:solidFill>
                        <a:effectLst/>
                        <a:latin typeface="+mn-lt"/>
                      </a:endParaRPr>
                    </a:p>
                  </a:txBody>
                  <a:tcPr marL="9525" marR="9525" marT="9525" marB="0" anchor="b">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dirty="0">
                          <a:effectLst/>
                          <a:latin typeface="+mn-lt"/>
                        </a:rPr>
                        <a:t>268 (29)</a:t>
                      </a:r>
                      <a:endParaRPr lang="en-US" sz="2300" b="0" i="0" u="none" strike="noStrike" dirty="0">
                        <a:solidFill>
                          <a:srgbClr val="000000"/>
                        </a:solidFill>
                        <a:effectLst/>
                        <a:latin typeface="+mn-lt"/>
                      </a:endParaRPr>
                    </a:p>
                  </a:txBody>
                  <a:tcPr marL="9525" marR="9525" marT="9525" marB="0" anchor="b">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2920402645"/>
                  </a:ext>
                </a:extLst>
              </a:tr>
              <a:tr h="365760">
                <a:tc>
                  <a:txBody>
                    <a:bodyPr/>
                    <a:lstStyle/>
                    <a:p>
                      <a:pPr algn="l" fontAlgn="ctr"/>
                      <a:r>
                        <a:rPr lang="en-US" sz="2300" u="none" strike="noStrike" dirty="0">
                          <a:effectLst/>
                          <a:latin typeface="+mn-lt"/>
                        </a:rPr>
                        <a:t>     Other</a:t>
                      </a:r>
                      <a:endParaRPr lang="en-US" sz="2300" b="0" i="0" u="none" strike="noStrike" dirty="0">
                        <a:solidFill>
                          <a:srgbClr val="000000"/>
                        </a:solidFill>
                        <a:effectLst/>
                        <a:latin typeface="+mn-lt"/>
                      </a:endParaRPr>
                    </a:p>
                  </a:txBody>
                  <a:tcPr marL="9525" marR="9525" marT="9525" marB="0" anchor="ctr">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ctr"/>
                      <a:r>
                        <a:rPr lang="en-US" sz="2300" u="none" strike="noStrike">
                          <a:effectLst/>
                          <a:latin typeface="+mn-lt"/>
                        </a:rPr>
                        <a:t>156 (5)</a:t>
                      </a:r>
                      <a:endParaRPr lang="en-US" sz="2300" b="0" i="0" u="none" strike="noStrike">
                        <a:solidFill>
                          <a:srgbClr val="000000"/>
                        </a:solidFill>
                        <a:effectLst/>
                        <a:latin typeface="+mn-lt"/>
                      </a:endParaRPr>
                    </a:p>
                  </a:txBody>
                  <a:tcPr marL="9525" marR="9525" marT="9525" marB="0" anchor="ctr">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a:effectLst/>
                          <a:latin typeface="+mn-lt"/>
                        </a:rPr>
                        <a:t>54 (5)</a:t>
                      </a:r>
                      <a:endParaRPr lang="en-US" sz="2300" b="0" i="0" u="none" strike="noStrike">
                        <a:solidFill>
                          <a:srgbClr val="000000"/>
                        </a:solidFill>
                        <a:effectLst/>
                        <a:latin typeface="+mn-lt"/>
                      </a:endParaRPr>
                    </a:p>
                  </a:txBody>
                  <a:tcPr marL="9525" marR="9525" marT="9525" marB="0" anchor="b">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a:effectLst/>
                          <a:latin typeface="+mn-lt"/>
                        </a:rPr>
                        <a:t>62 (5)</a:t>
                      </a:r>
                      <a:endParaRPr lang="en-US" sz="2300" b="0" i="0" u="none" strike="noStrike">
                        <a:solidFill>
                          <a:srgbClr val="000000"/>
                        </a:solidFill>
                        <a:effectLst/>
                        <a:latin typeface="+mn-lt"/>
                      </a:endParaRPr>
                    </a:p>
                  </a:txBody>
                  <a:tcPr marL="9525" marR="9525" marT="9525" marB="0" anchor="b">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dirty="0">
                          <a:effectLst/>
                          <a:latin typeface="+mn-lt"/>
                        </a:rPr>
                        <a:t>40 (4)</a:t>
                      </a:r>
                      <a:endParaRPr lang="en-US" sz="2300" b="0" i="0" u="none" strike="noStrike" dirty="0">
                        <a:solidFill>
                          <a:srgbClr val="000000"/>
                        </a:solidFill>
                        <a:effectLst/>
                        <a:latin typeface="+mn-lt"/>
                      </a:endParaRPr>
                    </a:p>
                  </a:txBody>
                  <a:tcPr marL="9525" marR="9525" marT="9525" marB="0" anchor="b">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767383189"/>
                  </a:ext>
                </a:extLst>
              </a:tr>
              <a:tr h="365760">
                <a:tc>
                  <a:txBody>
                    <a:bodyPr/>
                    <a:lstStyle/>
                    <a:p>
                      <a:pPr algn="l" fontAlgn="b"/>
                      <a:r>
                        <a:rPr lang="en-US" sz="2300" b="1" u="none" strike="noStrike" dirty="0">
                          <a:effectLst/>
                          <a:latin typeface="+mn-lt"/>
                        </a:rPr>
                        <a:t> State</a:t>
                      </a:r>
                      <a:endParaRPr lang="en-US" sz="2300" b="1"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a:effectLst/>
                          <a:latin typeface="+mn-lt"/>
                        </a:rPr>
                        <a:t> </a:t>
                      </a:r>
                      <a:endParaRPr lang="en-US" sz="2300" b="0" i="0" u="none" strike="noStrike">
                        <a:solidFill>
                          <a:srgbClr val="000000"/>
                        </a:solidFill>
                        <a:effectLst/>
                        <a:latin typeface="+mn-lt"/>
                      </a:endParaRPr>
                    </a:p>
                  </a:txBody>
                  <a:tcPr marL="9525" marR="9525" marT="9525" marB="0" anchor="b">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a:effectLst/>
                          <a:latin typeface="+mn-lt"/>
                        </a:rPr>
                        <a:t> </a:t>
                      </a:r>
                      <a:endParaRPr lang="en-US" sz="2300" b="0" i="0" u="none" strike="noStrike">
                        <a:solidFill>
                          <a:srgbClr val="000000"/>
                        </a:solidFill>
                        <a:effectLst/>
                        <a:latin typeface="+mn-lt"/>
                      </a:endParaRPr>
                    </a:p>
                  </a:txBody>
                  <a:tcPr marL="9525" marR="9525" marT="9525" marB="0" anchor="b">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a:effectLst/>
                          <a:latin typeface="+mn-lt"/>
                        </a:rPr>
                        <a:t> </a:t>
                      </a:r>
                      <a:endParaRPr lang="en-US" sz="2300" b="0" i="0" u="none" strike="noStrike">
                        <a:solidFill>
                          <a:srgbClr val="000000"/>
                        </a:solidFill>
                        <a:effectLst/>
                        <a:latin typeface="+mn-lt"/>
                      </a:endParaRPr>
                    </a:p>
                  </a:txBody>
                  <a:tcPr marL="9525" marR="9525" marT="9525" marB="0" anchor="b">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dirty="0">
                          <a:effectLst/>
                          <a:latin typeface="+mn-lt"/>
                        </a:rPr>
                        <a:t> </a:t>
                      </a:r>
                      <a:endParaRPr lang="en-US" sz="2300" b="0" i="0" u="none" strike="noStrike" dirty="0">
                        <a:solidFill>
                          <a:srgbClr val="000000"/>
                        </a:solidFill>
                        <a:effectLst/>
                        <a:latin typeface="+mn-lt"/>
                      </a:endParaRPr>
                    </a:p>
                  </a:txBody>
                  <a:tcPr marL="9525" marR="9525" marT="9525" marB="0" anchor="b">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2125629044"/>
                  </a:ext>
                </a:extLst>
              </a:tr>
              <a:tr h="365760">
                <a:tc>
                  <a:txBody>
                    <a:bodyPr/>
                    <a:lstStyle/>
                    <a:p>
                      <a:pPr algn="l" fontAlgn="ctr"/>
                      <a:r>
                        <a:rPr lang="en-US" sz="2300" u="none" strike="noStrike" dirty="0">
                          <a:effectLst/>
                          <a:latin typeface="+mn-lt"/>
                        </a:rPr>
                        <a:t>     PA</a:t>
                      </a:r>
                      <a:endParaRPr lang="en-US" sz="2300" b="0" i="0" u="none" strike="noStrike" dirty="0">
                        <a:solidFill>
                          <a:srgbClr val="000000"/>
                        </a:solidFill>
                        <a:effectLst/>
                        <a:latin typeface="+mn-lt"/>
                      </a:endParaRPr>
                    </a:p>
                  </a:txBody>
                  <a:tcPr marL="9525" marR="9525" marT="9525" marB="0" anchor="ctr">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ctr"/>
                      <a:r>
                        <a:rPr lang="en-US" sz="2300" u="none" strike="noStrike">
                          <a:effectLst/>
                          <a:latin typeface="+mn-lt"/>
                        </a:rPr>
                        <a:t>1436 (44)</a:t>
                      </a:r>
                      <a:endParaRPr lang="en-US" sz="2300" b="0" i="0" u="none" strike="noStrike">
                        <a:solidFill>
                          <a:srgbClr val="000000"/>
                        </a:solidFill>
                        <a:effectLst/>
                        <a:latin typeface="+mn-lt"/>
                      </a:endParaRPr>
                    </a:p>
                  </a:txBody>
                  <a:tcPr marL="9525" marR="9525" marT="9525" marB="0" anchor="ctr">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a:effectLst/>
                          <a:latin typeface="+mn-lt"/>
                        </a:rPr>
                        <a:t>489 (44)</a:t>
                      </a:r>
                      <a:endParaRPr lang="en-US" sz="2300" b="0" i="0" u="none" strike="noStrike">
                        <a:solidFill>
                          <a:srgbClr val="000000"/>
                        </a:solidFill>
                        <a:effectLst/>
                        <a:latin typeface="+mn-lt"/>
                      </a:endParaRPr>
                    </a:p>
                  </a:txBody>
                  <a:tcPr marL="9525" marR="9525" marT="9525" marB="0" anchor="b">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a:effectLst/>
                          <a:latin typeface="+mn-lt"/>
                        </a:rPr>
                        <a:t>534 (44)</a:t>
                      </a:r>
                      <a:endParaRPr lang="en-US" sz="2300" b="0" i="0" u="none" strike="noStrike">
                        <a:solidFill>
                          <a:srgbClr val="000000"/>
                        </a:solidFill>
                        <a:effectLst/>
                        <a:latin typeface="+mn-lt"/>
                      </a:endParaRPr>
                    </a:p>
                  </a:txBody>
                  <a:tcPr marL="9525" marR="9525" marT="9525" marB="0" anchor="b">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dirty="0">
                          <a:effectLst/>
                          <a:latin typeface="+mn-lt"/>
                        </a:rPr>
                        <a:t>413 (45)</a:t>
                      </a:r>
                      <a:endParaRPr lang="en-US" sz="2300" b="0" i="0" u="none" strike="noStrike" dirty="0">
                        <a:solidFill>
                          <a:srgbClr val="000000"/>
                        </a:solidFill>
                        <a:effectLst/>
                        <a:latin typeface="+mn-lt"/>
                      </a:endParaRPr>
                    </a:p>
                  </a:txBody>
                  <a:tcPr marL="9525" marR="9525" marT="9525" marB="0" anchor="b">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2878252220"/>
                  </a:ext>
                </a:extLst>
              </a:tr>
              <a:tr h="365760">
                <a:tc>
                  <a:txBody>
                    <a:bodyPr/>
                    <a:lstStyle/>
                    <a:p>
                      <a:pPr algn="l" fontAlgn="ctr"/>
                      <a:r>
                        <a:rPr lang="en-US" sz="2300" u="none" strike="noStrike" dirty="0">
                          <a:effectLst/>
                          <a:latin typeface="+mn-lt"/>
                        </a:rPr>
                        <a:t>     NJ</a:t>
                      </a:r>
                      <a:endParaRPr lang="en-US" sz="2300" b="0" i="0" u="none" strike="noStrike" dirty="0">
                        <a:solidFill>
                          <a:srgbClr val="000000"/>
                        </a:solidFill>
                        <a:effectLst/>
                        <a:latin typeface="+mn-lt"/>
                      </a:endParaRPr>
                    </a:p>
                  </a:txBody>
                  <a:tcPr marL="9525" marR="9525" marT="9525" marB="0" anchor="ctr">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ctr"/>
                      <a:r>
                        <a:rPr lang="en-US" sz="2300" u="none" strike="noStrike">
                          <a:effectLst/>
                          <a:latin typeface="+mn-lt"/>
                        </a:rPr>
                        <a:t>877 (27)</a:t>
                      </a:r>
                      <a:endParaRPr lang="en-US" sz="2300" b="0" i="0" u="none" strike="noStrike">
                        <a:solidFill>
                          <a:srgbClr val="000000"/>
                        </a:solidFill>
                        <a:effectLst/>
                        <a:latin typeface="+mn-lt"/>
                      </a:endParaRPr>
                    </a:p>
                  </a:txBody>
                  <a:tcPr marL="9525" marR="9525" marT="9525" marB="0" anchor="ctr">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a:effectLst/>
                          <a:latin typeface="+mn-lt"/>
                        </a:rPr>
                        <a:t>309 (28)</a:t>
                      </a:r>
                      <a:endParaRPr lang="en-US" sz="2300" b="0" i="0" u="none" strike="noStrike">
                        <a:solidFill>
                          <a:srgbClr val="000000"/>
                        </a:solidFill>
                        <a:effectLst/>
                        <a:latin typeface="+mn-lt"/>
                      </a:endParaRPr>
                    </a:p>
                  </a:txBody>
                  <a:tcPr marL="9525" marR="9525" marT="9525" marB="0" anchor="b">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a:effectLst/>
                          <a:latin typeface="+mn-lt"/>
                        </a:rPr>
                        <a:t>339 (28)</a:t>
                      </a:r>
                      <a:endParaRPr lang="en-US" sz="2300" b="0" i="0" u="none" strike="noStrike">
                        <a:solidFill>
                          <a:srgbClr val="000000"/>
                        </a:solidFill>
                        <a:effectLst/>
                        <a:latin typeface="+mn-lt"/>
                      </a:endParaRPr>
                    </a:p>
                  </a:txBody>
                  <a:tcPr marL="9525" marR="9525" marT="9525" marB="0" anchor="b">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dirty="0">
                          <a:effectLst/>
                          <a:latin typeface="+mn-lt"/>
                        </a:rPr>
                        <a:t>229 (25)</a:t>
                      </a:r>
                      <a:endParaRPr lang="en-US" sz="2300" b="0" i="0" u="none" strike="noStrike" dirty="0">
                        <a:solidFill>
                          <a:srgbClr val="000000"/>
                        </a:solidFill>
                        <a:effectLst/>
                        <a:latin typeface="+mn-lt"/>
                      </a:endParaRPr>
                    </a:p>
                  </a:txBody>
                  <a:tcPr marL="9525" marR="9525" marT="9525" marB="0" anchor="b">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2849400103"/>
                  </a:ext>
                </a:extLst>
              </a:tr>
              <a:tr h="365760">
                <a:tc>
                  <a:txBody>
                    <a:bodyPr/>
                    <a:lstStyle/>
                    <a:p>
                      <a:pPr algn="l" fontAlgn="ctr"/>
                      <a:r>
                        <a:rPr lang="en-US" sz="2300" u="none" strike="noStrike" dirty="0">
                          <a:effectLst/>
                          <a:latin typeface="+mn-lt"/>
                        </a:rPr>
                        <a:t>     Other</a:t>
                      </a:r>
                      <a:endParaRPr lang="en-US" sz="2300" b="0" i="0" u="none" strike="noStrike" dirty="0">
                        <a:solidFill>
                          <a:srgbClr val="000000"/>
                        </a:solidFill>
                        <a:effectLst/>
                        <a:latin typeface="+mn-lt"/>
                      </a:endParaRPr>
                    </a:p>
                  </a:txBody>
                  <a:tcPr marL="9525" marR="9525" marT="9525" marB="0" anchor="ctr">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2300" u="none" strike="noStrike">
                          <a:effectLst/>
                          <a:latin typeface="+mn-lt"/>
                        </a:rPr>
                        <a:t>937 (29)</a:t>
                      </a:r>
                      <a:endParaRPr lang="en-US" sz="2300" b="0" i="0" u="none" strike="noStrike">
                        <a:solidFill>
                          <a:srgbClr val="000000"/>
                        </a:solidFill>
                        <a:effectLst/>
                        <a:latin typeface="+mn-lt"/>
                      </a:endParaRPr>
                    </a:p>
                  </a:txBody>
                  <a:tcPr marL="9525" marR="9525" marT="9525"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dirty="0">
                          <a:effectLst/>
                          <a:latin typeface="+mn-lt"/>
                        </a:rPr>
                        <a:t>304 (28)</a:t>
                      </a:r>
                      <a:endParaRPr lang="en-US" sz="2300" b="0" i="0" u="none" strike="noStrike" dirty="0">
                        <a:solidFill>
                          <a:srgbClr val="000000"/>
                        </a:solidFill>
                        <a:effectLst/>
                        <a:latin typeface="+mn-lt"/>
                      </a:endParaRPr>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dirty="0">
                          <a:effectLst/>
                          <a:latin typeface="+mn-lt"/>
                        </a:rPr>
                        <a:t>353 (29)</a:t>
                      </a:r>
                      <a:endParaRPr lang="en-US" sz="2300" b="0" i="0" u="none" strike="noStrike" dirty="0">
                        <a:solidFill>
                          <a:srgbClr val="000000"/>
                        </a:solidFill>
                        <a:effectLst/>
                        <a:latin typeface="+mn-lt"/>
                      </a:endParaRPr>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b"/>
                      <a:r>
                        <a:rPr lang="en-US" sz="2300" u="none" strike="noStrike" dirty="0">
                          <a:effectLst/>
                          <a:latin typeface="+mn-lt"/>
                        </a:rPr>
                        <a:t>280 (30)</a:t>
                      </a:r>
                      <a:endParaRPr lang="en-US" sz="2300" b="0" i="0" u="none" strike="noStrike" dirty="0">
                        <a:solidFill>
                          <a:srgbClr val="000000"/>
                        </a:solidFill>
                        <a:effectLst/>
                        <a:latin typeface="+mn-lt"/>
                      </a:endParaRPr>
                    </a:p>
                  </a:txBody>
                  <a:tcPr marL="9525" marR="9525" marT="9525" marB="0" anchor="b">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3662776466"/>
                  </a:ext>
                </a:extLst>
              </a:tr>
            </a:tbl>
          </a:graphicData>
        </a:graphic>
      </p:graphicFrame>
      <p:graphicFrame>
        <p:nvGraphicFramePr>
          <p:cNvPr id="4" name="Table 3">
            <a:extLst>
              <a:ext uri="{FF2B5EF4-FFF2-40B4-BE49-F238E27FC236}">
                <a16:creationId xmlns:a16="http://schemas.microsoft.com/office/drawing/2014/main" id="{ACC80E69-059B-604D-90DF-A46247768C37}"/>
              </a:ext>
            </a:extLst>
          </p:cNvPr>
          <p:cNvGraphicFramePr>
            <a:graphicFrameLocks noGrp="1"/>
          </p:cNvGraphicFramePr>
          <p:nvPr>
            <p:extLst>
              <p:ext uri="{D42A27DB-BD31-4B8C-83A1-F6EECF244321}">
                <p14:modId xmlns:p14="http://schemas.microsoft.com/office/powerpoint/2010/main" val="463744116"/>
              </p:ext>
            </p:extLst>
          </p:nvPr>
        </p:nvGraphicFramePr>
        <p:xfrm>
          <a:off x="500857" y="12838702"/>
          <a:ext cx="16876712" cy="9072258"/>
        </p:xfrm>
        <a:graphic>
          <a:graphicData uri="http://schemas.openxmlformats.org/drawingml/2006/table">
            <a:tbl>
              <a:tblPr firstRow="1" firstCol="1" bandRow="1">
                <a:tableStyleId>{72833802-FEF1-4C79-8D5D-14CF1EAF98D9}</a:tableStyleId>
              </a:tblPr>
              <a:tblGrid>
                <a:gridCol w="3740943">
                  <a:extLst>
                    <a:ext uri="{9D8B030D-6E8A-4147-A177-3AD203B41FA5}">
                      <a16:colId xmlns:a16="http://schemas.microsoft.com/office/drawing/2014/main" val="4279648896"/>
                    </a:ext>
                  </a:extLst>
                </a:gridCol>
                <a:gridCol w="6477000">
                  <a:extLst>
                    <a:ext uri="{9D8B030D-6E8A-4147-A177-3AD203B41FA5}">
                      <a16:colId xmlns:a16="http://schemas.microsoft.com/office/drawing/2014/main" val="583932167"/>
                    </a:ext>
                  </a:extLst>
                </a:gridCol>
                <a:gridCol w="3124200">
                  <a:extLst>
                    <a:ext uri="{9D8B030D-6E8A-4147-A177-3AD203B41FA5}">
                      <a16:colId xmlns:a16="http://schemas.microsoft.com/office/drawing/2014/main" val="1350535694"/>
                    </a:ext>
                  </a:extLst>
                </a:gridCol>
                <a:gridCol w="3534569">
                  <a:extLst>
                    <a:ext uri="{9D8B030D-6E8A-4147-A177-3AD203B41FA5}">
                      <a16:colId xmlns:a16="http://schemas.microsoft.com/office/drawing/2014/main" val="860378406"/>
                    </a:ext>
                  </a:extLst>
                </a:gridCol>
              </a:tblGrid>
              <a:tr h="477373">
                <a:tc>
                  <a:txBody>
                    <a:bodyPr/>
                    <a:lstStyle/>
                    <a:p>
                      <a:pPr marL="0" marR="0" algn="ctr">
                        <a:spcBef>
                          <a:spcPts val="0"/>
                        </a:spcBef>
                        <a:spcAft>
                          <a:spcPts val="0"/>
                        </a:spcAft>
                      </a:pPr>
                      <a:endParaRPr lang="en-US" sz="2800">
                        <a:solidFill>
                          <a:srgbClr val="FFFFFF"/>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solidFill>
                      <a:schemeClr val="accent2"/>
                    </a:solidFill>
                  </a:tcPr>
                </a:tc>
                <a:tc gridSpan="2">
                  <a:txBody>
                    <a:bodyPr/>
                    <a:lstStyle/>
                    <a:p>
                      <a:pPr marL="0" marR="0" algn="ctr">
                        <a:spcBef>
                          <a:spcPts val="0"/>
                        </a:spcBef>
                        <a:spcAft>
                          <a:spcPts val="0"/>
                        </a:spcAft>
                      </a:pPr>
                      <a:r>
                        <a:rPr lang="en-US" sz="2800" dirty="0">
                          <a:solidFill>
                            <a:srgbClr val="FFFFFF"/>
                          </a:solidFill>
                          <a:effectLst/>
                          <a:latin typeface="Arial" panose="020B0604020202020204" pitchFamily="34" charset="0"/>
                          <a:ea typeface="Calibri" panose="020F0502020204030204" pitchFamily="34" charset="0"/>
                          <a:cs typeface="Arial" panose="020B0604020202020204" pitchFamily="34" charset="0"/>
                        </a:rPr>
                        <a:t>Data Sources</a:t>
                      </a:r>
                    </a:p>
                  </a:txBody>
                  <a:tcPr marL="68580" marR="68580" marT="0" marB="0">
                    <a:lnL>
                      <a:noFill/>
                    </a:lnL>
                    <a:lnR>
                      <a:noFill/>
                    </a:lnR>
                    <a:lnT w="12700" cap="flat" cmpd="sng" algn="ctr">
                      <a:solidFill>
                        <a:schemeClr val="tx1"/>
                      </a:solid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solidFill>
                      <a:schemeClr val="accent2"/>
                    </a:solidFill>
                  </a:tcPr>
                </a:tc>
                <a:tc hMerge="1">
                  <a:txBody>
                    <a:bodyPr/>
                    <a:lstStyle/>
                    <a:p>
                      <a:pPr marL="0" marR="0" algn="ctr">
                        <a:spcBef>
                          <a:spcPts val="0"/>
                        </a:spcBef>
                        <a:spcAft>
                          <a:spcPts val="0"/>
                        </a:spcAft>
                      </a:pPr>
                      <a:endParaRPr lang="en-US" sz="32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2"/>
                    </a:solidFill>
                  </a:tcPr>
                </a:tc>
                <a:tc>
                  <a:txBody>
                    <a:bodyPr/>
                    <a:lstStyle/>
                    <a:p>
                      <a:pPr marL="0" marR="0" algn="ctr">
                        <a:spcBef>
                          <a:spcPts val="0"/>
                        </a:spcBef>
                        <a:spcAft>
                          <a:spcPts val="0"/>
                        </a:spcAft>
                      </a:pPr>
                      <a:endParaRPr lang="en-US" sz="2800" dirty="0">
                        <a:solidFill>
                          <a:srgbClr val="FFFFFF"/>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solidFill>
                      <a:schemeClr val="accent2"/>
                    </a:solidFill>
                  </a:tcPr>
                </a:tc>
                <a:extLst>
                  <a:ext uri="{0D108BD9-81ED-4DB2-BD59-A6C34878D82A}">
                    <a16:rowId xmlns:a16="http://schemas.microsoft.com/office/drawing/2014/main" val="1476453921"/>
                  </a:ext>
                </a:extLst>
              </a:tr>
              <a:tr h="477373">
                <a:tc>
                  <a:txBody>
                    <a:bodyPr/>
                    <a:lstStyle/>
                    <a:p>
                      <a:pPr marL="0" marR="0" algn="ctr">
                        <a:spcBef>
                          <a:spcPts val="0"/>
                        </a:spcBef>
                        <a:spcAft>
                          <a:spcPts val="0"/>
                        </a:spcAft>
                      </a:pPr>
                      <a:r>
                        <a:rPr lang="en-US" sz="2600" b="1">
                          <a:solidFill>
                            <a:srgbClr val="FFFFFF"/>
                          </a:solidFill>
                          <a:effectLst/>
                          <a:latin typeface="Arial" panose="020B0604020202020204" pitchFamily="34" charset="0"/>
                          <a:cs typeface="Arial" panose="020B0604020202020204" pitchFamily="34" charset="0"/>
                        </a:rPr>
                        <a:t>Data Element</a:t>
                      </a:r>
                      <a:endParaRPr lang="en-US" sz="2600" b="1" dirty="0">
                        <a:solidFill>
                          <a:srgbClr val="FFFFFF"/>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solidFill>
                      <a:schemeClr val="accent2"/>
                    </a:solidFill>
                  </a:tcPr>
                </a:tc>
                <a:tc>
                  <a:txBody>
                    <a:bodyPr/>
                    <a:lstStyle/>
                    <a:p>
                      <a:pPr marL="0" marR="0" algn="ctr">
                        <a:spcBef>
                          <a:spcPts val="0"/>
                        </a:spcBef>
                        <a:spcAft>
                          <a:spcPts val="0"/>
                        </a:spcAft>
                      </a:pPr>
                      <a:r>
                        <a:rPr lang="en-US" sz="2600" b="1" dirty="0">
                          <a:solidFill>
                            <a:srgbClr val="FFFFFF"/>
                          </a:solidFill>
                          <a:effectLst/>
                          <a:latin typeface="Arial" panose="020B0604020202020204" pitchFamily="34" charset="0"/>
                          <a:cs typeface="Arial" panose="020B0604020202020204" pitchFamily="34" charset="0"/>
                        </a:rPr>
                        <a:t>Data Format</a:t>
                      </a:r>
                      <a:endParaRPr lang="en-US" sz="2600" b="1" dirty="0">
                        <a:solidFill>
                          <a:srgbClr val="FFFFFF"/>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a:noFill/>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solidFill>
                      <a:schemeClr val="accent2"/>
                    </a:solidFill>
                  </a:tcPr>
                </a:tc>
                <a:tc>
                  <a:txBody>
                    <a:bodyPr/>
                    <a:lstStyle/>
                    <a:p>
                      <a:pPr marL="0" marR="0" algn="ctr">
                        <a:spcBef>
                          <a:spcPts val="0"/>
                        </a:spcBef>
                        <a:spcAft>
                          <a:spcPts val="0"/>
                        </a:spcAft>
                      </a:pPr>
                      <a:r>
                        <a:rPr lang="en-US" sz="2600" b="1" dirty="0">
                          <a:solidFill>
                            <a:srgbClr val="FFFFFF"/>
                          </a:solidFill>
                          <a:effectLst/>
                          <a:latin typeface="Arial" panose="020B0604020202020204" pitchFamily="34" charset="0"/>
                          <a:cs typeface="Arial" panose="020B0604020202020204" pitchFamily="34" charset="0"/>
                        </a:rPr>
                        <a:t>Data Location</a:t>
                      </a:r>
                      <a:endParaRPr lang="en-US" sz="2600" b="1" dirty="0">
                        <a:solidFill>
                          <a:srgbClr val="FFFFFF"/>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a:noFill/>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solidFill>
                      <a:schemeClr val="accent2"/>
                    </a:solidFill>
                  </a:tcPr>
                </a:tc>
                <a:tc>
                  <a:txBody>
                    <a:bodyPr/>
                    <a:lstStyle/>
                    <a:p>
                      <a:pPr marL="0" marR="0" algn="ctr">
                        <a:spcBef>
                          <a:spcPts val="0"/>
                        </a:spcBef>
                        <a:spcAft>
                          <a:spcPts val="0"/>
                        </a:spcAft>
                      </a:pPr>
                      <a:r>
                        <a:rPr lang="en-US" sz="2600" b="1" dirty="0">
                          <a:solidFill>
                            <a:srgbClr val="FFFFFF"/>
                          </a:solidFill>
                          <a:effectLst/>
                          <a:latin typeface="Arial" panose="020B0604020202020204" pitchFamily="34" charset="0"/>
                          <a:ea typeface="Calibri" panose="020F0502020204030204" pitchFamily="34" charset="0"/>
                          <a:cs typeface="Arial" panose="020B0604020202020204" pitchFamily="34" charset="0"/>
                        </a:rPr>
                        <a:t>Completion Status</a:t>
                      </a:r>
                    </a:p>
                  </a:txBody>
                  <a:tcPr marL="68580" marR="68580" marT="0" marB="0">
                    <a:lnL>
                      <a:noFill/>
                    </a:lnL>
                    <a:lnR w="12700" cap="flat" cmpd="sng" algn="ctr">
                      <a:solidFill>
                        <a:schemeClr val="tx1"/>
                      </a:solidFill>
                      <a:prstDash val="solid"/>
                      <a:round/>
                      <a:headEnd type="none" w="med" len="med"/>
                      <a:tailEnd type="none" w="med" len="med"/>
                    </a:lnR>
                    <a:lnT w="9525" cap="flat" cmpd="sng" algn="ctr">
                      <a:noFill/>
                      <a:prstDash val="solid"/>
                    </a:lnT>
                    <a:lnB w="9525" cap="flat" cmpd="sng" algn="ctr">
                      <a:noFill/>
                      <a:prstDash val="solid"/>
                    </a:lnB>
                    <a:lnTlToBr w="12700" cmpd="sng">
                      <a:noFill/>
                      <a:prstDash val="solid"/>
                    </a:lnTlToBr>
                    <a:lnBlToTr w="12700" cmpd="sng">
                      <a:noFill/>
                      <a:prstDash val="solid"/>
                    </a:lnBlToTr>
                    <a:solidFill>
                      <a:schemeClr val="accent2"/>
                    </a:solidFill>
                  </a:tcPr>
                </a:tc>
                <a:extLst>
                  <a:ext uri="{0D108BD9-81ED-4DB2-BD59-A6C34878D82A}">
                    <a16:rowId xmlns:a16="http://schemas.microsoft.com/office/drawing/2014/main" val="3444688539"/>
                  </a:ext>
                </a:extLst>
              </a:tr>
              <a:tr h="417701">
                <a:tc>
                  <a:txBody>
                    <a:bodyPr/>
                    <a:lstStyle/>
                    <a:p>
                      <a:pPr marL="0" marR="0">
                        <a:spcBef>
                          <a:spcPts val="0"/>
                        </a:spcBef>
                        <a:spcAft>
                          <a:spcPts val="0"/>
                        </a:spcAft>
                      </a:pPr>
                      <a:r>
                        <a:rPr lang="en-US" sz="2300" dirty="0">
                          <a:effectLst/>
                          <a:latin typeface="+mn-lt"/>
                          <a:ea typeface="Calibri" panose="020F0502020204030204" pitchFamily="34" charset="0"/>
                          <a:cs typeface="Times New Roman" panose="02020603050405020304" pitchFamily="18" charset="0"/>
                        </a:rPr>
                        <a:t>Demographic data</a:t>
                      </a:r>
                    </a:p>
                  </a:txBody>
                  <a:tcPr marL="68580" marR="68580" marT="0" marB="0">
                    <a:lnL w="12700" cap="flat" cmpd="sng" algn="ctr">
                      <a:solidFill>
                        <a:schemeClr val="tx1"/>
                      </a:solidFill>
                      <a:prstDash val="solid"/>
                      <a:round/>
                      <a:headEnd type="none" w="med" len="med"/>
                      <a:tailEnd type="none" w="med" len="med"/>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FFFFFF"/>
                    </a:solidFill>
                  </a:tcPr>
                </a:tc>
                <a:tc>
                  <a:txBody>
                    <a:bodyPr/>
                    <a:lstStyle/>
                    <a:p>
                      <a:pPr marL="0" marR="0">
                        <a:spcBef>
                          <a:spcPts val="0"/>
                        </a:spcBef>
                        <a:spcAft>
                          <a:spcPts val="0"/>
                        </a:spcAft>
                      </a:pPr>
                      <a:r>
                        <a:rPr lang="en-US" sz="2300" dirty="0">
                          <a:effectLst/>
                          <a:latin typeface="+mn-lt"/>
                          <a:ea typeface="Calibri" panose="020F0502020204030204" pitchFamily="34" charset="0"/>
                          <a:cs typeface="Times New Roman" panose="02020603050405020304" pitchFamily="18" charset="0"/>
                        </a:rPr>
                        <a:t>Character string, date of event</a:t>
                      </a:r>
                    </a:p>
                  </a:txBody>
                  <a:tcPr marL="68580" marR="68580" marT="0" marB="0">
                    <a:lnL>
                      <a:noFill/>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FFFFFF"/>
                    </a:solidFill>
                  </a:tcPr>
                </a:tc>
                <a:tc>
                  <a:txBody>
                    <a:bodyPr/>
                    <a:lstStyle/>
                    <a:p>
                      <a:pPr marL="0" marR="0">
                        <a:spcBef>
                          <a:spcPts val="0"/>
                        </a:spcBef>
                        <a:spcAft>
                          <a:spcPts val="0"/>
                        </a:spcAft>
                      </a:pPr>
                      <a:r>
                        <a:rPr lang="en-US" sz="2300" dirty="0">
                          <a:effectLst/>
                          <a:latin typeface="+mn-lt"/>
                          <a:ea typeface="Calibri" panose="020F0502020204030204" pitchFamily="34" charset="0"/>
                          <a:cs typeface="Times New Roman" panose="02020603050405020304" pitchFamily="18" charset="0"/>
                        </a:rPr>
                        <a:t>EHR</a:t>
                      </a:r>
                    </a:p>
                  </a:txBody>
                  <a:tcPr marL="68580" marR="68580" marT="0" marB="0">
                    <a:lnL>
                      <a:noFill/>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FFFFF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300" dirty="0">
                          <a:effectLst/>
                          <a:latin typeface="+mn-lt"/>
                          <a:ea typeface="Calibri" panose="020F0502020204030204" pitchFamily="34" charset="0"/>
                          <a:cs typeface="Times New Roman" panose="02020603050405020304" pitchFamily="18" charset="0"/>
                        </a:rPr>
                        <a:t>Complete</a:t>
                      </a:r>
                    </a:p>
                  </a:txBody>
                  <a:tcPr marL="68580" marR="68580" marT="0" marB="0">
                    <a:lnL>
                      <a:noFill/>
                    </a:lnL>
                    <a:lnR w="12700" cap="flat" cmpd="sng" algn="ctr">
                      <a:solidFill>
                        <a:schemeClr val="tx1"/>
                      </a:solidFill>
                      <a:prstDash val="solid"/>
                      <a:round/>
                      <a:headEnd type="none" w="med" len="med"/>
                      <a:tailEnd type="none" w="med" len="me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960648607"/>
                  </a:ext>
                </a:extLst>
              </a:tr>
              <a:tr h="417701">
                <a:tc>
                  <a:txBody>
                    <a:bodyPr/>
                    <a:lstStyle/>
                    <a:p>
                      <a:pPr marL="0" marR="0">
                        <a:spcBef>
                          <a:spcPts val="0"/>
                        </a:spcBef>
                        <a:spcAft>
                          <a:spcPts val="0"/>
                        </a:spcAft>
                      </a:pPr>
                      <a:r>
                        <a:rPr lang="en-US" sz="2300">
                          <a:effectLst/>
                          <a:latin typeface="+mn-lt"/>
                        </a:rPr>
                        <a:t>Cancer outcome data</a:t>
                      </a:r>
                      <a:endParaRPr lang="en-US" sz="230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FFFFFF"/>
                    </a:solidFill>
                  </a:tcPr>
                </a:tc>
                <a:tc>
                  <a:txBody>
                    <a:bodyPr/>
                    <a:lstStyle/>
                    <a:p>
                      <a:pPr marL="0" marR="0">
                        <a:spcBef>
                          <a:spcPts val="0"/>
                        </a:spcBef>
                        <a:spcAft>
                          <a:spcPts val="0"/>
                        </a:spcAft>
                      </a:pPr>
                      <a:r>
                        <a:rPr lang="en-US" sz="2300">
                          <a:effectLst/>
                          <a:latin typeface="+mn-lt"/>
                        </a:rPr>
                        <a:t> </a:t>
                      </a:r>
                      <a:endParaRPr lang="en-US" sz="2300">
                        <a:effectLst/>
                        <a:latin typeface="+mn-lt"/>
                        <a:ea typeface="Calibri" panose="020F0502020204030204" pitchFamily="34" charset="0"/>
                        <a:cs typeface="Times New Roman" panose="02020603050405020304" pitchFamily="18" charset="0"/>
                      </a:endParaRPr>
                    </a:p>
                  </a:txBody>
                  <a:tcPr marL="68580" marR="68580" marT="0" marB="0">
                    <a:lnL>
                      <a:noFill/>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FFFFFF"/>
                    </a:solidFill>
                  </a:tcPr>
                </a:tc>
                <a:tc>
                  <a:txBody>
                    <a:bodyPr/>
                    <a:lstStyle/>
                    <a:p>
                      <a:pPr marL="0" marR="0">
                        <a:spcBef>
                          <a:spcPts val="0"/>
                        </a:spcBef>
                        <a:spcAft>
                          <a:spcPts val="0"/>
                        </a:spcAft>
                      </a:pPr>
                      <a:r>
                        <a:rPr lang="en-US" sz="2300" dirty="0">
                          <a:effectLst/>
                          <a:latin typeface="+mn-lt"/>
                        </a:rPr>
                        <a:t> </a:t>
                      </a:r>
                      <a:endParaRPr lang="en-US" sz="2300" dirty="0">
                        <a:effectLst/>
                        <a:latin typeface="+mn-lt"/>
                        <a:ea typeface="Calibri" panose="020F0502020204030204" pitchFamily="34" charset="0"/>
                        <a:cs typeface="Times New Roman" panose="02020603050405020304" pitchFamily="18" charset="0"/>
                      </a:endParaRPr>
                    </a:p>
                  </a:txBody>
                  <a:tcPr marL="68580" marR="68580" marT="0" marB="0">
                    <a:lnL>
                      <a:noFill/>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FFFFFF"/>
                    </a:solidFill>
                  </a:tcPr>
                </a:tc>
                <a:tc>
                  <a:txBody>
                    <a:bodyPr/>
                    <a:lstStyle/>
                    <a:p>
                      <a:pPr marL="0" marR="0">
                        <a:spcBef>
                          <a:spcPts val="0"/>
                        </a:spcBef>
                        <a:spcAft>
                          <a:spcPts val="0"/>
                        </a:spcAft>
                      </a:pPr>
                      <a:endParaRPr lang="en-US" sz="2300" dirty="0">
                        <a:effectLst/>
                        <a:latin typeface="+mn-lt"/>
                        <a:ea typeface="Calibri" panose="020F0502020204030204" pitchFamily="34" charset="0"/>
                        <a:cs typeface="Times New Roman" panose="02020603050405020304" pitchFamily="18" charset="0"/>
                      </a:endParaRPr>
                    </a:p>
                  </a:txBody>
                  <a:tcPr marL="68580" marR="68580" marT="0" marB="0">
                    <a:lnL>
                      <a:noFill/>
                    </a:lnL>
                    <a:lnR w="12700" cap="flat" cmpd="sng" algn="ctr">
                      <a:solidFill>
                        <a:schemeClr val="tx1"/>
                      </a:solidFill>
                      <a:prstDash val="solid"/>
                      <a:round/>
                      <a:headEnd type="none" w="med" len="med"/>
                      <a:tailEnd type="none" w="med" len="me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360384697"/>
                  </a:ext>
                </a:extLst>
              </a:tr>
              <a:tr h="716060">
                <a:tc>
                  <a:txBody>
                    <a:bodyPr/>
                    <a:lstStyle/>
                    <a:p>
                      <a:pPr marL="0" marR="0">
                        <a:spcBef>
                          <a:spcPts val="0"/>
                        </a:spcBef>
                        <a:spcAft>
                          <a:spcPts val="0"/>
                        </a:spcAft>
                      </a:pPr>
                      <a:r>
                        <a:rPr lang="en-US" sz="2300" b="0" dirty="0">
                          <a:effectLst/>
                          <a:latin typeface="+mn-lt"/>
                        </a:rPr>
                        <a:t>   Mortality</a:t>
                      </a:r>
                      <a:endParaRPr lang="en-US" sz="2300" b="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FFFFFF"/>
                    </a:solidFill>
                  </a:tcPr>
                </a:tc>
                <a:tc>
                  <a:txBody>
                    <a:bodyPr/>
                    <a:lstStyle/>
                    <a:p>
                      <a:pPr marL="0" marR="0">
                        <a:spcBef>
                          <a:spcPts val="0"/>
                        </a:spcBef>
                        <a:spcAft>
                          <a:spcPts val="0"/>
                        </a:spcAft>
                      </a:pPr>
                      <a:r>
                        <a:rPr lang="en-US" sz="2300" dirty="0">
                          <a:effectLst/>
                          <a:latin typeface="+mn-lt"/>
                        </a:rPr>
                        <a:t>Boolean</a:t>
                      </a:r>
                      <a:endParaRPr lang="en-US" sz="2300" dirty="0">
                        <a:effectLst/>
                        <a:latin typeface="+mn-lt"/>
                        <a:ea typeface="Calibri" panose="020F0502020204030204" pitchFamily="34" charset="0"/>
                        <a:cs typeface="Times New Roman" panose="02020603050405020304" pitchFamily="18" charset="0"/>
                      </a:endParaRPr>
                    </a:p>
                  </a:txBody>
                  <a:tcPr marL="68580" marR="68580" marT="0" marB="0">
                    <a:lnL>
                      <a:noFill/>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FFFFFF"/>
                    </a:solidFill>
                  </a:tcPr>
                </a:tc>
                <a:tc>
                  <a:txBody>
                    <a:bodyPr/>
                    <a:lstStyle/>
                    <a:p>
                      <a:pPr marL="0" marR="0">
                        <a:spcBef>
                          <a:spcPts val="0"/>
                        </a:spcBef>
                        <a:spcAft>
                          <a:spcPts val="0"/>
                        </a:spcAft>
                      </a:pPr>
                      <a:r>
                        <a:rPr lang="en-US" sz="2300" dirty="0">
                          <a:effectLst/>
                          <a:latin typeface="+mn-lt"/>
                          <a:ea typeface="Calibri" panose="020F0502020204030204" pitchFamily="34" charset="0"/>
                          <a:cs typeface="Times New Roman" panose="02020603050405020304" pitchFamily="18" charset="0"/>
                        </a:rPr>
                        <a:t>EHR</a:t>
                      </a:r>
                    </a:p>
                  </a:txBody>
                  <a:tcPr marL="68580" marR="68580" marT="0" marB="0">
                    <a:lnL>
                      <a:noFill/>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FFFFFF"/>
                    </a:solidFill>
                  </a:tcPr>
                </a:tc>
                <a:tc>
                  <a:txBody>
                    <a:bodyPr/>
                    <a:lstStyle/>
                    <a:p>
                      <a:pPr marL="0" marR="0">
                        <a:spcBef>
                          <a:spcPts val="0"/>
                        </a:spcBef>
                        <a:spcAft>
                          <a:spcPts val="0"/>
                        </a:spcAft>
                      </a:pPr>
                      <a:r>
                        <a:rPr lang="en-US" sz="2300" dirty="0">
                          <a:effectLst/>
                          <a:latin typeface="+mn-lt"/>
                          <a:ea typeface="Calibri" panose="020F0502020204030204" pitchFamily="34" charset="0"/>
                          <a:cs typeface="Times New Roman" panose="02020603050405020304" pitchFamily="18" charset="0"/>
                        </a:rPr>
                        <a:t>Complete pending data quality check</a:t>
                      </a:r>
                    </a:p>
                  </a:txBody>
                  <a:tcPr marL="68580" marR="68580" marT="0" marB="0">
                    <a:lnL>
                      <a:noFill/>
                    </a:lnL>
                    <a:lnR w="12700" cap="flat" cmpd="sng" algn="ctr">
                      <a:solidFill>
                        <a:schemeClr val="tx1"/>
                      </a:solidFill>
                      <a:prstDash val="solid"/>
                      <a:round/>
                      <a:headEnd type="none" w="med" len="med"/>
                      <a:tailEnd type="none" w="med" len="me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2970840590"/>
                  </a:ext>
                </a:extLst>
              </a:tr>
              <a:tr h="716060">
                <a:tc>
                  <a:txBody>
                    <a:bodyPr/>
                    <a:lstStyle/>
                    <a:p>
                      <a:pPr marL="0" marR="0">
                        <a:spcBef>
                          <a:spcPts val="0"/>
                        </a:spcBef>
                        <a:spcAft>
                          <a:spcPts val="0"/>
                        </a:spcAft>
                      </a:pPr>
                      <a:r>
                        <a:rPr lang="en-US" sz="2300" b="0" dirty="0">
                          <a:effectLst/>
                          <a:latin typeface="+mn-lt"/>
                        </a:rPr>
                        <a:t>   Secondary malignancies</a:t>
                      </a:r>
                      <a:endParaRPr lang="en-US" sz="2300" b="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FFFFFF"/>
                    </a:solidFill>
                  </a:tcPr>
                </a:tc>
                <a:tc>
                  <a:txBody>
                    <a:bodyPr/>
                    <a:lstStyle/>
                    <a:p>
                      <a:pPr marL="0" marR="0">
                        <a:spcBef>
                          <a:spcPts val="0"/>
                        </a:spcBef>
                        <a:spcAft>
                          <a:spcPts val="0"/>
                        </a:spcAft>
                      </a:pPr>
                      <a:r>
                        <a:rPr lang="en-US" sz="2300" dirty="0">
                          <a:effectLst/>
                          <a:latin typeface="+mn-lt"/>
                        </a:rPr>
                        <a:t>Diagnostic ontologies (ICD-O), character string, date of event</a:t>
                      </a:r>
                      <a:endParaRPr lang="en-US" sz="2300" dirty="0">
                        <a:effectLst/>
                        <a:latin typeface="+mn-lt"/>
                        <a:ea typeface="Calibri" panose="020F0502020204030204" pitchFamily="34" charset="0"/>
                        <a:cs typeface="Times New Roman" panose="02020603050405020304" pitchFamily="18" charset="0"/>
                      </a:endParaRPr>
                    </a:p>
                  </a:txBody>
                  <a:tcPr marL="68580" marR="68580" marT="0" marB="0">
                    <a:lnL>
                      <a:noFill/>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FFFFFF"/>
                    </a:solidFill>
                  </a:tcPr>
                </a:tc>
                <a:tc>
                  <a:txBody>
                    <a:bodyPr/>
                    <a:lstStyle/>
                    <a:p>
                      <a:pPr marL="0" marR="0">
                        <a:spcBef>
                          <a:spcPts val="0"/>
                        </a:spcBef>
                        <a:spcAft>
                          <a:spcPts val="0"/>
                        </a:spcAft>
                      </a:pPr>
                      <a:r>
                        <a:rPr lang="en-US" sz="2300" dirty="0">
                          <a:effectLst/>
                          <a:latin typeface="+mn-lt"/>
                        </a:rPr>
                        <a:t>Tumor registry</a:t>
                      </a:r>
                      <a:endParaRPr lang="en-US" sz="2300" dirty="0">
                        <a:effectLst/>
                        <a:latin typeface="+mn-lt"/>
                        <a:ea typeface="Calibri" panose="020F0502020204030204" pitchFamily="34" charset="0"/>
                        <a:cs typeface="Times New Roman" panose="02020603050405020304" pitchFamily="18" charset="0"/>
                      </a:endParaRPr>
                    </a:p>
                  </a:txBody>
                  <a:tcPr marL="68580" marR="68580" marT="0" marB="0">
                    <a:lnL>
                      <a:noFill/>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FFFFF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300" dirty="0">
                          <a:effectLst/>
                          <a:latin typeface="+mn-lt"/>
                          <a:ea typeface="Calibri" panose="020F0502020204030204" pitchFamily="34" charset="0"/>
                          <a:cs typeface="Times New Roman" panose="02020603050405020304" pitchFamily="18" charset="0"/>
                        </a:rPr>
                        <a:t>Complete pending data quality check</a:t>
                      </a:r>
                    </a:p>
                  </a:txBody>
                  <a:tcPr marL="68580" marR="68580" marT="0" marB="0">
                    <a:lnL>
                      <a:noFill/>
                    </a:lnL>
                    <a:lnR w="12700" cap="flat" cmpd="sng" algn="ctr">
                      <a:solidFill>
                        <a:schemeClr val="tx1"/>
                      </a:solidFill>
                      <a:prstDash val="solid"/>
                      <a:round/>
                      <a:headEnd type="none" w="med" len="med"/>
                      <a:tailEnd type="none" w="med" len="me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2104942071"/>
                  </a:ext>
                </a:extLst>
              </a:tr>
              <a:tr h="716060">
                <a:tc>
                  <a:txBody>
                    <a:bodyPr/>
                    <a:lstStyle/>
                    <a:p>
                      <a:pPr marL="0" marR="0">
                        <a:spcBef>
                          <a:spcPts val="0"/>
                        </a:spcBef>
                        <a:spcAft>
                          <a:spcPts val="0"/>
                        </a:spcAft>
                      </a:pPr>
                      <a:r>
                        <a:rPr lang="en-US" sz="2300" b="0" dirty="0">
                          <a:effectLst/>
                          <a:latin typeface="+mn-lt"/>
                        </a:rPr>
                        <a:t>   Cancer relapse</a:t>
                      </a:r>
                      <a:endParaRPr lang="en-US" sz="2300" b="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FFFFFF"/>
                    </a:solidFill>
                  </a:tcPr>
                </a:tc>
                <a:tc>
                  <a:txBody>
                    <a:bodyPr/>
                    <a:lstStyle/>
                    <a:p>
                      <a:pPr marL="0" marR="0">
                        <a:spcBef>
                          <a:spcPts val="0"/>
                        </a:spcBef>
                        <a:spcAft>
                          <a:spcPts val="0"/>
                        </a:spcAft>
                      </a:pPr>
                      <a:r>
                        <a:rPr lang="en-US" sz="2300" dirty="0">
                          <a:effectLst/>
                          <a:latin typeface="+mn-lt"/>
                        </a:rPr>
                        <a:t>Diagnostic ontologies (ICD-O), character string, date of event</a:t>
                      </a:r>
                      <a:endParaRPr lang="en-US" sz="2300" dirty="0">
                        <a:effectLst/>
                        <a:latin typeface="+mn-lt"/>
                        <a:ea typeface="Calibri" panose="020F0502020204030204" pitchFamily="34" charset="0"/>
                        <a:cs typeface="Times New Roman" panose="02020603050405020304" pitchFamily="18" charset="0"/>
                      </a:endParaRPr>
                    </a:p>
                  </a:txBody>
                  <a:tcPr marL="68580" marR="68580" marT="0" marB="0">
                    <a:lnL>
                      <a:noFill/>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FFFFFF"/>
                    </a:solidFill>
                  </a:tcPr>
                </a:tc>
                <a:tc>
                  <a:txBody>
                    <a:bodyPr/>
                    <a:lstStyle/>
                    <a:p>
                      <a:pPr marL="0" marR="0">
                        <a:spcBef>
                          <a:spcPts val="0"/>
                        </a:spcBef>
                        <a:spcAft>
                          <a:spcPts val="0"/>
                        </a:spcAft>
                      </a:pPr>
                      <a:r>
                        <a:rPr lang="en-US" sz="2300" dirty="0">
                          <a:effectLst/>
                          <a:latin typeface="+mn-lt"/>
                        </a:rPr>
                        <a:t>Tumor registry</a:t>
                      </a:r>
                      <a:endParaRPr lang="en-US" sz="2300" dirty="0">
                        <a:effectLst/>
                        <a:latin typeface="+mn-lt"/>
                        <a:ea typeface="Calibri" panose="020F0502020204030204" pitchFamily="34" charset="0"/>
                        <a:cs typeface="Times New Roman" panose="02020603050405020304" pitchFamily="18" charset="0"/>
                      </a:endParaRPr>
                    </a:p>
                  </a:txBody>
                  <a:tcPr marL="68580" marR="68580" marT="0" marB="0">
                    <a:lnL>
                      <a:noFill/>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FFFFF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300" dirty="0">
                          <a:effectLst/>
                          <a:latin typeface="+mn-lt"/>
                          <a:ea typeface="Calibri" panose="020F0502020204030204" pitchFamily="34" charset="0"/>
                          <a:cs typeface="Times New Roman" panose="02020603050405020304" pitchFamily="18" charset="0"/>
                        </a:rPr>
                        <a:t>Complete pending data quality check</a:t>
                      </a:r>
                    </a:p>
                  </a:txBody>
                  <a:tcPr marL="68580" marR="68580" marT="0" marB="0">
                    <a:lnL>
                      <a:noFill/>
                    </a:lnL>
                    <a:lnR w="12700" cap="flat" cmpd="sng" algn="ctr">
                      <a:solidFill>
                        <a:schemeClr val="tx1"/>
                      </a:solidFill>
                      <a:prstDash val="solid"/>
                      <a:round/>
                      <a:headEnd type="none" w="med" len="med"/>
                      <a:tailEnd type="none" w="med" len="me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339410781"/>
                  </a:ext>
                </a:extLst>
              </a:tr>
              <a:tr h="417701">
                <a:tc>
                  <a:txBody>
                    <a:bodyPr/>
                    <a:lstStyle/>
                    <a:p>
                      <a:pPr marL="0" marR="0">
                        <a:spcBef>
                          <a:spcPts val="0"/>
                        </a:spcBef>
                        <a:spcAft>
                          <a:spcPts val="0"/>
                        </a:spcAft>
                      </a:pPr>
                      <a:r>
                        <a:rPr lang="en-US" sz="2300" dirty="0">
                          <a:effectLst/>
                          <a:latin typeface="+mn-lt"/>
                        </a:rPr>
                        <a:t>Cancer therapy</a:t>
                      </a:r>
                      <a:endParaRPr lang="en-US" sz="23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FFFFFF"/>
                    </a:solidFill>
                  </a:tcPr>
                </a:tc>
                <a:tc>
                  <a:txBody>
                    <a:bodyPr/>
                    <a:lstStyle/>
                    <a:p>
                      <a:pPr marL="0" marR="0">
                        <a:spcBef>
                          <a:spcPts val="0"/>
                        </a:spcBef>
                        <a:spcAft>
                          <a:spcPts val="0"/>
                        </a:spcAft>
                      </a:pPr>
                      <a:r>
                        <a:rPr lang="en-US" sz="2300">
                          <a:effectLst/>
                          <a:latin typeface="+mn-lt"/>
                        </a:rPr>
                        <a:t> </a:t>
                      </a:r>
                      <a:endParaRPr lang="en-US" sz="2300">
                        <a:effectLst/>
                        <a:latin typeface="+mn-lt"/>
                        <a:ea typeface="Calibri" panose="020F0502020204030204" pitchFamily="34" charset="0"/>
                        <a:cs typeface="Times New Roman" panose="02020603050405020304" pitchFamily="18" charset="0"/>
                      </a:endParaRPr>
                    </a:p>
                  </a:txBody>
                  <a:tcPr marL="68580" marR="68580" marT="0" marB="0">
                    <a:lnL>
                      <a:noFill/>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FFFFFF"/>
                    </a:solidFill>
                  </a:tcPr>
                </a:tc>
                <a:tc>
                  <a:txBody>
                    <a:bodyPr/>
                    <a:lstStyle/>
                    <a:p>
                      <a:pPr marL="0" marR="0">
                        <a:spcBef>
                          <a:spcPts val="0"/>
                        </a:spcBef>
                        <a:spcAft>
                          <a:spcPts val="0"/>
                        </a:spcAft>
                      </a:pPr>
                      <a:r>
                        <a:rPr lang="en-US" sz="2300" dirty="0">
                          <a:effectLst/>
                          <a:latin typeface="+mn-lt"/>
                        </a:rPr>
                        <a:t> </a:t>
                      </a:r>
                      <a:endParaRPr lang="en-US" sz="2300" dirty="0">
                        <a:effectLst/>
                        <a:latin typeface="+mn-lt"/>
                        <a:ea typeface="Calibri" panose="020F0502020204030204" pitchFamily="34" charset="0"/>
                        <a:cs typeface="Times New Roman" panose="02020603050405020304" pitchFamily="18" charset="0"/>
                      </a:endParaRPr>
                    </a:p>
                  </a:txBody>
                  <a:tcPr marL="68580" marR="68580" marT="0" marB="0">
                    <a:lnL>
                      <a:noFill/>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FFFFFF"/>
                    </a:solidFill>
                  </a:tcPr>
                </a:tc>
                <a:tc>
                  <a:txBody>
                    <a:bodyPr/>
                    <a:lstStyle/>
                    <a:p>
                      <a:pPr marL="0" marR="0">
                        <a:spcBef>
                          <a:spcPts val="0"/>
                        </a:spcBef>
                        <a:spcAft>
                          <a:spcPts val="0"/>
                        </a:spcAft>
                      </a:pPr>
                      <a:endParaRPr lang="en-US" sz="2300" dirty="0">
                        <a:effectLst/>
                        <a:latin typeface="+mn-lt"/>
                        <a:ea typeface="Calibri" panose="020F0502020204030204" pitchFamily="34" charset="0"/>
                        <a:cs typeface="Times New Roman" panose="02020603050405020304" pitchFamily="18" charset="0"/>
                      </a:endParaRPr>
                    </a:p>
                  </a:txBody>
                  <a:tcPr marL="68580" marR="68580" marT="0" marB="0">
                    <a:lnL>
                      <a:noFill/>
                    </a:lnL>
                    <a:lnR w="12700" cap="flat" cmpd="sng" algn="ctr">
                      <a:solidFill>
                        <a:schemeClr val="tx1"/>
                      </a:solidFill>
                      <a:prstDash val="solid"/>
                      <a:round/>
                      <a:headEnd type="none" w="med" len="med"/>
                      <a:tailEnd type="none" w="med" len="me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433835312"/>
                  </a:ext>
                </a:extLst>
              </a:tr>
              <a:tr h="731520">
                <a:tc>
                  <a:txBody>
                    <a:bodyPr/>
                    <a:lstStyle/>
                    <a:p>
                      <a:pPr marL="0" marR="0">
                        <a:spcBef>
                          <a:spcPts val="0"/>
                        </a:spcBef>
                        <a:spcAft>
                          <a:spcPts val="0"/>
                        </a:spcAft>
                      </a:pPr>
                      <a:r>
                        <a:rPr lang="en-US" sz="2300" b="0" dirty="0">
                          <a:effectLst/>
                          <a:latin typeface="+mn-lt"/>
                        </a:rPr>
                        <a:t>   Chemotherapy</a:t>
                      </a:r>
                      <a:endParaRPr lang="en-US" sz="2300" b="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FFFFFF"/>
                    </a:solidFill>
                  </a:tcPr>
                </a:tc>
                <a:tc>
                  <a:txBody>
                    <a:bodyPr/>
                    <a:lstStyle/>
                    <a:p>
                      <a:pPr marL="0" marR="0">
                        <a:spcBef>
                          <a:spcPts val="0"/>
                        </a:spcBef>
                        <a:spcAft>
                          <a:spcPts val="0"/>
                        </a:spcAft>
                      </a:pPr>
                      <a:r>
                        <a:rPr lang="en-US" sz="2300" dirty="0">
                          <a:effectLst/>
                          <a:latin typeface="+mn-lt"/>
                        </a:rPr>
                        <a:t>Medication ontologies (</a:t>
                      </a:r>
                      <a:r>
                        <a:rPr lang="en-US" sz="2300" dirty="0" err="1">
                          <a:effectLst/>
                          <a:latin typeface="+mn-lt"/>
                        </a:rPr>
                        <a:t>RxNorm</a:t>
                      </a:r>
                      <a:r>
                        <a:rPr lang="en-US" sz="2300" dirty="0">
                          <a:effectLst/>
                          <a:latin typeface="+mn-lt"/>
                        </a:rPr>
                        <a:t>, NDC), character string, doses as numeric, dates</a:t>
                      </a:r>
                      <a:endParaRPr lang="en-US" sz="2300" dirty="0">
                        <a:effectLst/>
                        <a:latin typeface="+mn-lt"/>
                        <a:ea typeface="Calibri" panose="020F0502020204030204" pitchFamily="34" charset="0"/>
                        <a:cs typeface="Times New Roman" panose="02020603050405020304" pitchFamily="18" charset="0"/>
                      </a:endParaRPr>
                    </a:p>
                  </a:txBody>
                  <a:tcPr marL="68580" marR="68580" marT="0" marB="0">
                    <a:lnL>
                      <a:noFill/>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FFFFFF"/>
                    </a:solidFill>
                  </a:tcPr>
                </a:tc>
                <a:tc>
                  <a:txBody>
                    <a:bodyPr/>
                    <a:lstStyle/>
                    <a:p>
                      <a:pPr marL="0" marR="0">
                        <a:spcBef>
                          <a:spcPts val="0"/>
                        </a:spcBef>
                        <a:spcAft>
                          <a:spcPts val="0"/>
                        </a:spcAft>
                      </a:pPr>
                      <a:r>
                        <a:rPr lang="en-US" sz="2300" dirty="0">
                          <a:effectLst/>
                          <a:latin typeface="+mn-lt"/>
                          <a:ea typeface="Calibri" panose="020F0502020204030204" pitchFamily="34" charset="0"/>
                          <a:cs typeface="Times New Roman" panose="02020603050405020304" pitchFamily="18" charset="0"/>
                        </a:rPr>
                        <a:t>EHR</a:t>
                      </a:r>
                    </a:p>
                  </a:txBody>
                  <a:tcPr marL="68580" marR="68580" marT="0" marB="0">
                    <a:lnL>
                      <a:noFill/>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FFFFFF"/>
                    </a:solidFill>
                  </a:tcPr>
                </a:tc>
                <a:tc>
                  <a:txBody>
                    <a:bodyPr/>
                    <a:lstStyle/>
                    <a:p>
                      <a:pPr marL="0" marR="0">
                        <a:spcBef>
                          <a:spcPts val="0"/>
                        </a:spcBef>
                        <a:spcAft>
                          <a:spcPts val="0"/>
                        </a:spcAft>
                      </a:pPr>
                      <a:r>
                        <a:rPr lang="en-US" sz="2300" dirty="0">
                          <a:effectLst/>
                          <a:latin typeface="+mn-lt"/>
                          <a:ea typeface="Calibri" panose="020F0502020204030204" pitchFamily="34" charset="0"/>
                          <a:cs typeface="Times New Roman" panose="02020603050405020304" pitchFamily="18" charset="0"/>
                        </a:rPr>
                        <a:t>Data capture complete; code set in development</a:t>
                      </a:r>
                    </a:p>
                  </a:txBody>
                  <a:tcPr marL="68580" marR="68580" marT="0" marB="0">
                    <a:lnL>
                      <a:noFill/>
                    </a:lnL>
                    <a:lnR w="12700" cap="flat" cmpd="sng" algn="ctr">
                      <a:solidFill>
                        <a:schemeClr val="tx1"/>
                      </a:solidFill>
                      <a:prstDash val="solid"/>
                      <a:round/>
                      <a:headEnd type="none" w="med" len="med"/>
                      <a:tailEnd type="none" w="med" len="me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2711257170"/>
                  </a:ext>
                </a:extLst>
              </a:tr>
              <a:tr h="731520">
                <a:tc>
                  <a:txBody>
                    <a:bodyPr/>
                    <a:lstStyle/>
                    <a:p>
                      <a:pPr marL="0" marR="0">
                        <a:spcBef>
                          <a:spcPts val="0"/>
                        </a:spcBef>
                        <a:spcAft>
                          <a:spcPts val="0"/>
                        </a:spcAft>
                      </a:pPr>
                      <a:r>
                        <a:rPr lang="en-US" sz="2300" b="0" dirty="0">
                          <a:effectLst/>
                          <a:latin typeface="+mn-lt"/>
                        </a:rPr>
                        <a:t>   Longitudinal oral agents </a:t>
                      </a:r>
                      <a:endParaRPr lang="en-US" sz="2300" b="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FFFFFF"/>
                    </a:solidFill>
                  </a:tcPr>
                </a:tc>
                <a:tc>
                  <a:txBody>
                    <a:bodyPr/>
                    <a:lstStyle/>
                    <a:p>
                      <a:pPr marL="0" marR="0">
                        <a:spcBef>
                          <a:spcPts val="0"/>
                        </a:spcBef>
                        <a:spcAft>
                          <a:spcPts val="0"/>
                        </a:spcAft>
                      </a:pPr>
                      <a:r>
                        <a:rPr lang="en-US" sz="2300" dirty="0">
                          <a:effectLst/>
                          <a:latin typeface="+mn-lt"/>
                        </a:rPr>
                        <a:t>Medication ontologies (</a:t>
                      </a:r>
                      <a:r>
                        <a:rPr lang="en-US" sz="2300" dirty="0" err="1">
                          <a:effectLst/>
                          <a:latin typeface="+mn-lt"/>
                        </a:rPr>
                        <a:t>RxNorm</a:t>
                      </a:r>
                      <a:r>
                        <a:rPr lang="en-US" sz="2300" dirty="0">
                          <a:effectLst/>
                          <a:latin typeface="+mn-lt"/>
                        </a:rPr>
                        <a:t>, NDC), char-</a:t>
                      </a:r>
                      <a:r>
                        <a:rPr lang="en-US" sz="2300" dirty="0" err="1">
                          <a:effectLst/>
                          <a:latin typeface="+mn-lt"/>
                        </a:rPr>
                        <a:t>acter</a:t>
                      </a:r>
                      <a:r>
                        <a:rPr lang="en-US" sz="2300" dirty="0">
                          <a:effectLst/>
                          <a:latin typeface="+mn-lt"/>
                        </a:rPr>
                        <a:t> string, doses as numeric, dates</a:t>
                      </a:r>
                      <a:endParaRPr lang="en-US" sz="2300" dirty="0">
                        <a:effectLst/>
                        <a:latin typeface="+mn-lt"/>
                        <a:ea typeface="Calibri" panose="020F0502020204030204" pitchFamily="34" charset="0"/>
                        <a:cs typeface="Times New Roman" panose="02020603050405020304" pitchFamily="18" charset="0"/>
                      </a:endParaRPr>
                    </a:p>
                  </a:txBody>
                  <a:tcPr marL="68580" marR="68580" marT="0" marB="0">
                    <a:lnL>
                      <a:noFill/>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FFFFFF"/>
                    </a:solidFill>
                  </a:tcPr>
                </a:tc>
                <a:tc>
                  <a:txBody>
                    <a:bodyPr/>
                    <a:lstStyle/>
                    <a:p>
                      <a:pPr marL="0" marR="0">
                        <a:spcBef>
                          <a:spcPts val="0"/>
                        </a:spcBef>
                        <a:spcAft>
                          <a:spcPts val="0"/>
                        </a:spcAft>
                      </a:pPr>
                      <a:r>
                        <a:rPr lang="en-US" sz="2300" dirty="0">
                          <a:effectLst/>
                          <a:latin typeface="+mn-lt"/>
                          <a:ea typeface="Calibri" panose="020F0502020204030204" pitchFamily="34" charset="0"/>
                          <a:cs typeface="Times New Roman" panose="02020603050405020304" pitchFamily="18" charset="0"/>
                        </a:rPr>
                        <a:t>EHR</a:t>
                      </a:r>
                    </a:p>
                  </a:txBody>
                  <a:tcPr marL="68580" marR="68580" marT="0" marB="0">
                    <a:lnL>
                      <a:noFill/>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FFFFF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300" dirty="0">
                          <a:effectLst/>
                          <a:latin typeface="+mn-lt"/>
                          <a:ea typeface="Calibri" panose="020F0502020204030204" pitchFamily="34" charset="0"/>
                          <a:cs typeface="Times New Roman" panose="02020603050405020304" pitchFamily="18" charset="0"/>
                        </a:rPr>
                        <a:t>Data capture complete; code set in development</a:t>
                      </a:r>
                    </a:p>
                  </a:txBody>
                  <a:tcPr marL="68580" marR="68580" marT="0" marB="0">
                    <a:lnL>
                      <a:noFill/>
                    </a:lnL>
                    <a:lnR w="12700" cap="flat" cmpd="sng" algn="ctr">
                      <a:solidFill>
                        <a:schemeClr val="tx1"/>
                      </a:solidFill>
                      <a:prstDash val="solid"/>
                      <a:round/>
                      <a:headEnd type="none" w="med" len="med"/>
                      <a:tailEnd type="none" w="med" len="me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991076250"/>
                  </a:ext>
                </a:extLst>
              </a:tr>
              <a:tr h="731520">
                <a:tc>
                  <a:txBody>
                    <a:bodyPr/>
                    <a:lstStyle/>
                    <a:p>
                      <a:pPr marL="0" marR="0">
                        <a:spcBef>
                          <a:spcPts val="0"/>
                        </a:spcBef>
                        <a:spcAft>
                          <a:spcPts val="0"/>
                        </a:spcAft>
                      </a:pPr>
                      <a:r>
                        <a:rPr lang="en-US" sz="2300" b="0" dirty="0">
                          <a:effectLst/>
                          <a:latin typeface="+mn-lt"/>
                        </a:rPr>
                        <a:t>   Immunotherapy</a:t>
                      </a:r>
                      <a:endParaRPr lang="en-US" sz="2300" b="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FFFFFF"/>
                    </a:solidFill>
                  </a:tcPr>
                </a:tc>
                <a:tc>
                  <a:txBody>
                    <a:bodyPr/>
                    <a:lstStyle/>
                    <a:p>
                      <a:pPr marL="0" marR="0">
                        <a:spcBef>
                          <a:spcPts val="0"/>
                        </a:spcBef>
                        <a:spcAft>
                          <a:spcPts val="0"/>
                        </a:spcAft>
                      </a:pPr>
                      <a:r>
                        <a:rPr lang="en-US" sz="2300" dirty="0">
                          <a:effectLst/>
                          <a:latin typeface="+mn-lt"/>
                        </a:rPr>
                        <a:t>Names as character string, doses as numeric, dates of ordering and administration</a:t>
                      </a:r>
                      <a:endParaRPr lang="en-US" sz="2300" dirty="0">
                        <a:effectLst/>
                        <a:latin typeface="+mn-lt"/>
                        <a:ea typeface="Calibri" panose="020F0502020204030204" pitchFamily="34" charset="0"/>
                        <a:cs typeface="Times New Roman" panose="02020603050405020304" pitchFamily="18" charset="0"/>
                      </a:endParaRPr>
                    </a:p>
                  </a:txBody>
                  <a:tcPr marL="68580" marR="68580" marT="0" marB="0">
                    <a:lnL>
                      <a:noFill/>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FFFFFF"/>
                    </a:solidFill>
                  </a:tcPr>
                </a:tc>
                <a:tc>
                  <a:txBody>
                    <a:bodyPr/>
                    <a:lstStyle/>
                    <a:p>
                      <a:pPr marL="0" marR="0">
                        <a:spcBef>
                          <a:spcPts val="0"/>
                        </a:spcBef>
                        <a:spcAft>
                          <a:spcPts val="0"/>
                        </a:spcAft>
                      </a:pPr>
                      <a:r>
                        <a:rPr lang="en-US" sz="2300" dirty="0">
                          <a:effectLst/>
                          <a:latin typeface="+mn-lt"/>
                          <a:ea typeface="Calibri" panose="020F0502020204030204" pitchFamily="34" charset="0"/>
                          <a:cs typeface="Times New Roman" panose="02020603050405020304" pitchFamily="18" charset="0"/>
                        </a:rPr>
                        <a:t>EHR</a:t>
                      </a:r>
                    </a:p>
                  </a:txBody>
                  <a:tcPr marL="68580" marR="68580" marT="0" marB="0">
                    <a:lnL>
                      <a:noFill/>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FFFFF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300" dirty="0">
                          <a:effectLst/>
                          <a:latin typeface="+mn-lt"/>
                          <a:ea typeface="Calibri" panose="020F0502020204030204" pitchFamily="34" charset="0"/>
                          <a:cs typeface="Times New Roman" panose="02020603050405020304" pitchFamily="18" charset="0"/>
                        </a:rPr>
                        <a:t>Data capture complete; code set in development</a:t>
                      </a:r>
                    </a:p>
                  </a:txBody>
                  <a:tcPr marL="68580" marR="68580" marT="0" marB="0">
                    <a:lnL>
                      <a:noFill/>
                    </a:lnL>
                    <a:lnR w="12700" cap="flat" cmpd="sng" algn="ctr">
                      <a:solidFill>
                        <a:schemeClr val="tx1"/>
                      </a:solidFill>
                      <a:prstDash val="solid"/>
                      <a:round/>
                      <a:headEnd type="none" w="med" len="med"/>
                      <a:tailEnd type="none" w="med" len="me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493893533"/>
                  </a:ext>
                </a:extLst>
              </a:tr>
              <a:tr h="716060">
                <a:tc>
                  <a:txBody>
                    <a:bodyPr/>
                    <a:lstStyle/>
                    <a:p>
                      <a:pPr marL="0" marR="0">
                        <a:spcBef>
                          <a:spcPts val="0"/>
                        </a:spcBef>
                        <a:spcAft>
                          <a:spcPts val="0"/>
                        </a:spcAft>
                      </a:pPr>
                      <a:r>
                        <a:rPr lang="en-US" sz="2300" b="0" dirty="0">
                          <a:effectLst/>
                          <a:latin typeface="+mn-lt"/>
                        </a:rPr>
                        <a:t>   Radiation therapy</a:t>
                      </a:r>
                      <a:endParaRPr lang="en-US" sz="2300" b="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FFFFFF"/>
                    </a:solidFill>
                  </a:tcPr>
                </a:tc>
                <a:tc>
                  <a:txBody>
                    <a:bodyPr/>
                    <a:lstStyle/>
                    <a:p>
                      <a:pPr marL="0" marR="0">
                        <a:spcBef>
                          <a:spcPts val="0"/>
                        </a:spcBef>
                        <a:spcAft>
                          <a:spcPts val="0"/>
                        </a:spcAft>
                      </a:pPr>
                      <a:r>
                        <a:rPr lang="en-US" sz="2300">
                          <a:effectLst/>
                          <a:latin typeface="+mn-lt"/>
                        </a:rPr>
                        <a:t>Fields and modalities as character string, Doses as numeric, dates of administration</a:t>
                      </a:r>
                      <a:endParaRPr lang="en-US" sz="2300">
                        <a:effectLst/>
                        <a:latin typeface="+mn-lt"/>
                        <a:ea typeface="Calibri" panose="020F0502020204030204" pitchFamily="34" charset="0"/>
                        <a:cs typeface="Times New Roman" panose="02020603050405020304" pitchFamily="18" charset="0"/>
                      </a:endParaRPr>
                    </a:p>
                  </a:txBody>
                  <a:tcPr marL="68580" marR="68580" marT="0" marB="0">
                    <a:lnL>
                      <a:noFill/>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FFFFFF"/>
                    </a:solidFill>
                  </a:tcPr>
                </a:tc>
                <a:tc>
                  <a:txBody>
                    <a:bodyPr/>
                    <a:lstStyle/>
                    <a:p>
                      <a:pPr marL="0" marR="0">
                        <a:spcBef>
                          <a:spcPts val="0"/>
                        </a:spcBef>
                        <a:spcAft>
                          <a:spcPts val="0"/>
                        </a:spcAft>
                      </a:pPr>
                      <a:r>
                        <a:rPr lang="en-US" sz="2300" dirty="0">
                          <a:effectLst/>
                          <a:latin typeface="+mn-lt"/>
                          <a:ea typeface="Calibri" panose="020F0502020204030204" pitchFamily="34" charset="0"/>
                          <a:cs typeface="Times New Roman" panose="02020603050405020304" pitchFamily="18" charset="0"/>
                        </a:rPr>
                        <a:t>EHR at University of Pennsylvania Hospital</a:t>
                      </a:r>
                    </a:p>
                  </a:txBody>
                  <a:tcPr marL="68580" marR="68580" marT="0" marB="0">
                    <a:lnL>
                      <a:noFill/>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FFFFFF"/>
                    </a:solidFill>
                  </a:tcPr>
                </a:tc>
                <a:tc>
                  <a:txBody>
                    <a:bodyPr/>
                    <a:lstStyle/>
                    <a:p>
                      <a:pPr marL="0" marR="0">
                        <a:spcBef>
                          <a:spcPts val="0"/>
                        </a:spcBef>
                        <a:spcAft>
                          <a:spcPts val="0"/>
                        </a:spcAft>
                      </a:pPr>
                      <a:r>
                        <a:rPr lang="en-US" sz="2300" dirty="0">
                          <a:effectLst/>
                          <a:latin typeface="+mn-lt"/>
                          <a:ea typeface="Calibri" panose="020F0502020204030204" pitchFamily="34" charset="0"/>
                          <a:cs typeface="Times New Roman" panose="02020603050405020304" pitchFamily="18" charset="0"/>
                        </a:rPr>
                        <a:t>Complete pending data quality check</a:t>
                      </a:r>
                    </a:p>
                  </a:txBody>
                  <a:tcPr marL="68580" marR="68580" marT="0" marB="0">
                    <a:lnL>
                      <a:noFill/>
                    </a:lnL>
                    <a:lnR w="12700" cap="flat" cmpd="sng" algn="ctr">
                      <a:solidFill>
                        <a:schemeClr val="tx1"/>
                      </a:solidFill>
                      <a:prstDash val="solid"/>
                      <a:round/>
                      <a:headEnd type="none" w="med" len="med"/>
                      <a:tailEnd type="none" w="med" len="me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233735746"/>
                  </a:ext>
                </a:extLst>
              </a:tr>
              <a:tr h="1074089">
                <a:tc>
                  <a:txBody>
                    <a:bodyPr/>
                    <a:lstStyle/>
                    <a:p>
                      <a:pPr marL="0" marR="0">
                        <a:spcBef>
                          <a:spcPts val="0"/>
                        </a:spcBef>
                        <a:spcAft>
                          <a:spcPts val="0"/>
                        </a:spcAft>
                      </a:pPr>
                      <a:r>
                        <a:rPr lang="en-US" sz="2300" dirty="0">
                          <a:effectLst/>
                          <a:latin typeface="+mn-lt"/>
                        </a:rPr>
                        <a:t>Genomic test results</a:t>
                      </a:r>
                      <a:endParaRPr lang="en-US" sz="23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FFFFFF"/>
                    </a:solidFill>
                  </a:tcPr>
                </a:tc>
                <a:tc>
                  <a:txBody>
                    <a:bodyPr/>
                    <a:lstStyle/>
                    <a:p>
                      <a:pPr marL="0" marR="0">
                        <a:spcBef>
                          <a:spcPts val="0"/>
                        </a:spcBef>
                        <a:spcAft>
                          <a:spcPts val="0"/>
                        </a:spcAft>
                      </a:pPr>
                      <a:r>
                        <a:rPr lang="en-US" sz="2300" dirty="0">
                          <a:effectLst/>
                          <a:latin typeface="+mn-lt"/>
                        </a:rPr>
                        <a:t>Tumor vs germline, allele as character string, ordinal values of clinical relevance tier, dates</a:t>
                      </a:r>
                      <a:endParaRPr lang="en-US" sz="2300" dirty="0">
                        <a:effectLst/>
                        <a:latin typeface="+mn-lt"/>
                        <a:ea typeface="Calibri" panose="020F0502020204030204" pitchFamily="34" charset="0"/>
                        <a:cs typeface="Times New Roman" panose="02020603050405020304" pitchFamily="18" charset="0"/>
                      </a:endParaRPr>
                    </a:p>
                  </a:txBody>
                  <a:tcPr marL="68580" marR="68580" marT="0" marB="0">
                    <a:lnL>
                      <a:noFill/>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FFFFFF"/>
                    </a:solidFill>
                  </a:tcPr>
                </a:tc>
                <a:tc>
                  <a:txBody>
                    <a:bodyPr/>
                    <a:lstStyle/>
                    <a:p>
                      <a:pPr marL="0" marR="0">
                        <a:spcBef>
                          <a:spcPts val="0"/>
                        </a:spcBef>
                        <a:spcAft>
                          <a:spcPts val="0"/>
                        </a:spcAft>
                      </a:pPr>
                      <a:r>
                        <a:rPr lang="en-US" sz="2300" dirty="0">
                          <a:effectLst/>
                          <a:latin typeface="+mn-lt"/>
                        </a:rPr>
                        <a:t>Division of Genomic Diagnostics repository</a:t>
                      </a:r>
                      <a:endParaRPr lang="en-US" sz="2300" dirty="0">
                        <a:effectLst/>
                        <a:latin typeface="+mn-lt"/>
                        <a:ea typeface="Calibri" panose="020F0502020204030204" pitchFamily="34" charset="0"/>
                        <a:cs typeface="Times New Roman" panose="02020603050405020304" pitchFamily="18" charset="0"/>
                      </a:endParaRPr>
                    </a:p>
                  </a:txBody>
                  <a:tcPr marL="68580" marR="68580" marT="0" marB="0">
                    <a:lnL>
                      <a:noFill/>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FFFFFF"/>
                    </a:solidFill>
                  </a:tcPr>
                </a:tc>
                <a:tc>
                  <a:txBody>
                    <a:bodyPr/>
                    <a:lstStyle/>
                    <a:p>
                      <a:pPr marL="0" marR="0">
                        <a:spcBef>
                          <a:spcPts val="0"/>
                        </a:spcBef>
                        <a:spcAft>
                          <a:spcPts val="0"/>
                        </a:spcAft>
                      </a:pPr>
                      <a:r>
                        <a:rPr lang="en-US" sz="2300" dirty="0">
                          <a:effectLst/>
                          <a:latin typeface="+mn-lt"/>
                          <a:ea typeface="Calibri" panose="020F0502020204030204" pitchFamily="34" charset="0"/>
                          <a:cs typeface="Times New Roman" panose="02020603050405020304" pitchFamily="18" charset="0"/>
                        </a:rPr>
                        <a:t>Delayed pending institutional transition to new platform</a:t>
                      </a:r>
                    </a:p>
                  </a:txBody>
                  <a:tcPr marL="68580" marR="68580" marT="0" marB="0">
                    <a:lnL>
                      <a:noFill/>
                    </a:lnL>
                    <a:lnR w="12700" cap="flat" cmpd="sng" algn="ctr">
                      <a:solidFill>
                        <a:schemeClr val="tx1"/>
                      </a:solidFill>
                      <a:prstDash val="solid"/>
                      <a:round/>
                      <a:headEnd type="none" w="med" len="med"/>
                      <a:tailEnd type="none" w="med" len="me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469969685"/>
                  </a:ext>
                </a:extLst>
              </a:tr>
              <a:tr h="731520">
                <a:tc>
                  <a:txBody>
                    <a:bodyPr/>
                    <a:lstStyle/>
                    <a:p>
                      <a:pPr marL="0" marR="0">
                        <a:spcBef>
                          <a:spcPts val="0"/>
                        </a:spcBef>
                        <a:spcAft>
                          <a:spcPts val="0"/>
                        </a:spcAft>
                      </a:pPr>
                      <a:r>
                        <a:rPr lang="en-US" sz="2300" dirty="0">
                          <a:effectLst/>
                          <a:latin typeface="+mn-lt"/>
                        </a:rPr>
                        <a:t>Clinical trial participation</a:t>
                      </a:r>
                      <a:endParaRPr lang="en-US" sz="23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a:noFill/>
                    </a:lnR>
                    <a:lnT w="9525" cap="flat" cmpd="sng" algn="ctr">
                      <a:no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a:spcBef>
                          <a:spcPts val="0"/>
                        </a:spcBef>
                        <a:spcAft>
                          <a:spcPts val="0"/>
                        </a:spcAft>
                      </a:pPr>
                      <a:r>
                        <a:rPr lang="en-US" sz="2300" dirty="0">
                          <a:effectLst/>
                          <a:latin typeface="+mn-lt"/>
                        </a:rPr>
                        <a:t>Varies, categorical and numeric values prioritized, character string when necessary</a:t>
                      </a:r>
                      <a:endParaRPr lang="en-US" sz="2300" dirty="0">
                        <a:effectLst/>
                        <a:latin typeface="+mn-lt"/>
                        <a:ea typeface="Calibri" panose="020F0502020204030204" pitchFamily="34" charset="0"/>
                        <a:cs typeface="Times New Roman" panose="02020603050405020304" pitchFamily="18" charset="0"/>
                      </a:endParaRPr>
                    </a:p>
                  </a:txBody>
                  <a:tcPr marL="68580" marR="68580" marT="0" marB="0">
                    <a:lnL>
                      <a:noFill/>
                    </a:lnL>
                    <a:lnR>
                      <a:noFill/>
                    </a:lnR>
                    <a:lnT w="9525" cap="flat" cmpd="sng" algn="ctr">
                      <a:no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a:spcBef>
                          <a:spcPts val="0"/>
                        </a:spcBef>
                        <a:spcAft>
                          <a:spcPts val="0"/>
                        </a:spcAft>
                      </a:pPr>
                      <a:r>
                        <a:rPr lang="en-US" sz="2300" dirty="0">
                          <a:effectLst/>
                          <a:latin typeface="+mn-lt"/>
                        </a:rPr>
                        <a:t>Oncore clinical trial management system</a:t>
                      </a:r>
                      <a:endParaRPr lang="en-US" sz="2300" dirty="0">
                        <a:effectLst/>
                        <a:latin typeface="+mn-lt"/>
                        <a:ea typeface="Calibri" panose="020F0502020204030204" pitchFamily="34" charset="0"/>
                        <a:cs typeface="Times New Roman" panose="02020603050405020304" pitchFamily="18" charset="0"/>
                      </a:endParaRPr>
                    </a:p>
                  </a:txBody>
                  <a:tcPr marL="68580" marR="68580" marT="0" marB="0">
                    <a:lnL>
                      <a:noFill/>
                    </a:lnL>
                    <a:lnR>
                      <a:noFill/>
                    </a:lnR>
                    <a:lnT w="9525" cap="flat" cmpd="sng" algn="ctr">
                      <a:no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a:spcBef>
                          <a:spcPts val="0"/>
                        </a:spcBef>
                        <a:spcAft>
                          <a:spcPts val="0"/>
                        </a:spcAft>
                      </a:pPr>
                      <a:r>
                        <a:rPr lang="en-US" sz="2300" dirty="0">
                          <a:effectLst/>
                          <a:latin typeface="+mn-lt"/>
                          <a:ea typeface="Calibri" panose="020F0502020204030204" pitchFamily="34" charset="0"/>
                          <a:cs typeface="Times New Roman" panose="02020603050405020304" pitchFamily="18" charset="0"/>
                        </a:rPr>
                        <a:t>Extract in development</a:t>
                      </a:r>
                    </a:p>
                  </a:txBody>
                  <a:tcPr marL="68580" marR="68580" marT="0" marB="0">
                    <a:lnL>
                      <a:noFill/>
                    </a:lnL>
                    <a:lnR w="12700" cap="flat" cmpd="sng" algn="ctr">
                      <a:solidFill>
                        <a:schemeClr val="tx1"/>
                      </a:solidFill>
                      <a:prstDash val="solid"/>
                      <a:round/>
                      <a:headEnd type="none" w="med" len="med"/>
                      <a:tailEnd type="none" w="med" len="med"/>
                    </a:lnR>
                    <a:lnT w="9525" cap="flat" cmpd="sng" algn="ctr">
                      <a:no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919825404"/>
                  </a:ext>
                </a:extLst>
              </a:tr>
            </a:tbl>
          </a:graphicData>
        </a:graphic>
      </p:graphicFrame>
      <p:sp>
        <p:nvSpPr>
          <p:cNvPr id="20" name="Text Box 511">
            <a:extLst>
              <a:ext uri="{FF2B5EF4-FFF2-40B4-BE49-F238E27FC236}">
                <a16:creationId xmlns:a16="http://schemas.microsoft.com/office/drawing/2014/main" id="{16893805-3DAA-B54A-913D-03C9468501AD}"/>
              </a:ext>
            </a:extLst>
          </p:cNvPr>
          <p:cNvSpPr txBox="1">
            <a:spLocks noChangeArrowheads="1"/>
          </p:cNvSpPr>
          <p:nvPr/>
        </p:nvSpPr>
        <p:spPr bwMode="auto">
          <a:xfrm>
            <a:off x="35172652" y="7980537"/>
            <a:ext cx="8489948" cy="10575203"/>
          </a:xfrm>
          <a:prstGeom prst="rect">
            <a:avLst/>
          </a:prstGeom>
          <a:noFill/>
          <a:ln w="9525">
            <a:noFill/>
            <a:miter lim="800000"/>
            <a:headEnd/>
            <a:tailEnd/>
          </a:ln>
        </p:spPr>
        <p:txBody>
          <a:bodyPr wrap="square" lIns="329184" tIns="329184" rIns="329184" bIns="329184">
            <a:spAutoFit/>
          </a:bodyPr>
          <a:lstStyle/>
          <a:p>
            <a:pPr defTabSz="3135313"/>
            <a:r>
              <a:rPr lang="en-US" sz="2800" dirty="0"/>
              <a:t>Locally, CHOP’s Center for Childhood Cancer Research participates in the Abramson Cancer Center at the University of Pennsylvania</a:t>
            </a:r>
          </a:p>
          <a:p>
            <a:pPr marL="457200" indent="-457200" defTabSz="3135313">
              <a:buFont typeface="Arial" panose="020B0604020202020204" pitchFamily="34" charset="0"/>
              <a:buChar char="•"/>
            </a:pPr>
            <a:r>
              <a:rPr lang="en-US" sz="2800" dirty="0"/>
              <a:t>Submit cases to both Pennsylvania and New Jersey</a:t>
            </a:r>
          </a:p>
          <a:p>
            <a:pPr marL="457200" indent="-457200" defTabSz="3135313">
              <a:buFont typeface="Arial" panose="020B0604020202020204" pitchFamily="34" charset="0"/>
              <a:buChar char="•"/>
            </a:pPr>
            <a:r>
              <a:rPr lang="en-US" sz="2800" dirty="0"/>
              <a:t>The Pennsylvania Cancer Registry (PCR) will work on a data hosting agreement with IMS for DMS*Lite.</a:t>
            </a:r>
          </a:p>
          <a:p>
            <a:pPr marL="457200" indent="-457200" defTabSz="3135313">
              <a:buFont typeface="Arial" panose="020B0604020202020204" pitchFamily="34" charset="0"/>
              <a:buChar char="•"/>
            </a:pPr>
            <a:r>
              <a:rPr lang="en-US" sz="2800" dirty="0"/>
              <a:t>DMS*Lite will house all data submitted by Abramson outside of their regular registry submission. </a:t>
            </a:r>
          </a:p>
          <a:p>
            <a:pPr defTabSz="3135313"/>
            <a:endParaRPr lang="en-US" sz="2800" dirty="0"/>
          </a:p>
          <a:p>
            <a:pPr defTabSz="3135313"/>
            <a:r>
              <a:rPr lang="en-US" sz="2800" dirty="0"/>
              <a:t>Governance for patient identifiers</a:t>
            </a:r>
          </a:p>
          <a:p>
            <a:pPr marL="457200" indent="-457200" defTabSz="3135313">
              <a:buFont typeface="Arial" panose="020B0604020202020204" pitchFamily="34" charset="0"/>
              <a:buChar char="•"/>
            </a:pPr>
            <a:r>
              <a:rPr lang="en-US" sz="2800" dirty="0"/>
              <a:t>CHOP will include patient identifiers as well as an indicator of state of residence at diagnosis for all cases</a:t>
            </a:r>
          </a:p>
          <a:p>
            <a:pPr marL="457200" indent="-457200" defTabSz="3135313">
              <a:buFont typeface="Arial" panose="020B0604020202020204" pitchFamily="34" charset="0"/>
              <a:buChar char="•"/>
            </a:pPr>
            <a:r>
              <a:rPr lang="en-US" sz="2800" dirty="0"/>
              <a:t>IMS will redirect out of state cases to the appropriate registry (i.e., NJ patients will be sent to NJ cancer registry)</a:t>
            </a:r>
          </a:p>
          <a:p>
            <a:pPr marL="457200" indent="-457200" defTabSz="3135313">
              <a:buFont typeface="Arial" panose="020B0604020202020204" pitchFamily="34" charset="0"/>
              <a:buChar char="•"/>
            </a:pPr>
            <a:r>
              <a:rPr lang="en-US" sz="2800" dirty="0"/>
              <a:t>This exchange is covered by the NAACCR interstate data exchange agreement, to which PA is a signatory</a:t>
            </a:r>
          </a:p>
          <a:p>
            <a:pPr marL="457200" indent="-457200" defTabSz="3135313">
              <a:buFont typeface="Arial" panose="020B0604020202020204" pitchFamily="34" charset="0"/>
              <a:buChar char="•"/>
            </a:pPr>
            <a:r>
              <a:rPr lang="en-US" sz="2800" dirty="0"/>
              <a:t>All data will be submitted directly to the enclave (PCR DMS*Lite) at IMS and linked with existing PCR records</a:t>
            </a:r>
          </a:p>
          <a:p>
            <a:pPr marL="457200" indent="-457200" defTabSz="3135313">
              <a:buFont typeface="Arial" panose="020B0604020202020204" pitchFamily="34" charset="0"/>
              <a:buChar char="•"/>
            </a:pPr>
            <a:r>
              <a:rPr lang="en-US" sz="2800" dirty="0"/>
              <a:t>PCR will review the data items included in the Abramson supplemental submission and notify IMS of any data items they would like included in the primary PCR database</a:t>
            </a:r>
          </a:p>
        </p:txBody>
      </p:sp>
      <p:pic>
        <p:nvPicPr>
          <p:cNvPr id="5" name="Picture 4">
            <a:extLst>
              <a:ext uri="{FF2B5EF4-FFF2-40B4-BE49-F238E27FC236}">
                <a16:creationId xmlns:a16="http://schemas.microsoft.com/office/drawing/2014/main" id="{51F93916-D9D6-9942-8CE3-C3913C938C65}"/>
              </a:ext>
            </a:extLst>
          </p:cNvPr>
          <p:cNvPicPr>
            <a:picLocks noChangeAspect="1"/>
          </p:cNvPicPr>
          <p:nvPr/>
        </p:nvPicPr>
        <p:blipFill>
          <a:blip r:embed="rId5"/>
          <a:stretch>
            <a:fillRect/>
          </a:stretch>
        </p:blipFill>
        <p:spPr>
          <a:xfrm>
            <a:off x="20435634" y="82214"/>
            <a:ext cx="7676383" cy="1809433"/>
          </a:xfrm>
          <a:prstGeom prst="rect">
            <a:avLst/>
          </a:prstGeom>
        </p:spPr>
      </p:pic>
      <p:pic>
        <p:nvPicPr>
          <p:cNvPr id="6" name="Picture 5">
            <a:extLst>
              <a:ext uri="{FF2B5EF4-FFF2-40B4-BE49-F238E27FC236}">
                <a16:creationId xmlns:a16="http://schemas.microsoft.com/office/drawing/2014/main" id="{3F8835BF-8977-EE47-A80C-367A8C9EC211}"/>
              </a:ext>
            </a:extLst>
          </p:cNvPr>
          <p:cNvPicPr>
            <a:picLocks noChangeAspect="1"/>
          </p:cNvPicPr>
          <p:nvPr/>
        </p:nvPicPr>
        <p:blipFill>
          <a:blip r:embed="rId6"/>
          <a:stretch>
            <a:fillRect/>
          </a:stretch>
        </p:blipFill>
        <p:spPr>
          <a:xfrm>
            <a:off x="19040591" y="4093849"/>
            <a:ext cx="14315844" cy="6798227"/>
          </a:xfrm>
          <a:prstGeom prst="rect">
            <a:avLst/>
          </a:prstGeom>
          <a:solidFill>
            <a:srgbClr val="FFFFFF"/>
          </a:solidFill>
        </p:spPr>
      </p:pic>
      <p:sp>
        <p:nvSpPr>
          <p:cNvPr id="22" name="Text Box 5">
            <a:extLst>
              <a:ext uri="{FF2B5EF4-FFF2-40B4-BE49-F238E27FC236}">
                <a16:creationId xmlns:a16="http://schemas.microsoft.com/office/drawing/2014/main" id="{4937921B-79EC-074A-A9B8-5F6055E302D1}"/>
              </a:ext>
            </a:extLst>
          </p:cNvPr>
          <p:cNvSpPr txBox="1"/>
          <p:nvPr/>
        </p:nvSpPr>
        <p:spPr>
          <a:xfrm>
            <a:off x="17841913" y="10882376"/>
            <a:ext cx="16903701" cy="1995950"/>
          </a:xfrm>
          <a:prstGeom prst="rect">
            <a:avLst/>
          </a:prstGeom>
          <a:solidFill>
            <a:srgbClr val="FFFFFF"/>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0"/>
              </a:spcAft>
            </a:pPr>
            <a:r>
              <a:rPr lang="en-US" sz="2400" dirty="0">
                <a:effectLst/>
                <a:latin typeface="Arial" panose="020B0604020202020204" pitchFamily="34" charset="0"/>
                <a:ea typeface="Calibri" panose="020F0502020204030204" pitchFamily="34" charset="0"/>
                <a:cs typeface="Times New Roman" panose="02020603050405020304" pitchFamily="18" charset="0"/>
              </a:rPr>
              <a:t>The Childhood Cancer Health Informatics Program (C</a:t>
            </a:r>
            <a:r>
              <a:rPr lang="en-US" sz="2400" baseline="-25000" dirty="0">
                <a:effectLst/>
                <a:latin typeface="Arial" panose="020B0604020202020204" pitchFamily="34" charset="0"/>
                <a:ea typeface="Calibri" panose="020F0502020204030204" pitchFamily="34" charset="0"/>
                <a:cs typeface="Times New Roman" panose="02020603050405020304" pitchFamily="18" charset="0"/>
              </a:rPr>
              <a:t>2</a:t>
            </a:r>
            <a:r>
              <a:rPr lang="en-US" sz="2400" dirty="0">
                <a:effectLst/>
                <a:latin typeface="Arial" panose="020B0604020202020204" pitchFamily="34" charset="0"/>
                <a:ea typeface="Calibri" panose="020F0502020204030204" pitchFamily="34" charset="0"/>
                <a:cs typeface="Times New Roman" panose="02020603050405020304" pitchFamily="18" charset="0"/>
              </a:rPr>
              <a:t>HIP) manages the oncology section of the clinical data warehouse (CDW) and the tumor registry. Therapeutic data, including chemo and immune therapy data, are currently refreshed in the CDW every 24 hours. Radiation data is derived from the EHR at the Hospital of the University of Pennsylvania and this data is in the CDW. Pipelines represented by solid lines currently exist and pipelines represented by dashed lines will be constructed.  </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3" name="Text Box 481">
            <a:extLst>
              <a:ext uri="{FF2B5EF4-FFF2-40B4-BE49-F238E27FC236}">
                <a16:creationId xmlns:a16="http://schemas.microsoft.com/office/drawing/2014/main" id="{75AF43DA-39B5-FE4E-B76D-1622B659622A}"/>
              </a:ext>
            </a:extLst>
          </p:cNvPr>
          <p:cNvSpPr txBox="1">
            <a:spLocks noChangeArrowheads="1"/>
          </p:cNvSpPr>
          <p:nvPr/>
        </p:nvSpPr>
        <p:spPr bwMode="auto">
          <a:xfrm>
            <a:off x="17823656" y="3499024"/>
            <a:ext cx="16936246" cy="558249"/>
          </a:xfrm>
          <a:prstGeom prst="rect">
            <a:avLst/>
          </a:prstGeom>
          <a:solidFill>
            <a:schemeClr val="accent2"/>
          </a:solidFill>
          <a:ln w="9525">
            <a:noFill/>
            <a:miter lim="800000"/>
            <a:headEnd/>
            <a:tailEnd/>
          </a:ln>
        </p:spPr>
        <p:txBody>
          <a:bodyPr wrap="square" lIns="65183" tIns="32585" rIns="65183" bIns="32585">
            <a:spAutoFit/>
          </a:bodyPr>
          <a:lstStyle/>
          <a:p>
            <a:pPr algn="ctr" defTabSz="652463" eaLnBrk="0" hangingPunct="0">
              <a:spcBef>
                <a:spcPct val="50000"/>
              </a:spcBef>
            </a:pPr>
            <a:r>
              <a:rPr lang="en-US" sz="3200" b="1" dirty="0">
                <a:solidFill>
                  <a:srgbClr val="FFFFFF"/>
                </a:solidFill>
              </a:rPr>
              <a:t>Data Model: current and proposed connections</a:t>
            </a:r>
          </a:p>
        </p:txBody>
      </p:sp>
      <p:sp>
        <p:nvSpPr>
          <p:cNvPr id="24" name="Rectangle 349">
            <a:extLst>
              <a:ext uri="{FF2B5EF4-FFF2-40B4-BE49-F238E27FC236}">
                <a16:creationId xmlns:a16="http://schemas.microsoft.com/office/drawing/2014/main" id="{1BA98E70-0F10-B748-8D68-7D77582317AB}"/>
              </a:ext>
            </a:extLst>
          </p:cNvPr>
          <p:cNvSpPr>
            <a:spLocks noChangeArrowheads="1"/>
          </p:cNvSpPr>
          <p:nvPr/>
        </p:nvSpPr>
        <p:spPr bwMode="auto">
          <a:xfrm>
            <a:off x="266384" y="275553"/>
            <a:ext cx="20106448" cy="1751831"/>
          </a:xfrm>
          <a:prstGeom prst="rect">
            <a:avLst/>
          </a:prstGeom>
          <a:noFill/>
          <a:ln w="9525">
            <a:noFill/>
            <a:miter lim="800000"/>
            <a:headEnd/>
            <a:tailEnd/>
          </a:ln>
        </p:spPr>
        <p:txBody>
          <a:bodyPr wrap="square" lIns="65166" tIns="32578" rIns="65166" bIns="32578">
            <a:spAutoFit/>
          </a:bodyPr>
          <a:lstStyle/>
          <a:p>
            <a:pPr defTabSz="652463">
              <a:lnSpc>
                <a:spcPts val="6700"/>
              </a:lnSpc>
              <a:spcBef>
                <a:spcPct val="50000"/>
              </a:spcBef>
            </a:pPr>
            <a:r>
              <a:rPr lang="en-US" sz="5400" dirty="0">
                <a:solidFill>
                  <a:srgbClr val="FFFFFF"/>
                </a:solidFill>
                <a:latin typeface="Arial Black" pitchFamily="34" charset="0"/>
              </a:rPr>
              <a:t>Children’s Hospital of Philadelphia project summary for the National Childhood Cancer Registry</a:t>
            </a:r>
            <a:endParaRPr lang="en-US" sz="5200" dirty="0">
              <a:solidFill>
                <a:srgbClr val="FFFFFF"/>
              </a:solidFill>
              <a:latin typeface="Arial Black" pitchFamily="34" charset="0"/>
            </a:endParaRPr>
          </a:p>
        </p:txBody>
      </p:sp>
    </p:spTree>
  </p:cSld>
  <p:clrMapOvr>
    <a:masterClrMapping/>
  </p:clrMapOvr>
</p:sld>
</file>

<file path=ppt/theme/theme1.xml><?xml version="1.0" encoding="utf-8"?>
<a:theme xmlns:a="http://schemas.openxmlformats.org/drawingml/2006/main" name="Custom Design">
  <a:themeElements>
    <a:clrScheme name="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fontScheme name="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3135313" rtl="0" eaLnBrk="1" fontAlgn="base" latinLnBrk="0" hangingPunct="1">
          <a:lnSpc>
            <a:spcPct val="100000"/>
          </a:lnSpc>
          <a:spcBef>
            <a:spcPct val="0"/>
          </a:spcBef>
          <a:spcAft>
            <a:spcPct val="0"/>
          </a:spcAft>
          <a:buClrTx/>
          <a:buSzTx/>
          <a:buFontTx/>
          <a:buNone/>
          <a:tabLst/>
          <a:defRPr kumimoji="0" lang="en-US" sz="2100" b="0"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3135313" rtl="0" eaLnBrk="1" fontAlgn="base" latinLnBrk="0" hangingPunct="1">
          <a:lnSpc>
            <a:spcPct val="100000"/>
          </a:lnSpc>
          <a:spcBef>
            <a:spcPct val="0"/>
          </a:spcBef>
          <a:spcAft>
            <a:spcPct val="0"/>
          </a:spcAft>
          <a:buClrTx/>
          <a:buSzTx/>
          <a:buFontTx/>
          <a:buNone/>
          <a:tabLst/>
          <a:defRPr kumimoji="0" lang="en-US" sz="2100" b="0"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clrMap bg1="lt1" tx1="dk1" bg2="lt2" tx2="dk2" accent1="accent1" accent2="accent2" accent3="accent3" accent4="accent4" accent5="accent5" accent6="accent6" hlink="hlink" folHlink="folHlink"/>
    </a:extraClrScheme>
    <a:extraClrScheme>
      <a:clrScheme name="Custom Design 2">
        <a:dk1>
          <a:srgbClr val="603000"/>
        </a:dk1>
        <a:lt1>
          <a:srgbClr val="CF9860"/>
        </a:lt1>
        <a:dk2>
          <a:srgbClr val="000000"/>
        </a:dk2>
        <a:lt2>
          <a:srgbClr val="808080"/>
        </a:lt2>
        <a:accent1>
          <a:srgbClr val="FFFFCF"/>
        </a:accent1>
        <a:accent2>
          <a:srgbClr val="603000"/>
        </a:accent2>
        <a:accent3>
          <a:srgbClr val="E4CAB6"/>
        </a:accent3>
        <a:accent4>
          <a:srgbClr val="512700"/>
        </a:accent4>
        <a:accent5>
          <a:srgbClr val="FFFFE4"/>
        </a:accent5>
        <a:accent6>
          <a:srgbClr val="56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Custom Design 3">
        <a:dk1>
          <a:srgbClr val="505750"/>
        </a:dk1>
        <a:lt1>
          <a:srgbClr val="FFFFFF"/>
        </a:lt1>
        <a:dk2>
          <a:srgbClr val="000000"/>
        </a:dk2>
        <a:lt2>
          <a:srgbClr val="808080"/>
        </a:lt2>
        <a:accent1>
          <a:srgbClr val="DFDFDF"/>
        </a:accent1>
        <a:accent2>
          <a:srgbClr val="9F3000"/>
        </a:accent2>
        <a:accent3>
          <a:srgbClr val="FFFFFF"/>
        </a:accent3>
        <a:accent4>
          <a:srgbClr val="434943"/>
        </a:accent4>
        <a:accent5>
          <a:srgbClr val="ECECEC"/>
        </a:accent5>
        <a:accent6>
          <a:srgbClr val="90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Custom Design 4">
        <a:dk1>
          <a:srgbClr val="3A0000"/>
        </a:dk1>
        <a:lt1>
          <a:srgbClr val="FFFFFF"/>
        </a:lt1>
        <a:dk2>
          <a:srgbClr val="000000"/>
        </a:dk2>
        <a:lt2>
          <a:srgbClr val="808080"/>
        </a:lt2>
        <a:accent1>
          <a:srgbClr val="FFFFCF"/>
        </a:accent1>
        <a:accent2>
          <a:srgbClr val="9F0000"/>
        </a:accent2>
        <a:accent3>
          <a:srgbClr val="FFFFFF"/>
        </a:accent3>
        <a:accent4>
          <a:srgbClr val="300000"/>
        </a:accent4>
        <a:accent5>
          <a:srgbClr val="FFFFE4"/>
        </a:accent5>
        <a:accent6>
          <a:srgbClr val="90000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5">
        <a:dk1>
          <a:srgbClr val="002336"/>
        </a:dk1>
        <a:lt1>
          <a:srgbClr val="E8F0F8"/>
        </a:lt1>
        <a:dk2>
          <a:srgbClr val="000000"/>
        </a:dk2>
        <a:lt2>
          <a:srgbClr val="808080"/>
        </a:lt2>
        <a:accent1>
          <a:srgbClr val="FFFFEF"/>
        </a:accent1>
        <a:accent2>
          <a:srgbClr val="00679F"/>
        </a:accent2>
        <a:accent3>
          <a:srgbClr val="F2F6FB"/>
        </a:accent3>
        <a:accent4>
          <a:srgbClr val="001C2D"/>
        </a:accent4>
        <a:accent5>
          <a:srgbClr val="FFFFF6"/>
        </a:accent5>
        <a:accent6>
          <a:srgbClr val="005D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6">
        <a:dk1>
          <a:srgbClr val="002336"/>
        </a:dk1>
        <a:lt1>
          <a:srgbClr val="CFCFFF"/>
        </a:lt1>
        <a:dk2>
          <a:srgbClr val="000000"/>
        </a:dk2>
        <a:lt2>
          <a:srgbClr val="808080"/>
        </a:lt2>
        <a:accent1>
          <a:srgbClr val="FFFFFF"/>
        </a:accent1>
        <a:accent2>
          <a:srgbClr val="003060"/>
        </a:accent2>
        <a:accent3>
          <a:srgbClr val="E4E4FF"/>
        </a:accent3>
        <a:accent4>
          <a:srgbClr val="001C2D"/>
        </a:accent4>
        <a:accent5>
          <a:srgbClr val="FFFFFF"/>
        </a:accent5>
        <a:accent6>
          <a:srgbClr val="002A56"/>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7">
        <a:dk1>
          <a:srgbClr val="000000"/>
        </a:dk1>
        <a:lt1>
          <a:srgbClr val="FFFFFF"/>
        </a:lt1>
        <a:dk2>
          <a:srgbClr val="000000"/>
        </a:dk2>
        <a:lt2>
          <a:srgbClr val="808080"/>
        </a:lt2>
        <a:accent1>
          <a:srgbClr val="EAEAEA"/>
        </a:accent1>
        <a:accent2>
          <a:srgbClr val="4B4B4B"/>
        </a:accent2>
        <a:accent3>
          <a:srgbClr val="FFFFFF"/>
        </a:accent3>
        <a:accent4>
          <a:srgbClr val="000000"/>
        </a:accent4>
        <a:accent5>
          <a:srgbClr val="F3F3F3"/>
        </a:accent5>
        <a:accent6>
          <a:srgbClr val="434343"/>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8">
        <a:dk1>
          <a:srgbClr val="000000"/>
        </a:dk1>
        <a:lt1>
          <a:srgbClr val="E3DABB"/>
        </a:lt1>
        <a:dk2>
          <a:srgbClr val="000000"/>
        </a:dk2>
        <a:lt2>
          <a:srgbClr val="808080"/>
        </a:lt2>
        <a:accent1>
          <a:srgbClr val="EAEAEA"/>
        </a:accent1>
        <a:accent2>
          <a:srgbClr val="065290"/>
        </a:accent2>
        <a:accent3>
          <a:srgbClr val="EFEADA"/>
        </a:accent3>
        <a:accent4>
          <a:srgbClr val="000000"/>
        </a:accent4>
        <a:accent5>
          <a:srgbClr val="F3F3F3"/>
        </a:accent5>
        <a:accent6>
          <a:srgbClr val="054982"/>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9">
        <a:dk1>
          <a:srgbClr val="00009F"/>
        </a:dk1>
        <a:lt1>
          <a:srgbClr val="FFCFFF"/>
        </a:lt1>
        <a:dk2>
          <a:srgbClr val="000000"/>
        </a:dk2>
        <a:lt2>
          <a:srgbClr val="808080"/>
        </a:lt2>
        <a:accent1>
          <a:srgbClr val="FFFFFF"/>
        </a:accent1>
        <a:accent2>
          <a:srgbClr val="60009F"/>
        </a:accent2>
        <a:accent3>
          <a:srgbClr val="FFE4FF"/>
        </a:accent3>
        <a:accent4>
          <a:srgbClr val="000087"/>
        </a:accent4>
        <a:accent5>
          <a:srgbClr val="FFFFFF"/>
        </a:accent5>
        <a:accent6>
          <a:srgbClr val="5600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10">
        <a:dk1>
          <a:srgbClr val="003000"/>
        </a:dk1>
        <a:lt1>
          <a:srgbClr val="9FCF9F"/>
        </a:lt1>
        <a:dk2>
          <a:srgbClr val="000000"/>
        </a:dk2>
        <a:lt2>
          <a:srgbClr val="808080"/>
        </a:lt2>
        <a:accent1>
          <a:srgbClr val="FFFFFF"/>
        </a:accent1>
        <a:accent2>
          <a:srgbClr val="006730"/>
        </a:accent2>
        <a:accent3>
          <a:srgbClr val="CDE4CD"/>
        </a:accent3>
        <a:accent4>
          <a:srgbClr val="002700"/>
        </a:accent4>
        <a:accent5>
          <a:srgbClr val="FFFFFF"/>
        </a:accent5>
        <a:accent6>
          <a:srgbClr val="005D2A"/>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11">
        <a:dk1>
          <a:srgbClr val="000000"/>
        </a:dk1>
        <a:lt1>
          <a:srgbClr val="FFFFD5"/>
        </a:lt1>
        <a:dk2>
          <a:srgbClr val="000000"/>
        </a:dk2>
        <a:lt2>
          <a:srgbClr val="808080"/>
        </a:lt2>
        <a:accent1>
          <a:srgbClr val="D7DFCF"/>
        </a:accent1>
        <a:accent2>
          <a:srgbClr val="661600"/>
        </a:accent2>
        <a:accent3>
          <a:srgbClr val="FFFFE7"/>
        </a:accent3>
        <a:accent4>
          <a:srgbClr val="000000"/>
        </a:accent4>
        <a:accent5>
          <a:srgbClr val="E8ECE4"/>
        </a:accent5>
        <a:accent6>
          <a:srgbClr val="5C1300"/>
        </a:accent6>
        <a:hlink>
          <a:srgbClr val="008000"/>
        </a:hlink>
        <a:folHlink>
          <a:srgbClr val="800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Custom Design">
  <a:themeElements>
    <a:clrScheme name="1_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fontScheme name="1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3135313" rtl="0" eaLnBrk="1" fontAlgn="base" latinLnBrk="0" hangingPunct="1">
          <a:lnSpc>
            <a:spcPct val="100000"/>
          </a:lnSpc>
          <a:spcBef>
            <a:spcPct val="0"/>
          </a:spcBef>
          <a:spcAft>
            <a:spcPct val="0"/>
          </a:spcAft>
          <a:buClrTx/>
          <a:buSzTx/>
          <a:buFontTx/>
          <a:buNone/>
          <a:tabLst/>
          <a:defRPr kumimoji="0" lang="en-US" sz="2100" b="0"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3135313" rtl="0" eaLnBrk="1" fontAlgn="base" latinLnBrk="0" hangingPunct="1">
          <a:lnSpc>
            <a:spcPct val="100000"/>
          </a:lnSpc>
          <a:spcBef>
            <a:spcPct val="0"/>
          </a:spcBef>
          <a:spcAft>
            <a:spcPct val="0"/>
          </a:spcAft>
          <a:buClrTx/>
          <a:buSzTx/>
          <a:buFontTx/>
          <a:buNone/>
          <a:tabLst/>
          <a:defRPr kumimoji="0" lang="en-US" sz="2100" b="0"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1_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clrMap bg1="lt1" tx1="dk1" bg2="lt2" tx2="dk2" accent1="accent1" accent2="accent2" accent3="accent3" accent4="accent4" accent5="accent5" accent6="accent6" hlink="hlink" folHlink="folHlink"/>
    </a:extraClrScheme>
    <a:extraClrScheme>
      <a:clrScheme name="1_Custom Design 2">
        <a:dk1>
          <a:srgbClr val="603000"/>
        </a:dk1>
        <a:lt1>
          <a:srgbClr val="CF9860"/>
        </a:lt1>
        <a:dk2>
          <a:srgbClr val="000000"/>
        </a:dk2>
        <a:lt2>
          <a:srgbClr val="808080"/>
        </a:lt2>
        <a:accent1>
          <a:srgbClr val="FFFFCF"/>
        </a:accent1>
        <a:accent2>
          <a:srgbClr val="603000"/>
        </a:accent2>
        <a:accent3>
          <a:srgbClr val="E4CAB6"/>
        </a:accent3>
        <a:accent4>
          <a:srgbClr val="512700"/>
        </a:accent4>
        <a:accent5>
          <a:srgbClr val="FFFFE4"/>
        </a:accent5>
        <a:accent6>
          <a:srgbClr val="56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1_Custom Design 3">
        <a:dk1>
          <a:srgbClr val="505750"/>
        </a:dk1>
        <a:lt1>
          <a:srgbClr val="FFFFFF"/>
        </a:lt1>
        <a:dk2>
          <a:srgbClr val="000000"/>
        </a:dk2>
        <a:lt2>
          <a:srgbClr val="808080"/>
        </a:lt2>
        <a:accent1>
          <a:srgbClr val="DFDFDF"/>
        </a:accent1>
        <a:accent2>
          <a:srgbClr val="9F3000"/>
        </a:accent2>
        <a:accent3>
          <a:srgbClr val="FFFFFF"/>
        </a:accent3>
        <a:accent4>
          <a:srgbClr val="434943"/>
        </a:accent4>
        <a:accent5>
          <a:srgbClr val="ECECEC"/>
        </a:accent5>
        <a:accent6>
          <a:srgbClr val="90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1_Custom Design 4">
        <a:dk1>
          <a:srgbClr val="3A0000"/>
        </a:dk1>
        <a:lt1>
          <a:srgbClr val="FFFFFF"/>
        </a:lt1>
        <a:dk2>
          <a:srgbClr val="000000"/>
        </a:dk2>
        <a:lt2>
          <a:srgbClr val="808080"/>
        </a:lt2>
        <a:accent1>
          <a:srgbClr val="FFFFCF"/>
        </a:accent1>
        <a:accent2>
          <a:srgbClr val="9F0000"/>
        </a:accent2>
        <a:accent3>
          <a:srgbClr val="FFFFFF"/>
        </a:accent3>
        <a:accent4>
          <a:srgbClr val="300000"/>
        </a:accent4>
        <a:accent5>
          <a:srgbClr val="FFFFE4"/>
        </a:accent5>
        <a:accent6>
          <a:srgbClr val="90000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5">
        <a:dk1>
          <a:srgbClr val="002336"/>
        </a:dk1>
        <a:lt1>
          <a:srgbClr val="E8F0F8"/>
        </a:lt1>
        <a:dk2>
          <a:srgbClr val="000000"/>
        </a:dk2>
        <a:lt2>
          <a:srgbClr val="808080"/>
        </a:lt2>
        <a:accent1>
          <a:srgbClr val="FFFFEF"/>
        </a:accent1>
        <a:accent2>
          <a:srgbClr val="00679F"/>
        </a:accent2>
        <a:accent3>
          <a:srgbClr val="F2F6FB"/>
        </a:accent3>
        <a:accent4>
          <a:srgbClr val="001C2D"/>
        </a:accent4>
        <a:accent5>
          <a:srgbClr val="FFFFF6"/>
        </a:accent5>
        <a:accent6>
          <a:srgbClr val="005D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6">
        <a:dk1>
          <a:srgbClr val="002336"/>
        </a:dk1>
        <a:lt1>
          <a:srgbClr val="CFCFFF"/>
        </a:lt1>
        <a:dk2>
          <a:srgbClr val="000000"/>
        </a:dk2>
        <a:lt2>
          <a:srgbClr val="808080"/>
        </a:lt2>
        <a:accent1>
          <a:srgbClr val="FFFFFF"/>
        </a:accent1>
        <a:accent2>
          <a:srgbClr val="003060"/>
        </a:accent2>
        <a:accent3>
          <a:srgbClr val="E4E4FF"/>
        </a:accent3>
        <a:accent4>
          <a:srgbClr val="001C2D"/>
        </a:accent4>
        <a:accent5>
          <a:srgbClr val="FFFFFF"/>
        </a:accent5>
        <a:accent6>
          <a:srgbClr val="002A56"/>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7">
        <a:dk1>
          <a:srgbClr val="000000"/>
        </a:dk1>
        <a:lt1>
          <a:srgbClr val="FFFFFF"/>
        </a:lt1>
        <a:dk2>
          <a:srgbClr val="000000"/>
        </a:dk2>
        <a:lt2>
          <a:srgbClr val="808080"/>
        </a:lt2>
        <a:accent1>
          <a:srgbClr val="EAEAEA"/>
        </a:accent1>
        <a:accent2>
          <a:srgbClr val="4B4B4B"/>
        </a:accent2>
        <a:accent3>
          <a:srgbClr val="FFFFFF"/>
        </a:accent3>
        <a:accent4>
          <a:srgbClr val="000000"/>
        </a:accent4>
        <a:accent5>
          <a:srgbClr val="F3F3F3"/>
        </a:accent5>
        <a:accent6>
          <a:srgbClr val="434343"/>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8">
        <a:dk1>
          <a:srgbClr val="000000"/>
        </a:dk1>
        <a:lt1>
          <a:srgbClr val="E3DABB"/>
        </a:lt1>
        <a:dk2>
          <a:srgbClr val="000000"/>
        </a:dk2>
        <a:lt2>
          <a:srgbClr val="808080"/>
        </a:lt2>
        <a:accent1>
          <a:srgbClr val="EAEAEA"/>
        </a:accent1>
        <a:accent2>
          <a:srgbClr val="065290"/>
        </a:accent2>
        <a:accent3>
          <a:srgbClr val="EFEADA"/>
        </a:accent3>
        <a:accent4>
          <a:srgbClr val="000000"/>
        </a:accent4>
        <a:accent5>
          <a:srgbClr val="F3F3F3"/>
        </a:accent5>
        <a:accent6>
          <a:srgbClr val="054982"/>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9">
        <a:dk1>
          <a:srgbClr val="00009F"/>
        </a:dk1>
        <a:lt1>
          <a:srgbClr val="FFCFFF"/>
        </a:lt1>
        <a:dk2>
          <a:srgbClr val="000000"/>
        </a:dk2>
        <a:lt2>
          <a:srgbClr val="808080"/>
        </a:lt2>
        <a:accent1>
          <a:srgbClr val="FFFFFF"/>
        </a:accent1>
        <a:accent2>
          <a:srgbClr val="60009F"/>
        </a:accent2>
        <a:accent3>
          <a:srgbClr val="FFE4FF"/>
        </a:accent3>
        <a:accent4>
          <a:srgbClr val="000087"/>
        </a:accent4>
        <a:accent5>
          <a:srgbClr val="FFFFFF"/>
        </a:accent5>
        <a:accent6>
          <a:srgbClr val="5600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10">
        <a:dk1>
          <a:srgbClr val="003000"/>
        </a:dk1>
        <a:lt1>
          <a:srgbClr val="9FCF9F"/>
        </a:lt1>
        <a:dk2>
          <a:srgbClr val="000000"/>
        </a:dk2>
        <a:lt2>
          <a:srgbClr val="808080"/>
        </a:lt2>
        <a:accent1>
          <a:srgbClr val="FFFFFF"/>
        </a:accent1>
        <a:accent2>
          <a:srgbClr val="006730"/>
        </a:accent2>
        <a:accent3>
          <a:srgbClr val="CDE4CD"/>
        </a:accent3>
        <a:accent4>
          <a:srgbClr val="002700"/>
        </a:accent4>
        <a:accent5>
          <a:srgbClr val="FFFFFF"/>
        </a:accent5>
        <a:accent6>
          <a:srgbClr val="005D2A"/>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11">
        <a:dk1>
          <a:srgbClr val="000000"/>
        </a:dk1>
        <a:lt1>
          <a:srgbClr val="FFFFD5"/>
        </a:lt1>
        <a:dk2>
          <a:srgbClr val="000000"/>
        </a:dk2>
        <a:lt2>
          <a:srgbClr val="808080"/>
        </a:lt2>
        <a:accent1>
          <a:srgbClr val="D7DFCF"/>
        </a:accent1>
        <a:accent2>
          <a:srgbClr val="661600"/>
        </a:accent2>
        <a:accent3>
          <a:srgbClr val="FFFFE7"/>
        </a:accent3>
        <a:accent4>
          <a:srgbClr val="000000"/>
        </a:accent4>
        <a:accent5>
          <a:srgbClr val="E8ECE4"/>
        </a:accent5>
        <a:accent6>
          <a:srgbClr val="5C1300"/>
        </a:accent6>
        <a:hlink>
          <a:srgbClr val="008000"/>
        </a:hlink>
        <a:folHlink>
          <a:srgbClr val="8000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Custom Design">
  <a:themeElements>
    <a:clrScheme name="2_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fontScheme name="2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3135313" rtl="0" eaLnBrk="1" fontAlgn="base" latinLnBrk="0" hangingPunct="1">
          <a:lnSpc>
            <a:spcPct val="100000"/>
          </a:lnSpc>
          <a:spcBef>
            <a:spcPct val="0"/>
          </a:spcBef>
          <a:spcAft>
            <a:spcPct val="0"/>
          </a:spcAft>
          <a:buClrTx/>
          <a:buSzTx/>
          <a:buFontTx/>
          <a:buNone/>
          <a:tabLst/>
          <a:defRPr kumimoji="0" lang="en-US" sz="2100" b="0"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3135313" rtl="0" eaLnBrk="1" fontAlgn="base" latinLnBrk="0" hangingPunct="1">
          <a:lnSpc>
            <a:spcPct val="100000"/>
          </a:lnSpc>
          <a:spcBef>
            <a:spcPct val="0"/>
          </a:spcBef>
          <a:spcAft>
            <a:spcPct val="0"/>
          </a:spcAft>
          <a:buClrTx/>
          <a:buSzTx/>
          <a:buFontTx/>
          <a:buNone/>
          <a:tabLst/>
          <a:defRPr kumimoji="0" lang="en-US" sz="2100" b="0"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2_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clrMap bg1="lt1" tx1="dk1" bg2="lt2" tx2="dk2" accent1="accent1" accent2="accent2" accent3="accent3" accent4="accent4" accent5="accent5" accent6="accent6" hlink="hlink" folHlink="folHlink"/>
    </a:extraClrScheme>
    <a:extraClrScheme>
      <a:clrScheme name="2_Custom Design 2">
        <a:dk1>
          <a:srgbClr val="603000"/>
        </a:dk1>
        <a:lt1>
          <a:srgbClr val="CF9860"/>
        </a:lt1>
        <a:dk2>
          <a:srgbClr val="000000"/>
        </a:dk2>
        <a:lt2>
          <a:srgbClr val="808080"/>
        </a:lt2>
        <a:accent1>
          <a:srgbClr val="FFFFCF"/>
        </a:accent1>
        <a:accent2>
          <a:srgbClr val="603000"/>
        </a:accent2>
        <a:accent3>
          <a:srgbClr val="E4CAB6"/>
        </a:accent3>
        <a:accent4>
          <a:srgbClr val="512700"/>
        </a:accent4>
        <a:accent5>
          <a:srgbClr val="FFFFE4"/>
        </a:accent5>
        <a:accent6>
          <a:srgbClr val="56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2_Custom Design 3">
        <a:dk1>
          <a:srgbClr val="505750"/>
        </a:dk1>
        <a:lt1>
          <a:srgbClr val="FFFFFF"/>
        </a:lt1>
        <a:dk2>
          <a:srgbClr val="000000"/>
        </a:dk2>
        <a:lt2>
          <a:srgbClr val="808080"/>
        </a:lt2>
        <a:accent1>
          <a:srgbClr val="DFDFDF"/>
        </a:accent1>
        <a:accent2>
          <a:srgbClr val="9F3000"/>
        </a:accent2>
        <a:accent3>
          <a:srgbClr val="FFFFFF"/>
        </a:accent3>
        <a:accent4>
          <a:srgbClr val="434943"/>
        </a:accent4>
        <a:accent5>
          <a:srgbClr val="ECECEC"/>
        </a:accent5>
        <a:accent6>
          <a:srgbClr val="90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2_Custom Design 4">
        <a:dk1>
          <a:srgbClr val="3A0000"/>
        </a:dk1>
        <a:lt1>
          <a:srgbClr val="FFFFFF"/>
        </a:lt1>
        <a:dk2>
          <a:srgbClr val="000000"/>
        </a:dk2>
        <a:lt2>
          <a:srgbClr val="808080"/>
        </a:lt2>
        <a:accent1>
          <a:srgbClr val="FFFFCF"/>
        </a:accent1>
        <a:accent2>
          <a:srgbClr val="9F0000"/>
        </a:accent2>
        <a:accent3>
          <a:srgbClr val="FFFFFF"/>
        </a:accent3>
        <a:accent4>
          <a:srgbClr val="300000"/>
        </a:accent4>
        <a:accent5>
          <a:srgbClr val="FFFFE4"/>
        </a:accent5>
        <a:accent6>
          <a:srgbClr val="90000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5">
        <a:dk1>
          <a:srgbClr val="002336"/>
        </a:dk1>
        <a:lt1>
          <a:srgbClr val="E8F0F8"/>
        </a:lt1>
        <a:dk2>
          <a:srgbClr val="000000"/>
        </a:dk2>
        <a:lt2>
          <a:srgbClr val="808080"/>
        </a:lt2>
        <a:accent1>
          <a:srgbClr val="FFFFEF"/>
        </a:accent1>
        <a:accent2>
          <a:srgbClr val="00679F"/>
        </a:accent2>
        <a:accent3>
          <a:srgbClr val="F2F6FB"/>
        </a:accent3>
        <a:accent4>
          <a:srgbClr val="001C2D"/>
        </a:accent4>
        <a:accent5>
          <a:srgbClr val="FFFFF6"/>
        </a:accent5>
        <a:accent6>
          <a:srgbClr val="005D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6">
        <a:dk1>
          <a:srgbClr val="002336"/>
        </a:dk1>
        <a:lt1>
          <a:srgbClr val="CFCFFF"/>
        </a:lt1>
        <a:dk2>
          <a:srgbClr val="000000"/>
        </a:dk2>
        <a:lt2>
          <a:srgbClr val="808080"/>
        </a:lt2>
        <a:accent1>
          <a:srgbClr val="FFFFFF"/>
        </a:accent1>
        <a:accent2>
          <a:srgbClr val="003060"/>
        </a:accent2>
        <a:accent3>
          <a:srgbClr val="E4E4FF"/>
        </a:accent3>
        <a:accent4>
          <a:srgbClr val="001C2D"/>
        </a:accent4>
        <a:accent5>
          <a:srgbClr val="FFFFFF"/>
        </a:accent5>
        <a:accent6>
          <a:srgbClr val="002A56"/>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7">
        <a:dk1>
          <a:srgbClr val="000000"/>
        </a:dk1>
        <a:lt1>
          <a:srgbClr val="FFFFFF"/>
        </a:lt1>
        <a:dk2>
          <a:srgbClr val="000000"/>
        </a:dk2>
        <a:lt2>
          <a:srgbClr val="808080"/>
        </a:lt2>
        <a:accent1>
          <a:srgbClr val="EAEAEA"/>
        </a:accent1>
        <a:accent2>
          <a:srgbClr val="4B4B4B"/>
        </a:accent2>
        <a:accent3>
          <a:srgbClr val="FFFFFF"/>
        </a:accent3>
        <a:accent4>
          <a:srgbClr val="000000"/>
        </a:accent4>
        <a:accent5>
          <a:srgbClr val="F3F3F3"/>
        </a:accent5>
        <a:accent6>
          <a:srgbClr val="434343"/>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8">
        <a:dk1>
          <a:srgbClr val="000000"/>
        </a:dk1>
        <a:lt1>
          <a:srgbClr val="E3DABB"/>
        </a:lt1>
        <a:dk2>
          <a:srgbClr val="000000"/>
        </a:dk2>
        <a:lt2>
          <a:srgbClr val="808080"/>
        </a:lt2>
        <a:accent1>
          <a:srgbClr val="EAEAEA"/>
        </a:accent1>
        <a:accent2>
          <a:srgbClr val="065290"/>
        </a:accent2>
        <a:accent3>
          <a:srgbClr val="EFEADA"/>
        </a:accent3>
        <a:accent4>
          <a:srgbClr val="000000"/>
        </a:accent4>
        <a:accent5>
          <a:srgbClr val="F3F3F3"/>
        </a:accent5>
        <a:accent6>
          <a:srgbClr val="054982"/>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9">
        <a:dk1>
          <a:srgbClr val="00009F"/>
        </a:dk1>
        <a:lt1>
          <a:srgbClr val="FFCFFF"/>
        </a:lt1>
        <a:dk2>
          <a:srgbClr val="000000"/>
        </a:dk2>
        <a:lt2>
          <a:srgbClr val="808080"/>
        </a:lt2>
        <a:accent1>
          <a:srgbClr val="FFFFFF"/>
        </a:accent1>
        <a:accent2>
          <a:srgbClr val="60009F"/>
        </a:accent2>
        <a:accent3>
          <a:srgbClr val="FFE4FF"/>
        </a:accent3>
        <a:accent4>
          <a:srgbClr val="000087"/>
        </a:accent4>
        <a:accent5>
          <a:srgbClr val="FFFFFF"/>
        </a:accent5>
        <a:accent6>
          <a:srgbClr val="5600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10">
        <a:dk1>
          <a:srgbClr val="003000"/>
        </a:dk1>
        <a:lt1>
          <a:srgbClr val="9FCF9F"/>
        </a:lt1>
        <a:dk2>
          <a:srgbClr val="000000"/>
        </a:dk2>
        <a:lt2>
          <a:srgbClr val="808080"/>
        </a:lt2>
        <a:accent1>
          <a:srgbClr val="FFFFFF"/>
        </a:accent1>
        <a:accent2>
          <a:srgbClr val="006730"/>
        </a:accent2>
        <a:accent3>
          <a:srgbClr val="CDE4CD"/>
        </a:accent3>
        <a:accent4>
          <a:srgbClr val="002700"/>
        </a:accent4>
        <a:accent5>
          <a:srgbClr val="FFFFFF"/>
        </a:accent5>
        <a:accent6>
          <a:srgbClr val="005D2A"/>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11">
        <a:dk1>
          <a:srgbClr val="000000"/>
        </a:dk1>
        <a:lt1>
          <a:srgbClr val="FFFFD5"/>
        </a:lt1>
        <a:dk2>
          <a:srgbClr val="000000"/>
        </a:dk2>
        <a:lt2>
          <a:srgbClr val="808080"/>
        </a:lt2>
        <a:accent1>
          <a:srgbClr val="D7DFCF"/>
        </a:accent1>
        <a:accent2>
          <a:srgbClr val="661600"/>
        </a:accent2>
        <a:accent3>
          <a:srgbClr val="FFFFE7"/>
        </a:accent3>
        <a:accent4>
          <a:srgbClr val="000000"/>
        </a:accent4>
        <a:accent5>
          <a:srgbClr val="E8ECE4"/>
        </a:accent5>
        <a:accent6>
          <a:srgbClr val="5C1300"/>
        </a:accent6>
        <a:hlink>
          <a:srgbClr val="008000"/>
        </a:hlink>
        <a:folHlink>
          <a:srgbClr val="8000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682234CFCADEC4781492B0245941B3D" ma:contentTypeVersion="8" ma:contentTypeDescription="Create a new document." ma:contentTypeScope="" ma:versionID="9645015943353dfac4623e7125123b42">
  <xsd:schema xmlns:xsd="http://www.w3.org/2001/XMLSchema" xmlns:xs="http://www.w3.org/2001/XMLSchema" xmlns:p="http://schemas.microsoft.com/office/2006/metadata/properties" xmlns:ns2="0f445d48-f5dd-4696-ba16-7766ed970f15" xmlns:ns3="9ce50b0f-2423-4929-9f50-4fe8e7f79deb" targetNamespace="http://schemas.microsoft.com/office/2006/metadata/properties" ma:root="true" ma:fieldsID="18932721fe931b78c56005a5f8ab6ede" ns2:_="" ns3:_="">
    <xsd:import namespace="0f445d48-f5dd-4696-ba16-7766ed970f15"/>
    <xsd:import namespace="9ce50b0f-2423-4929-9f50-4fe8e7f79deb"/>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f445d48-f5dd-4696-ba16-7766ed970f1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ce50b0f-2423-4929-9f50-4fe8e7f79deb"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CA2D6DD-6CCF-4280-A165-B825205061DF}">
  <ds:schemaRefs>
    <ds:schemaRef ds:uri="http://schemas.microsoft.com/sharepoint/v3/contenttype/forms"/>
  </ds:schemaRefs>
</ds:datastoreItem>
</file>

<file path=customXml/itemProps2.xml><?xml version="1.0" encoding="utf-8"?>
<ds:datastoreItem xmlns:ds="http://schemas.openxmlformats.org/officeDocument/2006/customXml" ds:itemID="{518C6642-50C3-42A2-B879-3C29FCB5F9A0}">
  <ds:schemaRefs>
    <ds:schemaRef ds:uri="435b4e6d-45bf-487f-a2dc-fc11196d7105"/>
    <ds:schemaRef ds:uri="f9e637fe-b9c8-472d-9f29-c5c0c985ec75"/>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6AB2CDD4-B832-476B-BB2F-B5B3F7440D42}">
  <ds:schemaRefs>
    <ds:schemaRef ds:uri="0f445d48-f5dd-4696-ba16-7766ed970f15"/>
    <ds:schemaRef ds:uri="9ce50b0f-2423-4929-9f50-4fe8e7f79de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10465</TotalTime>
  <Words>1354</Words>
  <Application>Microsoft Office PowerPoint</Application>
  <PresentationFormat>Custom</PresentationFormat>
  <Paragraphs>221</Paragraphs>
  <Slides>1</Slides>
  <Notes>1</Notes>
  <HiddenSlides>0</HiddenSlides>
  <MMClips>0</MMClips>
  <ScaleCrop>false</ScaleCrop>
  <HeadingPairs>
    <vt:vector size="6" baseType="variant">
      <vt:variant>
        <vt:lpstr>Fonts Used</vt:lpstr>
      </vt:variant>
      <vt:variant>
        <vt:i4>4</vt:i4>
      </vt:variant>
      <vt:variant>
        <vt:lpstr>Theme</vt:lpstr>
      </vt:variant>
      <vt:variant>
        <vt:i4>4</vt:i4>
      </vt:variant>
      <vt:variant>
        <vt:lpstr>Slide Titles</vt:lpstr>
      </vt:variant>
      <vt:variant>
        <vt:i4>1</vt:i4>
      </vt:variant>
    </vt:vector>
  </HeadingPairs>
  <TitlesOfParts>
    <vt:vector size="9" baseType="lpstr">
      <vt:lpstr>Arial</vt:lpstr>
      <vt:lpstr>Arial Black</vt:lpstr>
      <vt:lpstr>Arial Narrow</vt:lpstr>
      <vt:lpstr>Calibri</vt:lpstr>
      <vt:lpstr>Custom Design</vt:lpstr>
      <vt:lpstr>3_Custom Design</vt:lpstr>
      <vt:lpstr>1_Custom Design</vt:lpstr>
      <vt:lpstr>2_Custom Design</vt:lpstr>
      <vt:lpstr>PowerPoint Presentation</vt:lpstr>
    </vt:vector>
  </TitlesOfParts>
  <Company>www.PosterPresentations.com</Company>
  <LinksUpToDate>false</LinksUpToDate>
  <SharedDoc>false</SharedDoc>
  <HyperlinkBase>http://www.posterpresentations.com</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Cardiac Center Poster Template (nursing)</dc:title>
  <dc:subject>Free PowerPoint poster templates</dc:subject>
  <dc:creator>A. Kotoulas</dc:creator>
  <cp:keywords/>
  <dc:description>Non-authorized printing of this poster template by any commercial printing service other than PosterPresentations.com is strictly prohibited._x000d_
Non-profit educational printing centers are exempt._x000d_
To obtain printing authorization call:_x000d_
1.866.649.3004_x000d_
_x000d_
© 2007 Canterbury Media Services, Inc</dc:description>
  <cp:lastModifiedBy>Preda, Anca (NIH/NCI) [E]</cp:lastModifiedBy>
  <cp:revision>283</cp:revision>
  <dcterms:created xsi:type="dcterms:W3CDTF">2005-05-18T01:24:28Z</dcterms:created>
  <dcterms:modified xsi:type="dcterms:W3CDTF">2021-01-29T15:38:53Z</dcterms:modified>
  <cp:category>Powerpoint poster templates</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0x0101001682234CFCADEC4781492B0245941B3D</vt:lpwstr>
  </property>
  <property fmtid="{D5CDD505-2E9C-101B-9397-08002B2CF9AE}" pid="3" name="TaxKeyword">
    <vt:lpwstr/>
  </property>
  <property fmtid="{D5CDD505-2E9C-101B-9397-08002B2CF9AE}" pid="4" name="KnowledgeBaseMetadata">
    <vt:lpwstr/>
  </property>
  <property fmtid="{D5CDD505-2E9C-101B-9397-08002B2CF9AE}" pid="5" name="KBPoliciesAndProcedures">
    <vt:lpwstr/>
  </property>
</Properties>
</file>