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43891200" cy="32918400"/>
  <p:notesSz cx="20104100" cy="15087600"/>
  <p:defaultTextStyle>
    <a:defPPr>
      <a:defRPr lang="en-US"/>
    </a:defPPr>
    <a:lvl1pPr marL="0" algn="l" defTabSz="99788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97885" algn="l" defTabSz="99788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95769" algn="l" defTabSz="99788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93654" algn="l" defTabSz="99788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991539" algn="l" defTabSz="99788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989424" algn="l" defTabSz="99788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987308" algn="l" defTabSz="99788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985193" algn="l" defTabSz="99788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983078" algn="l" defTabSz="99788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734">
          <p15:clr>
            <a:srgbClr val="A4A3A4"/>
          </p15:clr>
        </p15:guide>
        <p15:guide id="2" pos="2764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B002D"/>
    <a:srgbClr val="414042"/>
    <a:srgbClr val="B80012"/>
    <a:srgbClr val="666666"/>
    <a:srgbClr val="777877"/>
    <a:srgbClr val="BB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9492" autoAdjust="0"/>
  </p:normalViewPr>
  <p:slideViewPr>
    <p:cSldViewPr>
      <p:cViewPr>
        <p:scale>
          <a:sx n="30" d="100"/>
          <a:sy n="30" d="100"/>
        </p:scale>
        <p:origin x="5" y="24"/>
      </p:cViewPr>
      <p:guideLst>
        <p:guide orient="horz" pos="20734"/>
        <p:guide pos="2764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291839" y="10204704"/>
            <a:ext cx="37307522" cy="10233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6583680" y="18434304"/>
            <a:ext cx="307238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72471" y="2467087"/>
            <a:ext cx="40746253" cy="2231380"/>
          </a:xfrm>
        </p:spPr>
        <p:txBody>
          <a:bodyPr lIns="0" tIns="0" rIns="0" bIns="0"/>
          <a:lstStyle>
            <a:lvl1pPr>
              <a:defRPr sz="14500" b="1">
                <a:solidFill>
                  <a:srgbClr val="414042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72471" y="2467087"/>
            <a:ext cx="40746253" cy="2231380"/>
          </a:xfrm>
        </p:spPr>
        <p:txBody>
          <a:bodyPr lIns="0" tIns="0" rIns="0" bIns="0"/>
          <a:lstStyle>
            <a:lvl1pPr>
              <a:defRPr sz="14500" b="1">
                <a:solidFill>
                  <a:srgbClr val="414042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194560" y="7571232"/>
            <a:ext cx="19092673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2603967" y="7571232"/>
            <a:ext cx="19092673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1/28/2021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72471" y="2467087"/>
            <a:ext cx="40746253" cy="2231380"/>
          </a:xfrm>
        </p:spPr>
        <p:txBody>
          <a:bodyPr lIns="0" tIns="0" rIns="0" bIns="0"/>
          <a:lstStyle>
            <a:lvl1pPr>
              <a:defRPr sz="14500" b="1">
                <a:solidFill>
                  <a:srgbClr val="414042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1/28/2021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1/28/2021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72471" y="2467087"/>
            <a:ext cx="40746253" cy="10233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650" b="1">
                <a:solidFill>
                  <a:srgbClr val="414042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194560" y="7571232"/>
            <a:ext cx="395020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4923008" y="30614112"/>
            <a:ext cx="14045184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194561" y="30614112"/>
            <a:ext cx="10094976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31601667" y="30614112"/>
            <a:ext cx="10094976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97885">
        <a:defRPr>
          <a:latin typeface="+mn-lt"/>
          <a:ea typeface="+mn-ea"/>
          <a:cs typeface="+mn-cs"/>
        </a:defRPr>
      </a:lvl2pPr>
      <a:lvl3pPr marL="1995769">
        <a:defRPr>
          <a:latin typeface="+mn-lt"/>
          <a:ea typeface="+mn-ea"/>
          <a:cs typeface="+mn-cs"/>
        </a:defRPr>
      </a:lvl3pPr>
      <a:lvl4pPr marL="2993654">
        <a:defRPr>
          <a:latin typeface="+mn-lt"/>
          <a:ea typeface="+mn-ea"/>
          <a:cs typeface="+mn-cs"/>
        </a:defRPr>
      </a:lvl4pPr>
      <a:lvl5pPr marL="3991539">
        <a:defRPr>
          <a:latin typeface="+mn-lt"/>
          <a:ea typeface="+mn-ea"/>
          <a:cs typeface="+mn-cs"/>
        </a:defRPr>
      </a:lvl5pPr>
      <a:lvl6pPr marL="4989424">
        <a:defRPr>
          <a:latin typeface="+mn-lt"/>
          <a:ea typeface="+mn-ea"/>
          <a:cs typeface="+mn-cs"/>
        </a:defRPr>
      </a:lvl6pPr>
      <a:lvl7pPr marL="5987308">
        <a:defRPr>
          <a:latin typeface="+mn-lt"/>
          <a:ea typeface="+mn-ea"/>
          <a:cs typeface="+mn-cs"/>
        </a:defRPr>
      </a:lvl7pPr>
      <a:lvl8pPr marL="6985193">
        <a:defRPr>
          <a:latin typeface="+mn-lt"/>
          <a:ea typeface="+mn-ea"/>
          <a:cs typeface="+mn-cs"/>
        </a:defRPr>
      </a:lvl8pPr>
      <a:lvl9pPr marL="7983078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97885">
        <a:defRPr>
          <a:latin typeface="+mn-lt"/>
          <a:ea typeface="+mn-ea"/>
          <a:cs typeface="+mn-cs"/>
        </a:defRPr>
      </a:lvl2pPr>
      <a:lvl3pPr marL="1995769">
        <a:defRPr>
          <a:latin typeface="+mn-lt"/>
          <a:ea typeface="+mn-ea"/>
          <a:cs typeface="+mn-cs"/>
        </a:defRPr>
      </a:lvl3pPr>
      <a:lvl4pPr marL="2993654">
        <a:defRPr>
          <a:latin typeface="+mn-lt"/>
          <a:ea typeface="+mn-ea"/>
          <a:cs typeface="+mn-cs"/>
        </a:defRPr>
      </a:lvl4pPr>
      <a:lvl5pPr marL="3991539">
        <a:defRPr>
          <a:latin typeface="+mn-lt"/>
          <a:ea typeface="+mn-ea"/>
          <a:cs typeface="+mn-cs"/>
        </a:defRPr>
      </a:lvl5pPr>
      <a:lvl6pPr marL="4989424">
        <a:defRPr>
          <a:latin typeface="+mn-lt"/>
          <a:ea typeface="+mn-ea"/>
          <a:cs typeface="+mn-cs"/>
        </a:defRPr>
      </a:lvl6pPr>
      <a:lvl7pPr marL="5987308">
        <a:defRPr>
          <a:latin typeface="+mn-lt"/>
          <a:ea typeface="+mn-ea"/>
          <a:cs typeface="+mn-cs"/>
        </a:defRPr>
      </a:lvl7pPr>
      <a:lvl8pPr marL="6985193">
        <a:defRPr>
          <a:latin typeface="+mn-lt"/>
          <a:ea typeface="+mn-ea"/>
          <a:cs typeface="+mn-cs"/>
        </a:defRPr>
      </a:lvl8pPr>
      <a:lvl9pPr marL="7983078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/>
        </p:nvSpPr>
        <p:spPr>
          <a:xfrm>
            <a:off x="0" y="0"/>
            <a:ext cx="43891200" cy="32918400"/>
          </a:xfrm>
          <a:prstGeom prst="rect">
            <a:avLst/>
          </a:prstGeom>
          <a:solidFill>
            <a:srgbClr val="9B002D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99577" tIns="99788" rIns="199577" bIns="99788" rtlCol="0" anchor="ctr"/>
          <a:lstStyle/>
          <a:p>
            <a:pPr algn="ctr"/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712413" y="0"/>
            <a:ext cx="42255331" cy="31089600"/>
          </a:xfrm>
          <a:prstGeom prst="rect">
            <a:avLst/>
          </a:prstGeom>
          <a:solidFill>
            <a:schemeClr val="bg1"/>
          </a:solidFill>
          <a:ln>
            <a:solidFill>
              <a:srgbClr val="BB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99577" tIns="99788" rIns="199577" bIns="99788" rtlCol="0" anchor="ctr"/>
          <a:lstStyle/>
          <a:p>
            <a:pPr algn="ctr"/>
            <a:r>
              <a:rPr lang="en-US" dirty="0"/>
              <a:t>–</a:t>
            </a:r>
          </a:p>
        </p:txBody>
      </p:sp>
      <p:sp>
        <p:nvSpPr>
          <p:cNvPr id="40" name="object 6"/>
          <p:cNvSpPr/>
          <p:nvPr/>
        </p:nvSpPr>
        <p:spPr>
          <a:xfrm>
            <a:off x="812801" y="29028045"/>
            <a:ext cx="42088006" cy="2907792"/>
          </a:xfrm>
          <a:custGeom>
            <a:avLst/>
            <a:gdLst/>
            <a:ahLst/>
            <a:cxnLst/>
            <a:rect l="l" t="t" r="r" b="b"/>
            <a:pathLst>
              <a:path w="19266428" h="1317369">
                <a:moveTo>
                  <a:pt x="0" y="1317369"/>
                </a:moveTo>
                <a:lnTo>
                  <a:pt x="19266428" y="1317369"/>
                </a:lnTo>
                <a:lnTo>
                  <a:pt x="19266428" y="0"/>
                </a:lnTo>
                <a:lnTo>
                  <a:pt x="0" y="0"/>
                </a:lnTo>
                <a:lnTo>
                  <a:pt x="0" y="1317369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0" rIns="0" bIns="0" rtlCol="0">
            <a:spAutoFit/>
          </a:bodyPr>
          <a:lstStyle/>
          <a:p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72471" y="2467086"/>
            <a:ext cx="40746253" cy="34470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7719">
              <a:spcAft>
                <a:spcPts val="1310"/>
              </a:spcAft>
            </a:pP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National 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Childhood Cancer 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Registry: The Ohio State University Comprehensive Cancer Center and Nationwide Children’s Hospital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Principal Investigators: Tim Huerta, PhD</a:t>
            </a:r>
            <a:r>
              <a:rPr lang="en-US" sz="4000" b="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1,4</a:t>
            </a:r>
            <a:r>
              <a:rPr lang="en-US" sz="4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; Mark Ranalli, MD</a:t>
            </a:r>
            <a:r>
              <a:rPr lang="en-US" sz="4000" b="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000" b="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000" b="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Co-investigators/Key Personnel/Consultants</a:t>
            </a:r>
            <a:r>
              <a:rPr lang="en-US" sz="4000" b="0" dirty="0">
                <a:latin typeface="Arial" panose="020B0604020202020204" pitchFamily="34" charset="0"/>
                <a:cs typeface="Arial" panose="020B0604020202020204" pitchFamily="34" charset="0"/>
              </a:rPr>
              <a:t>: Myeshia </a:t>
            </a:r>
            <a:r>
              <a:rPr lang="en-US" sz="4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Harmon, MHA</a:t>
            </a:r>
            <a:r>
              <a:rPr lang="en-US" sz="4000" b="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; James L. Fisher, PhD</a:t>
            </a:r>
            <a:r>
              <a:rPr lang="en-US" sz="4000" b="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4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; Nancy Single, PhD</a:t>
            </a:r>
            <a:r>
              <a:rPr lang="en-US" sz="4000" b="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4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4000" b="0" dirty="0">
                <a:latin typeface="Arial" panose="020B0604020202020204" pitchFamily="34" charset="0"/>
                <a:cs typeface="Arial" panose="020B0604020202020204" pitchFamily="34" charset="0"/>
              </a:rPr>
              <a:t>Maria Teresa </a:t>
            </a:r>
            <a:r>
              <a:rPr lang="en-US" sz="4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Ramirez, CTR</a:t>
            </a:r>
            <a:r>
              <a:rPr lang="en-US" sz="4000" b="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4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; Sharon Rivera, CTR</a:t>
            </a:r>
            <a:r>
              <a:rPr lang="en-US" sz="4000" b="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4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; Lynn K. Giljahn, MPH</a:t>
            </a:r>
            <a:r>
              <a:rPr lang="en-US" sz="4000" b="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4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; Jesse J. Plascak, PhD</a:t>
            </a:r>
            <a:r>
              <a:rPr lang="en-US" sz="4000" b="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4,7</a:t>
            </a:r>
            <a:r>
              <a:rPr lang="en-US" sz="4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; Electra D. Paskett, PhD</a:t>
            </a:r>
            <a:r>
              <a:rPr lang="en-US" sz="4000" b="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4,7</a:t>
            </a:r>
            <a:r>
              <a:rPr lang="en-US" sz="4800" b="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800" b="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1. Institute for Behavioral Medicine Research, The Ohio State University; 2. </a:t>
            </a:r>
            <a:r>
              <a:rPr lang="en-US" sz="2800" b="0" dirty="0"/>
              <a:t>Division of </a:t>
            </a:r>
            <a:r>
              <a:rPr lang="en-US" sz="2800" b="0" dirty="0" smtClean="0"/>
              <a:t>Hematology/Oncology/Bone </a:t>
            </a:r>
            <a:r>
              <a:rPr lang="en-US" sz="2800" b="0" dirty="0"/>
              <a:t>Marrow </a:t>
            </a:r>
            <a:r>
              <a:rPr lang="en-US" sz="2800" b="0" dirty="0" smtClean="0"/>
              <a:t>Transplantation, </a:t>
            </a:r>
            <a:r>
              <a:rPr lang="en-US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Nationwide </a:t>
            </a:r>
            <a:r>
              <a:rPr lang="en-US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Children’s </a:t>
            </a:r>
            <a:r>
              <a:rPr lang="en-US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Hospital and The Ohio State University College of Medicine; </a:t>
            </a:r>
            <a:r>
              <a:rPr lang="en-US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3. James Cancer Hospital and Solove Research Institute; 4. Ohio State University Comprehensive Cancer Center; 5. James Cancer Registry; 6. Ohio Department of Health; 7. </a:t>
            </a:r>
            <a:r>
              <a:rPr lang="en-US" sz="2800" b="0" dirty="0"/>
              <a:t>Division of Cancer Prevention and </a:t>
            </a:r>
            <a:r>
              <a:rPr lang="en-US" sz="2800" b="0" dirty="0" smtClean="0"/>
              <a:t>Control, Department of Internal Medicine, The Ohio State University </a:t>
            </a:r>
            <a:r>
              <a:rPr lang="en-US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72469" y="7219197"/>
            <a:ext cx="9063269" cy="196515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7719">
              <a:spcAft>
                <a:spcPts val="1310"/>
              </a:spcAft>
            </a:pPr>
            <a:r>
              <a:rPr lang="en-US" sz="3600" b="1" spc="-11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Provocative Questions</a:t>
            </a:r>
          </a:p>
          <a:p>
            <a:pPr marL="27719">
              <a:spcAft>
                <a:spcPts val="1310"/>
              </a:spcAft>
            </a:pPr>
            <a:endParaRPr lang="en-US" sz="3600" b="1" spc="-11" dirty="0" smtClean="0">
              <a:solidFill>
                <a:srgbClr val="231F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Does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successful engagement in a long-term follow-up program after completion of cancer therapy produce beneficial outcomes, and what are the barriers to engagement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Arial" panose="020B0604020202020204" pitchFamily="34" charset="0"/>
              <a:buChar char="•"/>
            </a:pP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What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is the 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fertility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preservation rate among pediatric cancer 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cases and cancer centers, what factors enhance such preservation, what are the barriers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addressing preservation, and is there variation for pediatric versus adolescent and young adult AYA cases?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What factors contribute to poorer cancer outcomes in AYA patients?  Do these factors include race, socioeconomic status (SES), access to care, distance to treatment facility, 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adherence,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location of care (adult versus pediatric centers), and enrollment on clinical trials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endParaRPr lang="en-US" sz="3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What is the prevalence of 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non-adherence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among pediatric cancer cases, which factors are associated with 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non-adherence,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including missed appointments, and are 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non-adherence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and associated factors associated with survival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Is pediatric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cancer center 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volume associated with disease-specific outcomes and with surgical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oncology complications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Arial" panose="020B0604020202020204" pitchFamily="34" charset="0"/>
              <a:buChar char="•"/>
            </a:pP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dirty="0"/>
          </a:p>
          <a:p>
            <a:pPr marL="27719">
              <a:spcAft>
                <a:spcPts val="1310"/>
              </a:spcAft>
            </a:pPr>
            <a:endParaRPr lang="en-US" sz="2800" b="1" spc="-11" dirty="0">
              <a:solidFill>
                <a:srgbClr val="231F20"/>
              </a:solidFill>
              <a:cs typeface="Arial"/>
            </a:endParaRPr>
          </a:p>
          <a:p>
            <a:pPr marL="27719">
              <a:spcAft>
                <a:spcPts val="1310"/>
              </a:spcAft>
            </a:pPr>
            <a:endParaRPr lang="en-US" sz="2800" b="1" spc="-11" dirty="0" smtClean="0">
              <a:solidFill>
                <a:srgbClr val="231F20"/>
              </a:solidFill>
              <a:cs typeface="Arial"/>
            </a:endParaRPr>
          </a:p>
          <a:p>
            <a:pPr marL="27719">
              <a:spcAft>
                <a:spcPts val="1310"/>
              </a:spcAft>
            </a:pPr>
            <a:endParaRPr lang="en-US" sz="2800" b="1" spc="-11" dirty="0">
              <a:solidFill>
                <a:srgbClr val="231F20"/>
              </a:solidFill>
              <a:cs typeface="Arial"/>
            </a:endParaRPr>
          </a:p>
          <a:p>
            <a:pPr marL="27719">
              <a:spcAft>
                <a:spcPts val="1310"/>
              </a:spcAft>
            </a:pPr>
            <a:endParaRPr lang="en-US" sz="3500" b="1" spc="-11" dirty="0" smtClean="0">
              <a:solidFill>
                <a:srgbClr val="231F20"/>
              </a:solidFill>
              <a:latin typeface="Arial"/>
              <a:cs typeface="Arial"/>
            </a:endParaRPr>
          </a:p>
          <a:p>
            <a:pPr marL="27719">
              <a:spcAft>
                <a:spcPts val="1310"/>
              </a:spcAft>
            </a:pPr>
            <a:endParaRPr sz="3500" dirty="0">
              <a:latin typeface="Arial"/>
              <a:cs typeface="Arial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11429998" y="7096401"/>
            <a:ext cx="0" cy="21250656"/>
          </a:xfrm>
          <a:custGeom>
            <a:avLst/>
            <a:gdLst/>
            <a:ahLst/>
            <a:cxnLst/>
            <a:rect l="l" t="t" r="r" b="b"/>
            <a:pathLst>
              <a:path h="9561227">
                <a:moveTo>
                  <a:pt x="0" y="0"/>
                </a:moveTo>
                <a:lnTo>
                  <a:pt x="0" y="9561227"/>
                </a:lnTo>
              </a:path>
            </a:pathLst>
          </a:custGeom>
          <a:ln w="19050" cmpd="sng">
            <a:solidFill>
              <a:srgbClr val="7F7F7F"/>
            </a:solidFill>
            <a:prstDash val="solid"/>
          </a:ln>
        </p:spPr>
        <p:txBody>
          <a:bodyPr wrap="square" lIns="0" tIns="0" rIns="0" bIns="0" rtlCol="0">
            <a:spAutoFit/>
          </a:bodyPr>
          <a:lstStyle/>
          <a:p>
            <a:endParaRPr dirty="0"/>
          </a:p>
        </p:txBody>
      </p:sp>
      <p:sp>
        <p:nvSpPr>
          <p:cNvPr id="18" name="object 18"/>
          <p:cNvSpPr/>
          <p:nvPr/>
        </p:nvSpPr>
        <p:spPr>
          <a:xfrm>
            <a:off x="21958300" y="7096401"/>
            <a:ext cx="0" cy="21250656"/>
          </a:xfrm>
          <a:custGeom>
            <a:avLst/>
            <a:gdLst/>
            <a:ahLst/>
            <a:cxnLst/>
            <a:rect l="l" t="t" r="r" b="b"/>
            <a:pathLst>
              <a:path h="9561227">
                <a:moveTo>
                  <a:pt x="0" y="0"/>
                </a:moveTo>
                <a:lnTo>
                  <a:pt x="0" y="9561227"/>
                </a:lnTo>
              </a:path>
            </a:pathLst>
          </a:custGeom>
          <a:ln w="19050" cmpd="sng"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txBody>
          <a:bodyPr wrap="square" lIns="0" tIns="0" rIns="0" bIns="0" rtlCol="0">
            <a:spAutoFit/>
          </a:bodyPr>
          <a:lstStyle/>
          <a:p>
            <a:endParaRPr dirty="0"/>
          </a:p>
        </p:txBody>
      </p:sp>
      <p:sp>
        <p:nvSpPr>
          <p:cNvPr id="19" name="object 19"/>
          <p:cNvSpPr/>
          <p:nvPr/>
        </p:nvSpPr>
        <p:spPr>
          <a:xfrm>
            <a:off x="32473901" y="7096401"/>
            <a:ext cx="0" cy="21250656"/>
          </a:xfrm>
          <a:custGeom>
            <a:avLst/>
            <a:gdLst/>
            <a:ahLst/>
            <a:cxnLst/>
            <a:rect l="l" t="t" r="r" b="b"/>
            <a:pathLst>
              <a:path h="9561227">
                <a:moveTo>
                  <a:pt x="0" y="0"/>
                </a:moveTo>
                <a:lnTo>
                  <a:pt x="0" y="9561227"/>
                </a:lnTo>
              </a:path>
            </a:pathLst>
          </a:custGeom>
          <a:ln w="19050" cmpd="sng"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txBody>
          <a:bodyPr wrap="square" lIns="0" tIns="0" rIns="0" bIns="0" rtlCol="0">
            <a:spAutoFit/>
          </a:bodyPr>
          <a:lstStyle/>
          <a:p>
            <a:endParaRPr dirty="0"/>
          </a:p>
        </p:txBody>
      </p:sp>
      <p:sp>
        <p:nvSpPr>
          <p:cNvPr id="21" name="object 21"/>
          <p:cNvSpPr txBox="1"/>
          <p:nvPr/>
        </p:nvSpPr>
        <p:spPr>
          <a:xfrm>
            <a:off x="11530386" y="7121767"/>
            <a:ext cx="9911808" cy="218675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958"/>
            <a:r>
              <a:rPr lang="en-US" sz="3600" b="1" spc="-11" dirty="0" smtClean="0">
                <a:solidFill>
                  <a:srgbClr val="231F20"/>
                </a:solidFill>
                <a:latin typeface="Arial"/>
                <a:cs typeface="Arial"/>
              </a:rPr>
              <a:t>Data Resources</a:t>
            </a:r>
          </a:p>
          <a:p>
            <a:pPr marL="19958"/>
            <a:endParaRPr lang="en-US" sz="3500" b="1" spc="-11" dirty="0" smtClean="0">
              <a:solidFill>
                <a:srgbClr val="231F20"/>
              </a:solidFill>
              <a:latin typeface="Arial"/>
              <a:cs typeface="Arial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The Ohio Cancer Incidence Surveillance System (OCISS), James/OSU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and NCH cancer registries will build additional user-defined 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fields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to accommodate 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elements.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NCH and OSU will work with OCISS to ensure 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can be received in an ingestible 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format (no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need for additional harmonization of 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cases).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transmission to OCISS will be in the same flat file format as 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regular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transmissions from both 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institutions or OSU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and NCH 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may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send 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data to SEER. SEER may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provide OCISS with 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DMS*Lite. </a:t>
            </a:r>
          </a:p>
          <a:p>
            <a:pPr marL="1455085" lvl="1" indent="-457200">
              <a:buFont typeface="Arial" panose="020B0604020202020204" pitchFamily="34" charset="0"/>
              <a:buChar char="•"/>
            </a:pP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This issue will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be decided 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by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the consortium of centers and 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NCI.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Collaborative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project between OSU and NCH, </a:t>
            </a:r>
            <a:r>
              <a:rPr lang="en-US" sz="3000" i="1" dirty="0">
                <a:latin typeface="Arial" panose="020B0604020202020204" pitchFamily="34" charset="0"/>
                <a:cs typeface="Arial" panose="020B0604020202020204" pitchFamily="34" charset="0"/>
              </a:rPr>
              <a:t>LifeScale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proposes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to merge data across 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NCH and OSU</a:t>
            </a:r>
          </a:p>
          <a:p>
            <a:pPr marL="1455085" lvl="1" indent="-457200">
              <a:buFont typeface="Arial" panose="020B0604020202020204" pitchFamily="34" charset="0"/>
              <a:buChar char="•"/>
            </a:pP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linking clinical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records 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individuals from 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birth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to childhood, and 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throughout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life. </a:t>
            </a:r>
            <a:endParaRPr lang="en-US" sz="3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55085" lvl="1" indent="-457200">
              <a:buFont typeface="Arial" panose="020B0604020202020204" pitchFamily="34" charset="0"/>
              <a:buChar char="•"/>
            </a:pP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In preparation, OSU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Medical Center IT 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will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push 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elements from the Registry into the central Information Warehouse (Caboodle) which houses 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all clinical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information. </a:t>
            </a:r>
            <a:endParaRPr lang="en-US" sz="3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55085" lvl="1" indent="-457200">
              <a:buFont typeface="Arial" panose="020B0604020202020204" pitchFamily="34" charset="0"/>
              <a:buChar char="•"/>
            </a:pP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files that are sent to NCCR will ultimately also be pushed into the Caboodle 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platform.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77158" indent="-457200">
              <a:buFont typeface="Arial" panose="020B0604020202020204" pitchFamily="34" charset="0"/>
              <a:buChar char="•"/>
            </a:pPr>
            <a:r>
              <a:rPr lang="en-US" sz="3000" kern="0" dirty="0">
                <a:latin typeface="Arial" panose="020B0604020202020204" pitchFamily="34" charset="0"/>
                <a:cs typeface="Arial" panose="020B0604020202020204" pitchFamily="34" charset="0"/>
              </a:rPr>
              <a:t>The Institute for Genomic Medicine (IGM) at NCH is </a:t>
            </a:r>
            <a:r>
              <a:rPr lang="en-US" sz="3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involved in multiple </a:t>
            </a:r>
            <a:r>
              <a:rPr lang="en-US" sz="3000" kern="0" dirty="0">
                <a:latin typeface="Arial" panose="020B0604020202020204" pitchFamily="34" charset="0"/>
                <a:cs typeface="Arial" panose="020B0604020202020204" pitchFamily="34" charset="0"/>
              </a:rPr>
              <a:t>aspects of genomics data generation and analysis, and has extensive experience in data </a:t>
            </a:r>
            <a:r>
              <a:rPr lang="en-US" sz="3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sharing. </a:t>
            </a:r>
          </a:p>
          <a:p>
            <a:pPr marL="477158" indent="-457200">
              <a:buFont typeface="Arial" panose="020B0604020202020204" pitchFamily="34" charset="0"/>
              <a:buChar char="•"/>
            </a:pPr>
            <a:endParaRPr lang="en-US" sz="3000" b="1" kern="0" dirty="0">
              <a:solidFill>
                <a:srgbClr val="231F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NCH collaborates extensively </a:t>
            </a:r>
            <a:r>
              <a:rPr lang="en-US" sz="3000" kern="0" dirty="0">
                <a:latin typeface="Arial" panose="020B0604020202020204" pitchFamily="34" charset="0"/>
                <a:cs typeface="Arial" panose="020B0604020202020204" pitchFamily="34" charset="0"/>
              </a:rPr>
              <a:t>across multiple clinical trial consortia </a:t>
            </a:r>
            <a:r>
              <a:rPr lang="en-US" sz="3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including:</a:t>
            </a:r>
          </a:p>
          <a:p>
            <a:pPr marL="1455085" lvl="1" indent="-457200">
              <a:buFont typeface="Arial" panose="020B0604020202020204" pitchFamily="34" charset="0"/>
              <a:buChar char="•"/>
            </a:pPr>
            <a:r>
              <a:rPr lang="en-US" sz="3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Children’s </a:t>
            </a:r>
            <a:r>
              <a:rPr lang="en-US" sz="3000" kern="0" dirty="0">
                <a:latin typeface="Arial" panose="020B0604020202020204" pitchFamily="34" charset="0"/>
                <a:cs typeface="Arial" panose="020B0604020202020204" pitchFamily="34" charset="0"/>
              </a:rPr>
              <a:t>Oncology Group (COG</a:t>
            </a:r>
            <a:r>
              <a:rPr lang="en-US" sz="3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1455085" lvl="1" indent="-457200">
              <a:buFont typeface="Arial" panose="020B0604020202020204" pitchFamily="34" charset="0"/>
              <a:buChar char="•"/>
            </a:pPr>
            <a:r>
              <a:rPr lang="en-US" sz="3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Genomic </a:t>
            </a:r>
            <a:r>
              <a:rPr lang="en-US" sz="3000" kern="0" dirty="0">
                <a:latin typeface="Arial" panose="020B0604020202020204" pitchFamily="34" charset="0"/>
                <a:cs typeface="Arial" panose="020B0604020202020204" pitchFamily="34" charset="0"/>
              </a:rPr>
              <a:t>Assessment Informs Novel Therapy (GAIN</a:t>
            </a:r>
            <a:r>
              <a:rPr lang="en-US" sz="3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1455085" lvl="1" indent="-457200">
              <a:buFont typeface="Arial" panose="020B0604020202020204" pitchFamily="34" charset="0"/>
              <a:buChar char="•"/>
            </a:pPr>
            <a:r>
              <a:rPr lang="en-US" sz="3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3000" kern="0" dirty="0">
                <a:latin typeface="Arial" panose="020B0604020202020204" pitchFamily="34" charset="0"/>
                <a:cs typeface="Arial" panose="020B0604020202020204" pitchFamily="34" charset="0"/>
              </a:rPr>
              <a:t>Approaches to Neuroblastoma (NANT</a:t>
            </a:r>
            <a:r>
              <a:rPr lang="en-US" sz="3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1455085" lvl="1" indent="-457200">
              <a:buFont typeface="Arial" panose="020B0604020202020204" pitchFamily="34" charset="0"/>
              <a:buChar char="•"/>
            </a:pPr>
            <a:r>
              <a:rPr lang="en-US" sz="3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Neuroblastoma </a:t>
            </a:r>
            <a:r>
              <a:rPr lang="en-US" sz="3000" kern="0" dirty="0">
                <a:latin typeface="Arial" panose="020B0604020202020204" pitchFamily="34" charset="0"/>
                <a:cs typeface="Arial" panose="020B0604020202020204" pitchFamily="34" charset="0"/>
              </a:rPr>
              <a:t>and Medulloblastoma Translational Research (NMTRC</a:t>
            </a:r>
            <a:r>
              <a:rPr lang="en-US" sz="3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1455085" lvl="1" indent="-457200">
              <a:buFont typeface="Arial" panose="020B0604020202020204" pitchFamily="34" charset="0"/>
              <a:buChar char="•"/>
            </a:pPr>
            <a:r>
              <a:rPr lang="en-US" sz="3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Pediatric </a:t>
            </a:r>
            <a:r>
              <a:rPr lang="en-US" sz="3000" kern="0" dirty="0">
                <a:latin typeface="Arial" panose="020B0604020202020204" pitchFamily="34" charset="0"/>
                <a:cs typeface="Arial" panose="020B0604020202020204" pitchFamily="34" charset="0"/>
              </a:rPr>
              <a:t>Blood and Marrow Transplant Consortium (PBMTC</a:t>
            </a:r>
            <a:r>
              <a:rPr lang="en-US" sz="3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1455085" lvl="1" indent="-457200">
              <a:buFont typeface="Arial" panose="020B0604020202020204" pitchFamily="34" charset="0"/>
              <a:buChar char="•"/>
            </a:pPr>
            <a:r>
              <a:rPr lang="en-US" sz="3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Primary </a:t>
            </a:r>
            <a:r>
              <a:rPr lang="en-US" sz="3000" kern="0" dirty="0">
                <a:latin typeface="Arial" panose="020B0604020202020204" pitchFamily="34" charset="0"/>
                <a:cs typeface="Arial" panose="020B0604020202020204" pitchFamily="34" charset="0"/>
              </a:rPr>
              <a:t>Immune Deficiency Treatment (PIDTC</a:t>
            </a:r>
            <a:r>
              <a:rPr lang="en-US" sz="3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1455085" lvl="1" indent="-457200">
              <a:buFont typeface="Arial" panose="020B0604020202020204" pitchFamily="34" charset="0"/>
              <a:buChar char="•"/>
            </a:pPr>
            <a:r>
              <a:rPr lang="en-US" sz="3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Pacific </a:t>
            </a:r>
            <a:r>
              <a:rPr lang="en-US" sz="3000" kern="0" dirty="0">
                <a:latin typeface="Arial" panose="020B0604020202020204" pitchFamily="34" charset="0"/>
                <a:cs typeface="Arial" panose="020B0604020202020204" pitchFamily="34" charset="0"/>
              </a:rPr>
              <a:t>Neuro-Oncology Consortium (PNOC</a:t>
            </a:r>
            <a:r>
              <a:rPr lang="en-US" sz="3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1455085" lvl="1" indent="-457200">
              <a:buFont typeface="Arial" panose="020B0604020202020204" pitchFamily="34" charset="0"/>
              <a:buChar char="•"/>
            </a:pPr>
            <a:r>
              <a:rPr lang="en-US" sz="3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Sickle </a:t>
            </a:r>
            <a:r>
              <a:rPr lang="en-US" sz="3000" kern="0" dirty="0">
                <a:latin typeface="Arial" panose="020B0604020202020204" pitchFamily="34" charset="0"/>
                <a:cs typeface="Arial" panose="020B0604020202020204" pitchFamily="34" charset="0"/>
              </a:rPr>
              <a:t>Cell Transplant Alliance (</a:t>
            </a:r>
            <a:r>
              <a:rPr lang="en-US" sz="3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STAR)</a:t>
            </a:r>
          </a:p>
          <a:p>
            <a:pPr marL="1455085" lvl="1" indent="-457200">
              <a:buFont typeface="Arial" panose="020B0604020202020204" pitchFamily="34" charset="0"/>
              <a:buChar char="•"/>
            </a:pPr>
            <a:r>
              <a:rPr lang="en-US" sz="3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Moffit’s </a:t>
            </a:r>
            <a:r>
              <a:rPr lang="en-US" sz="3000" kern="0" dirty="0">
                <a:latin typeface="Arial" panose="020B0604020202020204" pitchFamily="34" charset="0"/>
                <a:cs typeface="Arial" panose="020B0604020202020204" pitchFamily="34" charset="0"/>
              </a:rPr>
              <a:t>Sunshine (phase I </a:t>
            </a:r>
            <a:r>
              <a:rPr lang="en-US" sz="3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consortium)</a:t>
            </a:r>
            <a:endParaRPr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2857093" y="7250346"/>
            <a:ext cx="9594545" cy="88177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7719"/>
            <a:r>
              <a:rPr lang="en-US" sz="3600" b="1" spc="-33" dirty="0" smtClean="0">
                <a:solidFill>
                  <a:srgbClr val="4C4D4F"/>
                </a:solidFill>
                <a:latin typeface="Arial"/>
                <a:cs typeface="Arial"/>
              </a:rPr>
              <a:t>Population</a:t>
            </a:r>
          </a:p>
          <a:p>
            <a:pPr marL="27719"/>
            <a:endParaRPr lang="en-US" sz="2700" b="1" spc="-33" dirty="0">
              <a:solidFill>
                <a:srgbClr val="4C4D4F"/>
              </a:solidFill>
              <a:latin typeface="Arial"/>
              <a:cs typeface="Arial"/>
            </a:endParaRPr>
          </a:p>
          <a:p>
            <a:pPr marL="484919" indent="-457200">
              <a:buFont typeface="Arial" panose="020B0604020202020204" pitchFamily="34" charset="0"/>
              <a:buChar char="•"/>
            </a:pP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The catchment area for the OSUCCC/James Cancer Hospital and NCH is the State of Ohio. In Ohio, in 2019, there were 2.6 million children and 1.9 million 18-29 year olds.</a:t>
            </a:r>
          </a:p>
          <a:p>
            <a:pPr marL="484919" indent="-457200">
              <a:buFont typeface="Arial" panose="020B0604020202020204" pitchFamily="34" charset="0"/>
              <a:buChar char="•"/>
            </a:pP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84919" indent="-457200">
              <a:buFont typeface="Arial" panose="020B0604020202020204" pitchFamily="34" charset="0"/>
              <a:buChar char="•"/>
            </a:pP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In Ohio, there were 563 average annual (2013-2017) cancer cases among children and 995 average annual cases among those 18-29 years. </a:t>
            </a:r>
          </a:p>
          <a:p>
            <a:pPr marL="484919" indent="-457200">
              <a:buFont typeface="Arial" panose="020B0604020202020204" pitchFamily="34" charset="0"/>
              <a:buChar char="•"/>
            </a:pP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84919" indent="-457200">
              <a:buFont typeface="Arial" panose="020B0604020202020204" pitchFamily="34" charset="0"/>
              <a:buChar char="•"/>
            </a:pP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The James Cancer Hospital observed an average of 29 pediatric 178 AYA cancer cases over the past 5 years.</a:t>
            </a:r>
          </a:p>
          <a:p>
            <a:pPr marL="484919" indent="-457200">
              <a:buFont typeface="Arial" panose="020B0604020202020204" pitchFamily="34" charset="0"/>
              <a:buChar char="•"/>
            </a:pPr>
            <a:endParaRPr lang="en-US" sz="3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84919" indent="-457200">
              <a:buFont typeface="Arial" panose="020B0604020202020204" pitchFamily="34" charset="0"/>
              <a:buChar char="•"/>
            </a:pP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The NCH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sees over 200 new 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pediatric cancer cases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annually and 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conducts active long-term follow-up on over 500 infants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, children, 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and AYA previously diagnosed with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cancer. 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2857093" y="16478250"/>
            <a:ext cx="9611707" cy="1324106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958">
              <a:lnSpc>
                <a:spcPct val="110000"/>
              </a:lnSpc>
              <a:spcAft>
                <a:spcPts val="1310"/>
              </a:spcAft>
            </a:pPr>
            <a:r>
              <a:rPr lang="en-US" sz="3600" b="1" spc="-11" dirty="0" smtClean="0">
                <a:solidFill>
                  <a:srgbClr val="231F20"/>
                </a:solidFill>
                <a:latin typeface="Arial"/>
                <a:cs typeface="Arial"/>
              </a:rPr>
              <a:t>Governance</a:t>
            </a:r>
          </a:p>
          <a:p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Based upon workflows, appropriate data sharing/use agreements will be developed and implemented. </a:t>
            </a:r>
            <a:endParaRPr lang="en-US" sz="3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Quality checking will be done by the respective institutions, then by OCISS for the combined dataset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Challenges include finalizing the data flow which will be dependent upon NCI as well as other centers. </a:t>
            </a:r>
          </a:p>
          <a:p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Questions to be addressed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Will NCH and OSU combine datasets and submit to OCISS who will then submit to SEER and SEER to NCCR?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Will NCH and OSU send separate data sets to OCISS who will link the data sets then submit to SEER and SEER to NCCR?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Can </a:t>
            </a:r>
            <a:r>
              <a:rPr lang="en-US" sz="3000" i="1" dirty="0">
                <a:latin typeface="Arial" panose="020B0604020202020204" pitchFamily="34" charset="0"/>
                <a:cs typeface="Arial" panose="020B0604020202020204" pitchFamily="34" charset="0"/>
              </a:rPr>
              <a:t>LifeScale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be used to combine OSU and NCH datasets?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How will NCCR data (either aggregate across institutions or by institution) be made available for clinical or research use at the respective institutions? 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What is the governance model for access and what state or federal regulations need to be considered?</a:t>
            </a:r>
          </a:p>
          <a:p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lvl="0"/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812800" y="812286"/>
            <a:ext cx="42265601" cy="31272480"/>
          </a:xfrm>
          <a:custGeom>
            <a:avLst/>
            <a:gdLst/>
            <a:ahLst/>
            <a:cxnLst/>
            <a:rect l="l" t="t" r="r" b="b"/>
            <a:pathLst>
              <a:path w="19359504" h="14333479">
                <a:moveTo>
                  <a:pt x="0" y="14333479"/>
                </a:moveTo>
                <a:lnTo>
                  <a:pt x="19359504" y="14333479"/>
                </a:lnTo>
                <a:lnTo>
                  <a:pt x="19359504" y="0"/>
                </a:lnTo>
                <a:lnTo>
                  <a:pt x="0" y="0"/>
                </a:lnTo>
                <a:lnTo>
                  <a:pt x="0" y="14333479"/>
                </a:lnTo>
                <a:close/>
              </a:path>
            </a:pathLst>
          </a:custGeom>
          <a:ln w="76200">
            <a:solidFill>
              <a:schemeClr val="tx1"/>
            </a:solidFill>
            <a:miter lim="800000"/>
          </a:ln>
        </p:spPr>
        <p:txBody>
          <a:bodyPr wrap="square" lIns="0" tIns="0" rIns="0" bIns="0" rtlCol="0">
            <a:spAutoFit/>
          </a:bodyPr>
          <a:lstStyle/>
          <a:p>
            <a:endParaRPr dirty="0"/>
          </a:p>
        </p:txBody>
      </p:sp>
      <p:pic>
        <p:nvPicPr>
          <p:cNvPr id="43" name="Picture 42" descr="TheOhioStateUniversity-2C-HorizK-PANTONE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9034" y="29895731"/>
            <a:ext cx="8241396" cy="1193869"/>
          </a:xfrm>
          <a:prstGeom prst="rect">
            <a:avLst/>
          </a:prstGeom>
        </p:spPr>
      </p:pic>
      <p:sp>
        <p:nvSpPr>
          <p:cNvPr id="44" name="object 17"/>
          <p:cNvSpPr/>
          <p:nvPr/>
        </p:nvSpPr>
        <p:spPr>
          <a:xfrm>
            <a:off x="1597052" y="6483927"/>
            <a:ext cx="40625007" cy="600164"/>
          </a:xfrm>
          <a:custGeom>
            <a:avLst/>
            <a:gdLst/>
            <a:ahLst/>
            <a:cxnLst/>
            <a:rect l="l" t="t" r="r" b="b"/>
            <a:pathLst>
              <a:path w="18149533">
                <a:moveTo>
                  <a:pt x="0" y="0"/>
                </a:moveTo>
                <a:lnTo>
                  <a:pt x="18149533" y="0"/>
                </a:lnTo>
              </a:path>
            </a:pathLst>
          </a:custGeom>
          <a:ln w="9602">
            <a:solidFill>
              <a:srgbClr val="717272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 dirty="0"/>
          </a:p>
        </p:txBody>
      </p:sp>
      <p:sp>
        <p:nvSpPr>
          <p:cNvPr id="41" name="object 21"/>
          <p:cNvSpPr txBox="1"/>
          <p:nvPr/>
        </p:nvSpPr>
        <p:spPr>
          <a:xfrm>
            <a:off x="22454812" y="7158469"/>
            <a:ext cx="9502982" cy="215279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958">
              <a:lnSpc>
                <a:spcPct val="110000"/>
              </a:lnSpc>
            </a:pPr>
            <a:r>
              <a:rPr lang="en-US" sz="3600" b="1" spc="-11" dirty="0" smtClean="0">
                <a:solidFill>
                  <a:srgbClr val="231F20"/>
                </a:solidFill>
                <a:latin typeface="Arial"/>
                <a:cs typeface="Arial"/>
              </a:rPr>
              <a:t>Data Sources</a:t>
            </a:r>
          </a:p>
          <a:p>
            <a:pPr marL="19958">
              <a:lnSpc>
                <a:spcPct val="110000"/>
              </a:lnSpc>
            </a:pPr>
            <a:endParaRPr lang="en-US" sz="3500" b="1" spc="-11" dirty="0" smtClean="0">
              <a:solidFill>
                <a:srgbClr val="231F20"/>
              </a:solidFill>
              <a:latin typeface="Arial"/>
              <a:cs typeface="Arial"/>
            </a:endParaRPr>
          </a:p>
          <a:p>
            <a:pPr marL="19958">
              <a:lnSpc>
                <a:spcPct val="110000"/>
              </a:lnSpc>
            </a:pPr>
            <a:r>
              <a:rPr lang="en-US" sz="3000" spc="-11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addition to data contained in OCISS and the James Cancer Registry, these 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are 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collected or available at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NCH for pediatric cancer patients and currently 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are not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being submitted to 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OCISS:  </a:t>
            </a:r>
          </a:p>
          <a:p>
            <a:pPr marL="19958">
              <a:lnSpc>
                <a:spcPct val="110000"/>
              </a:lnSpc>
            </a:pP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Genetics/genomics data</a:t>
            </a:r>
          </a:p>
          <a:p>
            <a:pPr marL="1512235" lvl="1" indent="-514350">
              <a:buFont typeface="Arial" panose="020B0604020202020204" pitchFamily="34" charset="0"/>
              <a:buChar char="•"/>
            </a:pP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may be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useful in studies of risk factors and gene-environment 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interactions 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endParaRPr lang="en-US" sz="3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Subsequent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or full treatment 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data</a:t>
            </a:r>
          </a:p>
          <a:p>
            <a:pPr marL="1512235" lvl="1" indent="-514350">
              <a:buFont typeface="Arial" panose="020B0604020202020204" pitchFamily="34" charset="0"/>
              <a:buChar char="•"/>
            </a:pP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possible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linkages with 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pharmacies and other treatment facilities</a:t>
            </a:r>
          </a:p>
          <a:p>
            <a:pPr marL="1512235" lvl="1" indent="-514350">
              <a:buFont typeface="Arial" panose="020B0604020202020204" pitchFamily="34" charset="0"/>
              <a:buChar char="•"/>
            </a:pP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would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allow comparisons of outcomes 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based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on complete 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treatment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endParaRPr lang="en-US" sz="3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Involvement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in clinical 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trials</a:t>
            </a:r>
          </a:p>
          <a:p>
            <a:pPr marL="1512235" lvl="1" indent="-514350">
              <a:buFont typeface="Arial" panose="020B0604020202020204" pitchFamily="34" charset="0"/>
              <a:buChar char="•"/>
            </a:pP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may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allow population-based 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prevalence estimates of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clinical trial involvement, disparities in 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involvement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, and differences in outcomes based on trial involvement. </a:t>
            </a:r>
            <a:endParaRPr lang="en-US" sz="3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Arial" panose="020B0604020202020204" pitchFamily="34" charset="0"/>
              <a:buChar char="•"/>
            </a:pPr>
            <a:endParaRPr lang="en-US" sz="3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Residential history</a:t>
            </a:r>
          </a:p>
          <a:p>
            <a:pPr marL="1512235" lvl="1" indent="-514350">
              <a:buFont typeface="Arial" panose="020B0604020202020204" pitchFamily="34" charset="0"/>
              <a:buChar char="•"/>
            </a:pP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would allow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researchers to identify patterns of risk and outcomes based on environmental exposures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endParaRPr lang="en-US" sz="3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Familial SES </a:t>
            </a:r>
          </a:p>
          <a:p>
            <a:pPr marL="1512235" lvl="1" indent="-514350">
              <a:buFont typeface="Arial" panose="020B0604020202020204" pitchFamily="34" charset="0"/>
              <a:buChar char="•"/>
            </a:pP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including financial toxicity, household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income, parental/guardian educational 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attainment, employment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, and health insurance information </a:t>
            </a:r>
            <a:endParaRPr lang="en-US" sz="3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12235" lvl="1" indent="-514350">
              <a:buFont typeface="Arial" panose="020B0604020202020204" pitchFamily="34" charset="0"/>
              <a:buChar char="•"/>
            </a:pP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would augment and refine associations based on area-based measures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endParaRPr lang="en-US" sz="3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Longitudinal outcomes</a:t>
            </a:r>
          </a:p>
          <a:p>
            <a:pPr marL="1512235" lvl="1" indent="-514350">
              <a:buFont typeface="Arial" panose="020B0604020202020204" pitchFamily="34" charset="0"/>
              <a:buChar char="•"/>
            </a:pP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actively followed cases,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rather than relying on matches with death 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indices</a:t>
            </a:r>
          </a:p>
          <a:p>
            <a:pPr marL="1512235" lvl="1" indent="-514350">
              <a:buFont typeface="Arial" panose="020B0604020202020204" pitchFamily="34" charset="0"/>
              <a:buChar char="•"/>
            </a:pP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including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information about recurrence and second 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primaries</a:t>
            </a:r>
          </a:p>
          <a:p>
            <a:pPr marL="1512235" lvl="1" indent="-514350">
              <a:buFont typeface="Arial" panose="020B0604020202020204" pitchFamily="34" charset="0"/>
              <a:buChar char="•"/>
            </a:pP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would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increase the quality of data about outcomes, such as recurrence and treatment-associated second 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primaries </a:t>
            </a: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855"/>
              </a:lnSpc>
              <a:spcBef>
                <a:spcPts val="28"/>
              </a:spcBef>
              <a:buClr>
                <a:srgbClr val="231F20"/>
              </a:buClr>
            </a:pPr>
            <a:endParaRPr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31F2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682234CFCADEC4781492B0245941B3D" ma:contentTypeVersion="8" ma:contentTypeDescription="Create a new document." ma:contentTypeScope="" ma:versionID="9645015943353dfac4623e7125123b42">
  <xsd:schema xmlns:xsd="http://www.w3.org/2001/XMLSchema" xmlns:xs="http://www.w3.org/2001/XMLSchema" xmlns:p="http://schemas.microsoft.com/office/2006/metadata/properties" xmlns:ns2="0f445d48-f5dd-4696-ba16-7766ed970f15" xmlns:ns3="9ce50b0f-2423-4929-9f50-4fe8e7f79deb" targetNamespace="http://schemas.microsoft.com/office/2006/metadata/properties" ma:root="true" ma:fieldsID="18932721fe931b78c56005a5f8ab6ede" ns2:_="" ns3:_="">
    <xsd:import namespace="0f445d48-f5dd-4696-ba16-7766ed970f15"/>
    <xsd:import namespace="9ce50b0f-2423-4929-9f50-4fe8e7f79de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445d48-f5dd-4696-ba16-7766ed970f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e50b0f-2423-4929-9f50-4fe8e7f79de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D9E3CA7-21ED-4E16-B4D1-8E49FC010667}"/>
</file>

<file path=customXml/itemProps2.xml><?xml version="1.0" encoding="utf-8"?>
<ds:datastoreItem xmlns:ds="http://schemas.openxmlformats.org/officeDocument/2006/customXml" ds:itemID="{ACF28612-DF35-4750-97E1-784607B3A5E9}"/>
</file>

<file path=customXml/itemProps3.xml><?xml version="1.0" encoding="utf-8"?>
<ds:datastoreItem xmlns:ds="http://schemas.openxmlformats.org/officeDocument/2006/customXml" ds:itemID="{CF4C940F-1B37-4B6E-AC32-8AC349FA9E96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746</TotalTime>
  <Words>1060</Words>
  <Application>Microsoft Office PowerPoint</Application>
  <PresentationFormat>Custom</PresentationFormat>
  <Paragraphs>93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National Childhood Cancer Registry: The Ohio State University Comprehensive Cancer Center and Nationwide Children’s Hospital Principal Investigators: Tim Huerta, PhD1,4; Mark Ranalli, MD2 Co-investigators/Key Personnel/Consultants: Myeshia Harmon, MHA2; James L. Fisher, PhD3; Nancy Single, PhD4; Maria Teresa Ramirez, CTR5; Sharon Rivera, CTR5; Lynn K. Giljahn, MPH6; Jesse J. Plascak, PhD4,7; Electra D. Paskett, PhD4,7 1. Institute for Behavioral Medicine Research, The Ohio State University; 2. Division of Hematology/Oncology/Bone Marrow Transplantation, Nationwide Children’s Hospital and The Ohio State University College of Medicine; 3. James Cancer Hospital and Solove Research Institute; 4. Ohio State University Comprehensive Cancer Center; 5. James Cancer Registry; 6. Ohio Department of Health; 7. Division of Cancer Prevention and Control, Department of Internal Medicine, The Ohio State University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the Research Study Presenter name, Associates and Collaborators</dc:title>
  <dc:creator>Fisher, Jay</dc:creator>
  <cp:lastModifiedBy>Fisher, Jay</cp:lastModifiedBy>
  <cp:revision>68</cp:revision>
  <dcterms:created xsi:type="dcterms:W3CDTF">2013-07-30T11:46:00Z</dcterms:created>
  <dcterms:modified xsi:type="dcterms:W3CDTF">2021-01-28T20:32:40Z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2013-07-30T00:00:00Z</vt:filetime>
  </property>
  <property fmtid="{D5CDD505-2E9C-101B-9397-08002B2CF9AE}" pid="3" name="LastSaved">
    <vt:filetime>2013-07-30T00:00:00Z</vt:filetime>
  </property>
  <property fmtid="{D5CDD505-2E9C-101B-9397-08002B2CF9AE}" pid="4" name="ContentTypeId">
    <vt:lpwstr>0x0101001682234CFCADEC4781492B0245941B3D</vt:lpwstr>
  </property>
</Properties>
</file>