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C0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871" autoAdjust="0"/>
    <p:restoredTop sz="94660"/>
  </p:normalViewPr>
  <p:slideViewPr>
    <p:cSldViewPr snapToGrid="0">
      <p:cViewPr>
        <p:scale>
          <a:sx n="66" d="100"/>
          <a:sy n="66" d="100"/>
        </p:scale>
        <p:origin x="904" y="1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F9F5B-7978-4D4F-ACF5-6B4DFF35439D}" type="datetimeFigureOut">
              <a:rPr lang="en-US" smtClean="0"/>
              <a:t>1/29/2021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E26A1-9B34-426E-BC30-EEBCEA0C84E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83139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F9F5B-7978-4D4F-ACF5-6B4DFF35439D}" type="datetimeFigureOut">
              <a:rPr lang="en-US" smtClean="0"/>
              <a:t>1/29/2021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E26A1-9B34-426E-BC30-EEBCEA0C84E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9308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F9F5B-7978-4D4F-ACF5-6B4DFF35439D}" type="datetimeFigureOut">
              <a:rPr lang="en-US" smtClean="0"/>
              <a:t>1/29/2021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E26A1-9B34-426E-BC30-EEBCEA0C84E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4394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F9F5B-7978-4D4F-ACF5-6B4DFF35439D}" type="datetimeFigureOut">
              <a:rPr lang="en-US" smtClean="0"/>
              <a:t>1/29/2021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E26A1-9B34-426E-BC30-EEBCEA0C84E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23006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F9F5B-7978-4D4F-ACF5-6B4DFF35439D}" type="datetimeFigureOut">
              <a:rPr lang="en-US" smtClean="0"/>
              <a:t>1/29/2021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E26A1-9B34-426E-BC30-EEBCEA0C84E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9551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F9F5B-7978-4D4F-ACF5-6B4DFF35439D}" type="datetimeFigureOut">
              <a:rPr lang="en-US" smtClean="0"/>
              <a:t>1/29/2021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E26A1-9B34-426E-BC30-EEBCEA0C84E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458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F9F5B-7978-4D4F-ACF5-6B4DFF35439D}" type="datetimeFigureOut">
              <a:rPr lang="en-US" smtClean="0"/>
              <a:t>1/29/2021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E26A1-9B34-426E-BC30-EEBCEA0C84E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7405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F9F5B-7978-4D4F-ACF5-6B4DFF35439D}" type="datetimeFigureOut">
              <a:rPr lang="en-US" smtClean="0"/>
              <a:t>1/29/2021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E26A1-9B34-426E-BC30-EEBCEA0C84E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0788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F9F5B-7978-4D4F-ACF5-6B4DFF35439D}" type="datetimeFigureOut">
              <a:rPr lang="en-US" smtClean="0"/>
              <a:t>1/29/2021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E26A1-9B34-426E-BC30-EEBCEA0C84E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1877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F9F5B-7978-4D4F-ACF5-6B4DFF35439D}" type="datetimeFigureOut">
              <a:rPr lang="en-US" smtClean="0"/>
              <a:t>1/29/2021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E26A1-9B34-426E-BC30-EEBCEA0C84E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71000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F9F5B-7978-4D4F-ACF5-6B4DFF35439D}" type="datetimeFigureOut">
              <a:rPr lang="en-US" smtClean="0"/>
              <a:t>1/29/2021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E26A1-9B34-426E-BC30-EEBCEA0C84E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2810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F9F5B-7978-4D4F-ACF5-6B4DFF35439D}" type="datetimeFigureOut">
              <a:rPr lang="en-US" smtClean="0"/>
              <a:t>1/29/2021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4E26A1-9B34-426E-BC30-EEBCEA0C84E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0532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021120" y="429196"/>
            <a:ext cx="35446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cap="small" dirty="0"/>
              <a:t>National Childhood Cancer Registry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2632363" y="71540"/>
            <a:ext cx="73521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/>
              <a:t>Long Term Outcomes of Children and Young Adults with Cancer</a:t>
            </a:r>
          </a:p>
        </p:txBody>
      </p:sp>
      <p:pic>
        <p:nvPicPr>
          <p:cNvPr id="1026" name="Picture 1" descr="UMMCHBLogo2C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4896" y="89442"/>
            <a:ext cx="1226269" cy="10397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" name="Text Box 3"/>
          <p:cNvSpPr txBox="1">
            <a:spLocks noChangeArrowheads="1"/>
          </p:cNvSpPr>
          <p:nvPr/>
        </p:nvSpPr>
        <p:spPr bwMode="auto">
          <a:xfrm>
            <a:off x="70696" y="1378789"/>
            <a:ext cx="3614670" cy="505284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9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Rajen</a:t>
            </a:r>
            <a:r>
              <a:rPr kumimoji="0" lang="en-US" altLang="en-US" sz="9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900" b="1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Mody</a:t>
            </a:r>
            <a:r>
              <a:rPr kumimoji="0" lang="en-US" altLang="en-US" sz="9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M.D., M.S. </a:t>
            </a:r>
            <a:r>
              <a:rPr kumimoji="0" lang="en-US" altLang="en-US" sz="9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– </a:t>
            </a:r>
            <a:r>
              <a:rPr lang="en-US" altLang="en-US" sz="900" b="1" dirty="0">
                <a:latin typeface="Arial" panose="020B0604020202020204" pitchFamily="34" charset="0"/>
              </a:rPr>
              <a:t>Co-Project Lead, </a:t>
            </a:r>
            <a:r>
              <a:rPr lang="en-US" altLang="en-US" sz="900" dirty="0">
                <a:latin typeface="Arial" panose="020B0604020202020204" pitchFamily="34" charset="0"/>
              </a:rPr>
              <a:t>Pediatric </a:t>
            </a:r>
            <a:r>
              <a:rPr kumimoji="0" lang="en-US" altLang="en-US" sz="9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Oncologist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900" b="1" dirty="0">
                <a:latin typeface="Arial" panose="020B0604020202020204" pitchFamily="34" charset="0"/>
              </a:rPr>
              <a:t> Arul </a:t>
            </a:r>
            <a:r>
              <a:rPr lang="en-US" altLang="en-US" sz="900" b="1" dirty="0" err="1">
                <a:latin typeface="Arial" panose="020B0604020202020204" pitchFamily="34" charset="0"/>
              </a:rPr>
              <a:t>Chinnaiyan</a:t>
            </a:r>
            <a:r>
              <a:rPr lang="en-US" altLang="en-US" sz="900" b="1" dirty="0">
                <a:latin typeface="Arial" panose="020B0604020202020204" pitchFamily="34" charset="0"/>
              </a:rPr>
              <a:t>, M.D., Ph.D.</a:t>
            </a:r>
            <a:r>
              <a:rPr lang="en-US" altLang="en-US" sz="900" dirty="0">
                <a:latin typeface="Arial" panose="020B0604020202020204" pitchFamily="34" charset="0"/>
              </a:rPr>
              <a:t> –</a:t>
            </a:r>
            <a:r>
              <a:rPr lang="en-US" altLang="en-US" sz="900" b="1" dirty="0">
                <a:latin typeface="Arial" panose="020B0604020202020204" pitchFamily="34" charset="0"/>
              </a:rPr>
              <a:t>Co-Project Lead, </a:t>
            </a:r>
            <a:r>
              <a:rPr lang="en-US" altLang="en-US" sz="900" dirty="0">
                <a:latin typeface="Arial" panose="020B0604020202020204" pitchFamily="34" charset="0"/>
              </a:rPr>
              <a:t>Pathologist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900" b="1" dirty="0">
                <a:latin typeface="Arial" panose="020B0604020202020204" pitchFamily="34" charset="0"/>
              </a:rPr>
              <a:t>David </a:t>
            </a:r>
            <a:r>
              <a:rPr lang="en-US" altLang="en-US" sz="900" b="1" dirty="0" err="1">
                <a:latin typeface="Arial" panose="020B0604020202020204" pitchFamily="34" charset="0"/>
              </a:rPr>
              <a:t>Hanauer</a:t>
            </a:r>
            <a:r>
              <a:rPr lang="en-US" altLang="en-US" sz="900" b="1" dirty="0">
                <a:latin typeface="Arial" panose="020B0604020202020204" pitchFamily="34" charset="0"/>
              </a:rPr>
              <a:t>, M.D., M.S. </a:t>
            </a:r>
            <a:r>
              <a:rPr lang="en-US" altLang="en-US" sz="900" dirty="0">
                <a:latin typeface="Arial" panose="020B0604020202020204" pitchFamily="34" charset="0"/>
              </a:rPr>
              <a:t>– Co-Investigator, Clinical Informatics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900" b="1" dirty="0">
                <a:latin typeface="Arial" panose="020B0604020202020204" pitchFamily="34" charset="0"/>
              </a:rPr>
              <a:t>Lili Zhao, Ph.D. </a:t>
            </a:r>
            <a:r>
              <a:rPr lang="en-US" altLang="en-US" sz="900" dirty="0">
                <a:latin typeface="Arial" panose="020B0604020202020204" pitchFamily="34" charset="0"/>
              </a:rPr>
              <a:t>– Co-Investigator, </a:t>
            </a:r>
            <a:r>
              <a:rPr lang="en-US" altLang="en-US" sz="900" dirty="0" smtClean="0">
                <a:latin typeface="Arial" panose="020B0604020202020204" pitchFamily="34" charset="0"/>
              </a:rPr>
              <a:t>Statistician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900" b="1" dirty="0" smtClean="0">
                <a:latin typeface="Arial" panose="020B0604020202020204" pitchFamily="34" charset="0"/>
              </a:rPr>
              <a:t>Jamie Estill, Ph.D. </a:t>
            </a:r>
            <a:r>
              <a:rPr lang="en-US" altLang="en-US" sz="900" dirty="0" smtClean="0">
                <a:latin typeface="Arial" panose="020B0604020202020204" pitchFamily="34" charset="0"/>
              </a:rPr>
              <a:t>– Systems Analysis Manager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900" b="1" dirty="0" smtClean="0">
                <a:latin typeface="Arial" panose="020B0604020202020204" pitchFamily="34" charset="0"/>
              </a:rPr>
              <a:t>Ian Wolfe, B.S. </a:t>
            </a:r>
            <a:r>
              <a:rPr lang="en-US" altLang="en-US" sz="900" dirty="0" smtClean="0">
                <a:latin typeface="Arial" panose="020B0604020202020204" pitchFamily="34" charset="0"/>
              </a:rPr>
              <a:t>– Project Manager (contact: iawolfe@umich.edu)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900" b="1" dirty="0" smtClean="0">
                <a:latin typeface="Arial" panose="020B0604020202020204" pitchFamily="34" charset="0"/>
              </a:rPr>
              <a:t>Rhonda McDougall, N.P. </a:t>
            </a:r>
            <a:r>
              <a:rPr lang="en-US" altLang="en-US" sz="900" dirty="0" smtClean="0">
                <a:latin typeface="Arial" panose="020B0604020202020204" pitchFamily="34" charset="0"/>
              </a:rPr>
              <a:t>– Collaborator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900" b="1" dirty="0" smtClean="0">
                <a:latin typeface="Arial" panose="020B0604020202020204" pitchFamily="34" charset="0"/>
              </a:rPr>
              <a:t>Dustin Walling, M.S.</a:t>
            </a:r>
            <a:r>
              <a:rPr lang="en-US" altLang="en-US" sz="900" dirty="0" smtClean="0">
                <a:latin typeface="Arial" panose="020B0604020202020204" pitchFamily="34" charset="0"/>
              </a:rPr>
              <a:t> – Collaborator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900" b="1" dirty="0" smtClean="0">
                <a:latin typeface="Arial" panose="020B0604020202020204" pitchFamily="34" charset="0"/>
              </a:rPr>
              <a:t>Stacey Meredith, C.T.R., R.H.I.T. </a:t>
            </a:r>
            <a:r>
              <a:rPr lang="en-US" altLang="en-US" sz="900" dirty="0" smtClean="0">
                <a:latin typeface="Arial" panose="020B0604020202020204" pitchFamily="34" charset="0"/>
              </a:rPr>
              <a:t>– Collaborator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900" b="1" dirty="0" smtClean="0">
                <a:latin typeface="Arial" panose="020B0604020202020204" pitchFamily="34" charset="0"/>
              </a:rPr>
              <a:t>Valerie Wasson, </a:t>
            </a:r>
            <a:r>
              <a:rPr lang="en-US" altLang="en-US" sz="900" b="1" dirty="0">
                <a:latin typeface="Arial" panose="020B0604020202020204" pitchFamily="34" charset="0"/>
              </a:rPr>
              <a:t>C.T.R., R.H.I.T.</a:t>
            </a:r>
            <a:r>
              <a:rPr lang="en-US" altLang="en-US" sz="900" dirty="0">
                <a:latin typeface="Arial" panose="020B0604020202020204" pitchFamily="34" charset="0"/>
              </a:rPr>
              <a:t> – </a:t>
            </a:r>
            <a:r>
              <a:rPr lang="en-US" altLang="en-US" sz="900" dirty="0" smtClean="0">
                <a:latin typeface="Arial" panose="020B0604020202020204" pitchFamily="34" charset="0"/>
              </a:rPr>
              <a:t>Collaborator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900" b="1" dirty="0" smtClean="0">
                <a:latin typeface="Arial" panose="020B0604020202020204" pitchFamily="34" charset="0"/>
              </a:rPr>
              <a:t>Jae Eun Choi</a:t>
            </a:r>
            <a:r>
              <a:rPr lang="en-US" altLang="en-US" sz="900" dirty="0" smtClean="0">
                <a:latin typeface="Arial" panose="020B0604020202020204" pitchFamily="34" charset="0"/>
              </a:rPr>
              <a:t>– Collaborator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900" b="1" dirty="0" smtClean="0">
                <a:latin typeface="Arial" panose="020B0604020202020204" pitchFamily="34" charset="0"/>
              </a:rPr>
              <a:t>Stephanie Ellison</a:t>
            </a:r>
            <a:r>
              <a:rPr lang="en-US" altLang="en-US" sz="900" dirty="0" smtClean="0">
                <a:latin typeface="Arial" panose="020B0604020202020204" pitchFamily="34" charset="0"/>
              </a:rPr>
              <a:t>– </a:t>
            </a:r>
            <a:r>
              <a:rPr lang="en-US" altLang="en-US" sz="900" dirty="0">
                <a:latin typeface="Arial" panose="020B0604020202020204" pitchFamily="34" charset="0"/>
              </a:rPr>
              <a:t>Collaborator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900" dirty="0">
              <a:latin typeface="Arial" panose="020B0604020202020204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000" dirty="0">
              <a:latin typeface="Arial" panose="020B0604020202020204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000" dirty="0" smtClean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endParaRPr lang="en-US" altLang="en-US" sz="1000" dirty="0">
              <a:latin typeface="Arial" panose="020B0604020202020204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100" dirty="0">
              <a:latin typeface="Arial" panose="020B0604020202020204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100" dirty="0">
                <a:latin typeface="Arial" panose="020B0604020202020204" pitchFamily="34" charset="0"/>
              </a:rPr>
              <a:t> </a:t>
            </a:r>
            <a:endParaRPr kumimoji="0" lang="en-US" altLang="en-US" sz="1100" b="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9" name="Text Box 4"/>
          <p:cNvSpPr txBox="1">
            <a:spLocks noChangeArrowheads="1"/>
          </p:cNvSpPr>
          <p:nvPr/>
        </p:nvSpPr>
        <p:spPr bwMode="auto">
          <a:xfrm>
            <a:off x="583428" y="4264876"/>
            <a:ext cx="3380509" cy="741366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100" b="0" i="0" u="none" strike="noStrike" cap="none" normalizeH="0" baseline="0">
              <a:ln>
                <a:noFill/>
              </a:ln>
              <a:solidFill>
                <a:srgbClr val="333399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4" name="Text Box 5"/>
          <p:cNvSpPr txBox="1">
            <a:spLocks noChangeArrowheads="1"/>
          </p:cNvSpPr>
          <p:nvPr/>
        </p:nvSpPr>
        <p:spPr bwMode="auto">
          <a:xfrm>
            <a:off x="399839" y="3677344"/>
            <a:ext cx="3125323" cy="1230421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1" name="Text Box 5"/>
          <p:cNvSpPr txBox="1">
            <a:spLocks noChangeArrowheads="1"/>
          </p:cNvSpPr>
          <p:nvPr/>
        </p:nvSpPr>
        <p:spPr bwMode="auto">
          <a:xfrm>
            <a:off x="13372" y="5695980"/>
            <a:ext cx="2994026" cy="70763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7875745" y="4467993"/>
            <a:ext cx="2720811" cy="307777"/>
          </a:xfrm>
          <a:prstGeom prst="rect">
            <a:avLst/>
          </a:prstGeom>
          <a:ln w="381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1400" b="1" cap="small" dirty="0"/>
              <a:t>PROVOCATIVE QUESTIONS</a:t>
            </a:r>
            <a:endParaRPr lang="en-US" sz="1400" dirty="0"/>
          </a:p>
        </p:txBody>
      </p:sp>
      <p:sp>
        <p:nvSpPr>
          <p:cNvPr id="63" name="Rectangle 62"/>
          <p:cNvSpPr/>
          <p:nvPr/>
        </p:nvSpPr>
        <p:spPr>
          <a:xfrm>
            <a:off x="4069212" y="919801"/>
            <a:ext cx="1813125" cy="307777"/>
          </a:xfrm>
          <a:prstGeom prst="rect">
            <a:avLst/>
          </a:prstGeom>
          <a:ln w="38100"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sz="1400" b="1" cap="small" dirty="0"/>
              <a:t>PATIENT POPULATION</a:t>
            </a:r>
            <a:endParaRPr lang="en-US" sz="1400" dirty="0"/>
          </a:p>
        </p:txBody>
      </p:sp>
      <p:sp>
        <p:nvSpPr>
          <p:cNvPr id="64" name="Rectangle 63"/>
          <p:cNvSpPr/>
          <p:nvPr/>
        </p:nvSpPr>
        <p:spPr>
          <a:xfrm>
            <a:off x="4094887" y="4348375"/>
            <a:ext cx="2829814" cy="307777"/>
          </a:xfrm>
          <a:prstGeom prst="rect">
            <a:avLst/>
          </a:prstGeom>
          <a:ln w="38100"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sz="1400" b="1" cap="small" dirty="0"/>
              <a:t>DATA RESOURCES AND WORKFLOW</a:t>
            </a:r>
          </a:p>
        </p:txBody>
      </p:sp>
      <p:sp>
        <p:nvSpPr>
          <p:cNvPr id="65" name="Rectangle 64"/>
          <p:cNvSpPr/>
          <p:nvPr/>
        </p:nvSpPr>
        <p:spPr>
          <a:xfrm>
            <a:off x="1377381" y="1155004"/>
            <a:ext cx="100130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b="1" cap="small" dirty="0"/>
              <a:t>Study Team</a:t>
            </a:r>
            <a:endParaRPr lang="en-US" sz="1400" dirty="0"/>
          </a:p>
        </p:txBody>
      </p:sp>
      <p:sp>
        <p:nvSpPr>
          <p:cNvPr id="66" name="Rectangle 65"/>
          <p:cNvSpPr/>
          <p:nvPr/>
        </p:nvSpPr>
        <p:spPr>
          <a:xfrm>
            <a:off x="1141807" y="3143431"/>
            <a:ext cx="1525108" cy="307777"/>
          </a:xfrm>
          <a:prstGeom prst="rect">
            <a:avLst/>
          </a:prstGeom>
          <a:ln w="381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1400" b="1" cap="small" dirty="0"/>
              <a:t>GOVERNENCE</a:t>
            </a:r>
            <a:endParaRPr lang="en-US" sz="1600" dirty="0"/>
          </a:p>
        </p:txBody>
      </p:sp>
      <p:pic>
        <p:nvPicPr>
          <p:cNvPr id="58" name="Picture 5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4359" y="5428121"/>
            <a:ext cx="3170873" cy="1365616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829214" y="4657416"/>
            <a:ext cx="325755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Includes both current and potential approaches based on local infrastructure</a:t>
            </a:r>
          </a:p>
          <a:p>
            <a:r>
              <a:rPr lang="en-US" sz="1100" dirty="0"/>
              <a:t>Methods: </a:t>
            </a:r>
            <a:r>
              <a:rPr lang="en-US" sz="1100" dirty="0" err="1"/>
              <a:t>Datadirect</a:t>
            </a:r>
            <a:r>
              <a:rPr lang="en-US" sz="1100" dirty="0"/>
              <a:t> (structured data), EMERSE (free text), </a:t>
            </a:r>
            <a:r>
              <a:rPr lang="en-US" sz="1100" dirty="0" err="1"/>
              <a:t>Metamap</a:t>
            </a:r>
            <a:r>
              <a:rPr lang="en-US" sz="1100" dirty="0"/>
              <a:t> (NLP), UMLS (coding systems)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E0896E4-5E5D-7042-B373-9CEB82A8A40E}"/>
              </a:ext>
            </a:extLst>
          </p:cNvPr>
          <p:cNvSpPr txBox="1"/>
          <p:nvPr/>
        </p:nvSpPr>
        <p:spPr>
          <a:xfrm>
            <a:off x="3653873" y="1911252"/>
            <a:ext cx="2642244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 smtClean="0"/>
              <a:t>Figure</a:t>
            </a:r>
            <a:r>
              <a:rPr lang="en-US" sz="900" b="1" dirty="0" smtClean="0"/>
              <a:t>-I</a:t>
            </a:r>
            <a:r>
              <a:rPr lang="en-US" sz="900" b="1" dirty="0" smtClean="0"/>
              <a:t>: patient ages</a:t>
            </a:r>
          </a:p>
          <a:p>
            <a:r>
              <a:rPr lang="en-US" sz="900" b="1" dirty="0" smtClean="0"/>
              <a:t>Figure</a:t>
            </a:r>
            <a:r>
              <a:rPr lang="en-US" sz="900" b="1" dirty="0" smtClean="0"/>
              <a:t>-II</a:t>
            </a:r>
            <a:r>
              <a:rPr lang="en-US" sz="900" b="1" dirty="0" smtClean="0"/>
              <a:t>: racial proportions</a:t>
            </a:r>
          </a:p>
          <a:p>
            <a:r>
              <a:rPr lang="en-US" sz="900" b="1" dirty="0" smtClean="0"/>
              <a:t>Figure</a:t>
            </a:r>
            <a:r>
              <a:rPr lang="en-US" sz="900" b="1" dirty="0" smtClean="0"/>
              <a:t>-III</a:t>
            </a:r>
            <a:r>
              <a:rPr lang="en-US" sz="900" b="1" dirty="0" smtClean="0"/>
              <a:t>: proportion of cancer type</a:t>
            </a:r>
          </a:p>
          <a:p>
            <a:r>
              <a:rPr lang="en-US" sz="900" b="1" dirty="0" smtClean="0"/>
              <a:t>Figure</a:t>
            </a:r>
            <a:r>
              <a:rPr lang="en-US" sz="900" b="1" dirty="0" smtClean="0"/>
              <a:t>-IV</a:t>
            </a:r>
            <a:r>
              <a:rPr lang="en-US" sz="900" b="1" dirty="0" smtClean="0"/>
              <a:t>: frequency of hematologic malignancies</a:t>
            </a:r>
          </a:p>
          <a:p>
            <a:r>
              <a:rPr lang="en-US" sz="900" b="1" dirty="0" smtClean="0"/>
              <a:t>Figure</a:t>
            </a:r>
            <a:r>
              <a:rPr lang="en-US" sz="900" b="1" dirty="0" smtClean="0"/>
              <a:t>-V</a:t>
            </a:r>
            <a:r>
              <a:rPr lang="en-US" sz="900" b="1" dirty="0"/>
              <a:t>: </a:t>
            </a:r>
            <a:r>
              <a:rPr lang="en-US" sz="900" b="1" dirty="0" smtClean="0"/>
              <a:t>frequency of solid tumor malignancies</a:t>
            </a:r>
            <a:endParaRPr lang="en-US" sz="9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938EE5A-4A7D-B345-A327-1D3E5223A458}"/>
              </a:ext>
            </a:extLst>
          </p:cNvPr>
          <p:cNvSpPr txBox="1"/>
          <p:nvPr/>
        </p:nvSpPr>
        <p:spPr>
          <a:xfrm>
            <a:off x="1089145" y="5376687"/>
            <a:ext cx="1577770" cy="307777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DATA SOURCES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69EF865-31D0-AC4B-A565-DAB9B584AA2E}"/>
              </a:ext>
            </a:extLst>
          </p:cNvPr>
          <p:cNvSpPr txBox="1"/>
          <p:nvPr/>
        </p:nvSpPr>
        <p:spPr>
          <a:xfrm>
            <a:off x="169608" y="5660806"/>
            <a:ext cx="3669843" cy="900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itchFamily="2" charset="2"/>
              <a:buChar char="Ø"/>
            </a:pPr>
            <a:r>
              <a:rPr lang="en-US" sz="1050" b="1" dirty="0"/>
              <a:t>Clinical: </a:t>
            </a:r>
            <a:r>
              <a:rPr lang="en-US" sz="1050" dirty="0"/>
              <a:t>Epic (EHR), Phone Follow Up; Data stored in </a:t>
            </a:r>
            <a:r>
              <a:rPr lang="en-US" sz="1050" dirty="0" err="1"/>
              <a:t>REDCap</a:t>
            </a:r>
            <a:r>
              <a:rPr lang="en-US" sz="1050" dirty="0"/>
              <a:t>; </a:t>
            </a:r>
            <a:r>
              <a:rPr lang="en-US" sz="1050" dirty="0" smtClean="0"/>
              <a:t>Additional</a:t>
            </a:r>
            <a:r>
              <a:rPr lang="en-US" sz="1050" dirty="0" smtClean="0"/>
              <a:t> </a:t>
            </a:r>
            <a:r>
              <a:rPr lang="en-US" sz="1050" dirty="0"/>
              <a:t>data abstracted by registrars</a:t>
            </a:r>
          </a:p>
          <a:p>
            <a:pPr marL="171450" indent="-171450">
              <a:buFont typeface="Wingdings" pitchFamily="2" charset="2"/>
              <a:buChar char="Ø"/>
            </a:pPr>
            <a:r>
              <a:rPr lang="en-US" sz="1050" b="1" dirty="0"/>
              <a:t>Genomic: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50" b="1" dirty="0"/>
              <a:t>Tumor, Matched Normal DNA: </a:t>
            </a:r>
            <a:r>
              <a:rPr lang="en-US" sz="1050" dirty="0"/>
              <a:t>WES, Oncoseq1700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50" b="1" dirty="0"/>
              <a:t>Tumor RNA: </a:t>
            </a:r>
            <a:r>
              <a:rPr lang="en-US" sz="1050" dirty="0"/>
              <a:t>RNA-SEQ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CE1F8D2-EC8F-5C42-8CED-46756050B4CE}"/>
              </a:ext>
            </a:extLst>
          </p:cNvPr>
          <p:cNvSpPr txBox="1"/>
          <p:nvPr/>
        </p:nvSpPr>
        <p:spPr>
          <a:xfrm>
            <a:off x="0" y="3422306"/>
            <a:ext cx="3880286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dirty="0"/>
              <a:t>Institutional IRB </a:t>
            </a:r>
            <a:r>
              <a:rPr lang="en-US" sz="1100" dirty="0" smtClean="0"/>
              <a:t>will need </a:t>
            </a:r>
            <a:r>
              <a:rPr lang="en-US" sz="1100" dirty="0"/>
              <a:t>to approve sharing of exempt clinical data transfer to state and central registry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dirty="0"/>
              <a:t>Need clarification from IRB, State and Central Registry, Data Office, and Compliance teams  regarding agreements needed to share data with other academic institutions, or honest brokers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dirty="0"/>
              <a:t>Research tumor genomic data </a:t>
            </a:r>
            <a:r>
              <a:rPr lang="en-US" sz="1100" dirty="0" smtClean="0"/>
              <a:t>are </a:t>
            </a:r>
            <a:r>
              <a:rPr lang="en-US" sz="1100" dirty="0"/>
              <a:t>approved for </a:t>
            </a:r>
            <a:r>
              <a:rPr lang="en-US" sz="1100" dirty="0" err="1"/>
              <a:t>dbGaP</a:t>
            </a:r>
            <a:r>
              <a:rPr lang="en-US" sz="1100" dirty="0"/>
              <a:t> deposit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dirty="0" smtClean="0"/>
              <a:t>Will need </a:t>
            </a:r>
            <a:r>
              <a:rPr lang="en-US" sz="1100" dirty="0"/>
              <a:t>clarification </a:t>
            </a:r>
            <a:r>
              <a:rPr lang="en-US" sz="1100" dirty="0" smtClean="0"/>
              <a:t>of</a:t>
            </a:r>
            <a:r>
              <a:rPr lang="en-US" sz="1100" dirty="0" smtClean="0"/>
              <a:t> necessity and ability to de-identify germline </a:t>
            </a:r>
            <a:r>
              <a:rPr lang="en-US" sz="1100" dirty="0"/>
              <a:t>DNA data </a:t>
            </a:r>
            <a:r>
              <a:rPr lang="en-US" sz="1100" dirty="0" smtClean="0"/>
              <a:t>prior to transmission </a:t>
            </a:r>
            <a:endParaRPr lang="en-US" sz="1100" b="1" dirty="0">
              <a:solidFill>
                <a:srgbClr val="FF0000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ABA1701-A529-024E-9D6F-720CA15BBC51}"/>
              </a:ext>
            </a:extLst>
          </p:cNvPr>
          <p:cNvSpPr txBox="1"/>
          <p:nvPr/>
        </p:nvSpPr>
        <p:spPr>
          <a:xfrm>
            <a:off x="7230620" y="4814774"/>
            <a:ext cx="4011063" cy="19543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dirty="0"/>
              <a:t>NCCR would be an extremely valuable resource to answer questions regarding genetic basis and / or effective therapy </a:t>
            </a:r>
            <a:r>
              <a:rPr lang="en-US" sz="1100" dirty="0" smtClean="0"/>
              <a:t>for </a:t>
            </a:r>
            <a:r>
              <a:rPr lang="en-US" sz="1100" dirty="0"/>
              <a:t>ultra-rare tumors and rare tumors in ethnic minorities.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dirty="0"/>
              <a:t>Similarly, pharmacogenomics studies to identify variants responsible </a:t>
            </a:r>
            <a:r>
              <a:rPr lang="en-US" sz="1100" dirty="0" smtClean="0"/>
              <a:t>for unusual toxicity </a:t>
            </a:r>
            <a:r>
              <a:rPr lang="en-US" sz="1100" dirty="0"/>
              <a:t>or unusually severe common </a:t>
            </a:r>
            <a:r>
              <a:rPr lang="en-US" sz="1100" dirty="0" smtClean="0"/>
              <a:t>toxicities </a:t>
            </a:r>
            <a:r>
              <a:rPr lang="en-US" sz="1100" dirty="0"/>
              <a:t>require large sample </a:t>
            </a:r>
            <a:r>
              <a:rPr lang="en-US" sz="1100" dirty="0" smtClean="0"/>
              <a:t>size which is </a:t>
            </a:r>
            <a:r>
              <a:rPr lang="en-US" sz="1100" dirty="0"/>
              <a:t>not possible </a:t>
            </a:r>
            <a:r>
              <a:rPr lang="en-US" sz="1100" dirty="0" smtClean="0"/>
              <a:t>with </a:t>
            </a:r>
            <a:r>
              <a:rPr lang="en-US" sz="1100" dirty="0"/>
              <a:t>a single institution study.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dirty="0"/>
              <a:t>Pathogenic germline variants in new genes not associated with adult cancers or novel variants in known familial cancer genes can be better identified using NCCR and genotype-phenotype correlation. 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666512" y="1248154"/>
            <a:ext cx="281774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Total patients in database: 2,897</a:t>
            </a:r>
          </a:p>
          <a:p>
            <a:r>
              <a:rPr lang="en-US" sz="1400" dirty="0" smtClean="0"/>
              <a:t>Completion percentage in database: 72.89%</a:t>
            </a:r>
            <a:endParaRPr lang="en-US" sz="1400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28157" y="857297"/>
            <a:ext cx="2528037" cy="1519512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51392" y="2662303"/>
            <a:ext cx="2389559" cy="1520006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69412" y="2624834"/>
            <a:ext cx="2591197" cy="1557475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282603" y="2617078"/>
            <a:ext cx="2679657" cy="161064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22192" y="857297"/>
            <a:ext cx="2351926" cy="15874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0603" y="915979"/>
            <a:ext cx="21993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I</a:t>
            </a:r>
            <a:endParaRPr lang="en-US" sz="1100" dirty="0"/>
          </a:p>
        </p:txBody>
      </p:sp>
      <p:sp>
        <p:nvSpPr>
          <p:cNvPr id="12" name="TextBox 11"/>
          <p:cNvSpPr txBox="1"/>
          <p:nvPr/>
        </p:nvSpPr>
        <p:spPr>
          <a:xfrm>
            <a:off x="9155004" y="932973"/>
            <a:ext cx="25519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II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051392" y="2682252"/>
            <a:ext cx="29046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III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6564205" y="2658264"/>
            <a:ext cx="30008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IV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9301496" y="2658264"/>
            <a:ext cx="26481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V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3685744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682234CFCADEC4781492B0245941B3D" ma:contentTypeVersion="8" ma:contentTypeDescription="Create a new document." ma:contentTypeScope="" ma:versionID="9645015943353dfac4623e7125123b42">
  <xsd:schema xmlns:xsd="http://www.w3.org/2001/XMLSchema" xmlns:xs="http://www.w3.org/2001/XMLSchema" xmlns:p="http://schemas.microsoft.com/office/2006/metadata/properties" xmlns:ns2="0f445d48-f5dd-4696-ba16-7766ed970f15" xmlns:ns3="9ce50b0f-2423-4929-9f50-4fe8e7f79deb" targetNamespace="http://schemas.microsoft.com/office/2006/metadata/properties" ma:root="true" ma:fieldsID="18932721fe931b78c56005a5f8ab6ede" ns2:_="" ns3:_="">
    <xsd:import namespace="0f445d48-f5dd-4696-ba16-7766ed970f15"/>
    <xsd:import namespace="9ce50b0f-2423-4929-9f50-4fe8e7f79de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445d48-f5dd-4696-ba16-7766ed970f1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e50b0f-2423-4929-9f50-4fe8e7f79de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C503BFE-3ADB-454E-B03F-BF289378A01C}"/>
</file>

<file path=customXml/itemProps2.xml><?xml version="1.0" encoding="utf-8"?>
<ds:datastoreItem xmlns:ds="http://schemas.openxmlformats.org/officeDocument/2006/customXml" ds:itemID="{746855BA-060B-456E-B3FA-A368C9CE75C9}"/>
</file>

<file path=customXml/itemProps3.xml><?xml version="1.0" encoding="utf-8"?>
<ds:datastoreItem xmlns:ds="http://schemas.openxmlformats.org/officeDocument/2006/customXml" ds:itemID="{FCCE448D-799A-4811-BAE9-AAACBA6AD09B}"/>
</file>

<file path=docProps/app.xml><?xml version="1.0" encoding="utf-8"?>
<Properties xmlns="http://schemas.openxmlformats.org/officeDocument/2006/extended-properties" xmlns:vt="http://schemas.openxmlformats.org/officeDocument/2006/docPropsVTypes">
  <TotalTime>757</TotalTime>
  <Words>408</Words>
  <Application>Microsoft Office PowerPoint</Application>
  <PresentationFormat>Widescreen</PresentationFormat>
  <Paragraphs>50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Office Theme</vt:lpstr>
      <vt:lpstr>PowerPoint Presentation</vt:lpstr>
    </vt:vector>
  </TitlesOfParts>
  <Company>University of Michigan Health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Gravelle, Rachael</dc:creator>
  <cp:lastModifiedBy>Wolfe, Ian</cp:lastModifiedBy>
  <cp:revision>83</cp:revision>
  <dcterms:created xsi:type="dcterms:W3CDTF">2019-04-17T19:41:58Z</dcterms:created>
  <dcterms:modified xsi:type="dcterms:W3CDTF">2021-01-29T17:34:16Z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0x0101001682234CFCADEC4781492B0245941B3D</vt:lpwstr>
  </property>
</Properties>
</file>