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theme/theme1.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1551" r:id="rId2"/>
    <p:sldId id="262" r:id="rId3"/>
    <p:sldId id="936" r:id="rId4"/>
    <p:sldId id="258" r:id="rId5"/>
    <p:sldId id="937" r:id="rId6"/>
    <p:sldId id="260" r:id="rId7"/>
    <p:sldId id="261" r:id="rId8"/>
    <p:sldId id="913"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ED5BA2-F82F-6146-AE05-69817237A87B}">
          <p14:sldIdLst>
            <p14:sldId id="1551"/>
            <p14:sldId id="262"/>
            <p14:sldId id="936"/>
            <p14:sldId id="258"/>
            <p14:sldId id="937"/>
            <p14:sldId id="260"/>
            <p14:sldId id="261"/>
            <p14:sldId id="913"/>
          </p14:sldIdLst>
        </p14:section>
      </p14:sectionLst>
    </p:ext>
    <p:ext uri="{EFAFB233-063F-42B5-8137-9DF3F51BA10A}">
      <p15:sldGuideLst xmlns:p15="http://schemas.microsoft.com/office/powerpoint/2012/main">
        <p15:guide id="1" orient="horz" pos="4153">
          <p15:clr>
            <a:srgbClr val="A4A3A4"/>
          </p15:clr>
        </p15:guide>
        <p15:guide id="2" pos="2880" userDrawn="1">
          <p15:clr>
            <a:srgbClr val="A4A3A4"/>
          </p15:clr>
        </p15:guide>
        <p15:guide id="3" orient="horz" pos="15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9FCD63"/>
    <a:srgbClr val="B02418"/>
    <a:srgbClr val="45548F"/>
    <a:srgbClr val="45568F"/>
    <a:srgbClr val="96ADD8"/>
    <a:srgbClr val="FFAA41"/>
    <a:srgbClr val="2E70BA"/>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3878" autoAdjust="0"/>
  </p:normalViewPr>
  <p:slideViewPr>
    <p:cSldViewPr snapToGrid="0" snapToObjects="1" showGuides="1">
      <p:cViewPr varScale="1">
        <p:scale>
          <a:sx n="160" d="100"/>
          <a:sy n="160" d="100"/>
        </p:scale>
        <p:origin x="1440" y="176"/>
      </p:cViewPr>
      <p:guideLst>
        <p:guide orient="horz" pos="4153"/>
        <p:guide pos="2880"/>
        <p:guide orient="horz" pos="1596"/>
      </p:guideLst>
    </p:cSldViewPr>
  </p:slideViewPr>
  <p:outlineViewPr>
    <p:cViewPr>
      <p:scale>
        <a:sx n="33" d="100"/>
        <a:sy n="33" d="100"/>
      </p:scale>
      <p:origin x="0" y="-252552"/>
    </p:cViewPr>
  </p:outlineViewPr>
  <p:notesTextViewPr>
    <p:cViewPr>
      <p:scale>
        <a:sx n="100" d="100"/>
        <a:sy n="100" d="100"/>
      </p:scale>
      <p:origin x="0" y="0"/>
    </p:cViewPr>
  </p:notesTextViewPr>
  <p:sorterViewPr>
    <p:cViewPr>
      <p:scale>
        <a:sx n="140" d="100"/>
        <a:sy n="14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79032957198747"/>
          <c:y val="1.0609415456590981E-3"/>
          <c:w val="0.85501515010091045"/>
          <c:h val="0.87371562671525171"/>
        </c:manualLayout>
      </c:layout>
      <c:barChart>
        <c:barDir val="bar"/>
        <c:grouping val="clustered"/>
        <c:varyColors val="0"/>
        <c:ser>
          <c:idx val="2"/>
          <c:order val="0"/>
          <c:tx>
            <c:strRef>
              <c:f>'United States and Puerto Ri (2'!$L$3</c:f>
              <c:strCache>
                <c:ptCount val="1"/>
                <c:pt idx="0">
                  <c:v>Appalachian KY</c:v>
                </c:pt>
              </c:strCache>
            </c:strRef>
          </c:tx>
          <c:spPr>
            <a:solidFill>
              <a:srgbClr val="BF0000">
                <a:lumMod val="40000"/>
                <a:lumOff val="60000"/>
              </a:srgbClr>
            </a:solidFill>
            <a:ln>
              <a:noFill/>
            </a:ln>
            <a:effectLst/>
          </c:spPr>
          <c:invertIfNegative val="0"/>
          <c:cat>
            <c:strRef>
              <c:f>'United States and Puerto Ri (2'!$A$4:$A$14</c:f>
              <c:strCache>
                <c:ptCount val="11"/>
                <c:pt idx="0">
                  <c:v>Hepatic Tumors</c:v>
                </c:pt>
                <c:pt idx="1">
                  <c:v>Retinoblasoma</c:v>
                </c:pt>
                <c:pt idx="2">
                  <c:v>Renal Tumors</c:v>
                </c:pt>
                <c:pt idx="3">
                  <c:v>Sympathetic Nervous System Tumors</c:v>
                </c:pt>
                <c:pt idx="4">
                  <c:v>Bone Tumors</c:v>
                </c:pt>
                <c:pt idx="5">
                  <c:v>Germ Cell and Gonadal Tumors</c:v>
                </c:pt>
                <c:pt idx="6">
                  <c:v>Soft-Tissue Sarcomas</c:v>
                </c:pt>
                <c:pt idx="7">
                  <c:v>Epithelial Tumors and Melanoma</c:v>
                </c:pt>
                <c:pt idx="8">
                  <c:v>Lymphoma</c:v>
                </c:pt>
                <c:pt idx="9">
                  <c:v>Brain and CNS Tumors</c:v>
                </c:pt>
                <c:pt idx="10">
                  <c:v>Leukemia</c:v>
                </c:pt>
              </c:strCache>
            </c:strRef>
          </c:cat>
          <c:val>
            <c:numRef>
              <c:f>'United States and Puerto Ri (2'!$L$4:$L$14</c:f>
              <c:numCache>
                <c:formatCode>General</c:formatCode>
                <c:ptCount val="11"/>
                <c:pt idx="0">
                  <c:v>3.3</c:v>
                </c:pt>
                <c:pt idx="1">
                  <c:v>6.3</c:v>
                </c:pt>
                <c:pt idx="2">
                  <c:v>6.4</c:v>
                </c:pt>
                <c:pt idx="3">
                  <c:v>9.6999999999999993</c:v>
                </c:pt>
                <c:pt idx="4">
                  <c:v>9.3000000000000007</c:v>
                </c:pt>
                <c:pt idx="5">
                  <c:v>11.4</c:v>
                </c:pt>
                <c:pt idx="6">
                  <c:v>10.7</c:v>
                </c:pt>
                <c:pt idx="7">
                  <c:v>26.6</c:v>
                </c:pt>
                <c:pt idx="8">
                  <c:v>32.200000000000003</c:v>
                </c:pt>
                <c:pt idx="9">
                  <c:v>39.299999999999997</c:v>
                </c:pt>
                <c:pt idx="10">
                  <c:v>48.9</c:v>
                </c:pt>
              </c:numCache>
            </c:numRef>
          </c:val>
          <c:extLst>
            <c:ext xmlns:c16="http://schemas.microsoft.com/office/drawing/2014/chart" uri="{C3380CC4-5D6E-409C-BE32-E72D297353CC}">
              <c16:uniqueId val="{00000000-980E-45CD-9DD7-D95FED808130}"/>
            </c:ext>
          </c:extLst>
        </c:ser>
        <c:ser>
          <c:idx val="1"/>
          <c:order val="1"/>
          <c:tx>
            <c:strRef>
              <c:f>'United States and Puerto Ri (2'!$I$3</c:f>
              <c:strCache>
                <c:ptCount val="1"/>
                <c:pt idx="0">
                  <c:v>Kentucky</c:v>
                </c:pt>
              </c:strCache>
            </c:strRef>
          </c:tx>
          <c:spPr>
            <a:solidFill>
              <a:srgbClr val="0032A0"/>
            </a:solidFill>
            <a:ln>
              <a:noFill/>
            </a:ln>
            <a:effectLst/>
          </c:spPr>
          <c:invertIfNegative val="0"/>
          <c:cat>
            <c:strRef>
              <c:f>'United States and Puerto Ri (2'!$A$4:$A$14</c:f>
              <c:strCache>
                <c:ptCount val="11"/>
                <c:pt idx="0">
                  <c:v>Hepatic Tumors</c:v>
                </c:pt>
                <c:pt idx="1">
                  <c:v>Retinoblasoma</c:v>
                </c:pt>
                <c:pt idx="2">
                  <c:v>Renal Tumors</c:v>
                </c:pt>
                <c:pt idx="3">
                  <c:v>Sympathetic Nervous System Tumors</c:v>
                </c:pt>
                <c:pt idx="4">
                  <c:v>Bone Tumors</c:v>
                </c:pt>
                <c:pt idx="5">
                  <c:v>Germ Cell and Gonadal Tumors</c:v>
                </c:pt>
                <c:pt idx="6">
                  <c:v>Soft-Tissue Sarcomas</c:v>
                </c:pt>
                <c:pt idx="7">
                  <c:v>Epithelial Tumors and Melanoma</c:v>
                </c:pt>
                <c:pt idx="8">
                  <c:v>Lymphoma</c:v>
                </c:pt>
                <c:pt idx="9">
                  <c:v>Brain and CNS Tumors</c:v>
                </c:pt>
                <c:pt idx="10">
                  <c:v>Leukemia</c:v>
                </c:pt>
              </c:strCache>
            </c:strRef>
          </c:cat>
          <c:val>
            <c:numRef>
              <c:f>'United States and Puerto Ri (2'!$I$4:$I$14</c:f>
              <c:numCache>
                <c:formatCode>General</c:formatCode>
                <c:ptCount val="11"/>
                <c:pt idx="0">
                  <c:v>3.1</c:v>
                </c:pt>
                <c:pt idx="1">
                  <c:v>4.0999999999999996</c:v>
                </c:pt>
                <c:pt idx="2">
                  <c:v>6.3</c:v>
                </c:pt>
                <c:pt idx="3">
                  <c:v>9.6</c:v>
                </c:pt>
                <c:pt idx="4">
                  <c:v>9.1999999999999993</c:v>
                </c:pt>
                <c:pt idx="5">
                  <c:v>11.3</c:v>
                </c:pt>
                <c:pt idx="6">
                  <c:v>10.6</c:v>
                </c:pt>
                <c:pt idx="7">
                  <c:v>22.6</c:v>
                </c:pt>
                <c:pt idx="8">
                  <c:v>29.9</c:v>
                </c:pt>
                <c:pt idx="9">
                  <c:v>39.9</c:v>
                </c:pt>
                <c:pt idx="10">
                  <c:v>44</c:v>
                </c:pt>
              </c:numCache>
            </c:numRef>
          </c:val>
          <c:extLst>
            <c:ext xmlns:c16="http://schemas.microsoft.com/office/drawing/2014/chart" uri="{C3380CC4-5D6E-409C-BE32-E72D297353CC}">
              <c16:uniqueId val="{00000001-980E-45CD-9DD7-D95FED808130}"/>
            </c:ext>
          </c:extLst>
        </c:ser>
        <c:ser>
          <c:idx val="0"/>
          <c:order val="2"/>
          <c:tx>
            <c:strRef>
              <c:f>'United States and Puerto Ri (2'!$F$3</c:f>
              <c:strCache>
                <c:ptCount val="1"/>
                <c:pt idx="0">
                  <c:v>US</c:v>
                </c:pt>
              </c:strCache>
            </c:strRef>
          </c:tx>
          <c:spPr>
            <a:solidFill>
              <a:srgbClr val="FFFFFF">
                <a:lumMod val="50000"/>
              </a:srgbClr>
            </a:solidFill>
            <a:ln>
              <a:noFill/>
            </a:ln>
            <a:effectLst/>
          </c:spPr>
          <c:invertIfNegative val="0"/>
          <c:cat>
            <c:strRef>
              <c:f>'United States and Puerto Ri (2'!$A$4:$A$14</c:f>
              <c:strCache>
                <c:ptCount val="11"/>
                <c:pt idx="0">
                  <c:v>Hepatic Tumors</c:v>
                </c:pt>
                <c:pt idx="1">
                  <c:v>Retinoblasoma</c:v>
                </c:pt>
                <c:pt idx="2">
                  <c:v>Renal Tumors</c:v>
                </c:pt>
                <c:pt idx="3">
                  <c:v>Sympathetic Nervous System Tumors</c:v>
                </c:pt>
                <c:pt idx="4">
                  <c:v>Bone Tumors</c:v>
                </c:pt>
                <c:pt idx="5">
                  <c:v>Germ Cell and Gonadal Tumors</c:v>
                </c:pt>
                <c:pt idx="6">
                  <c:v>Soft-Tissue Sarcomas</c:v>
                </c:pt>
                <c:pt idx="7">
                  <c:v>Epithelial Tumors and Melanoma</c:v>
                </c:pt>
                <c:pt idx="8">
                  <c:v>Lymphoma</c:v>
                </c:pt>
                <c:pt idx="9">
                  <c:v>Brain and CNS Tumors</c:v>
                </c:pt>
                <c:pt idx="10">
                  <c:v>Leukemia</c:v>
                </c:pt>
              </c:strCache>
            </c:strRef>
          </c:cat>
          <c:val>
            <c:numRef>
              <c:f>'United States and Puerto Ri (2'!$F$4:$F$14</c:f>
              <c:numCache>
                <c:formatCode>General</c:formatCode>
                <c:ptCount val="11"/>
                <c:pt idx="0">
                  <c:v>2.5</c:v>
                </c:pt>
                <c:pt idx="1">
                  <c:v>3.3</c:v>
                </c:pt>
                <c:pt idx="2">
                  <c:v>7.2</c:v>
                </c:pt>
                <c:pt idx="3">
                  <c:v>8.8000000000000007</c:v>
                </c:pt>
                <c:pt idx="4">
                  <c:v>9.1</c:v>
                </c:pt>
                <c:pt idx="5">
                  <c:v>11.6</c:v>
                </c:pt>
                <c:pt idx="6">
                  <c:v>12.3</c:v>
                </c:pt>
                <c:pt idx="7">
                  <c:v>20</c:v>
                </c:pt>
                <c:pt idx="8">
                  <c:v>28.1</c:v>
                </c:pt>
                <c:pt idx="9">
                  <c:v>32.5</c:v>
                </c:pt>
                <c:pt idx="10">
                  <c:v>48.3</c:v>
                </c:pt>
              </c:numCache>
            </c:numRef>
          </c:val>
          <c:extLst>
            <c:ext xmlns:c16="http://schemas.microsoft.com/office/drawing/2014/chart" uri="{C3380CC4-5D6E-409C-BE32-E72D297353CC}">
              <c16:uniqueId val="{00000002-980E-45CD-9DD7-D95FED808130}"/>
            </c:ext>
          </c:extLst>
        </c:ser>
        <c:dLbls>
          <c:showLegendKey val="0"/>
          <c:showVal val="0"/>
          <c:showCatName val="0"/>
          <c:showSerName val="0"/>
          <c:showPercent val="0"/>
          <c:showBubbleSize val="0"/>
        </c:dLbls>
        <c:gapWidth val="182"/>
        <c:axId val="1509706784"/>
        <c:axId val="1509693888"/>
      </c:barChart>
      <c:catAx>
        <c:axId val="1509706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09693888"/>
        <c:crosses val="autoZero"/>
        <c:auto val="1"/>
        <c:lblAlgn val="ctr"/>
        <c:lblOffset val="100"/>
        <c:noMultiLvlLbl val="0"/>
      </c:catAx>
      <c:valAx>
        <c:axId val="1509693888"/>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US"/>
                  <a:t>All Rates per 1,000,000</a:t>
                </a:r>
              </a:p>
            </c:rich>
          </c:tx>
          <c:layout>
            <c:manualLayout>
              <c:xMode val="edge"/>
              <c:yMode val="edge"/>
              <c:x val="0.12913896475376721"/>
              <c:y val="0.9117250654489756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0970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mn-lt"/>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0.41739</cdr:x>
      <cdr:y>0.53048</cdr:y>
    </cdr:from>
    <cdr:to>
      <cdr:x>0.98609</cdr:x>
      <cdr:y>0.81056</cdr:y>
    </cdr:to>
    <cdr:sp macro="" textlink="">
      <cdr:nvSpPr>
        <cdr:cNvPr id="2" name="Rectangle 1">
          <a:extLst xmlns:a="http://schemas.openxmlformats.org/drawingml/2006/main">
            <a:ext uri="{FF2B5EF4-FFF2-40B4-BE49-F238E27FC236}">
              <a16:creationId xmlns:a16="http://schemas.microsoft.com/office/drawing/2014/main" id="{9A980E21-483E-4249-8AAC-179294949BD2}"/>
            </a:ext>
          </a:extLst>
        </cdr:cNvPr>
        <cdr:cNvSpPr/>
      </cdr:nvSpPr>
      <cdr:spPr>
        <a:xfrm xmlns:a="http://schemas.openxmlformats.org/drawingml/2006/main">
          <a:off x="3816625" y="2133786"/>
          <a:ext cx="5200153" cy="1126584"/>
        </a:xfrm>
        <a:prstGeom xmlns:a="http://schemas.openxmlformats.org/drawingml/2006/main" prst="rect">
          <a:avLst/>
        </a:prstGeom>
        <a:solidFill xmlns:a="http://schemas.openxmlformats.org/drawingml/2006/main">
          <a:srgbClr val="FFFFFF">
            <a:alpha val="67059"/>
          </a:srgbClr>
        </a:solidFill>
        <a:ln xmlns:a="http://schemas.openxmlformats.org/drawingml/2006/main">
          <a:noFill/>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solidFill>
                <a:srgbClr val="000000"/>
              </a:solidFill>
            </a:rPr>
            <a:t>United States Cancer Statistics: 1999 - 2017 Incidence, WONDER Online Database. United States Department of Health and Human Services, Centers for Disease Control and Prevention and National Cancer Institute; 2020. Accessed at http://wonder.cdc.gov/cancer-v2017.html </a:t>
          </a:r>
        </a:p>
        <a:p xmlns:a="http://schemas.openxmlformats.org/drawingml/2006/main">
          <a:r>
            <a:rPr lang="en-US" sz="1000" dirty="0">
              <a:solidFill>
                <a:srgbClr val="000000"/>
              </a:solidFill>
            </a:rPr>
            <a:t>on Jan 25, 2021, 1:57:24 PM.</a:t>
          </a:r>
          <a:r>
            <a:rPr lang="en-US" sz="1000" i="1" dirty="0"/>
            <a:t> </a:t>
          </a:r>
        </a:p>
        <a:p xmlns:a="http://schemas.openxmlformats.org/drawingml/2006/main">
          <a:endParaRPr lang="en-US" sz="1000" i="1" dirty="0"/>
        </a:p>
        <a:p xmlns:a="http://schemas.openxmlformats.org/drawingml/2006/main">
          <a:r>
            <a:rPr lang="en-US" sz="1000" i="1" dirty="0"/>
            <a:t>Age-Adjusted Childhood Cancer Rates by Area Development District in Kentucky, 2008 - 2017</a:t>
          </a:r>
          <a:r>
            <a:rPr lang="en-US" sz="1000" dirty="0"/>
            <a:t>. Kentucky Cancer Registry. &lt;http://cancer-</a:t>
          </a:r>
          <a:r>
            <a:rPr lang="en-US" sz="1000" dirty="0" err="1"/>
            <a:t>rates.info</a:t>
          </a:r>
          <a:r>
            <a:rPr lang="en-US" sz="1000" dirty="0"/>
            <a:t>/</a:t>
          </a:r>
          <a:r>
            <a:rPr lang="en-US" sz="1000" dirty="0" err="1"/>
            <a:t>ky</a:t>
          </a:r>
          <a:r>
            <a:rPr lang="en-US" sz="1000" dirty="0"/>
            <a:t>/&gt;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99A527-53DD-A142-976F-22899C27D2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68DCED-19CE-E243-BD50-2D574396C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031AD9-1C4F-EB42-9CCD-9859E1992BCE}" type="datetimeFigureOut">
              <a:rPr lang="en-US" smtClean="0"/>
              <a:t>1/29/21</a:t>
            </a:fld>
            <a:endParaRPr lang="en-US"/>
          </a:p>
        </p:txBody>
      </p:sp>
      <p:sp>
        <p:nvSpPr>
          <p:cNvPr id="4" name="Footer Placeholder 3">
            <a:extLst>
              <a:ext uri="{FF2B5EF4-FFF2-40B4-BE49-F238E27FC236}">
                <a16:creationId xmlns:a16="http://schemas.microsoft.com/office/drawing/2014/main" id="{EF246C0D-B8D3-3B4B-8D2E-EBDCDE93A5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75742E-D2E7-7842-BCD7-ABCEDE075B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AC6D2-0AB3-284F-8652-A83BC701748B}" type="slidenum">
              <a:rPr lang="en-US" smtClean="0"/>
              <a:t>‹#›</a:t>
            </a:fld>
            <a:endParaRPr lang="en-US"/>
          </a:p>
        </p:txBody>
      </p:sp>
    </p:spTree>
    <p:extLst>
      <p:ext uri="{BB962C8B-B14F-4D97-AF65-F5344CB8AC3E}">
        <p14:creationId xmlns:p14="http://schemas.microsoft.com/office/powerpoint/2010/main" val="2117954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FA495-BE3C-5645-AD7A-575F665DDA69}" type="datetimeFigureOut">
              <a:rPr lang="en-US" smtClean="0"/>
              <a:t>1/29/21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6CA09-5408-C64D-8A58-8728EC5F301D}" type="slidenum">
              <a:rPr lang="en-US" smtClean="0"/>
              <a:t>‹#›</a:t>
            </a:fld>
            <a:endParaRPr lang="en-US"/>
          </a:p>
        </p:txBody>
      </p:sp>
    </p:spTree>
    <p:extLst>
      <p:ext uri="{BB962C8B-B14F-4D97-AF65-F5344CB8AC3E}">
        <p14:creationId xmlns:p14="http://schemas.microsoft.com/office/powerpoint/2010/main" val="885668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BE4897-BAA7-4361-B845-82A7BDAD0DDE}" type="slidenum">
              <a:rPr lang="en-US" smtClean="0"/>
              <a:t>3</a:t>
            </a:fld>
            <a:endParaRPr lang="en-US"/>
          </a:p>
        </p:txBody>
      </p:sp>
    </p:spTree>
    <p:extLst>
      <p:ext uri="{BB962C8B-B14F-4D97-AF65-F5344CB8AC3E}">
        <p14:creationId xmlns:p14="http://schemas.microsoft.com/office/powerpoint/2010/main" val="395121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a:xfrm>
            <a:off x="459253" y="1053132"/>
            <a:ext cx="8225495" cy="3762960"/>
          </a:xfrm>
        </p:spPr>
        <p:txBody>
          <a:bodyPr/>
          <a:lstStyle>
            <a:lvl1pPr>
              <a:spcBef>
                <a:spcPts val="0"/>
              </a:spcBef>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F633-36DC-C94B-BF9A-30B409383F61}"/>
              </a:ext>
            </a:extLst>
          </p:cNvPr>
          <p:cNvSpPr txBox="1">
            <a:spLocks/>
          </p:cNvSpPr>
          <p:nvPr userDrawn="1"/>
        </p:nvSpPr>
        <p:spPr>
          <a:xfrm>
            <a:off x="462776" y="238839"/>
            <a:ext cx="8428975" cy="1421278"/>
          </a:xfrm>
          <a:prstGeom prst="rect">
            <a:avLst/>
          </a:prstGeom>
        </p:spPr>
        <p:txBody>
          <a:bodyPr wrap="square">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300"/>
              </a:lnSpc>
            </a:pPr>
            <a:r>
              <a:rPr lang="en-US" sz="3600" b="0" kern="1200" dirty="0">
                <a:solidFill>
                  <a:srgbClr val="0033A0"/>
                </a:solidFill>
                <a:latin typeface="Franklin Gothic Medium"/>
                <a:ea typeface="+mj-ea"/>
              </a:rPr>
              <a:t> </a:t>
            </a:r>
            <a:endParaRPr lang="en-US" sz="3600" b="0" kern="1200" dirty="0">
              <a:solidFill>
                <a:srgbClr val="0033A0"/>
              </a:solidFill>
              <a:latin typeface="Franklin Gothic Medium"/>
              <a:ea typeface="+mj-ea"/>
              <a:cs typeface="+mj-cs"/>
            </a:endParaRPr>
          </a:p>
        </p:txBody>
      </p:sp>
      <p:sp>
        <p:nvSpPr>
          <p:cNvPr id="15" name="Title Placeholder 1">
            <a:extLst>
              <a:ext uri="{FF2B5EF4-FFF2-40B4-BE49-F238E27FC236}">
                <a16:creationId xmlns:a16="http://schemas.microsoft.com/office/drawing/2014/main" id="{043EBEF1-1815-344A-948E-EFF0E863BE43}"/>
              </a:ext>
            </a:extLst>
          </p:cNvPr>
          <p:cNvSpPr>
            <a:spLocks noGrp="1"/>
          </p:cNvSpPr>
          <p:nvPr>
            <p:ph type="title" hasCustomPrompt="1"/>
          </p:nvPr>
        </p:nvSpPr>
        <p:spPr>
          <a:xfrm>
            <a:off x="262761" y="137162"/>
            <a:ext cx="8628990" cy="837080"/>
          </a:xfrm>
          <a:prstGeom prst="rect">
            <a:avLst/>
          </a:prstGeom>
        </p:spPr>
        <p:txBody>
          <a:bodyPr vert="horz" lIns="91440" tIns="45720" rIns="91440" bIns="45720" rtlCol="0" anchor="t" anchorCtr="0">
            <a:noAutofit/>
          </a:bodyPr>
          <a:lstStyle/>
          <a:p>
            <a:r>
              <a:rPr lang="en-US" dirty="0"/>
              <a:t>Click to edit title</a:t>
            </a:r>
            <a:endParaRPr dirty="0"/>
          </a:p>
        </p:txBody>
      </p:sp>
      <p:sp>
        <p:nvSpPr>
          <p:cNvPr id="17" name="Content Placeholder 2">
            <a:extLst>
              <a:ext uri="{FF2B5EF4-FFF2-40B4-BE49-F238E27FC236}">
                <a16:creationId xmlns:a16="http://schemas.microsoft.com/office/drawing/2014/main" id="{2747711A-3029-4941-B480-C37C23C3591D}"/>
              </a:ext>
            </a:extLst>
          </p:cNvPr>
          <p:cNvSpPr>
            <a:spLocks noGrp="1"/>
          </p:cNvSpPr>
          <p:nvPr>
            <p:ph idx="1" hasCustomPrompt="1"/>
          </p:nvPr>
        </p:nvSpPr>
        <p:spPr>
          <a:xfrm>
            <a:off x="262762" y="1053132"/>
            <a:ext cx="8628988" cy="1311696"/>
          </a:xfrm>
        </p:spPr>
        <p:txBody>
          <a:bodyPr/>
          <a:lstStyle>
            <a:lvl5pPr>
              <a:defRPr/>
            </a:lvl5pPr>
          </a:lstStyle>
          <a:p>
            <a:pPr lvl="0"/>
            <a:r>
              <a:rPr lang="en-US" dirty="0"/>
              <a:t>Click to edit text</a:t>
            </a:r>
          </a:p>
        </p:txBody>
      </p:sp>
      <p:pic>
        <p:nvPicPr>
          <p:cNvPr id="11" name="Picture 10">
            <a:extLst>
              <a:ext uri="{FF2B5EF4-FFF2-40B4-BE49-F238E27FC236}">
                <a16:creationId xmlns:a16="http://schemas.microsoft.com/office/drawing/2014/main" id="{3A6EE488-1A0D-7B49-A38B-1E98A2912D18}"/>
              </a:ext>
            </a:extLst>
          </p:cNvPr>
          <p:cNvPicPr>
            <a:picLocks noChangeAspect="1"/>
          </p:cNvPicPr>
          <p:nvPr userDrawn="1"/>
        </p:nvPicPr>
        <p:blipFill>
          <a:blip r:embed="rId2"/>
          <a:stretch>
            <a:fillRect/>
          </a:stretch>
        </p:blipFill>
        <p:spPr>
          <a:xfrm>
            <a:off x="341971" y="4527737"/>
            <a:ext cx="1518063" cy="478601"/>
          </a:xfrm>
          <a:prstGeom prst="rect">
            <a:avLst/>
          </a:prstGeom>
        </p:spPr>
      </p:pic>
      <p:pic>
        <p:nvPicPr>
          <p:cNvPr id="12" name="Picture 11">
            <a:extLst>
              <a:ext uri="{FF2B5EF4-FFF2-40B4-BE49-F238E27FC236}">
                <a16:creationId xmlns:a16="http://schemas.microsoft.com/office/drawing/2014/main" id="{911BD213-E202-714F-B406-A0524DBE546C}"/>
              </a:ext>
            </a:extLst>
          </p:cNvPr>
          <p:cNvPicPr>
            <a:picLocks noChangeAspect="1"/>
          </p:cNvPicPr>
          <p:nvPr userDrawn="1"/>
        </p:nvPicPr>
        <p:blipFill>
          <a:blip r:embed="rId3"/>
          <a:stretch>
            <a:fillRect/>
          </a:stretch>
        </p:blipFill>
        <p:spPr>
          <a:xfrm>
            <a:off x="7647924" y="4518272"/>
            <a:ext cx="1243826" cy="4975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0" name="Rectangle 9"/>
          <p:cNvSpPr/>
          <p:nvPr/>
        </p:nvSpPr>
        <p:spPr>
          <a:xfrm rot="16200000">
            <a:off x="4537712" y="-4537710"/>
            <a:ext cx="68581" cy="9144000"/>
          </a:xfrm>
          <a:prstGeom prst="rect">
            <a:avLst/>
          </a:prstGeom>
          <a:solidFill>
            <a:srgbClr val="005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solidFill>
                <a:srgbClr val="005294"/>
              </a:solidFill>
            </a:endParaRPr>
          </a:p>
        </p:txBody>
      </p:sp>
      <p:sp>
        <p:nvSpPr>
          <p:cNvPr id="11" name="Rectangle 10"/>
          <p:cNvSpPr/>
          <p:nvPr/>
        </p:nvSpPr>
        <p:spPr>
          <a:xfrm rot="16200000">
            <a:off x="4537711" y="-4469129"/>
            <a:ext cx="68581" cy="914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solidFill>
                <a:srgbClr val="005294"/>
              </a:solidFill>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985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xfrm>
            <a:off x="457200" y="4688681"/>
            <a:ext cx="2133600" cy="357188"/>
          </a:xfrm>
          <a:prstGeom prst="rect">
            <a:avLst/>
          </a:prstGeom>
          <a:ln/>
        </p:spPr>
        <p:txBody>
          <a:bodyPr/>
          <a:lstStyle>
            <a:lvl1pPr>
              <a:defRPr/>
            </a:lvl1pPr>
          </a:lstStyle>
          <a:p>
            <a:fld id="{4D7831D5-E973-4877-9077-CF8C9563B14E}" type="datetimeFigureOut">
              <a:rPr lang="en-US" smtClean="0"/>
              <a:t>1/29/21</a:t>
            </a:fld>
            <a:endParaRPr lang="en-US"/>
          </a:p>
        </p:txBody>
      </p:sp>
      <p:sp>
        <p:nvSpPr>
          <p:cNvPr id="6" name="Rectangle 3"/>
          <p:cNvSpPr>
            <a:spLocks noGrp="1" noChangeArrowheads="1"/>
          </p:cNvSpPr>
          <p:nvPr>
            <p:ph type="sldNum" sz="quarter" idx="11"/>
          </p:nvPr>
        </p:nvSpPr>
        <p:spPr>
          <a:xfrm>
            <a:off x="6553200" y="4686300"/>
            <a:ext cx="2133600" cy="357188"/>
          </a:xfrm>
          <a:prstGeom prst="rect">
            <a:avLst/>
          </a:prstGeom>
          <a:ln/>
        </p:spPr>
        <p:txBody>
          <a:bodyPr/>
          <a:lstStyle>
            <a:lvl1pPr>
              <a:defRPr/>
            </a:lvl1pPr>
          </a:lstStyle>
          <a:p>
            <a:fld id="{AAB4F409-9DA0-4439-A22B-2E8D5A5C39A5}" type="slidenum">
              <a:rPr lang="en-US" smtClean="0"/>
              <a:t>‹#›</a:t>
            </a:fld>
            <a:endParaRPr lang="en-US"/>
          </a:p>
        </p:txBody>
      </p:sp>
      <p:sp>
        <p:nvSpPr>
          <p:cNvPr id="7" name="Rectangle 14"/>
          <p:cNvSpPr>
            <a:spLocks noGrp="1" noChangeArrowheads="1"/>
          </p:cNvSpPr>
          <p:nvPr>
            <p:ph type="ftr" sz="quarter" idx="12"/>
          </p:nvPr>
        </p:nvSpPr>
        <p:spPr>
          <a:xfrm>
            <a:off x="3124200" y="4686300"/>
            <a:ext cx="2895600" cy="357188"/>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2519627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168" y="137162"/>
            <a:ext cx="8516582" cy="837080"/>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168167" y="1053132"/>
            <a:ext cx="8516582" cy="975365"/>
          </a:xfrm>
          <a:prstGeom prst="rect">
            <a:avLst/>
          </a:prstGeom>
        </p:spPr>
        <p:txBody>
          <a:bodyPr vert="horz" lIns="91440" tIns="45720" rIns="91440" bIns="45720" rtlCol="0">
            <a:normAutofit/>
          </a:bodyPr>
          <a:lstStyle/>
          <a:p>
            <a:pPr lvl="0"/>
            <a:r>
              <a:rPr lang="en-US" dirty="0"/>
              <a:t>Additional Text</a:t>
            </a:r>
            <a:endParaRPr dirty="0"/>
          </a:p>
        </p:txBody>
      </p:sp>
      <p:sp>
        <p:nvSpPr>
          <p:cNvPr id="7" name="Rectangle 6"/>
          <p:cNvSpPr/>
          <p:nvPr userDrawn="1"/>
        </p:nvSpPr>
        <p:spPr>
          <a:xfrm rot="16200000">
            <a:off x="4542282" y="-4542283"/>
            <a:ext cx="68582" cy="9153146"/>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solidFill>
                <a:srgbClr val="005294"/>
              </a:solidFill>
              <a:latin typeface="Franklin Gothic Medium Regular" charset="0"/>
            </a:endParaRPr>
          </a:p>
        </p:txBody>
      </p:sp>
      <p:sp>
        <p:nvSpPr>
          <p:cNvPr id="8" name="Rectangle 7"/>
          <p:cNvSpPr/>
          <p:nvPr userDrawn="1"/>
        </p:nvSpPr>
        <p:spPr>
          <a:xfrm rot="16200000">
            <a:off x="4542281" y="-4473701"/>
            <a:ext cx="68581" cy="9153144"/>
          </a:xfrm>
          <a:prstGeom prst="rect">
            <a:avLst/>
          </a:prstGeom>
          <a:solidFill>
            <a:srgbClr val="656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solidFill>
                <a:srgbClr val="005294"/>
              </a:solidFill>
              <a:latin typeface="Franklin Gothic Medium Regular" charset="0"/>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Lst>
  <p:txStyles>
    <p:titleStyle>
      <a:lvl1pPr algn="l" defTabSz="914400" rtl="0" eaLnBrk="1" latinLnBrk="0" hangingPunct="1">
        <a:spcBef>
          <a:spcPct val="0"/>
        </a:spcBef>
        <a:buNone/>
        <a:defRPr sz="3600" b="0" kern="1200">
          <a:solidFill>
            <a:srgbClr val="0033A0"/>
          </a:solidFill>
          <a:latin typeface="Franklin Gothic Medium"/>
          <a:ea typeface="+mj-ea"/>
          <a:cs typeface="Franklin Gothic Medium"/>
        </a:defRPr>
      </a:lvl1pPr>
    </p:titleStyle>
    <p:bodyStyle>
      <a:lvl1pPr marL="0" indent="0" algn="l" defTabSz="914400" rtl="0" eaLnBrk="1" latinLnBrk="0" hangingPunct="1">
        <a:spcBef>
          <a:spcPts val="2000"/>
        </a:spcBef>
        <a:buClr>
          <a:srgbClr val="0033A0"/>
        </a:buClr>
        <a:buSzPct val="75000"/>
        <a:buFont typeface="Wingdings" pitchFamily="2" charset="2"/>
        <a:buNone/>
        <a:defRPr sz="2000" kern="1200">
          <a:solidFill>
            <a:schemeClr val="tx1"/>
          </a:solidFill>
          <a:latin typeface="Franklin Gothic Medium" charset="0"/>
          <a:ea typeface="Franklin Gothic Medium" charset="0"/>
          <a:cs typeface="Franklin Gothic Medium" charset="0"/>
        </a:defRPr>
      </a:lvl1pPr>
      <a:lvl2pPr marL="228600" indent="0" algn="l" defTabSz="914400" rtl="0" eaLnBrk="1" latinLnBrk="0" hangingPunct="1">
        <a:spcBef>
          <a:spcPts val="600"/>
        </a:spcBef>
        <a:buClr>
          <a:srgbClr val="0033A0"/>
        </a:buClr>
        <a:buSzPct val="75000"/>
        <a:buFont typeface="PingFangSC-Regular" charset="-122"/>
        <a:buNone/>
        <a:defRPr sz="1800" kern="1200">
          <a:solidFill>
            <a:schemeClr val="tx1"/>
          </a:solidFill>
          <a:latin typeface="Franklin Gothic Medium" charset="0"/>
          <a:ea typeface="Franklin Gothic Medium" charset="0"/>
          <a:cs typeface="Franklin Gothic Medium" charset="0"/>
        </a:defRPr>
      </a:lvl2pPr>
      <a:lvl3pPr marL="457200" indent="0" algn="l" defTabSz="914400" rtl="0" eaLnBrk="1" latinLnBrk="0" hangingPunct="1">
        <a:spcBef>
          <a:spcPts val="600"/>
        </a:spcBef>
        <a:buClr>
          <a:srgbClr val="0033A0"/>
        </a:buClr>
        <a:buSzPct val="75000"/>
        <a:buFont typeface="Wingdings" pitchFamily="2" charset="2"/>
        <a:buNone/>
        <a:defRPr sz="1800" kern="1200">
          <a:solidFill>
            <a:schemeClr val="tx1"/>
          </a:solidFill>
          <a:latin typeface="Franklin Gothic Medium" charset="0"/>
          <a:ea typeface="Franklin Gothic Medium" charset="0"/>
          <a:cs typeface="Franklin Gothic Medium" charset="0"/>
        </a:defRPr>
      </a:lvl3pPr>
      <a:lvl4pPr marL="685800" indent="0" algn="l" defTabSz="914400" rtl="0" eaLnBrk="1" latinLnBrk="0" hangingPunct="1">
        <a:spcBef>
          <a:spcPts val="600"/>
        </a:spcBef>
        <a:buClr>
          <a:srgbClr val="0033A0"/>
        </a:buClr>
        <a:buSzPct val="75000"/>
        <a:buFont typeface="Arial" charset="0"/>
        <a:buNone/>
        <a:defRPr sz="1800" kern="1200">
          <a:solidFill>
            <a:schemeClr val="tx1"/>
          </a:solidFill>
          <a:latin typeface="Franklin Gothic Medium" charset="0"/>
          <a:ea typeface="Franklin Gothic Medium" charset="0"/>
          <a:cs typeface="Franklin Gothic Medium" charset="0"/>
        </a:defRPr>
      </a:lvl4pPr>
      <a:lvl5pPr marL="914400" indent="0" algn="l" defTabSz="914400" rtl="0" eaLnBrk="1" latinLnBrk="0" hangingPunct="1">
        <a:spcBef>
          <a:spcPts val="600"/>
        </a:spcBef>
        <a:buClr>
          <a:srgbClr val="0033A0"/>
        </a:buClr>
        <a:buSzPct val="75000"/>
        <a:buFont typeface="Courier New" charset="0"/>
        <a:buNone/>
        <a:defRPr sz="1800" kern="1200">
          <a:solidFill>
            <a:schemeClr val="tx1"/>
          </a:solidFill>
          <a:latin typeface="Franklin Gothic Medium" charset="0"/>
          <a:ea typeface="Franklin Gothic Medium" charset="0"/>
          <a:cs typeface="Franklin Gothic Medium"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kcr.uky.edu/kcr/KCR%20Childhood%20Legislative%20Report_002_2020_12.pdf"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0999BE-43FC-7848-9546-7F14A566BFE1}"/>
              </a:ext>
            </a:extLst>
          </p:cNvPr>
          <p:cNvSpPr/>
          <p:nvPr/>
        </p:nvSpPr>
        <p:spPr>
          <a:xfrm>
            <a:off x="628153" y="1494843"/>
            <a:ext cx="7919499" cy="28704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6B16A-F0F5-D84C-A3A0-307C73F288FF}"/>
              </a:ext>
            </a:extLst>
          </p:cNvPr>
          <p:cNvSpPr>
            <a:spLocks noGrp="1"/>
          </p:cNvSpPr>
          <p:nvPr>
            <p:ph type="title"/>
          </p:nvPr>
        </p:nvSpPr>
        <p:spPr/>
        <p:txBody>
          <a:bodyPr/>
          <a:lstStyle/>
          <a:p>
            <a:pPr algn="ctr">
              <a:lnSpc>
                <a:spcPts val="3400"/>
              </a:lnSpc>
            </a:pPr>
            <a:r>
              <a:rPr lang="en-US" sz="3200" dirty="0"/>
              <a:t>Markey Cancer Center National Childhood Cancer Registry P30 Supplement</a:t>
            </a:r>
          </a:p>
        </p:txBody>
      </p:sp>
      <p:sp>
        <p:nvSpPr>
          <p:cNvPr id="3" name="Content Placeholder 2">
            <a:extLst>
              <a:ext uri="{FF2B5EF4-FFF2-40B4-BE49-F238E27FC236}">
                <a16:creationId xmlns:a16="http://schemas.microsoft.com/office/drawing/2014/main" id="{5D03FDFE-36EE-534D-A8A1-AEFF6DC639C9}"/>
              </a:ext>
            </a:extLst>
          </p:cNvPr>
          <p:cNvSpPr>
            <a:spLocks noGrp="1"/>
          </p:cNvSpPr>
          <p:nvPr>
            <p:ph idx="1"/>
          </p:nvPr>
        </p:nvSpPr>
        <p:spPr>
          <a:xfrm>
            <a:off x="262762" y="1053132"/>
            <a:ext cx="8628988" cy="481470"/>
          </a:xfrm>
        </p:spPr>
        <p:txBody>
          <a:bodyPr/>
          <a:lstStyle/>
          <a:p>
            <a:pPr algn="ctr"/>
            <a:r>
              <a:rPr lang="en-US" dirty="0"/>
              <a:t>Impactful Data from a Highly Burdened Population</a:t>
            </a:r>
          </a:p>
        </p:txBody>
      </p:sp>
      <p:sp>
        <p:nvSpPr>
          <p:cNvPr id="8" name="TextBox 7">
            <a:extLst>
              <a:ext uri="{FF2B5EF4-FFF2-40B4-BE49-F238E27FC236}">
                <a16:creationId xmlns:a16="http://schemas.microsoft.com/office/drawing/2014/main" id="{BF13100C-50B2-C44F-84E3-2B2B487C41B9}"/>
              </a:ext>
            </a:extLst>
          </p:cNvPr>
          <p:cNvSpPr txBox="1"/>
          <p:nvPr/>
        </p:nvSpPr>
        <p:spPr>
          <a:xfrm>
            <a:off x="914769" y="1571606"/>
            <a:ext cx="3593989" cy="2923877"/>
          </a:xfrm>
          <a:prstGeom prst="rect">
            <a:avLst/>
          </a:prstGeom>
          <a:noFill/>
        </p:spPr>
        <p:txBody>
          <a:bodyPr wrap="square" rtlCol="0">
            <a:spAutoFit/>
          </a:bodyPr>
          <a:lstStyle/>
          <a:p>
            <a:pPr marL="194310" indent="-194310">
              <a:buClr>
                <a:schemeClr val="accent1"/>
              </a:buClr>
              <a:buFont typeface="Wingdings" pitchFamily="2" charset="2"/>
              <a:buChar char="§"/>
            </a:pPr>
            <a:r>
              <a:rPr lang="en-US" sz="1600" dirty="0">
                <a:latin typeface="+mj-lt"/>
              </a:rPr>
              <a:t>Principal Investigator</a:t>
            </a:r>
          </a:p>
          <a:p>
            <a:pPr marL="377190" lvl="1" indent="-194310">
              <a:spcAft>
                <a:spcPts val="1200"/>
              </a:spcAft>
              <a:buClr>
                <a:schemeClr val="tx1">
                  <a:lumMod val="85000"/>
                  <a:lumOff val="15000"/>
                </a:schemeClr>
              </a:buClr>
              <a:buFont typeface="System Font Regular"/>
              <a:buChar char="–"/>
            </a:pPr>
            <a:r>
              <a:rPr lang="en-US" sz="1400" dirty="0"/>
              <a:t>B Mark Evers, MD</a:t>
            </a:r>
          </a:p>
          <a:p>
            <a:pPr marL="194310" indent="-194310">
              <a:buClr>
                <a:schemeClr val="accent1"/>
              </a:buClr>
              <a:buFont typeface="Wingdings" pitchFamily="2" charset="2"/>
              <a:buChar char="§"/>
            </a:pPr>
            <a:r>
              <a:rPr lang="en-US" sz="1600" dirty="0">
                <a:latin typeface="+mj-lt"/>
              </a:rPr>
              <a:t>Key Personnel</a:t>
            </a:r>
          </a:p>
          <a:p>
            <a:pPr marL="377190" lvl="1" indent="-194310">
              <a:buClr>
                <a:schemeClr val="tx1">
                  <a:lumMod val="85000"/>
                  <a:lumOff val="15000"/>
                </a:schemeClr>
              </a:buClr>
              <a:buFont typeface="System Font Regular"/>
              <a:buChar char="–"/>
            </a:pPr>
            <a:r>
              <a:rPr lang="en-US" sz="1400" dirty="0"/>
              <a:t>Eric B. Durbin, DrPH, MS, Project Lead</a:t>
            </a:r>
          </a:p>
          <a:p>
            <a:pPr marL="377190" lvl="1" indent="-194310">
              <a:buClr>
                <a:schemeClr val="tx1">
                  <a:lumMod val="85000"/>
                  <a:lumOff val="15000"/>
                </a:schemeClr>
              </a:buClr>
              <a:buFont typeface="System Font Regular"/>
              <a:buChar char="–"/>
            </a:pPr>
            <a:r>
              <a:rPr lang="en-US" sz="1400" dirty="0"/>
              <a:t>Jay Christian, PhD</a:t>
            </a:r>
          </a:p>
          <a:p>
            <a:pPr marL="377190" lvl="1" indent="-194310">
              <a:buClr>
                <a:schemeClr val="tx1">
                  <a:lumMod val="85000"/>
                  <a:lumOff val="15000"/>
                </a:schemeClr>
              </a:buClr>
              <a:buFont typeface="System Font Regular"/>
              <a:buChar char="–"/>
            </a:pPr>
            <a:r>
              <a:rPr lang="en-US" sz="1400" dirty="0"/>
              <a:t>Erin Haynes, PhD</a:t>
            </a:r>
          </a:p>
          <a:p>
            <a:pPr marL="377190" lvl="1" indent="-194310">
              <a:buClr>
                <a:schemeClr val="tx1">
                  <a:lumMod val="85000"/>
                  <a:lumOff val="15000"/>
                </a:schemeClr>
              </a:buClr>
              <a:buFont typeface="System Font Regular"/>
              <a:buChar char="–"/>
            </a:pPr>
            <a:r>
              <a:rPr lang="en-US" sz="1400" dirty="0"/>
              <a:t>John L. </a:t>
            </a:r>
            <a:r>
              <a:rPr lang="en-US" sz="1400" dirty="0" err="1"/>
              <a:t>Villano</a:t>
            </a:r>
            <a:r>
              <a:rPr lang="en-US" sz="1400" dirty="0"/>
              <a:t>, MD</a:t>
            </a:r>
          </a:p>
          <a:p>
            <a:pPr marL="377190" lvl="1" indent="-194310">
              <a:buClr>
                <a:schemeClr val="tx1">
                  <a:lumMod val="85000"/>
                  <a:lumOff val="15000"/>
                </a:schemeClr>
              </a:buClr>
              <a:buFont typeface="System Font Regular"/>
              <a:buChar char="–"/>
            </a:pPr>
            <a:r>
              <a:rPr lang="en-US" sz="1400" dirty="0" err="1"/>
              <a:t>Jeong</a:t>
            </a:r>
            <a:r>
              <a:rPr lang="en-US" sz="1400" dirty="0"/>
              <a:t> Cheol Jong, PhD</a:t>
            </a:r>
          </a:p>
          <a:p>
            <a:pPr marL="377190" lvl="1" indent="-194310">
              <a:buClr>
                <a:schemeClr val="tx1">
                  <a:lumMod val="85000"/>
                  <a:lumOff val="15000"/>
                </a:schemeClr>
              </a:buClr>
              <a:buFont typeface="System Font Regular"/>
              <a:buChar char="–"/>
            </a:pPr>
            <a:r>
              <a:rPr lang="en-US" sz="1400" dirty="0"/>
              <a:t>Jill </a:t>
            </a:r>
            <a:r>
              <a:rPr lang="en-US" sz="1400" dirty="0" err="1"/>
              <a:t>Kolesar</a:t>
            </a:r>
            <a:r>
              <a:rPr lang="en-US" sz="1400" dirty="0"/>
              <a:t>, PharmD</a:t>
            </a:r>
          </a:p>
          <a:p>
            <a:pPr marL="377190" lvl="1" indent="-194310">
              <a:buClr>
                <a:schemeClr val="tx1">
                  <a:lumMod val="85000"/>
                  <a:lumOff val="15000"/>
                </a:schemeClr>
              </a:buClr>
              <a:buFont typeface="System Font Regular"/>
              <a:buChar char="–"/>
            </a:pPr>
            <a:r>
              <a:rPr lang="en-US" sz="1400" dirty="0"/>
              <a:t>Isaac Hands, MPH</a:t>
            </a:r>
          </a:p>
          <a:p>
            <a:pPr marL="377190" lvl="1" indent="-194310">
              <a:buClr>
                <a:schemeClr val="tx1">
                  <a:lumMod val="85000"/>
                  <a:lumOff val="15000"/>
                </a:schemeClr>
              </a:buClr>
              <a:buFont typeface="System Font Regular"/>
              <a:buChar char="–"/>
            </a:pPr>
            <a:r>
              <a:rPr lang="en-US" sz="1400" dirty="0"/>
              <a:t>Tom </a:t>
            </a:r>
            <a:r>
              <a:rPr lang="en-US" sz="1400" dirty="0" err="1"/>
              <a:t>Badgett</a:t>
            </a:r>
            <a:r>
              <a:rPr lang="en-US" sz="1400" dirty="0"/>
              <a:t>, MD</a:t>
            </a:r>
          </a:p>
          <a:p>
            <a:endParaRPr lang="en-US" sz="1600" dirty="0"/>
          </a:p>
        </p:txBody>
      </p:sp>
      <p:sp>
        <p:nvSpPr>
          <p:cNvPr id="9" name="TextBox 8">
            <a:extLst>
              <a:ext uri="{FF2B5EF4-FFF2-40B4-BE49-F238E27FC236}">
                <a16:creationId xmlns:a16="http://schemas.microsoft.com/office/drawing/2014/main" id="{FABD5BA7-AB61-2149-9452-3124E005DA90}"/>
              </a:ext>
            </a:extLst>
          </p:cNvPr>
          <p:cNvSpPr txBox="1"/>
          <p:nvPr/>
        </p:nvSpPr>
        <p:spPr>
          <a:xfrm>
            <a:off x="5029384" y="1571606"/>
            <a:ext cx="3593989" cy="1446550"/>
          </a:xfrm>
          <a:prstGeom prst="rect">
            <a:avLst/>
          </a:prstGeom>
          <a:noFill/>
        </p:spPr>
        <p:txBody>
          <a:bodyPr wrap="square" rtlCol="0">
            <a:spAutoFit/>
          </a:bodyPr>
          <a:lstStyle/>
          <a:p>
            <a:pPr marL="194310" indent="-194310">
              <a:buClr>
                <a:schemeClr val="accent1"/>
              </a:buClr>
              <a:buFont typeface="Wingdings" pitchFamily="2" charset="2"/>
              <a:buChar char="§"/>
            </a:pPr>
            <a:r>
              <a:rPr lang="en-US" sz="1600" dirty="0">
                <a:latin typeface="+mj-lt"/>
              </a:rPr>
              <a:t>Professional Staff</a:t>
            </a:r>
          </a:p>
          <a:p>
            <a:pPr marL="377190" lvl="1" indent="-194310">
              <a:buClr>
                <a:schemeClr val="tx1">
                  <a:lumMod val="85000"/>
                  <a:lumOff val="15000"/>
                </a:schemeClr>
              </a:buClr>
              <a:buFont typeface="System Font Regular"/>
              <a:buChar char="–"/>
            </a:pPr>
            <a:r>
              <a:rPr lang="en-US" sz="1400" dirty="0"/>
              <a:t>Joseph Hurt-Mueller, MBA, PMP</a:t>
            </a:r>
          </a:p>
          <a:p>
            <a:pPr marL="377190" lvl="1" indent="-194310">
              <a:buClr>
                <a:schemeClr val="tx1">
                  <a:lumMod val="85000"/>
                  <a:lumOff val="15000"/>
                </a:schemeClr>
              </a:buClr>
              <a:buFont typeface="System Font Regular"/>
              <a:buChar char="–"/>
            </a:pPr>
            <a:r>
              <a:rPr lang="en-US" sz="1400" dirty="0"/>
              <a:t>Justin S. </a:t>
            </a:r>
            <a:r>
              <a:rPr lang="en-US" sz="1400" dirty="0" err="1"/>
              <a:t>Levens</a:t>
            </a:r>
            <a:endParaRPr lang="en-US" sz="1400" dirty="0"/>
          </a:p>
          <a:p>
            <a:pPr marL="377190" lvl="1" indent="-194310">
              <a:buClr>
                <a:schemeClr val="tx1">
                  <a:lumMod val="85000"/>
                  <a:lumOff val="15000"/>
                </a:schemeClr>
              </a:buClr>
              <a:buFont typeface="System Font Regular"/>
              <a:buChar char="–"/>
            </a:pPr>
            <a:r>
              <a:rPr lang="en-US" sz="1400" dirty="0"/>
              <a:t>Roger Chui</a:t>
            </a:r>
          </a:p>
          <a:p>
            <a:pPr marL="377190" lvl="1" indent="-194310">
              <a:buClr>
                <a:schemeClr val="tx1">
                  <a:lumMod val="85000"/>
                  <a:lumOff val="15000"/>
                </a:schemeClr>
              </a:buClr>
              <a:buFont typeface="System Font Regular"/>
              <a:buChar char="–"/>
            </a:pPr>
            <a:r>
              <a:rPr lang="en-US" sz="1400" dirty="0"/>
              <a:t>Rachel Maynard, BHS, CTR, PMP</a:t>
            </a:r>
          </a:p>
          <a:p>
            <a:endParaRPr lang="en-US" sz="1600" dirty="0"/>
          </a:p>
        </p:txBody>
      </p:sp>
    </p:spTree>
    <p:extLst>
      <p:ext uri="{BB962C8B-B14F-4D97-AF65-F5344CB8AC3E}">
        <p14:creationId xmlns:p14="http://schemas.microsoft.com/office/powerpoint/2010/main" val="146990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4D6B-5375-49DC-B5DD-9DCEBC00A066}"/>
              </a:ext>
            </a:extLst>
          </p:cNvPr>
          <p:cNvSpPr>
            <a:spLocks noGrp="1"/>
          </p:cNvSpPr>
          <p:nvPr>
            <p:ph type="title"/>
          </p:nvPr>
        </p:nvSpPr>
        <p:spPr>
          <a:xfrm>
            <a:off x="459252" y="137162"/>
            <a:ext cx="8225497" cy="837080"/>
          </a:xfrm>
        </p:spPr>
        <p:txBody>
          <a:bodyPr/>
          <a:lstStyle/>
          <a:p>
            <a:pPr algn="ctr"/>
            <a:r>
              <a:rPr lang="en-US" sz="3200" dirty="0"/>
              <a:t>Background</a:t>
            </a:r>
          </a:p>
        </p:txBody>
      </p:sp>
      <p:sp>
        <p:nvSpPr>
          <p:cNvPr id="3" name="Content Placeholder 2">
            <a:extLst>
              <a:ext uri="{FF2B5EF4-FFF2-40B4-BE49-F238E27FC236}">
                <a16:creationId xmlns:a16="http://schemas.microsoft.com/office/drawing/2014/main" id="{C1F8BF32-9F42-435A-88E0-B54BBC8A1341}"/>
              </a:ext>
            </a:extLst>
          </p:cNvPr>
          <p:cNvSpPr>
            <a:spLocks noGrp="1"/>
          </p:cNvSpPr>
          <p:nvPr>
            <p:ph idx="1"/>
          </p:nvPr>
        </p:nvSpPr>
        <p:spPr>
          <a:xfrm>
            <a:off x="459253" y="882595"/>
            <a:ext cx="8225495" cy="3933497"/>
          </a:xfrm>
        </p:spPr>
        <p:txBody>
          <a:bodyPr>
            <a:normAutofit/>
          </a:bodyPr>
          <a:lstStyle/>
          <a:p>
            <a:pPr marL="194310" indent="-194310" defTabSz="457200">
              <a:spcAft>
                <a:spcPts val="1200"/>
              </a:spcAft>
              <a:buClr>
                <a:schemeClr val="accent1"/>
              </a:buClr>
              <a:buFont typeface="Wingdings" pitchFamily="2" charset="2"/>
              <a:buChar char="§"/>
            </a:pPr>
            <a:r>
              <a:rPr lang="en-US" sz="1800" dirty="0">
                <a:latin typeface="+mn-lt"/>
                <a:ea typeface="+mn-ea"/>
                <a:cs typeface="+mn-cs"/>
              </a:rPr>
              <a:t>Kentucky children experience a high burden of childhood cancer</a:t>
            </a:r>
          </a:p>
          <a:p>
            <a:pPr marL="194310" indent="-194310" defTabSz="457200">
              <a:spcAft>
                <a:spcPts val="1200"/>
              </a:spcAft>
              <a:buClr>
                <a:schemeClr val="accent1"/>
              </a:buClr>
              <a:buFont typeface="Wingdings" pitchFamily="2" charset="2"/>
              <a:buChar char="§"/>
            </a:pPr>
            <a:r>
              <a:rPr lang="en-US" sz="1800" dirty="0">
                <a:latin typeface="+mn-lt"/>
                <a:ea typeface="+mn-ea"/>
                <a:cs typeface="+mn-cs"/>
              </a:rPr>
              <a:t>Kentucky is ranked 11th highest in the U.S. for the diagnosis years 2008–2017</a:t>
            </a:r>
          </a:p>
          <a:p>
            <a:pPr marL="194310" indent="-194310" defTabSz="457200">
              <a:spcAft>
                <a:spcPts val="1200"/>
              </a:spcAft>
              <a:buClr>
                <a:schemeClr val="accent1"/>
              </a:buClr>
              <a:buFont typeface="Wingdings" pitchFamily="2" charset="2"/>
              <a:buChar char="§"/>
            </a:pPr>
            <a:r>
              <a:rPr lang="en-US" sz="1800" dirty="0">
                <a:latin typeface="+mn-lt"/>
                <a:ea typeface="+mn-ea"/>
                <a:cs typeface="+mn-cs"/>
              </a:rPr>
              <a:t>Incidence rates in Kentucky are significantly higher than U.S. rates for leukemia, brain and CNS tumors, epithelial tumors and melanoma</a:t>
            </a:r>
          </a:p>
          <a:p>
            <a:pPr marL="194310" indent="-194310" defTabSz="457200">
              <a:spcAft>
                <a:spcPts val="1200"/>
              </a:spcAft>
              <a:buClr>
                <a:schemeClr val="accent1"/>
              </a:buClr>
              <a:buFont typeface="Wingdings" pitchFamily="2" charset="2"/>
              <a:buChar char="§"/>
            </a:pPr>
            <a:r>
              <a:rPr lang="en-US" sz="1800" dirty="0">
                <a:latin typeface="+mn-lt"/>
                <a:ea typeface="+mn-ea"/>
                <a:cs typeface="+mn-cs"/>
              </a:rPr>
              <a:t>Incidence rates are even higher among Kentucky’s Appalachian children</a:t>
            </a:r>
          </a:p>
          <a:p>
            <a:pPr marL="194310" indent="-194310" defTabSz="457200">
              <a:spcAft>
                <a:spcPts val="1200"/>
              </a:spcAft>
              <a:buClr>
                <a:schemeClr val="accent1"/>
              </a:buClr>
              <a:buFont typeface="Wingdings" pitchFamily="2" charset="2"/>
              <a:buChar char="§"/>
            </a:pPr>
            <a:r>
              <a:rPr lang="en-US" sz="1800" dirty="0">
                <a:latin typeface="+mn-lt"/>
                <a:ea typeface="+mn-ea"/>
                <a:cs typeface="+mn-cs"/>
              </a:rPr>
              <a:t>The Markey Cancer Center (MCC) P30 supplement will be contributing population-based and institutional clinical and genomic data from multiple sources</a:t>
            </a:r>
          </a:p>
          <a:p>
            <a:pPr marL="194310" indent="-194310" defTabSz="457200">
              <a:spcAft>
                <a:spcPts val="1200"/>
              </a:spcAft>
              <a:buClr>
                <a:schemeClr val="accent1"/>
              </a:buClr>
              <a:buFont typeface="Wingdings" pitchFamily="2" charset="2"/>
              <a:buChar char="§"/>
            </a:pPr>
            <a:r>
              <a:rPr lang="en-US" sz="1800" dirty="0">
                <a:latin typeface="+mn-lt"/>
                <a:ea typeface="+mn-ea"/>
                <a:cs typeface="+mn-cs"/>
              </a:rPr>
              <a:t>MCC is also leading the development of extensions to the North American Association of Central Cancer Registry’s XML data exchange standard to facilitate reporting of additional data from all P30 supplement participants</a:t>
            </a:r>
          </a:p>
        </p:txBody>
      </p:sp>
    </p:spTree>
    <p:extLst>
      <p:ext uri="{BB962C8B-B14F-4D97-AF65-F5344CB8AC3E}">
        <p14:creationId xmlns:p14="http://schemas.microsoft.com/office/powerpoint/2010/main" val="335891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709" y="137162"/>
            <a:ext cx="8516582" cy="837080"/>
          </a:xfrm>
        </p:spPr>
        <p:txBody>
          <a:bodyPr>
            <a:noAutofit/>
          </a:bodyPr>
          <a:lstStyle/>
          <a:p>
            <a:pPr algn="ctr"/>
            <a:r>
              <a:rPr lang="en-US" sz="2800" dirty="0"/>
              <a:t>Age-Adjusted Childhood Cancer Incidence Rates</a:t>
            </a:r>
            <a:br>
              <a:rPr lang="en-US" sz="2800" dirty="0"/>
            </a:br>
            <a:r>
              <a:rPr lang="en-US" sz="2800" dirty="0"/>
              <a:t>2008-2017</a:t>
            </a:r>
          </a:p>
        </p:txBody>
      </p:sp>
      <p:graphicFrame>
        <p:nvGraphicFramePr>
          <p:cNvPr id="8" name="Chart 7"/>
          <p:cNvGraphicFramePr>
            <a:graphicFrameLocks/>
          </p:cNvGraphicFramePr>
          <p:nvPr>
            <p:extLst>
              <p:ext uri="{D42A27DB-BD31-4B8C-83A1-F6EECF244321}">
                <p14:modId xmlns:p14="http://schemas.microsoft.com/office/powerpoint/2010/main" val="4091187481"/>
              </p:ext>
            </p:extLst>
          </p:nvPr>
        </p:nvGraphicFramePr>
        <p:xfrm>
          <a:off x="1" y="1121133"/>
          <a:ext cx="9143999" cy="40223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4"/>
          <p:cNvSpPr txBox="1"/>
          <p:nvPr/>
        </p:nvSpPr>
        <p:spPr>
          <a:xfrm>
            <a:off x="96011" y="4890922"/>
            <a:ext cx="1024447"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aseline="30000" dirty="0">
                <a:latin typeface="+mj-lt"/>
              </a:rPr>
              <a:t>*</a:t>
            </a:r>
            <a:r>
              <a:rPr lang="en-US" sz="900" dirty="0">
                <a:latin typeface="+mj-lt"/>
              </a:rPr>
              <a:t>P &lt; .05</a:t>
            </a:r>
            <a:endParaRPr lang="en-US" sz="900" baseline="30000" dirty="0">
              <a:latin typeface="+mj-lt"/>
            </a:endParaRPr>
          </a:p>
        </p:txBody>
      </p:sp>
      <p:sp>
        <p:nvSpPr>
          <p:cNvPr id="2" name="TextBox 1"/>
          <p:cNvSpPr txBox="1"/>
          <p:nvPr/>
        </p:nvSpPr>
        <p:spPr>
          <a:xfrm>
            <a:off x="752942" y="1457699"/>
            <a:ext cx="263214" cy="253916"/>
          </a:xfrm>
          <a:prstGeom prst="rect">
            <a:avLst/>
          </a:prstGeom>
          <a:noFill/>
        </p:spPr>
        <p:txBody>
          <a:bodyPr wrap="none" rtlCol="0">
            <a:spAutoFit/>
          </a:bodyPr>
          <a:lstStyle/>
          <a:p>
            <a:r>
              <a:rPr lang="en-US" sz="1050" b="1" dirty="0"/>
              <a:t>*</a:t>
            </a:r>
          </a:p>
        </p:txBody>
      </p:sp>
      <p:sp>
        <p:nvSpPr>
          <p:cNvPr id="7" name="TextBox 6">
            <a:extLst>
              <a:ext uri="{FF2B5EF4-FFF2-40B4-BE49-F238E27FC236}">
                <a16:creationId xmlns:a16="http://schemas.microsoft.com/office/drawing/2014/main" id="{D0024E84-9BA4-4EF8-A8D1-7679B7014A00}"/>
              </a:ext>
            </a:extLst>
          </p:cNvPr>
          <p:cNvSpPr txBox="1"/>
          <p:nvPr/>
        </p:nvSpPr>
        <p:spPr>
          <a:xfrm>
            <a:off x="1434217" y="1159245"/>
            <a:ext cx="263214" cy="253916"/>
          </a:xfrm>
          <a:prstGeom prst="rect">
            <a:avLst/>
          </a:prstGeom>
          <a:noFill/>
        </p:spPr>
        <p:txBody>
          <a:bodyPr wrap="none" rtlCol="0">
            <a:spAutoFit/>
          </a:bodyPr>
          <a:lstStyle/>
          <a:p>
            <a:r>
              <a:rPr lang="en-US" sz="1050" b="1" dirty="0"/>
              <a:t>*</a:t>
            </a:r>
          </a:p>
        </p:txBody>
      </p:sp>
      <p:sp>
        <p:nvSpPr>
          <p:cNvPr id="9" name="TextBox 8">
            <a:extLst>
              <a:ext uri="{FF2B5EF4-FFF2-40B4-BE49-F238E27FC236}">
                <a16:creationId xmlns:a16="http://schemas.microsoft.com/office/drawing/2014/main" id="{9D3F3741-362A-4A4A-97F9-AC9619BE29C6}"/>
              </a:ext>
            </a:extLst>
          </p:cNvPr>
          <p:cNvSpPr txBox="1"/>
          <p:nvPr/>
        </p:nvSpPr>
        <p:spPr>
          <a:xfrm>
            <a:off x="168168" y="2080755"/>
            <a:ext cx="263214" cy="253916"/>
          </a:xfrm>
          <a:prstGeom prst="rect">
            <a:avLst/>
          </a:prstGeom>
          <a:noFill/>
        </p:spPr>
        <p:txBody>
          <a:bodyPr wrap="none" rtlCol="0">
            <a:spAutoFit/>
          </a:bodyPr>
          <a:lstStyle/>
          <a:p>
            <a:r>
              <a:rPr lang="en-US" sz="1050" b="1" dirty="0"/>
              <a:t>*</a:t>
            </a:r>
          </a:p>
        </p:txBody>
      </p:sp>
    </p:spTree>
    <p:extLst>
      <p:ext uri="{BB962C8B-B14F-4D97-AF65-F5344CB8AC3E}">
        <p14:creationId xmlns:p14="http://schemas.microsoft.com/office/powerpoint/2010/main" val="110671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EB83-F778-43BF-8385-14531C8D3142}"/>
              </a:ext>
            </a:extLst>
          </p:cNvPr>
          <p:cNvSpPr>
            <a:spLocks noGrp="1"/>
          </p:cNvSpPr>
          <p:nvPr>
            <p:ph type="title"/>
          </p:nvPr>
        </p:nvSpPr>
        <p:spPr>
          <a:xfrm>
            <a:off x="1" y="130648"/>
            <a:ext cx="9143999" cy="837080"/>
          </a:xfrm>
        </p:spPr>
        <p:txBody>
          <a:bodyPr anchor="t">
            <a:noAutofit/>
          </a:bodyPr>
          <a:lstStyle/>
          <a:p>
            <a:pPr algn="ctr">
              <a:lnSpc>
                <a:spcPct val="90000"/>
              </a:lnSpc>
            </a:pPr>
            <a:r>
              <a:rPr lang="en-US" sz="2800" dirty="0"/>
              <a:t>Aim 1:  Multidimensional Population-Based </a:t>
            </a:r>
            <a:br>
              <a:rPr lang="en-US" sz="2800" dirty="0"/>
            </a:br>
            <a:r>
              <a:rPr lang="en-US" sz="2800" dirty="0"/>
              <a:t>Childhood Brain and CNS Tumor Data</a:t>
            </a:r>
          </a:p>
        </p:txBody>
      </p:sp>
      <p:sp>
        <p:nvSpPr>
          <p:cNvPr id="3" name="Content Placeholder 2">
            <a:extLst>
              <a:ext uri="{FF2B5EF4-FFF2-40B4-BE49-F238E27FC236}">
                <a16:creationId xmlns:a16="http://schemas.microsoft.com/office/drawing/2014/main" id="{D4216010-FAD3-4904-ABAA-70C027BDA269}"/>
              </a:ext>
            </a:extLst>
          </p:cNvPr>
          <p:cNvSpPr>
            <a:spLocks noGrp="1"/>
          </p:cNvSpPr>
          <p:nvPr>
            <p:ph sz="half" idx="1"/>
          </p:nvPr>
        </p:nvSpPr>
        <p:spPr>
          <a:xfrm>
            <a:off x="457199" y="1200154"/>
            <a:ext cx="3580579" cy="3678692"/>
          </a:xfrm>
        </p:spPr>
        <p:txBody>
          <a:bodyPr>
            <a:noAutofit/>
          </a:bodyPr>
          <a:lstStyle/>
          <a:p>
            <a:pPr marL="194310" indent="-194310" defTabSz="457200">
              <a:spcBef>
                <a:spcPts val="0"/>
              </a:spcBef>
              <a:spcAft>
                <a:spcPts val="600"/>
              </a:spcAft>
              <a:buClr>
                <a:schemeClr val="accent1"/>
              </a:buClr>
              <a:buFont typeface="Wingdings" pitchFamily="2" charset="2"/>
              <a:buChar char="§"/>
            </a:pPr>
            <a:r>
              <a:rPr lang="en-US" sz="1400" dirty="0">
                <a:latin typeface="+mj-lt"/>
                <a:ea typeface="+mn-ea"/>
                <a:cs typeface="+mn-cs"/>
              </a:rPr>
              <a:t>Provocative Question: </a:t>
            </a:r>
            <a:r>
              <a:rPr lang="en-US" sz="1400" dirty="0">
                <a:latin typeface="+mn-lt"/>
                <a:ea typeface="+mn-ea"/>
                <a:cs typeface="+mn-cs"/>
              </a:rPr>
              <a:t>Cancer disparities exist in the incidence rates of childhood brain and CNS tumors between Appalachian and non-Appalachian children. Are there specific molecular sub-types driving these disparities?</a:t>
            </a:r>
          </a:p>
          <a:p>
            <a:pPr marL="194310" indent="-194310" defTabSz="457200">
              <a:spcBef>
                <a:spcPts val="0"/>
              </a:spcBef>
              <a:spcAft>
                <a:spcPts val="600"/>
              </a:spcAft>
              <a:buClr>
                <a:schemeClr val="accent1"/>
              </a:buClr>
              <a:buFont typeface="Wingdings" pitchFamily="2" charset="2"/>
              <a:buChar char="§"/>
            </a:pPr>
            <a:r>
              <a:rPr lang="en-US" sz="1400" dirty="0">
                <a:latin typeface="+mj-lt"/>
                <a:ea typeface="+mn-ea"/>
                <a:cs typeface="+mn-cs"/>
              </a:rPr>
              <a:t>Data Source: </a:t>
            </a:r>
            <a:r>
              <a:rPr lang="en-US" sz="1400" dirty="0">
                <a:latin typeface="+mn-lt"/>
                <a:ea typeface="+mn-ea"/>
                <a:cs typeface="+mn-cs"/>
              </a:rPr>
              <a:t>Three population-based studies of brain and CNS tumors in Kentucky children</a:t>
            </a:r>
          </a:p>
          <a:p>
            <a:pPr marL="194310" indent="-194310" defTabSz="457200">
              <a:spcBef>
                <a:spcPts val="0"/>
              </a:spcBef>
              <a:spcAft>
                <a:spcPts val="600"/>
              </a:spcAft>
              <a:buClr>
                <a:schemeClr val="accent1"/>
              </a:buClr>
              <a:buFont typeface="Wingdings" pitchFamily="2" charset="2"/>
              <a:buChar char="§"/>
            </a:pPr>
            <a:r>
              <a:rPr lang="en-US" sz="1400" dirty="0">
                <a:latin typeface="+mj-lt"/>
                <a:ea typeface="+mn-ea"/>
                <a:cs typeface="+mn-cs"/>
              </a:rPr>
              <a:t>Population: </a:t>
            </a:r>
            <a:r>
              <a:rPr lang="en-US" sz="1400" dirty="0">
                <a:latin typeface="+mn-lt"/>
                <a:ea typeface="+mn-ea"/>
                <a:cs typeface="+mn-cs"/>
              </a:rPr>
              <a:t>Kentucky children diagnosed with brain and CNS tumors 1995-2021;  Childhood Brain Tumor Tissue Consortium</a:t>
            </a:r>
          </a:p>
          <a:p>
            <a:pPr marL="194310" indent="-194310" defTabSz="457200">
              <a:spcBef>
                <a:spcPts val="0"/>
              </a:spcBef>
              <a:spcAft>
                <a:spcPts val="600"/>
              </a:spcAft>
              <a:buClr>
                <a:schemeClr val="accent1"/>
              </a:buClr>
              <a:buFont typeface="Wingdings" pitchFamily="2" charset="2"/>
              <a:buChar char="§"/>
            </a:pPr>
            <a:r>
              <a:rPr lang="en-US" sz="1400" dirty="0">
                <a:latin typeface="+mj-lt"/>
                <a:ea typeface="+mn-ea"/>
                <a:cs typeface="+mn-cs"/>
              </a:rPr>
              <a:t>Governance: </a:t>
            </a:r>
            <a:r>
              <a:rPr lang="en-US" sz="1400" dirty="0">
                <a:latin typeface="+mn-lt"/>
                <a:ea typeface="+mn-ea"/>
                <a:cs typeface="+mn-cs"/>
              </a:rPr>
              <a:t>Supplemental data governed by SEER Kentucky Cancer Registry</a:t>
            </a:r>
          </a:p>
          <a:p>
            <a:pPr marL="194310" indent="-194310" defTabSz="457200">
              <a:spcBef>
                <a:spcPts val="0"/>
              </a:spcBef>
              <a:spcAft>
                <a:spcPts val="600"/>
              </a:spcAft>
              <a:buClr>
                <a:schemeClr val="accent1"/>
              </a:buClr>
              <a:buFont typeface="Wingdings" pitchFamily="2" charset="2"/>
              <a:buChar char="§"/>
            </a:pPr>
            <a:r>
              <a:rPr lang="en-US" sz="1400" dirty="0">
                <a:latin typeface="+mj-lt"/>
                <a:ea typeface="+mn-ea"/>
                <a:cs typeface="+mn-cs"/>
              </a:rPr>
              <a:t>Contact:  </a:t>
            </a:r>
            <a:r>
              <a:rPr lang="en-US" sz="1400" dirty="0">
                <a:latin typeface="+mn-lt"/>
                <a:ea typeface="+mn-ea"/>
                <a:cs typeface="+mn-cs"/>
              </a:rPr>
              <a:t>Eric B. Durbin, DrPH, MS</a:t>
            </a:r>
          </a:p>
        </p:txBody>
      </p:sp>
      <p:pic>
        <p:nvPicPr>
          <p:cNvPr id="7" name="Picture 6">
            <a:extLst>
              <a:ext uri="{FF2B5EF4-FFF2-40B4-BE49-F238E27FC236}">
                <a16:creationId xmlns:a16="http://schemas.microsoft.com/office/drawing/2014/main" id="{B80036DA-808B-4B54-9E0C-E40E88AFC691}"/>
              </a:ext>
            </a:extLst>
          </p:cNvPr>
          <p:cNvPicPr/>
          <p:nvPr/>
        </p:nvPicPr>
        <p:blipFill rotWithShape="1">
          <a:blip r:embed="rId2" cstate="print">
            <a:extLst>
              <a:ext uri="{28A0092B-C50C-407E-A947-70E740481C1C}">
                <a14:useLocalDpi xmlns:a14="http://schemas.microsoft.com/office/drawing/2010/main" val="0"/>
              </a:ext>
            </a:extLst>
          </a:blip>
          <a:srcRect b="1801"/>
          <a:stretch/>
        </p:blipFill>
        <p:spPr bwMode="auto">
          <a:xfrm>
            <a:off x="4709927" y="2830932"/>
            <a:ext cx="3580579" cy="2181920"/>
          </a:xfrm>
          <a:prstGeom prst="rect">
            <a:avLst/>
          </a:prstGeom>
          <a:noFill/>
        </p:spPr>
      </p:pic>
      <p:sp>
        <p:nvSpPr>
          <p:cNvPr id="9" name="TextBox 8">
            <a:extLst>
              <a:ext uri="{FF2B5EF4-FFF2-40B4-BE49-F238E27FC236}">
                <a16:creationId xmlns:a16="http://schemas.microsoft.com/office/drawing/2014/main" id="{76C1E320-D4B4-4709-9593-09C11A114A73}"/>
              </a:ext>
            </a:extLst>
          </p:cNvPr>
          <p:cNvSpPr txBox="1"/>
          <p:nvPr/>
        </p:nvSpPr>
        <p:spPr>
          <a:xfrm>
            <a:off x="4467721" y="2582920"/>
            <a:ext cx="4328217" cy="253916"/>
          </a:xfrm>
          <a:prstGeom prst="rect">
            <a:avLst/>
          </a:prstGeom>
          <a:noFill/>
        </p:spPr>
        <p:txBody>
          <a:bodyPr wrap="square" rtlCol="0">
            <a:spAutoFit/>
          </a:bodyPr>
          <a:lstStyle/>
          <a:p>
            <a:r>
              <a:rPr lang="en-US" sz="1050" dirty="0"/>
              <a:t>Summary of Somatic Mutations via Mutect2 and Cosmic Census Hotspots</a:t>
            </a:r>
          </a:p>
        </p:txBody>
      </p:sp>
      <p:grpSp>
        <p:nvGrpSpPr>
          <p:cNvPr id="5" name="Group 4">
            <a:extLst>
              <a:ext uri="{FF2B5EF4-FFF2-40B4-BE49-F238E27FC236}">
                <a16:creationId xmlns:a16="http://schemas.microsoft.com/office/drawing/2014/main" id="{152CC26D-9849-C244-B21F-DCE4AAE13F83}"/>
              </a:ext>
            </a:extLst>
          </p:cNvPr>
          <p:cNvGrpSpPr/>
          <p:nvPr/>
        </p:nvGrpSpPr>
        <p:grpSpPr>
          <a:xfrm>
            <a:off x="4642422" y="870843"/>
            <a:ext cx="3888379" cy="1754944"/>
            <a:chOff x="4798421" y="1121134"/>
            <a:chExt cx="3888379" cy="1754944"/>
          </a:xfrm>
        </p:grpSpPr>
        <p:pic>
          <p:nvPicPr>
            <p:cNvPr id="6" name="Picture 5" descr="A close up of a map&#10;&#10;Description automatically generated">
              <a:extLst>
                <a:ext uri="{FF2B5EF4-FFF2-40B4-BE49-F238E27FC236}">
                  <a16:creationId xmlns:a16="http://schemas.microsoft.com/office/drawing/2014/main" id="{3B136F62-1046-4BDD-8DCF-7CC903692AEC}"/>
                </a:ext>
              </a:extLst>
            </p:cNvPr>
            <p:cNvPicPr>
              <a:picLocks noChangeAspect="1"/>
            </p:cNvPicPr>
            <p:nvPr/>
          </p:nvPicPr>
          <p:blipFill rotWithShape="1">
            <a:blip r:embed="rId3">
              <a:extLst>
                <a:ext uri="{28A0092B-C50C-407E-A947-70E740481C1C}">
                  <a14:useLocalDpi xmlns:a14="http://schemas.microsoft.com/office/drawing/2010/main" val="0"/>
                </a:ext>
              </a:extLst>
            </a:blip>
            <a:srcRect t="16444" b="19764"/>
            <a:stretch/>
          </p:blipFill>
          <p:spPr>
            <a:xfrm>
              <a:off x="4798421" y="1121134"/>
              <a:ext cx="3888379" cy="1754944"/>
            </a:xfrm>
            <a:prstGeom prst="rect">
              <a:avLst/>
            </a:prstGeom>
            <a:noFill/>
          </p:spPr>
        </p:pic>
        <p:sp>
          <p:nvSpPr>
            <p:cNvPr id="4" name="Rectangle 3">
              <a:extLst>
                <a:ext uri="{FF2B5EF4-FFF2-40B4-BE49-F238E27FC236}">
                  <a16:creationId xmlns:a16="http://schemas.microsoft.com/office/drawing/2014/main" id="{353D04E3-13FD-5646-A4B5-3E39E9F7E12A}"/>
                </a:ext>
              </a:extLst>
            </p:cNvPr>
            <p:cNvSpPr/>
            <p:nvPr/>
          </p:nvSpPr>
          <p:spPr>
            <a:xfrm>
              <a:off x="5489243" y="1331259"/>
              <a:ext cx="1279110" cy="33617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4A58A9-5D67-4532-AA31-584895B9F320}"/>
                </a:ext>
              </a:extLst>
            </p:cNvPr>
            <p:cNvSpPr txBox="1"/>
            <p:nvPr/>
          </p:nvSpPr>
          <p:spPr>
            <a:xfrm>
              <a:off x="4865926" y="1274883"/>
              <a:ext cx="2059586" cy="323165"/>
            </a:xfrm>
            <a:prstGeom prst="rect">
              <a:avLst/>
            </a:prstGeom>
            <a:noFill/>
          </p:spPr>
          <p:txBody>
            <a:bodyPr wrap="square" lIns="0" tIns="0" rIns="0" bIns="0" rtlCol="0">
              <a:spAutoFit/>
            </a:bodyPr>
            <a:lstStyle/>
            <a:p>
              <a:r>
                <a:rPr lang="en-US" sz="1050" dirty="0"/>
                <a:t>Cluster of Counties with High Rates of PBCNST in Kentucky, 1995-2017</a:t>
              </a:r>
            </a:p>
          </p:txBody>
        </p:sp>
        <p:pic>
          <p:nvPicPr>
            <p:cNvPr id="10" name="Picture 9" descr="A close up of a map&#10;&#10;Description automatically generated">
              <a:extLst>
                <a:ext uri="{FF2B5EF4-FFF2-40B4-BE49-F238E27FC236}">
                  <a16:creationId xmlns:a16="http://schemas.microsoft.com/office/drawing/2014/main" id="{8097ABB8-8D40-2C41-925E-152945610ED4}"/>
                </a:ext>
              </a:extLst>
            </p:cNvPr>
            <p:cNvPicPr>
              <a:picLocks noChangeAspect="1"/>
            </p:cNvPicPr>
            <p:nvPr/>
          </p:nvPicPr>
          <p:blipFill rotWithShape="1">
            <a:blip r:embed="rId3">
              <a:extLst>
                <a:ext uri="{28A0092B-C50C-407E-A947-70E740481C1C}">
                  <a14:useLocalDpi xmlns:a14="http://schemas.microsoft.com/office/drawing/2010/main" val="0"/>
                </a:ext>
              </a:extLst>
            </a:blip>
            <a:srcRect l="18269" t="27235" r="49670" b="63535"/>
            <a:stretch/>
          </p:blipFill>
          <p:spPr>
            <a:xfrm>
              <a:off x="4976982" y="1661530"/>
              <a:ext cx="1246634" cy="253917"/>
            </a:xfrm>
            <a:prstGeom prst="rect">
              <a:avLst/>
            </a:prstGeom>
            <a:noFill/>
          </p:spPr>
        </p:pic>
      </p:grpSp>
    </p:spTree>
    <p:extLst>
      <p:ext uri="{BB962C8B-B14F-4D97-AF65-F5344CB8AC3E}">
        <p14:creationId xmlns:p14="http://schemas.microsoft.com/office/powerpoint/2010/main" val="394476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98F5-A958-491D-A299-901BE494E227}"/>
              </a:ext>
            </a:extLst>
          </p:cNvPr>
          <p:cNvSpPr>
            <a:spLocks noGrp="1"/>
          </p:cNvSpPr>
          <p:nvPr>
            <p:ph type="title"/>
          </p:nvPr>
        </p:nvSpPr>
        <p:spPr>
          <a:xfrm>
            <a:off x="313709" y="137162"/>
            <a:ext cx="8516582" cy="837080"/>
          </a:xfrm>
        </p:spPr>
        <p:txBody>
          <a:bodyPr/>
          <a:lstStyle/>
          <a:p>
            <a:pPr algn="ctr"/>
            <a:r>
              <a:rPr lang="en-US" sz="2800" dirty="0"/>
              <a:t>Aim 2: Genomic and Detailed Treatment Data for </a:t>
            </a:r>
            <a:br>
              <a:rPr lang="en-US" sz="2800" dirty="0"/>
            </a:br>
            <a:r>
              <a:rPr lang="en-US" sz="2800" dirty="0"/>
              <a:t>MCC Childhood Cancer Patients</a:t>
            </a:r>
          </a:p>
        </p:txBody>
      </p:sp>
      <p:sp>
        <p:nvSpPr>
          <p:cNvPr id="5" name="Text Placeholder 4">
            <a:extLst>
              <a:ext uri="{FF2B5EF4-FFF2-40B4-BE49-F238E27FC236}">
                <a16:creationId xmlns:a16="http://schemas.microsoft.com/office/drawing/2014/main" id="{6ADD4E2C-45F6-49A0-BEE2-5834CED40828}"/>
              </a:ext>
            </a:extLst>
          </p:cNvPr>
          <p:cNvSpPr>
            <a:spLocks noGrp="1"/>
          </p:cNvSpPr>
          <p:nvPr>
            <p:ph idx="1"/>
          </p:nvPr>
        </p:nvSpPr>
        <p:spPr>
          <a:xfrm>
            <a:off x="506338" y="1208972"/>
            <a:ext cx="3433560" cy="3658303"/>
          </a:xfrm>
        </p:spPr>
        <p:txBody>
          <a:bodyPr>
            <a:normAutofit/>
          </a:bodyPr>
          <a:lstStyle/>
          <a:p>
            <a:pPr marL="194310" indent="-194310" defTabSz="457200">
              <a:spcAft>
                <a:spcPts val="600"/>
              </a:spcAft>
              <a:buClr>
                <a:schemeClr val="accent1"/>
              </a:buClr>
              <a:buFont typeface="Wingdings" pitchFamily="2" charset="2"/>
              <a:buChar char="§"/>
            </a:pPr>
            <a:r>
              <a:rPr lang="en-US" sz="1400" dirty="0">
                <a:latin typeface="+mj-lt"/>
                <a:ea typeface="+mn-ea"/>
                <a:cs typeface="+mn-cs"/>
              </a:rPr>
              <a:t>Provocative Question: </a:t>
            </a:r>
            <a:r>
              <a:rPr lang="en-US" sz="1400" dirty="0">
                <a:latin typeface="+mn-lt"/>
                <a:ea typeface="+mn-ea"/>
                <a:cs typeface="+mn-cs"/>
              </a:rPr>
              <a:t>How does treatment response vary among children by molecular and clinical subtypes using data mined from electronic medical records?</a:t>
            </a:r>
          </a:p>
          <a:p>
            <a:pPr marL="194310" indent="-194310" defTabSz="457200">
              <a:spcAft>
                <a:spcPts val="600"/>
              </a:spcAft>
              <a:buClr>
                <a:schemeClr val="accent1"/>
              </a:buClr>
              <a:buFont typeface="Wingdings" pitchFamily="2" charset="2"/>
              <a:buChar char="§"/>
            </a:pPr>
            <a:r>
              <a:rPr lang="en-US" sz="1400" dirty="0">
                <a:latin typeface="+mj-lt"/>
                <a:ea typeface="+mn-ea"/>
                <a:cs typeface="+mn-cs"/>
              </a:rPr>
              <a:t>Data Resources/Sources: </a:t>
            </a:r>
            <a:r>
              <a:rPr lang="en-US" sz="1400" dirty="0">
                <a:latin typeface="+mn-lt"/>
                <a:ea typeface="+mn-ea"/>
                <a:cs typeface="+mn-cs"/>
              </a:rPr>
              <a:t>UKHC Data Warehouse; Foundation Medicine Data XML Reports</a:t>
            </a:r>
          </a:p>
          <a:p>
            <a:pPr marL="194310" indent="-194310" defTabSz="457200">
              <a:spcAft>
                <a:spcPts val="600"/>
              </a:spcAft>
              <a:buClr>
                <a:schemeClr val="accent1"/>
              </a:buClr>
              <a:buFont typeface="Wingdings" pitchFamily="2" charset="2"/>
              <a:buChar char="§"/>
            </a:pPr>
            <a:r>
              <a:rPr lang="en-US" sz="1400" dirty="0">
                <a:latin typeface="+mj-lt"/>
                <a:ea typeface="+mn-ea"/>
                <a:cs typeface="+mn-cs"/>
              </a:rPr>
              <a:t>Population: </a:t>
            </a:r>
            <a:r>
              <a:rPr lang="en-US" sz="1400" dirty="0">
                <a:latin typeface="+mn-lt"/>
                <a:ea typeface="+mn-ea"/>
                <a:cs typeface="+mn-cs"/>
              </a:rPr>
              <a:t>Childhood cancer patients seen at Markey Cancer Center</a:t>
            </a:r>
          </a:p>
          <a:p>
            <a:pPr marL="194310" indent="-194310" defTabSz="457200">
              <a:spcAft>
                <a:spcPts val="600"/>
              </a:spcAft>
              <a:buClr>
                <a:schemeClr val="accent1"/>
              </a:buClr>
              <a:buFont typeface="Wingdings" pitchFamily="2" charset="2"/>
              <a:buChar char="§"/>
            </a:pPr>
            <a:r>
              <a:rPr lang="en-US" sz="1400" dirty="0">
                <a:latin typeface="+mj-lt"/>
                <a:ea typeface="+mn-ea"/>
                <a:cs typeface="+mn-cs"/>
              </a:rPr>
              <a:t>Governance: </a:t>
            </a:r>
            <a:r>
              <a:rPr lang="en-US" sz="1400" dirty="0">
                <a:latin typeface="+mn-lt"/>
                <a:ea typeface="+mn-ea"/>
                <a:cs typeface="+mn-cs"/>
              </a:rPr>
              <a:t>Supplemental data governed by SEER Kentucky Cancer Registry</a:t>
            </a:r>
          </a:p>
          <a:p>
            <a:pPr marL="194310" indent="-194310" defTabSz="457200">
              <a:spcAft>
                <a:spcPts val="600"/>
              </a:spcAft>
              <a:buClr>
                <a:schemeClr val="accent1"/>
              </a:buClr>
              <a:buFont typeface="Wingdings" pitchFamily="2" charset="2"/>
              <a:buChar char="§"/>
            </a:pPr>
            <a:r>
              <a:rPr lang="en-US" sz="1400" dirty="0">
                <a:latin typeface="+mj-lt"/>
                <a:ea typeface="+mn-ea"/>
                <a:cs typeface="+mn-cs"/>
              </a:rPr>
              <a:t>Contact:  </a:t>
            </a:r>
            <a:r>
              <a:rPr lang="en-US" sz="1400" dirty="0">
                <a:latin typeface="+mn-lt"/>
                <a:ea typeface="+mn-ea"/>
                <a:cs typeface="+mn-cs"/>
              </a:rPr>
              <a:t>Jong Cheol </a:t>
            </a:r>
            <a:r>
              <a:rPr lang="en-US" sz="1400" dirty="0" err="1">
                <a:latin typeface="+mn-lt"/>
                <a:ea typeface="+mn-ea"/>
                <a:cs typeface="+mn-cs"/>
              </a:rPr>
              <a:t>Jeong</a:t>
            </a:r>
            <a:r>
              <a:rPr lang="en-US" sz="1400" dirty="0">
                <a:latin typeface="+mn-lt"/>
                <a:ea typeface="+mn-ea"/>
                <a:cs typeface="+mn-cs"/>
              </a:rPr>
              <a:t>, PhD</a:t>
            </a:r>
          </a:p>
        </p:txBody>
      </p:sp>
      <p:sp>
        <p:nvSpPr>
          <p:cNvPr id="10" name="TextBox 9">
            <a:extLst>
              <a:ext uri="{FF2B5EF4-FFF2-40B4-BE49-F238E27FC236}">
                <a16:creationId xmlns:a16="http://schemas.microsoft.com/office/drawing/2014/main" id="{468EFFDC-28CB-3540-B254-86E528FA9DE1}"/>
              </a:ext>
            </a:extLst>
          </p:cNvPr>
          <p:cNvSpPr txBox="1"/>
          <p:nvPr/>
        </p:nvSpPr>
        <p:spPr>
          <a:xfrm>
            <a:off x="3891195" y="4482389"/>
            <a:ext cx="5171609" cy="253916"/>
          </a:xfrm>
          <a:prstGeom prst="rect">
            <a:avLst/>
          </a:prstGeom>
          <a:noFill/>
        </p:spPr>
        <p:txBody>
          <a:bodyPr wrap="square" rtlCol="0">
            <a:spAutoFit/>
          </a:bodyPr>
          <a:lstStyle/>
          <a:p>
            <a:r>
              <a:rPr lang="en-US" sz="1050" dirty="0"/>
              <a:t>Mutations dominantly found in Age 19 and below from MCC CNS/Brain Cancer patients </a:t>
            </a:r>
          </a:p>
        </p:txBody>
      </p:sp>
      <p:pic>
        <p:nvPicPr>
          <p:cNvPr id="14" name="Picture 13" descr="A picture containing timeline&#10;&#10;Description automatically generated">
            <a:extLst>
              <a:ext uri="{FF2B5EF4-FFF2-40B4-BE49-F238E27FC236}">
                <a16:creationId xmlns:a16="http://schemas.microsoft.com/office/drawing/2014/main" id="{1745A7D9-484D-8F45-A711-DEA3D3CB3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333258"/>
            <a:ext cx="4876800" cy="3123811"/>
          </a:xfrm>
          <a:prstGeom prst="rect">
            <a:avLst/>
          </a:prstGeom>
          <a:ln>
            <a:solidFill>
              <a:schemeClr val="bg1">
                <a:lumMod val="95000"/>
              </a:schemeClr>
            </a:solidFill>
          </a:ln>
        </p:spPr>
      </p:pic>
    </p:spTree>
    <p:extLst>
      <p:ext uri="{BB962C8B-B14F-4D97-AF65-F5344CB8AC3E}">
        <p14:creationId xmlns:p14="http://schemas.microsoft.com/office/powerpoint/2010/main" val="317628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3B76-B5D2-4F35-BB93-10397CD2A80E}"/>
              </a:ext>
            </a:extLst>
          </p:cNvPr>
          <p:cNvSpPr>
            <a:spLocks noGrp="1"/>
          </p:cNvSpPr>
          <p:nvPr>
            <p:ph type="title"/>
          </p:nvPr>
        </p:nvSpPr>
        <p:spPr>
          <a:xfrm>
            <a:off x="313709" y="137162"/>
            <a:ext cx="8516582" cy="837080"/>
          </a:xfrm>
        </p:spPr>
        <p:txBody>
          <a:bodyPr/>
          <a:lstStyle/>
          <a:p>
            <a:pPr algn="ctr"/>
            <a:r>
              <a:rPr lang="en-US" sz="2800" dirty="0"/>
              <a:t>Aim 3:  Submission of Molecular, Clinical and Outcome Data from Childhood Cases from the Oncology Research Information Exchange Network (ORIEN)</a:t>
            </a:r>
          </a:p>
        </p:txBody>
      </p:sp>
      <p:sp>
        <p:nvSpPr>
          <p:cNvPr id="5" name="Text Placeholder 4">
            <a:extLst>
              <a:ext uri="{FF2B5EF4-FFF2-40B4-BE49-F238E27FC236}">
                <a16:creationId xmlns:a16="http://schemas.microsoft.com/office/drawing/2014/main" id="{CE16A678-BDA6-4ABA-8E9D-6ADE7F7A24C7}"/>
              </a:ext>
            </a:extLst>
          </p:cNvPr>
          <p:cNvSpPr>
            <a:spLocks noGrp="1"/>
          </p:cNvSpPr>
          <p:nvPr>
            <p:ph idx="1"/>
          </p:nvPr>
        </p:nvSpPr>
        <p:spPr>
          <a:xfrm>
            <a:off x="506338" y="1982223"/>
            <a:ext cx="8131331" cy="2661644"/>
          </a:xfrm>
        </p:spPr>
        <p:txBody>
          <a:bodyPr>
            <a:normAutofit/>
          </a:bodyPr>
          <a:lstStyle/>
          <a:p>
            <a:pPr marL="194310" indent="-194310" defTabSz="457200">
              <a:spcAft>
                <a:spcPts val="1200"/>
              </a:spcAft>
              <a:buClr>
                <a:schemeClr val="accent1"/>
              </a:buClr>
              <a:buFont typeface="Wingdings" pitchFamily="2" charset="2"/>
              <a:buChar char="§"/>
            </a:pPr>
            <a:r>
              <a:rPr lang="en-US" sz="1800" dirty="0">
                <a:latin typeface="+mj-lt"/>
                <a:ea typeface="+mn-ea"/>
                <a:cs typeface="+mn-cs"/>
              </a:rPr>
              <a:t>Provocative Question: </a:t>
            </a:r>
            <a:r>
              <a:rPr lang="en-US" sz="1800" dirty="0">
                <a:latin typeface="+mn-lt"/>
                <a:ea typeface="+mn-ea"/>
                <a:cs typeface="+mn-cs"/>
              </a:rPr>
              <a:t>What molecular pathways drive treatment resistance in children? </a:t>
            </a:r>
          </a:p>
          <a:p>
            <a:pPr marL="194310" indent="-194310" defTabSz="457200">
              <a:spcAft>
                <a:spcPts val="1200"/>
              </a:spcAft>
              <a:buClr>
                <a:schemeClr val="accent1"/>
              </a:buClr>
              <a:buFont typeface="Wingdings" pitchFamily="2" charset="2"/>
              <a:buChar char="§"/>
            </a:pPr>
            <a:r>
              <a:rPr lang="en-US" sz="1800" dirty="0">
                <a:latin typeface="+mj-lt"/>
                <a:ea typeface="+mn-ea"/>
                <a:cs typeface="+mn-cs"/>
              </a:rPr>
              <a:t>Data Sources: </a:t>
            </a:r>
            <a:r>
              <a:rPr lang="en-US" sz="1800" dirty="0">
                <a:latin typeface="+mn-lt"/>
                <a:ea typeface="+mn-ea"/>
                <a:cs typeface="+mn-cs"/>
              </a:rPr>
              <a:t>MCC ORIEN TCC and Avatar (Somatic and Germline Sequencing)</a:t>
            </a:r>
          </a:p>
          <a:p>
            <a:pPr marL="194310" indent="-194310" defTabSz="457200">
              <a:spcAft>
                <a:spcPts val="1200"/>
              </a:spcAft>
              <a:buClr>
                <a:schemeClr val="accent1"/>
              </a:buClr>
              <a:buFont typeface="Wingdings" pitchFamily="2" charset="2"/>
              <a:buChar char="§"/>
            </a:pPr>
            <a:r>
              <a:rPr lang="en-US" sz="1800" dirty="0">
                <a:latin typeface="+mj-lt"/>
                <a:ea typeface="+mn-ea"/>
                <a:cs typeface="+mn-cs"/>
              </a:rPr>
              <a:t>Population: </a:t>
            </a:r>
            <a:r>
              <a:rPr lang="en-US" sz="1800" dirty="0">
                <a:latin typeface="+mn-lt"/>
                <a:ea typeface="+mn-ea"/>
                <a:cs typeface="+mn-cs"/>
              </a:rPr>
              <a:t>Childhood cancer patients consented to participate in the ORIEN TCC Protocol</a:t>
            </a:r>
          </a:p>
          <a:p>
            <a:pPr marL="194310" indent="-194310" defTabSz="457200">
              <a:spcAft>
                <a:spcPts val="1200"/>
              </a:spcAft>
              <a:buClr>
                <a:schemeClr val="accent1"/>
              </a:buClr>
              <a:buFont typeface="Wingdings" pitchFamily="2" charset="2"/>
              <a:buChar char="§"/>
            </a:pPr>
            <a:r>
              <a:rPr lang="en-US" sz="1800" dirty="0">
                <a:latin typeface="+mj-lt"/>
                <a:ea typeface="+mn-ea"/>
                <a:cs typeface="+mn-cs"/>
              </a:rPr>
              <a:t>Governance: </a:t>
            </a:r>
            <a:r>
              <a:rPr lang="en-US" sz="1800" dirty="0">
                <a:latin typeface="+mn-lt"/>
                <a:ea typeface="+mn-ea"/>
                <a:cs typeface="+mn-cs"/>
              </a:rPr>
              <a:t>ORIEN protocol at MCC</a:t>
            </a:r>
          </a:p>
          <a:p>
            <a:pPr marL="194310" indent="-194310" defTabSz="457200">
              <a:spcAft>
                <a:spcPts val="1200"/>
              </a:spcAft>
              <a:buClr>
                <a:schemeClr val="accent1"/>
              </a:buClr>
              <a:buFont typeface="Wingdings" pitchFamily="2" charset="2"/>
              <a:buChar char="§"/>
            </a:pPr>
            <a:r>
              <a:rPr lang="en-US" sz="1800" dirty="0">
                <a:latin typeface="+mj-lt"/>
                <a:ea typeface="+mn-ea"/>
                <a:cs typeface="+mn-cs"/>
              </a:rPr>
              <a:t>Contact: </a:t>
            </a:r>
            <a:r>
              <a:rPr lang="en-US" sz="1800" dirty="0">
                <a:latin typeface="+mn-lt"/>
                <a:ea typeface="+mn-ea"/>
                <a:cs typeface="+mn-cs"/>
              </a:rPr>
              <a:t>Jill </a:t>
            </a:r>
            <a:r>
              <a:rPr lang="en-US" sz="1800" dirty="0" err="1">
                <a:latin typeface="+mn-lt"/>
                <a:ea typeface="+mn-ea"/>
                <a:cs typeface="+mn-cs"/>
              </a:rPr>
              <a:t>Kolesar</a:t>
            </a:r>
            <a:r>
              <a:rPr lang="en-US" sz="1800" dirty="0">
                <a:latin typeface="+mn-lt"/>
                <a:ea typeface="+mn-ea"/>
                <a:cs typeface="+mn-cs"/>
              </a:rPr>
              <a:t>, PharmD</a:t>
            </a:r>
          </a:p>
        </p:txBody>
      </p:sp>
    </p:spTree>
    <p:extLst>
      <p:ext uri="{BB962C8B-B14F-4D97-AF65-F5344CB8AC3E}">
        <p14:creationId xmlns:p14="http://schemas.microsoft.com/office/powerpoint/2010/main" val="267498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36E1-1C61-475B-BFF1-2CDC4F1A5BD7}"/>
              </a:ext>
            </a:extLst>
          </p:cNvPr>
          <p:cNvSpPr>
            <a:spLocks noGrp="1"/>
          </p:cNvSpPr>
          <p:nvPr>
            <p:ph type="title"/>
          </p:nvPr>
        </p:nvSpPr>
        <p:spPr>
          <a:xfrm>
            <a:off x="313709" y="137162"/>
            <a:ext cx="8516582" cy="837080"/>
          </a:xfrm>
        </p:spPr>
        <p:txBody>
          <a:bodyPr/>
          <a:lstStyle/>
          <a:p>
            <a:pPr algn="ctr"/>
            <a:r>
              <a:rPr lang="en-US" sz="2800" dirty="0"/>
              <a:t>Aim 4:  Extension of NAACCR XML </a:t>
            </a:r>
            <a:br>
              <a:rPr lang="en-US" sz="2800" dirty="0"/>
            </a:br>
            <a:r>
              <a:rPr lang="en-US" sz="2800" dirty="0"/>
              <a:t>Data Exchange Standard</a:t>
            </a:r>
          </a:p>
        </p:txBody>
      </p:sp>
      <p:sp>
        <p:nvSpPr>
          <p:cNvPr id="3" name="Content Placeholder 2">
            <a:extLst>
              <a:ext uri="{FF2B5EF4-FFF2-40B4-BE49-F238E27FC236}">
                <a16:creationId xmlns:a16="http://schemas.microsoft.com/office/drawing/2014/main" id="{735920EE-48D9-4621-8195-60361D3D6ADF}"/>
              </a:ext>
            </a:extLst>
          </p:cNvPr>
          <p:cNvSpPr>
            <a:spLocks noGrp="1"/>
          </p:cNvSpPr>
          <p:nvPr>
            <p:ph idx="1"/>
          </p:nvPr>
        </p:nvSpPr>
        <p:spPr>
          <a:xfrm>
            <a:off x="459253" y="1224500"/>
            <a:ext cx="8225495" cy="3591591"/>
          </a:xfrm>
        </p:spPr>
        <p:txBody>
          <a:bodyPr>
            <a:normAutofit/>
          </a:bodyPr>
          <a:lstStyle/>
          <a:p>
            <a:pPr marL="194310" indent="-194310" defTabSz="457200">
              <a:spcAft>
                <a:spcPts val="1200"/>
              </a:spcAft>
              <a:buClr>
                <a:schemeClr val="accent1"/>
              </a:buClr>
              <a:buFont typeface="Wingdings" pitchFamily="2" charset="2"/>
              <a:buChar char="§"/>
            </a:pPr>
            <a:r>
              <a:rPr lang="en-US" sz="1800" dirty="0">
                <a:latin typeface="+mj-lt"/>
                <a:ea typeface="+mn-ea"/>
                <a:cs typeface="+mn-cs"/>
              </a:rPr>
              <a:t>Provocative Question: </a:t>
            </a:r>
            <a:r>
              <a:rPr lang="en-US" sz="1800" dirty="0">
                <a:latin typeface="+mn-lt"/>
                <a:ea typeface="+mn-ea"/>
                <a:cs typeface="+mn-cs"/>
              </a:rPr>
              <a:t>Can extensions to the NAACCR XML Data Exchange Standard accelerate the harmonization and sharing of childhood cancer data?</a:t>
            </a:r>
          </a:p>
          <a:p>
            <a:pPr marL="194310" indent="-194310" defTabSz="457200">
              <a:spcAft>
                <a:spcPts val="1200"/>
              </a:spcAft>
              <a:buClr>
                <a:schemeClr val="accent1"/>
              </a:buClr>
              <a:buFont typeface="Wingdings" pitchFamily="2" charset="2"/>
              <a:buChar char="§"/>
            </a:pPr>
            <a:r>
              <a:rPr lang="en-US" sz="1800" dirty="0">
                <a:latin typeface="+mj-lt"/>
                <a:ea typeface="+mn-ea"/>
                <a:cs typeface="+mn-cs"/>
              </a:rPr>
              <a:t>Data Resources/Sources: </a:t>
            </a:r>
            <a:r>
              <a:rPr lang="en-US" sz="1800" dirty="0">
                <a:latin typeface="+mn-lt"/>
                <a:ea typeface="+mn-ea"/>
                <a:cs typeface="+mn-cs"/>
              </a:rPr>
              <a:t>NAACCR XML Data Exchange Standard; various molecular, clinical and outcome data collected at the population level on childhood cancer patients</a:t>
            </a:r>
          </a:p>
          <a:p>
            <a:pPr marL="194310" indent="-194310" defTabSz="457200">
              <a:spcAft>
                <a:spcPts val="1200"/>
              </a:spcAft>
              <a:buClr>
                <a:schemeClr val="accent1"/>
              </a:buClr>
              <a:buFont typeface="Wingdings" pitchFamily="2" charset="2"/>
              <a:buChar char="§"/>
            </a:pPr>
            <a:r>
              <a:rPr lang="en-US" sz="1800" dirty="0">
                <a:latin typeface="+mj-lt"/>
                <a:ea typeface="+mn-ea"/>
                <a:cs typeface="+mn-cs"/>
              </a:rPr>
              <a:t>Population: </a:t>
            </a:r>
            <a:r>
              <a:rPr lang="en-US" sz="1800" dirty="0">
                <a:latin typeface="+mn-lt"/>
                <a:ea typeface="+mn-ea"/>
                <a:cs typeface="+mn-cs"/>
              </a:rPr>
              <a:t>All childhood cancer cases represented by NCCN P30 Supplements</a:t>
            </a:r>
          </a:p>
          <a:p>
            <a:pPr marL="194310" indent="-194310" defTabSz="457200">
              <a:spcAft>
                <a:spcPts val="1200"/>
              </a:spcAft>
              <a:buClr>
                <a:schemeClr val="accent1"/>
              </a:buClr>
              <a:buFont typeface="Wingdings" pitchFamily="2" charset="2"/>
              <a:buChar char="§"/>
            </a:pPr>
            <a:r>
              <a:rPr lang="en-US" sz="1800" dirty="0">
                <a:latin typeface="+mj-lt"/>
                <a:ea typeface="+mn-ea"/>
                <a:cs typeface="+mn-cs"/>
              </a:rPr>
              <a:t>Governance: </a:t>
            </a:r>
            <a:r>
              <a:rPr lang="en-US" sz="1800" dirty="0">
                <a:latin typeface="+mn-lt"/>
                <a:ea typeface="+mn-ea"/>
                <a:cs typeface="+mn-cs"/>
              </a:rPr>
              <a:t>Data governance resides at each individual cancer center; data standards governance, including data vocabulary selection, will be informed through collaboration and participation with relevant NCCR workgroups</a:t>
            </a:r>
          </a:p>
          <a:p>
            <a:pPr marL="194310" indent="-194310" defTabSz="457200">
              <a:spcAft>
                <a:spcPts val="1200"/>
              </a:spcAft>
              <a:buClr>
                <a:schemeClr val="accent1"/>
              </a:buClr>
              <a:buFont typeface="Wingdings" pitchFamily="2" charset="2"/>
              <a:buChar char="§"/>
            </a:pPr>
            <a:r>
              <a:rPr lang="en-US" sz="1800" dirty="0">
                <a:latin typeface="+mj-lt"/>
                <a:ea typeface="+mn-ea"/>
                <a:cs typeface="+mn-cs"/>
              </a:rPr>
              <a:t>Contact: </a:t>
            </a:r>
            <a:r>
              <a:rPr lang="en-US" sz="1800" dirty="0">
                <a:latin typeface="+mn-lt"/>
                <a:ea typeface="+mn-ea"/>
                <a:cs typeface="+mn-cs"/>
              </a:rPr>
              <a:t>Isaac Hands, MPH</a:t>
            </a:r>
            <a:endParaRPr lang="en-US" sz="1500" dirty="0">
              <a:latin typeface="+mn-lt"/>
              <a:ea typeface="+mn-ea"/>
              <a:cs typeface="+mn-cs"/>
            </a:endParaRPr>
          </a:p>
        </p:txBody>
      </p:sp>
    </p:spTree>
    <p:extLst>
      <p:ext uri="{BB962C8B-B14F-4D97-AF65-F5344CB8AC3E}">
        <p14:creationId xmlns:p14="http://schemas.microsoft.com/office/powerpoint/2010/main" val="203003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846F5-A238-44FB-90D3-0117AFE7873E}"/>
              </a:ext>
            </a:extLst>
          </p:cNvPr>
          <p:cNvSpPr>
            <a:spLocks noGrp="1"/>
          </p:cNvSpPr>
          <p:nvPr>
            <p:ph type="title"/>
          </p:nvPr>
        </p:nvSpPr>
        <p:spPr>
          <a:xfrm>
            <a:off x="3" y="130648"/>
            <a:ext cx="9143999" cy="837080"/>
          </a:xfrm>
        </p:spPr>
        <p:txBody>
          <a:bodyPr anchor="t">
            <a:noAutofit/>
          </a:bodyPr>
          <a:lstStyle/>
          <a:p>
            <a:pPr algn="ctr">
              <a:lnSpc>
                <a:spcPct val="90000"/>
              </a:lnSpc>
            </a:pPr>
            <a:r>
              <a:rPr lang="en-US" sz="2800" dirty="0"/>
              <a:t>Childhood Cancer in Kentucky </a:t>
            </a:r>
            <a:r>
              <a:rPr lang="en-US" sz="2800"/>
              <a:t>Annual Report</a:t>
            </a:r>
            <a:br>
              <a:rPr lang="en-US" sz="2800"/>
            </a:br>
            <a:r>
              <a:rPr lang="en-US" sz="2800"/>
              <a:t>2008 - 2017</a:t>
            </a:r>
          </a:p>
        </p:txBody>
      </p:sp>
      <p:sp>
        <p:nvSpPr>
          <p:cNvPr id="3" name="Content Placeholder 2">
            <a:extLst>
              <a:ext uri="{FF2B5EF4-FFF2-40B4-BE49-F238E27FC236}">
                <a16:creationId xmlns:a16="http://schemas.microsoft.com/office/drawing/2014/main" id="{22856776-ECD6-4230-A4E8-51B718E5C101}"/>
              </a:ext>
            </a:extLst>
          </p:cNvPr>
          <p:cNvSpPr>
            <a:spLocks noGrp="1"/>
          </p:cNvSpPr>
          <p:nvPr>
            <p:ph sz="half" idx="1"/>
          </p:nvPr>
        </p:nvSpPr>
        <p:spPr>
          <a:xfrm>
            <a:off x="813141" y="977321"/>
            <a:ext cx="4038600" cy="3394472"/>
          </a:xfrm>
        </p:spPr>
        <p:txBody>
          <a:bodyPr>
            <a:normAutofit/>
          </a:bodyPr>
          <a:lstStyle/>
          <a:p>
            <a:r>
              <a:rPr lang="en-US" dirty="0"/>
              <a:t> </a:t>
            </a:r>
            <a:r>
              <a:rPr lang="en-US" dirty="0">
                <a:hlinkClick r:id="rId2"/>
              </a:rPr>
              <a:t>https://www.kcr.uky.edu/kcr/KCR Childhood Legislative Report_002_2020_12.pdf</a:t>
            </a:r>
            <a:endParaRPr lang="en-US" dirty="0"/>
          </a:p>
        </p:txBody>
      </p:sp>
      <p:pic>
        <p:nvPicPr>
          <p:cNvPr id="8" name="Picture 7" descr="Map&#10;&#10;Description automatically generated">
            <a:extLst>
              <a:ext uri="{FF2B5EF4-FFF2-40B4-BE49-F238E27FC236}">
                <a16:creationId xmlns:a16="http://schemas.microsoft.com/office/drawing/2014/main" id="{DF7ED87E-D2BB-43C0-A030-01B5CAF85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588" y="1348557"/>
            <a:ext cx="2622230" cy="3394472"/>
          </a:xfrm>
          <a:prstGeom prst="rect">
            <a:avLst/>
          </a:prstGeom>
          <a:noFill/>
        </p:spPr>
      </p:pic>
      <p:pic>
        <p:nvPicPr>
          <p:cNvPr id="10" name="Picture 9" descr="Qr code&#10;&#10;Description automatically generated">
            <a:extLst>
              <a:ext uri="{FF2B5EF4-FFF2-40B4-BE49-F238E27FC236}">
                <a16:creationId xmlns:a16="http://schemas.microsoft.com/office/drawing/2014/main" id="{058110D6-F24B-4FC1-8E3C-708E541BA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165" y="2289452"/>
            <a:ext cx="2453577" cy="2453577"/>
          </a:xfrm>
          <a:prstGeom prst="rect">
            <a:avLst/>
          </a:prstGeom>
        </p:spPr>
      </p:pic>
    </p:spTree>
    <p:extLst>
      <p:ext uri="{BB962C8B-B14F-4D97-AF65-F5344CB8AC3E}">
        <p14:creationId xmlns:p14="http://schemas.microsoft.com/office/powerpoint/2010/main" val="2949979156"/>
      </p:ext>
    </p:extLst>
  </p:cSld>
  <p:clrMapOvr>
    <a:masterClrMapping/>
  </p:clrMapOvr>
</p:sld>
</file>

<file path=ppt/theme/theme1.xml><?xml version="1.0" encoding="utf-8"?>
<a:theme xmlns:a="http://schemas.openxmlformats.org/drawingml/2006/main" name="Advantage">
  <a:themeElements>
    <a:clrScheme name="MCC Site Visit Color Scheme">
      <a:dk1>
        <a:srgbClr val="000000"/>
      </a:dk1>
      <a:lt1>
        <a:srgbClr val="FFFFFF"/>
      </a:lt1>
      <a:dk2>
        <a:srgbClr val="91ADDC"/>
      </a:dk2>
      <a:lt2>
        <a:srgbClr val="DF8400"/>
      </a:lt2>
      <a:accent1>
        <a:srgbClr val="0032A0"/>
      </a:accent1>
      <a:accent2>
        <a:srgbClr val="BF0000"/>
      </a:accent2>
      <a:accent3>
        <a:srgbClr val="656469"/>
      </a:accent3>
      <a:accent4>
        <a:srgbClr val="FFCE0F"/>
      </a:accent4>
      <a:accent5>
        <a:srgbClr val="66A91E"/>
      </a:accent5>
      <a:accent6>
        <a:srgbClr val="67448F"/>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82234CFCADEC4781492B0245941B3D" ma:contentTypeVersion="8" ma:contentTypeDescription="Create a new document." ma:contentTypeScope="" ma:versionID="9645015943353dfac4623e7125123b42">
  <xsd:schema xmlns:xsd="http://www.w3.org/2001/XMLSchema" xmlns:xs="http://www.w3.org/2001/XMLSchema" xmlns:p="http://schemas.microsoft.com/office/2006/metadata/properties" xmlns:ns2="0f445d48-f5dd-4696-ba16-7766ed970f15" xmlns:ns3="9ce50b0f-2423-4929-9f50-4fe8e7f79deb" targetNamespace="http://schemas.microsoft.com/office/2006/metadata/properties" ma:root="true" ma:fieldsID="18932721fe931b78c56005a5f8ab6ede" ns2:_="" ns3:_="">
    <xsd:import namespace="0f445d48-f5dd-4696-ba16-7766ed970f15"/>
    <xsd:import namespace="9ce50b0f-2423-4929-9f50-4fe8e7f79d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445d48-f5dd-4696-ba16-7766ed970f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e50b0f-2423-4929-9f50-4fe8e7f79d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1645EA-D89A-4454-AC76-B492437090D8}"/>
</file>

<file path=customXml/itemProps2.xml><?xml version="1.0" encoding="utf-8"?>
<ds:datastoreItem xmlns:ds="http://schemas.openxmlformats.org/officeDocument/2006/customXml" ds:itemID="{51F2C788-D680-43CA-B17B-74023DAE6D95}"/>
</file>

<file path=customXml/itemProps3.xml><?xml version="1.0" encoding="utf-8"?>
<ds:datastoreItem xmlns:ds="http://schemas.openxmlformats.org/officeDocument/2006/customXml" ds:itemID="{FA92EEF3-E90D-4AC3-A6ED-D3AA10B27331}"/>
</file>

<file path=docProps/app.xml><?xml version="1.0" encoding="utf-8"?>
<Properties xmlns="http://schemas.openxmlformats.org/officeDocument/2006/extended-properties" xmlns:vt="http://schemas.openxmlformats.org/officeDocument/2006/docPropsVTypes">
  <Template/>
  <TotalTime>4167</TotalTime>
  <Words>732</Words>
  <Application>Microsoft Macintosh PowerPoint</Application>
  <PresentationFormat>On-screen Show (16:9)</PresentationFormat>
  <Paragraphs>65</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PingFangSC-Regular</vt:lpstr>
      <vt:lpstr>Arial</vt:lpstr>
      <vt:lpstr>Calibri</vt:lpstr>
      <vt:lpstr>Courier New</vt:lpstr>
      <vt:lpstr>Franklin Gothic Book</vt:lpstr>
      <vt:lpstr>Franklin Gothic Medium</vt:lpstr>
      <vt:lpstr>Franklin Gothic Medium Regular</vt:lpstr>
      <vt:lpstr>System Font Regular</vt:lpstr>
      <vt:lpstr>Wingdings</vt:lpstr>
      <vt:lpstr>Advantage</vt:lpstr>
      <vt:lpstr>Markey Cancer Center National Childhood Cancer Registry P30 Supplement</vt:lpstr>
      <vt:lpstr>Background</vt:lpstr>
      <vt:lpstr>Age-Adjusted Childhood Cancer Incidence Rates 2008-2017</vt:lpstr>
      <vt:lpstr>Aim 1:  Multidimensional Population-Based  Childhood Brain and CNS Tumor Data</vt:lpstr>
      <vt:lpstr>Aim 2: Genomic and Detailed Treatment Data for  MCC Childhood Cancer Patients</vt:lpstr>
      <vt:lpstr>Aim 3:  Submission of Molecular, Clinical and Outcome Data from Childhood Cases from the Oncology Research Information Exchange Network (ORIEN)</vt:lpstr>
      <vt:lpstr>Aim 4:  Extension of NAACCR XML  Data Exchange Standard</vt:lpstr>
      <vt:lpstr>Childhood Cancer in Kentucky Annual Report 2008 - 2017</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Bhakta, Avinash</dc:creator>
  <cp:lastModifiedBy>Wright, Elise</cp:lastModifiedBy>
  <cp:revision>526</cp:revision>
  <cp:lastPrinted>2018-10-08T11:55:06Z</cp:lastPrinted>
  <dcterms:created xsi:type="dcterms:W3CDTF">2012-10-30T14:31:44Z</dcterms:created>
  <dcterms:modified xsi:type="dcterms:W3CDTF">2021-01-29T17:53:55Z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0x0101001682234CFCADEC4781492B0245941B3D</vt:lpwstr>
  </property>
</Properties>
</file>