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72" userDrawn="1">
          <p15:clr>
            <a:srgbClr val="A4A3A4"/>
          </p15:clr>
        </p15:guide>
        <p15:guide id="2" pos="20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378"/>
    <p:restoredTop sz="96057"/>
  </p:normalViewPr>
  <p:slideViewPr>
    <p:cSldViewPr snapToGrid="0" snapToObjects="1">
      <p:cViewPr>
        <p:scale>
          <a:sx n="32" d="100"/>
          <a:sy n="32" d="100"/>
        </p:scale>
        <p:origin x="2088" y="-48"/>
      </p:cViewPr>
      <p:guideLst>
        <p:guide orient="horz" pos="15672"/>
        <p:guide pos="2078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C97E6-4347-E94F-8271-8B86AF9D6516}" type="datetimeFigureOut">
              <a:rPr lang="en-US" smtClean="0"/>
              <a:t>1/29/21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8264D-A854-8741-9EAF-6BDA945987B7}" type="slidenum">
              <a:rPr lang="en-US" smtClean="0"/>
              <a:t>‹#›</a:t>
            </a:fld>
            <a:endParaRPr lang="en-US" dirty="0"/>
          </a:p>
        </p:txBody>
      </p:sp>
    </p:spTree>
    <p:extLst>
      <p:ext uri="{BB962C8B-B14F-4D97-AF65-F5344CB8AC3E}">
        <p14:creationId xmlns:p14="http://schemas.microsoft.com/office/powerpoint/2010/main" val="583020749"/>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8264D-A854-8741-9EAF-6BDA945987B7}" type="slidenum">
              <a:rPr lang="en-US" smtClean="0"/>
              <a:t>1</a:t>
            </a:fld>
            <a:endParaRPr lang="en-US" dirty="0"/>
          </a:p>
        </p:txBody>
      </p:sp>
    </p:spTree>
    <p:extLst>
      <p:ext uri="{BB962C8B-B14F-4D97-AF65-F5344CB8AC3E}">
        <p14:creationId xmlns:p14="http://schemas.microsoft.com/office/powerpoint/2010/main" val="68808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1B892C-5E69-6047-A25E-855F1B719BD7}"/>
              </a:ext>
            </a:extLst>
          </p:cNvPr>
          <p:cNvSpPr/>
          <p:nvPr userDrawn="1"/>
        </p:nvSpPr>
        <p:spPr>
          <a:xfrm>
            <a:off x="-5452" y="-38367"/>
            <a:ext cx="43891203" cy="4401611"/>
          </a:xfrm>
          <a:prstGeom prst="rect">
            <a:avLst/>
          </a:prstGeom>
          <a:gradFill>
            <a:gsLst>
              <a:gs pos="12000">
                <a:schemeClr val="bg1"/>
              </a:gs>
              <a:gs pos="0">
                <a:schemeClr val="accent1">
                  <a:lumMod val="45000"/>
                  <a:lumOff val="55000"/>
                </a:schemeClr>
              </a:gs>
              <a:gs pos="0">
                <a:schemeClr val="tx2">
                  <a:lumMod val="20000"/>
                  <a:lumOff val="80000"/>
                </a:schemeClr>
              </a:gs>
              <a:gs pos="6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6" name="Rectangle 5">
            <a:extLst>
              <a:ext uri="{FF2B5EF4-FFF2-40B4-BE49-F238E27FC236}">
                <a16:creationId xmlns:a16="http://schemas.microsoft.com/office/drawing/2014/main" id="{5766372B-237B-B947-A51D-58BA8C441836}"/>
              </a:ext>
            </a:extLst>
          </p:cNvPr>
          <p:cNvSpPr/>
          <p:nvPr userDrawn="1"/>
        </p:nvSpPr>
        <p:spPr>
          <a:xfrm>
            <a:off x="-2" y="4669011"/>
            <a:ext cx="43891203" cy="294876"/>
          </a:xfrm>
          <a:prstGeom prst="rect">
            <a:avLst/>
          </a:prstGeom>
          <a:gradFill>
            <a:gsLst>
              <a:gs pos="71000">
                <a:schemeClr val="bg1"/>
              </a:gs>
              <a:gs pos="0">
                <a:schemeClr val="accent1">
                  <a:lumMod val="45000"/>
                  <a:lumOff val="55000"/>
                </a:schemeClr>
              </a:gs>
              <a:gs pos="10000">
                <a:schemeClr val="tx2">
                  <a:lumMod val="20000"/>
                  <a:lumOff val="80000"/>
                </a:schemeClr>
              </a:gs>
              <a:gs pos="98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7" name="Rectangle 6">
            <a:extLst>
              <a:ext uri="{FF2B5EF4-FFF2-40B4-BE49-F238E27FC236}">
                <a16:creationId xmlns:a16="http://schemas.microsoft.com/office/drawing/2014/main" id="{D334CC5A-FF2B-9D43-B9C0-3480803B29A4}"/>
              </a:ext>
            </a:extLst>
          </p:cNvPr>
          <p:cNvSpPr/>
          <p:nvPr userDrawn="1"/>
        </p:nvSpPr>
        <p:spPr>
          <a:xfrm>
            <a:off x="-1" y="32423436"/>
            <a:ext cx="43891203" cy="494964"/>
          </a:xfrm>
          <a:prstGeom prst="rect">
            <a:avLst/>
          </a:prstGeom>
          <a:gradFill>
            <a:gsLst>
              <a:gs pos="35000">
                <a:schemeClr val="bg1"/>
              </a:gs>
              <a:gs pos="96000">
                <a:schemeClr val="accent1">
                  <a:lumMod val="45000"/>
                  <a:lumOff val="55000"/>
                </a:schemeClr>
              </a:gs>
              <a:gs pos="87000">
                <a:schemeClr val="tx2">
                  <a:lumMod val="20000"/>
                  <a:lumOff val="80000"/>
                </a:schemeClr>
              </a:gs>
              <a:gs pos="78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Tree>
    <p:extLst>
      <p:ext uri="{BB962C8B-B14F-4D97-AF65-F5344CB8AC3E}">
        <p14:creationId xmlns:p14="http://schemas.microsoft.com/office/powerpoint/2010/main" val="30268072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2A8ED8-587B-2E45-9E9E-3CD5BB217C00}"/>
              </a:ext>
            </a:extLst>
          </p:cNvPr>
          <p:cNvSpPr/>
          <p:nvPr userDrawn="1"/>
        </p:nvSpPr>
        <p:spPr>
          <a:xfrm>
            <a:off x="-5452" y="-38367"/>
            <a:ext cx="43891203" cy="4401611"/>
          </a:xfrm>
          <a:prstGeom prst="rect">
            <a:avLst/>
          </a:prstGeom>
          <a:gradFill>
            <a:gsLst>
              <a:gs pos="12000">
                <a:schemeClr val="bg1"/>
              </a:gs>
              <a:gs pos="0">
                <a:schemeClr val="accent1">
                  <a:lumMod val="45000"/>
                  <a:lumOff val="55000"/>
                </a:schemeClr>
              </a:gs>
              <a:gs pos="0">
                <a:schemeClr val="tx2">
                  <a:lumMod val="20000"/>
                  <a:lumOff val="80000"/>
                </a:schemeClr>
              </a:gs>
              <a:gs pos="6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8" name="Rectangle 7">
            <a:extLst>
              <a:ext uri="{FF2B5EF4-FFF2-40B4-BE49-F238E27FC236}">
                <a16:creationId xmlns:a16="http://schemas.microsoft.com/office/drawing/2014/main" id="{E142F7C4-2502-7344-9D70-D7BCFDF7CD83}"/>
              </a:ext>
            </a:extLst>
          </p:cNvPr>
          <p:cNvSpPr/>
          <p:nvPr userDrawn="1"/>
        </p:nvSpPr>
        <p:spPr>
          <a:xfrm>
            <a:off x="-2" y="4813388"/>
            <a:ext cx="43891203" cy="458753"/>
          </a:xfrm>
          <a:prstGeom prst="rect">
            <a:avLst/>
          </a:prstGeom>
          <a:gradFill>
            <a:gsLst>
              <a:gs pos="71000">
                <a:schemeClr val="bg1"/>
              </a:gs>
              <a:gs pos="0">
                <a:schemeClr val="accent1">
                  <a:lumMod val="45000"/>
                  <a:lumOff val="55000"/>
                </a:schemeClr>
              </a:gs>
              <a:gs pos="10000">
                <a:schemeClr val="tx2">
                  <a:lumMod val="20000"/>
                  <a:lumOff val="80000"/>
                </a:schemeClr>
              </a:gs>
              <a:gs pos="98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9" name="Rectangle 8">
            <a:extLst>
              <a:ext uri="{FF2B5EF4-FFF2-40B4-BE49-F238E27FC236}">
                <a16:creationId xmlns:a16="http://schemas.microsoft.com/office/drawing/2014/main" id="{4B4B54B7-0459-B140-9FD3-D9894B627D14}"/>
              </a:ext>
            </a:extLst>
          </p:cNvPr>
          <p:cNvSpPr/>
          <p:nvPr userDrawn="1"/>
        </p:nvSpPr>
        <p:spPr>
          <a:xfrm>
            <a:off x="-1" y="32423436"/>
            <a:ext cx="43891203" cy="494964"/>
          </a:xfrm>
          <a:prstGeom prst="rect">
            <a:avLst/>
          </a:prstGeom>
          <a:gradFill>
            <a:gsLst>
              <a:gs pos="35000">
                <a:schemeClr val="bg1"/>
              </a:gs>
              <a:gs pos="96000">
                <a:schemeClr val="accent1">
                  <a:lumMod val="45000"/>
                  <a:lumOff val="55000"/>
                </a:schemeClr>
              </a:gs>
              <a:gs pos="87000">
                <a:schemeClr val="tx2">
                  <a:lumMod val="20000"/>
                  <a:lumOff val="80000"/>
                </a:schemeClr>
              </a:gs>
              <a:gs pos="78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Tree>
    <p:extLst>
      <p:ext uri="{BB962C8B-B14F-4D97-AF65-F5344CB8AC3E}">
        <p14:creationId xmlns:p14="http://schemas.microsoft.com/office/powerpoint/2010/main" val="265734225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lm14@cumc.columbia.edu" TargetMode="External"/><Relationship Id="rId13" Type="http://schemas.openxmlformats.org/officeDocument/2006/relationships/image" Target="file:////var/folders/mk/s0c3v115057c81sflmpnk20h0000gn/T/com.microsoft.Word/WebArchiveCopyPasteTempFiles/columbia-university-irving-medical-center-vector-logo.png" TargetMode="External"/><Relationship Id="rId18" Type="http://schemas.openxmlformats.org/officeDocument/2006/relationships/image" Target="../media/image7.png"/><Relationship Id="rId3" Type="http://schemas.openxmlformats.org/officeDocument/2006/relationships/hyperlink" Target="mailto:jao37@cumc.columbia.edu" TargetMode="External"/><Relationship Id="rId7" Type="http://schemas.openxmlformats.org/officeDocument/2006/relationships/hyperlink" Target="mailto:npt2105@cumc.columbia.edu" TargetMode="External"/><Relationship Id="rId12" Type="http://schemas.openxmlformats.org/officeDocument/2006/relationships/image" Target="../media/image3.png"/><Relationship Id="rId17"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tm2905@cumc.columbia.edu" TargetMode="External"/><Relationship Id="rId11" Type="http://schemas.openxmlformats.org/officeDocument/2006/relationships/image" Target="../media/image2.tiff"/><Relationship Id="rId5" Type="http://schemas.openxmlformats.org/officeDocument/2006/relationships/hyperlink" Target="mailto:jk2034@cumc.columbia.edu" TargetMode="External"/><Relationship Id="rId15" Type="http://schemas.openxmlformats.org/officeDocument/2006/relationships/image" Target="../media/image4.emf"/><Relationship Id="rId10" Type="http://schemas.openxmlformats.org/officeDocument/2006/relationships/image" Target="../media/image1.png"/><Relationship Id="rId19" Type="http://schemas.openxmlformats.org/officeDocument/2006/relationships/image" Target="../media/image8.emf"/><Relationship Id="rId4" Type="http://schemas.openxmlformats.org/officeDocument/2006/relationships/hyperlink" Target="mailto:jp3679@cumc.columbia.edu" TargetMode="External"/><Relationship Id="rId9" Type="http://schemas.openxmlformats.org/officeDocument/2006/relationships/hyperlink" Target="mailto:jw16@cumc.columbia.edu" TargetMode="External"/><Relationship Id="rId14" Type="http://schemas.openxmlformats.org/officeDocument/2006/relationships/hyperlink" Target="https://ohdsi.github.io/TheBookOfOhdsi/CommonDataMode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7709A7-7AA0-DC4B-BFEB-91799C88D0E1}"/>
              </a:ext>
            </a:extLst>
          </p:cNvPr>
          <p:cNvSpPr/>
          <p:nvPr/>
        </p:nvSpPr>
        <p:spPr>
          <a:xfrm>
            <a:off x="49616" y="999908"/>
            <a:ext cx="43891203" cy="3291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B7EEF6-2C3A-C542-835D-6529CBDE5BF8}"/>
              </a:ext>
            </a:extLst>
          </p:cNvPr>
          <p:cNvSpPr txBox="1"/>
          <p:nvPr/>
        </p:nvSpPr>
        <p:spPr>
          <a:xfrm>
            <a:off x="11907151" y="5092254"/>
            <a:ext cx="31099606"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DATA RESOURCES</a:t>
            </a:r>
          </a:p>
        </p:txBody>
      </p:sp>
      <p:sp>
        <p:nvSpPr>
          <p:cNvPr id="4" name="TextBox 3">
            <a:extLst>
              <a:ext uri="{FF2B5EF4-FFF2-40B4-BE49-F238E27FC236}">
                <a16:creationId xmlns:a16="http://schemas.microsoft.com/office/drawing/2014/main" id="{EF4E6A1A-F8F9-F04B-9C59-29D386519A65}"/>
              </a:ext>
            </a:extLst>
          </p:cNvPr>
          <p:cNvSpPr txBox="1"/>
          <p:nvPr/>
        </p:nvSpPr>
        <p:spPr>
          <a:xfrm>
            <a:off x="32838078" y="16819757"/>
            <a:ext cx="10168679" cy="7007046"/>
          </a:xfrm>
          <a:prstGeom prst="rect">
            <a:avLst/>
          </a:prstGeom>
          <a:noFill/>
        </p:spPr>
        <p:txBody>
          <a:bodyPr wrap="square" lIns="91440" tIns="45720" rIns="91440" bIns="45720" rtlCol="0" anchor="t">
            <a:spAutoFit/>
          </a:bodyPr>
          <a:lstStyle>
            <a:defPPr>
              <a:defRPr kern="1200" smtId="4294967295"/>
            </a:defPPr>
          </a:lstStyle>
          <a:p>
            <a:pPr marL="17145">
              <a:spcBef>
                <a:spcPts val="200"/>
              </a:spcBef>
            </a:pPr>
            <a:r>
              <a:rPr lang="en-US" sz="2200" b="1" dirty="0">
                <a:solidFill>
                  <a:srgbClr val="002060"/>
                </a:solidFill>
                <a:latin typeface="Arial" panose="020B0604020202020204" pitchFamily="34" charset="0"/>
                <a:cs typeface="Arial" panose="020B0604020202020204" pitchFamily="34" charset="0"/>
              </a:rPr>
              <a:t>Institutional and Local Governance</a:t>
            </a:r>
            <a:endParaRPr lang="en-US" dirty="0"/>
          </a:p>
          <a:p>
            <a:pPr marL="415925" indent="-32512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CUIMC IRB approved: #AAAT2879</a:t>
            </a:r>
          </a:p>
          <a:p>
            <a:pPr marL="869950" lvl="1" indent="-344170">
              <a:spcBef>
                <a:spcPts val="200"/>
              </a:spcBef>
              <a:buFont typeface="Arial" panose="020B0604020202020204" pitchFamily="34" charset="0"/>
              <a:buChar char="•"/>
            </a:pPr>
            <a:r>
              <a:rPr lang="en-US" sz="2000" dirty="0">
                <a:solidFill>
                  <a:srgbClr val="002060"/>
                </a:solidFill>
                <a:latin typeface="Arial"/>
                <a:cs typeface="Arial"/>
              </a:rPr>
              <a:t>Coded data submitted to NCI, code shared with honest broker (IMS) to link to state cancer registries</a:t>
            </a:r>
          </a:p>
          <a:p>
            <a:pPr marL="869950" lvl="1"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No additional patient consent required</a:t>
            </a:r>
          </a:p>
          <a:p>
            <a:pPr marL="415925"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Submitted data request to the Tri-Institutional Request Assessment Committee (TRAC) that provides regulatory and informatics support for data abstraction from the CUIMC Clinical Data Warehouse </a:t>
            </a:r>
            <a:r>
              <a:rPr lang="en-US" sz="2000" dirty="0">
                <a:solidFill>
                  <a:srgbClr val="002060"/>
                </a:solidFill>
                <a:latin typeface="Arial" panose="020B0604020202020204" pitchFamily="34" charset="0"/>
                <a:cs typeface="Arial" panose="020B0604020202020204" pitchFamily="34" charset="0"/>
                <a:sym typeface="Wingdings" pitchFamily="2" charset="2"/>
              </a:rPr>
              <a:t> will advise on needed DUA</a:t>
            </a:r>
            <a:endParaRPr lang="en-US" sz="2000" dirty="0">
              <a:solidFill>
                <a:srgbClr val="002060"/>
              </a:solidFill>
              <a:latin typeface="Arial" panose="020B0604020202020204" pitchFamily="34" charset="0"/>
              <a:cs typeface="Arial" panose="020B0604020202020204" pitchFamily="34" charset="0"/>
            </a:endParaRPr>
          </a:p>
          <a:p>
            <a:pPr marL="869950" lvl="1"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sym typeface="Wingdings" pitchFamily="2" charset="2"/>
              </a:rPr>
              <a:t>Anticipate needing DUA between CUIMC/NYP and NCI/IMS</a:t>
            </a:r>
            <a:endParaRPr lang="en-US" sz="2000" dirty="0">
              <a:solidFill>
                <a:srgbClr val="002060"/>
              </a:solidFill>
              <a:latin typeface="Arial" panose="020B0604020202020204" pitchFamily="34" charset="0"/>
              <a:cs typeface="Arial" panose="020B0604020202020204" pitchFamily="34" charset="0"/>
            </a:endParaRPr>
          </a:p>
          <a:p>
            <a:pPr marL="718820" lvl="1">
              <a:spcBef>
                <a:spcPts val="200"/>
              </a:spcBef>
            </a:pPr>
            <a:endParaRPr lang="en-US" sz="1000" dirty="0">
              <a:solidFill>
                <a:srgbClr val="002060"/>
              </a:solidFill>
              <a:latin typeface="Arial" panose="020B0604020202020204" pitchFamily="34" charset="0"/>
              <a:cs typeface="Arial" panose="020B0604020202020204" pitchFamily="34" charset="0"/>
            </a:endParaRPr>
          </a:p>
          <a:p>
            <a:pPr>
              <a:spcBef>
                <a:spcPts val="200"/>
              </a:spcBef>
            </a:pPr>
            <a:r>
              <a:rPr lang="en-US" sz="2200" b="1" dirty="0">
                <a:solidFill>
                  <a:srgbClr val="002060"/>
                </a:solidFill>
                <a:latin typeface="Arial" panose="020B0604020202020204" pitchFamily="34" charset="0"/>
                <a:cs typeface="Arial" panose="020B0604020202020204" pitchFamily="34" charset="0"/>
              </a:rPr>
              <a:t>State Registries (New York, New Jersey – both on SEER*DMS)</a:t>
            </a:r>
          </a:p>
          <a:p>
            <a:pPr marL="415925"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NY State Cancer Registry: meeting scheduled for 2/3/21</a:t>
            </a:r>
          </a:p>
          <a:p>
            <a:pPr marL="415925" indent="-344170">
              <a:spcBef>
                <a:spcPts val="200"/>
              </a:spcBef>
              <a:buFont typeface="Arial" panose="020B0604020202020204" pitchFamily="34" charset="0"/>
              <a:buChar char="•"/>
            </a:pPr>
            <a:r>
              <a:rPr lang="en-US" sz="2000" dirty="0">
                <a:solidFill>
                  <a:srgbClr val="002060"/>
                </a:solidFill>
                <a:latin typeface="Arial"/>
                <a:cs typeface="Arial"/>
              </a:rPr>
              <a:t>NJ State Registry: meeting on 1/25/21 </a:t>
            </a:r>
            <a:r>
              <a:rPr lang="en-US" sz="2000" dirty="0">
                <a:solidFill>
                  <a:srgbClr val="002060"/>
                </a:solidFill>
                <a:latin typeface="Arial"/>
                <a:cs typeface="Arial"/>
                <a:sym typeface="Wingdings" pitchFamily="2" charset="2"/>
              </a:rPr>
              <a:t> CUIMC to report all patient data to NYSCR</a:t>
            </a:r>
          </a:p>
          <a:p>
            <a:pPr marL="415925" indent="-344170">
              <a:spcBef>
                <a:spcPts val="200"/>
              </a:spcBef>
              <a:buFont typeface="Arial" panose="020B0604020202020204" pitchFamily="34" charset="0"/>
              <a:buChar char="•"/>
            </a:pPr>
            <a:r>
              <a:rPr lang="en-US" sz="2000" dirty="0">
                <a:solidFill>
                  <a:srgbClr val="002060"/>
                </a:solidFill>
                <a:latin typeface="Arial"/>
                <a:cs typeface="Arial"/>
                <a:sym typeface="Wingdings" pitchFamily="2" charset="2"/>
              </a:rPr>
              <a:t>NJSR to evaluate templates for the NY to NJ interstate exchange to ensure they will support transfer of our data</a:t>
            </a:r>
            <a:endParaRPr lang="en-US" sz="2000" dirty="0">
              <a:solidFill>
                <a:srgbClr val="002060"/>
              </a:solidFill>
              <a:latin typeface="Arial"/>
              <a:cs typeface="Arial"/>
            </a:endParaRPr>
          </a:p>
          <a:p>
            <a:pPr marL="415925"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sym typeface="Wingdings" pitchFamily="2" charset="2"/>
              </a:rPr>
              <a:t>In general, data to go through IMS who will work with registries on reading the data structure and processing the data</a:t>
            </a:r>
            <a:endParaRPr lang="en-US" sz="2000" dirty="0">
              <a:solidFill>
                <a:srgbClr val="002060"/>
              </a:solidFill>
              <a:latin typeface="Arial" panose="020B0604020202020204" pitchFamily="34" charset="0"/>
              <a:cs typeface="Arial" panose="020B0604020202020204" pitchFamily="34" charset="0"/>
            </a:endParaRPr>
          </a:p>
          <a:p>
            <a:pPr marL="342900" indent="-342900">
              <a:spcBef>
                <a:spcPts val="200"/>
              </a:spcBef>
              <a:buFont typeface="Arial" panose="020B0604020202020204" pitchFamily="34" charset="0"/>
              <a:buChar char="•"/>
            </a:pPr>
            <a:endParaRPr lang="en-US" sz="1000" dirty="0">
              <a:solidFill>
                <a:srgbClr val="002060"/>
              </a:solidFill>
              <a:latin typeface="Arial" panose="020B0604020202020204" pitchFamily="34" charset="0"/>
              <a:cs typeface="Arial" panose="020B0604020202020204" pitchFamily="34" charset="0"/>
            </a:endParaRPr>
          </a:p>
          <a:p>
            <a:pPr>
              <a:spcBef>
                <a:spcPts val="200"/>
              </a:spcBef>
            </a:pPr>
            <a:r>
              <a:rPr lang="en-US" sz="2200" b="1" dirty="0">
                <a:solidFill>
                  <a:srgbClr val="002060"/>
                </a:solidFill>
                <a:latin typeface="Arial" panose="020B0604020202020204" pitchFamily="34" charset="0"/>
                <a:cs typeface="Arial" panose="020B0604020202020204" pitchFamily="34" charset="0"/>
              </a:rPr>
              <a:t>Potential Challenges</a:t>
            </a:r>
          </a:p>
          <a:p>
            <a:pPr marL="415925"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Timing for non-NY patients if not submitting data directly to respective state registries</a:t>
            </a:r>
          </a:p>
          <a:p>
            <a:pPr marL="415925" indent="-344170">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Sharing of potentially detailed treatment and outcomes data for patients enrolled on clinical trials along with their clinical trials participation information</a:t>
            </a:r>
          </a:p>
        </p:txBody>
      </p:sp>
      <p:sp>
        <p:nvSpPr>
          <p:cNvPr id="5" name="TextBox 4">
            <a:extLst>
              <a:ext uri="{FF2B5EF4-FFF2-40B4-BE49-F238E27FC236}">
                <a16:creationId xmlns:a16="http://schemas.microsoft.com/office/drawing/2014/main" id="{B5F26CF7-8809-884D-8E0E-C18529CD50DB}"/>
              </a:ext>
            </a:extLst>
          </p:cNvPr>
          <p:cNvSpPr txBox="1"/>
          <p:nvPr/>
        </p:nvSpPr>
        <p:spPr>
          <a:xfrm>
            <a:off x="32929445" y="16094850"/>
            <a:ext cx="10058400"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GOVERNANCE</a:t>
            </a:r>
          </a:p>
        </p:txBody>
      </p:sp>
      <p:sp>
        <p:nvSpPr>
          <p:cNvPr id="6" name="TextBox 5">
            <a:extLst>
              <a:ext uri="{FF2B5EF4-FFF2-40B4-BE49-F238E27FC236}">
                <a16:creationId xmlns:a16="http://schemas.microsoft.com/office/drawing/2014/main" id="{DA07A9D5-FD7C-ED42-AEAF-8A68123116EC}"/>
              </a:ext>
            </a:extLst>
          </p:cNvPr>
          <p:cNvSpPr txBox="1"/>
          <p:nvPr/>
        </p:nvSpPr>
        <p:spPr>
          <a:xfrm>
            <a:off x="911676" y="16103557"/>
            <a:ext cx="10058400"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PROVOCATIVE QUESTIONS</a:t>
            </a:r>
          </a:p>
        </p:txBody>
      </p:sp>
      <p:sp>
        <p:nvSpPr>
          <p:cNvPr id="7" name="TextBox 6">
            <a:extLst>
              <a:ext uri="{FF2B5EF4-FFF2-40B4-BE49-F238E27FC236}">
                <a16:creationId xmlns:a16="http://schemas.microsoft.com/office/drawing/2014/main" id="{FAF68924-5B23-6741-942F-BB46F79064EE}"/>
              </a:ext>
            </a:extLst>
          </p:cNvPr>
          <p:cNvSpPr txBox="1"/>
          <p:nvPr/>
        </p:nvSpPr>
        <p:spPr>
          <a:xfrm>
            <a:off x="911676" y="5092254"/>
            <a:ext cx="10058400"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PROJECT AIMS AND SCIENTIFIC GOALS</a:t>
            </a:r>
          </a:p>
        </p:txBody>
      </p:sp>
      <p:sp>
        <p:nvSpPr>
          <p:cNvPr id="8" name="TextBox 7">
            <a:extLst>
              <a:ext uri="{FF2B5EF4-FFF2-40B4-BE49-F238E27FC236}">
                <a16:creationId xmlns:a16="http://schemas.microsoft.com/office/drawing/2014/main" id="{6F02F696-5FDB-F245-B762-CE74C9A961A8}"/>
              </a:ext>
            </a:extLst>
          </p:cNvPr>
          <p:cNvSpPr txBox="1"/>
          <p:nvPr/>
        </p:nvSpPr>
        <p:spPr>
          <a:xfrm>
            <a:off x="910130" y="6006675"/>
            <a:ext cx="10176196" cy="10187404"/>
          </a:xfrm>
          <a:prstGeom prst="rect">
            <a:avLst/>
          </a:prstGeom>
          <a:noFill/>
        </p:spPr>
        <p:txBody>
          <a:bodyPr wrap="square" lIns="91440" tIns="45720" rIns="91440" bIns="45720" rtlCol="0" anchor="t">
            <a:spAutoFit/>
          </a:bodyPr>
          <a:lstStyle>
            <a:defPPr>
              <a:defRPr kern="1200" smtId="4294967295"/>
            </a:defPPr>
          </a:lstStyle>
          <a:p>
            <a:pPr algn="just">
              <a:spcBef>
                <a:spcPts val="300"/>
              </a:spcBef>
            </a:pPr>
            <a:r>
              <a:rPr lang="en-US" sz="2400" b="1" dirty="0">
                <a:solidFill>
                  <a:schemeClr val="accent2">
                    <a:lumMod val="75000"/>
                  </a:schemeClr>
                </a:solidFill>
                <a:latin typeface="Arial" panose="020B0604020202020204" pitchFamily="34" charset="0"/>
                <a:cs typeface="Arial" panose="020B0604020202020204" pitchFamily="34" charset="0"/>
              </a:rPr>
              <a:t>Specific Aims</a:t>
            </a:r>
          </a:p>
          <a:p>
            <a:pPr marL="342900" indent="-342900" algn="just">
              <a:spcBef>
                <a:spcPts val="300"/>
              </a:spcBef>
              <a:buFont typeface="+mj-lt"/>
              <a:buAutoNum type="arabicPeriod"/>
            </a:pPr>
            <a:r>
              <a:rPr lang="en-US" sz="2200" b="1" dirty="0">
                <a:solidFill>
                  <a:srgbClr val="002060"/>
                </a:solidFill>
                <a:latin typeface="Arial" panose="020B0604020202020204" pitchFamily="34" charset="0"/>
                <a:cs typeface="Arial" panose="020B0604020202020204" pitchFamily="34" charset="0"/>
              </a:rPr>
              <a:t>Aim 1: Identify and contribute extensive demographic, disease, treatment, and outcome data from an integrated EHR. Will include:</a:t>
            </a:r>
          </a:p>
          <a:p>
            <a:pPr marL="342900" indent="-342900" algn="just">
              <a:spcBef>
                <a:spcPts val="300"/>
              </a:spcBef>
              <a:buFont typeface="+mj-lt"/>
              <a:buAutoNum type="alphaLcPeriod"/>
            </a:pPr>
            <a:r>
              <a:rPr lang="en-US" sz="2000" dirty="0">
                <a:solidFill>
                  <a:srgbClr val="002060"/>
                </a:solidFill>
                <a:latin typeface="Arial" panose="020B0604020202020204" pitchFamily="34" charset="0"/>
                <a:cs typeface="Arial" panose="020B0604020202020204" pitchFamily="34" charset="0"/>
              </a:rPr>
              <a:t>Sociodemographic data from one of the most diverse patient populations in the U.S.</a:t>
            </a:r>
          </a:p>
          <a:p>
            <a:pPr marL="342900" indent="-342900" algn="just">
              <a:spcBef>
                <a:spcPts val="300"/>
              </a:spcBef>
              <a:buAutoNum type="alphaLcPeriod"/>
            </a:pPr>
            <a:r>
              <a:rPr lang="en-US" sz="2000" dirty="0">
                <a:solidFill>
                  <a:srgbClr val="002060"/>
                </a:solidFill>
                <a:latin typeface="Arial" panose="020B0604020202020204" pitchFamily="34" charset="0"/>
                <a:cs typeface="Arial" panose="020B0604020202020204" pitchFamily="34" charset="0"/>
              </a:rPr>
              <a:t>Linked genomic, clinical, treatment, and allowable financial data for &gt; 450 patients sequenced through the Precision in Pediatric Sequencing (PIPseq) Program</a:t>
            </a:r>
          </a:p>
          <a:p>
            <a:pPr marL="342900" indent="-342900" algn="just">
              <a:spcBef>
                <a:spcPts val="300"/>
              </a:spcBef>
              <a:buAutoNum type="alphaLcPeriod"/>
            </a:pPr>
            <a:r>
              <a:rPr lang="en-US" sz="2000" dirty="0">
                <a:solidFill>
                  <a:srgbClr val="002060"/>
                </a:solidFill>
                <a:latin typeface="Arial" panose="020B0604020202020204" pitchFamily="34" charset="0"/>
                <a:cs typeface="Arial" panose="020B0604020202020204" pitchFamily="34" charset="0"/>
              </a:rPr>
              <a:t>Clinical trials enrollment and outcome data for patients enrolled on consortium-based and other trials, including those in our Developmental Therapeutics Program (DVL)</a:t>
            </a:r>
          </a:p>
          <a:p>
            <a:pPr marL="342900" indent="-342900" algn="just">
              <a:spcBef>
                <a:spcPts val="300"/>
              </a:spcBef>
              <a:buFont typeface="+mj-lt"/>
              <a:buAutoNum type="arabicPeriod" startAt="2"/>
            </a:pPr>
            <a:r>
              <a:rPr lang="en-US" sz="2200" b="1" dirty="0">
                <a:solidFill>
                  <a:srgbClr val="002060"/>
                </a:solidFill>
                <a:latin typeface="Arial" panose="020B0604020202020204" pitchFamily="34" charset="0"/>
                <a:cs typeface="Arial" panose="020B0604020202020204" pitchFamily="34" charset="0"/>
              </a:rPr>
              <a:t>Aim 2: Develop a data packaging and transfer mechanism to report data to the NCCR. </a:t>
            </a:r>
            <a:r>
              <a:rPr lang="en-US" sz="2000" dirty="0">
                <a:solidFill>
                  <a:srgbClr val="002060"/>
                </a:solidFill>
                <a:latin typeface="Arial" panose="020B0604020202020204" pitchFamily="34" charset="0"/>
                <a:cs typeface="Arial" panose="020B0604020202020204" pitchFamily="34" charset="0"/>
              </a:rPr>
              <a:t>Standardize data representation through the </a:t>
            </a:r>
            <a:r>
              <a:rPr lang="en-US" sz="2000" b="1" dirty="0">
                <a:solidFill>
                  <a:srgbClr val="002060"/>
                </a:solidFill>
                <a:latin typeface="Arial" panose="020B0604020202020204" pitchFamily="34" charset="0"/>
                <a:cs typeface="Arial" panose="020B0604020202020204" pitchFamily="34" charset="0"/>
              </a:rPr>
              <a:t>OMOP Common Data Model (CDM)</a:t>
            </a:r>
            <a:r>
              <a:rPr lang="en-US" sz="2000" dirty="0">
                <a:solidFill>
                  <a:srgbClr val="002060"/>
                </a:solidFill>
                <a:latin typeface="Arial" panose="020B0604020202020204" pitchFamily="34" charset="0"/>
                <a:cs typeface="Arial" panose="020B0604020202020204" pitchFamily="34" charset="0"/>
              </a:rPr>
              <a:t> as a feasible, reproducible structure to share complex data across institutions and disparate data sources across all sites participating in the NCCR.</a:t>
            </a:r>
          </a:p>
          <a:p>
            <a:pPr marL="342900" indent="-342900" algn="just">
              <a:spcBef>
                <a:spcPts val="300"/>
              </a:spcBef>
              <a:buFont typeface="+mj-lt"/>
              <a:buAutoNum type="arabicPeriod" startAt="2"/>
            </a:pPr>
            <a:r>
              <a:rPr lang="en-US" sz="2200" b="1" dirty="0">
                <a:solidFill>
                  <a:srgbClr val="002060"/>
                </a:solidFill>
                <a:latin typeface="Arial" panose="020B0604020202020204" pitchFamily="34" charset="0"/>
                <a:cs typeface="Arial" panose="020B0604020202020204" pitchFamily="34" charset="0"/>
              </a:rPr>
              <a:t>Aim 3: To complete a formal quality assessment of the data elements.</a:t>
            </a:r>
          </a:p>
          <a:p>
            <a:pPr algn="just">
              <a:spcBef>
                <a:spcPts val="300"/>
              </a:spcBef>
            </a:pPr>
            <a:endParaRPr lang="en-US" sz="600" b="1" u="sng" dirty="0">
              <a:latin typeface="Arial" panose="020B0604020202020204" pitchFamily="34" charset="0"/>
              <a:ea typeface="+mn-lt"/>
              <a:cs typeface="Arial" panose="020B0604020202020204" pitchFamily="34" charset="0"/>
            </a:endParaRPr>
          </a:p>
          <a:p>
            <a:pPr algn="just">
              <a:spcBef>
                <a:spcPts val="300"/>
              </a:spcBef>
            </a:pPr>
            <a:r>
              <a:rPr lang="en-US" sz="2400" b="1" dirty="0">
                <a:solidFill>
                  <a:schemeClr val="accent2">
                    <a:lumMod val="75000"/>
                  </a:schemeClr>
                </a:solidFill>
                <a:latin typeface="Arial" panose="020B0604020202020204" pitchFamily="34" charset="0"/>
                <a:ea typeface="+mn-lt"/>
                <a:cs typeface="Arial" panose="020B0604020202020204" pitchFamily="34" charset="0"/>
              </a:rPr>
              <a:t>Scientific Goals</a:t>
            </a:r>
            <a:endParaRPr lang="en-US" sz="2400" b="1" dirty="0">
              <a:solidFill>
                <a:schemeClr val="accent2">
                  <a:lumMod val="75000"/>
                </a:schemeClr>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dirty="0">
                <a:solidFill>
                  <a:srgbClr val="002060"/>
                </a:solidFill>
                <a:latin typeface="Arial" panose="020B0604020202020204" pitchFamily="34" charset="0"/>
                <a:ea typeface="+mn-lt"/>
                <a:cs typeface="Arial" panose="020B0604020202020204" pitchFamily="34" charset="0"/>
              </a:rPr>
              <a:t>Create a mechanism for </a:t>
            </a:r>
            <a:r>
              <a:rPr lang="en-US" sz="2200" b="1" dirty="0">
                <a:solidFill>
                  <a:srgbClr val="002060"/>
                </a:solidFill>
                <a:latin typeface="Arial" panose="020B0604020202020204" pitchFamily="34" charset="0"/>
                <a:ea typeface="+mn-lt"/>
                <a:cs typeface="Arial" panose="020B0604020202020204" pitchFamily="34" charset="0"/>
              </a:rPr>
              <a:t>longitudinal follow-up over the cancer continuum</a:t>
            </a:r>
            <a:endParaRPr lang="en-US" sz="2200" b="1"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dirty="0">
                <a:solidFill>
                  <a:srgbClr val="002060"/>
                </a:solidFill>
                <a:latin typeface="Arial" panose="020B0604020202020204" pitchFamily="34" charset="0"/>
                <a:ea typeface="+mn-lt"/>
                <a:cs typeface="Arial" panose="020B0604020202020204" pitchFamily="34" charset="0"/>
              </a:rPr>
              <a:t>Incorporate </a:t>
            </a:r>
            <a:r>
              <a:rPr lang="en-US" sz="2200" b="1" dirty="0">
                <a:solidFill>
                  <a:srgbClr val="002060"/>
                </a:solidFill>
                <a:latin typeface="Arial" panose="020B0604020202020204" pitchFamily="34" charset="0"/>
                <a:ea typeface="+mn-lt"/>
                <a:cs typeface="Arial" panose="020B0604020202020204" pitchFamily="34" charset="0"/>
              </a:rPr>
              <a:t>standardized sociodemographic data </a:t>
            </a:r>
            <a:r>
              <a:rPr lang="en-US" sz="2200" dirty="0">
                <a:solidFill>
                  <a:srgbClr val="002060"/>
                </a:solidFill>
                <a:latin typeface="Arial" panose="020B0604020202020204" pitchFamily="34" charset="0"/>
                <a:ea typeface="+mn-lt"/>
                <a:cs typeface="Arial" panose="020B0604020202020204" pitchFamily="34" charset="0"/>
              </a:rPr>
              <a:t>including language, literacy, geolocation to annotate the clinical and genomic data for each patient</a:t>
            </a:r>
            <a:endParaRPr lang="en-US" sz="2200"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dirty="0">
                <a:solidFill>
                  <a:srgbClr val="002060"/>
                </a:solidFill>
                <a:latin typeface="Arial" panose="020B0604020202020204" pitchFamily="34" charset="0"/>
                <a:ea typeface="+mn-lt"/>
                <a:cs typeface="Arial" panose="020B0604020202020204" pitchFamily="34" charset="0"/>
              </a:rPr>
              <a:t>Develop </a:t>
            </a:r>
            <a:r>
              <a:rPr lang="en-US" sz="2200" b="1" dirty="0">
                <a:solidFill>
                  <a:srgbClr val="002060"/>
                </a:solidFill>
                <a:latin typeface="Arial" panose="020B0604020202020204" pitchFamily="34" charset="0"/>
                <a:ea typeface="+mn-lt"/>
                <a:cs typeface="Arial" panose="020B0604020202020204" pitchFamily="34" charset="0"/>
              </a:rPr>
              <a:t>consensus guidelines for molecular profiling </a:t>
            </a:r>
            <a:r>
              <a:rPr lang="en-US" sz="2200" dirty="0">
                <a:solidFill>
                  <a:srgbClr val="002060"/>
                </a:solidFill>
                <a:latin typeface="Arial" panose="020B0604020202020204" pitchFamily="34" charset="0"/>
                <a:ea typeface="+mn-lt"/>
                <a:cs typeface="Arial" panose="020B0604020202020204" pitchFamily="34" charset="0"/>
              </a:rPr>
              <a:t>of pediatric tumors </a:t>
            </a:r>
            <a:endParaRPr lang="en-US" sz="2200"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dirty="0">
                <a:solidFill>
                  <a:srgbClr val="002060"/>
                </a:solidFill>
                <a:latin typeface="Arial" panose="020B0604020202020204" pitchFamily="34" charset="0"/>
                <a:ea typeface="+mn-lt"/>
                <a:cs typeface="Arial" panose="020B0604020202020204" pitchFamily="34" charset="0"/>
              </a:rPr>
              <a:t>Catalyze clinical/translational research (e.g. </a:t>
            </a:r>
            <a:r>
              <a:rPr lang="en-US" sz="2200" b="1" dirty="0">
                <a:solidFill>
                  <a:srgbClr val="002060"/>
                </a:solidFill>
                <a:latin typeface="Arial" panose="020B0604020202020204" pitchFamily="34" charset="0"/>
                <a:ea typeface="+mn-lt"/>
                <a:cs typeface="Arial" panose="020B0604020202020204" pitchFamily="34" charset="0"/>
              </a:rPr>
              <a:t>genotype-phenotype studies </a:t>
            </a:r>
            <a:r>
              <a:rPr lang="en-US" sz="2200" dirty="0">
                <a:solidFill>
                  <a:srgbClr val="002060"/>
                </a:solidFill>
                <a:latin typeface="Arial" panose="020B0604020202020204" pitchFamily="34" charset="0"/>
                <a:ea typeface="+mn-lt"/>
                <a:cs typeface="Arial" panose="020B0604020202020204" pitchFamily="34" charset="0"/>
              </a:rPr>
              <a:t>to inform clinical decision making for patients with rare or resistant tumors)</a:t>
            </a:r>
            <a:endParaRPr lang="en-US" sz="2200"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b="1" dirty="0">
                <a:solidFill>
                  <a:srgbClr val="002060"/>
                </a:solidFill>
                <a:latin typeface="Arial" panose="020B0604020202020204" pitchFamily="34" charset="0"/>
                <a:ea typeface="+mn-lt"/>
                <a:cs typeface="Arial" panose="020B0604020202020204" pitchFamily="34" charset="0"/>
              </a:rPr>
              <a:t>Generate real-world data to support pediatric precision oncology</a:t>
            </a:r>
            <a:r>
              <a:rPr lang="en-US" sz="2200" dirty="0">
                <a:solidFill>
                  <a:srgbClr val="002060"/>
                </a:solidFill>
                <a:latin typeface="Arial" panose="020B0604020202020204" pitchFamily="34" charset="0"/>
                <a:ea typeface="+mn-lt"/>
                <a:cs typeface="Arial" panose="020B0604020202020204" pitchFamily="34" charset="0"/>
              </a:rPr>
              <a:t>, including clinical trial cohort selection, development of synthetic control arms, and identification of novel therapeutic targets and approaches</a:t>
            </a:r>
            <a:endParaRPr lang="en-US" sz="2200"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dirty="0">
                <a:solidFill>
                  <a:srgbClr val="002060"/>
                </a:solidFill>
                <a:latin typeface="Arial" panose="020B0604020202020204" pitchFamily="34" charset="0"/>
                <a:ea typeface="+mn-lt"/>
                <a:cs typeface="Arial" panose="020B0604020202020204" pitchFamily="34" charset="0"/>
              </a:rPr>
              <a:t>Develop </a:t>
            </a:r>
            <a:r>
              <a:rPr lang="en-US" sz="2200" b="1" dirty="0">
                <a:solidFill>
                  <a:srgbClr val="002060"/>
                </a:solidFill>
                <a:latin typeface="Arial" panose="020B0604020202020204" pitchFamily="34" charset="0"/>
                <a:ea typeface="+mn-lt"/>
                <a:cs typeface="Arial" panose="020B0604020202020204" pitchFamily="34" charset="0"/>
              </a:rPr>
              <a:t>predictive models using clinical and molecular features for acute and chronic treatment-related toxicities</a:t>
            </a:r>
            <a:endParaRPr lang="en-US" sz="2200" b="1"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dirty="0">
                <a:solidFill>
                  <a:srgbClr val="002060"/>
                </a:solidFill>
                <a:latin typeface="Arial" panose="020B0604020202020204" pitchFamily="34" charset="0"/>
                <a:ea typeface="+mn-lt"/>
                <a:cs typeface="Arial" panose="020B0604020202020204" pitchFamily="34" charset="0"/>
              </a:rPr>
              <a:t>Incorporate </a:t>
            </a:r>
            <a:r>
              <a:rPr lang="en-US" sz="2200" b="1" dirty="0">
                <a:solidFill>
                  <a:srgbClr val="002060"/>
                </a:solidFill>
                <a:latin typeface="Arial" panose="020B0604020202020204" pitchFamily="34" charset="0"/>
                <a:ea typeface="+mn-lt"/>
                <a:cs typeface="Arial" panose="020B0604020202020204" pitchFamily="34" charset="0"/>
              </a:rPr>
              <a:t>genetic ancestry </a:t>
            </a:r>
            <a:r>
              <a:rPr lang="en-US" sz="2200" dirty="0">
                <a:solidFill>
                  <a:srgbClr val="002060"/>
                </a:solidFill>
                <a:latin typeface="Arial" panose="020B0604020202020204" pitchFamily="34" charset="0"/>
                <a:ea typeface="+mn-lt"/>
                <a:cs typeface="Arial" panose="020B0604020202020204" pitchFamily="34" charset="0"/>
              </a:rPr>
              <a:t>into outcome analyses across diverse cohorts</a:t>
            </a:r>
            <a:endParaRPr lang="en-US" sz="2200" dirty="0">
              <a:solidFill>
                <a:srgbClr val="002060"/>
              </a:solidFill>
              <a:latin typeface="Arial" panose="020B0604020202020204" pitchFamily="34" charset="0"/>
              <a:cs typeface="Arial" panose="020B0604020202020204" pitchFamily="34" charset="0"/>
            </a:endParaRPr>
          </a:p>
          <a:p>
            <a:pPr marL="285750" indent="-285750" algn="just">
              <a:spcBef>
                <a:spcPts val="300"/>
              </a:spcBef>
              <a:buFont typeface="Arial" panose="020B0604020202020204" pitchFamily="34" charset="0"/>
              <a:buChar char="•"/>
            </a:pPr>
            <a:r>
              <a:rPr lang="en-US" sz="2200" b="1" dirty="0">
                <a:solidFill>
                  <a:srgbClr val="002060"/>
                </a:solidFill>
                <a:latin typeface="Arial" panose="020B0604020202020204" pitchFamily="34" charset="0"/>
                <a:cs typeface="Arial" panose="020B0604020202020204" pitchFamily="34" charset="0"/>
              </a:rPr>
              <a:t>Conduct queries, hypothesis generation, and observational studies </a:t>
            </a:r>
            <a:r>
              <a:rPr lang="en-US" sz="2200" dirty="0">
                <a:solidFill>
                  <a:srgbClr val="002060"/>
                </a:solidFill>
                <a:latin typeface="Arial" panose="020B0604020202020204" pitchFamily="34" charset="0"/>
                <a:cs typeface="Arial" panose="020B0604020202020204" pitchFamily="34" charset="0"/>
              </a:rPr>
              <a:t>without having to share sensitive patient-level data across institutions</a:t>
            </a:r>
          </a:p>
        </p:txBody>
      </p:sp>
      <p:sp>
        <p:nvSpPr>
          <p:cNvPr id="9" name="TextBox 8">
            <a:extLst>
              <a:ext uri="{FF2B5EF4-FFF2-40B4-BE49-F238E27FC236}">
                <a16:creationId xmlns:a16="http://schemas.microsoft.com/office/drawing/2014/main" id="{363FC0D3-352D-1549-A327-9DFCF3B09462}"/>
              </a:ext>
            </a:extLst>
          </p:cNvPr>
          <p:cNvSpPr txBox="1"/>
          <p:nvPr/>
        </p:nvSpPr>
        <p:spPr>
          <a:xfrm>
            <a:off x="863744" y="16795698"/>
            <a:ext cx="10058399" cy="4008790"/>
          </a:xfrm>
          <a:prstGeom prst="rect">
            <a:avLst/>
          </a:prstGeom>
          <a:noFill/>
        </p:spPr>
        <p:txBody>
          <a:bodyPr wrap="square" rtlCol="0">
            <a:spAutoFit/>
          </a:bodyPr>
          <a:lstStyle>
            <a:defPPr>
              <a:defRPr kern="1200" smtId="4294967295"/>
            </a:defPPr>
          </a:lstStyle>
          <a:p>
            <a:pPr marL="363538" indent="-342900" algn="just">
              <a:spcBef>
                <a:spcPts val="500"/>
              </a:spcBef>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Can the </a:t>
            </a:r>
            <a:r>
              <a:rPr lang="en-US" sz="2200" b="1" dirty="0">
                <a:solidFill>
                  <a:srgbClr val="002060"/>
                </a:solidFill>
                <a:latin typeface="Arial" panose="020B0604020202020204" pitchFamily="34" charset="0"/>
                <a:cs typeface="Arial" panose="020B0604020202020204" pitchFamily="34" charset="0"/>
              </a:rPr>
              <a:t>OMOP-CDM</a:t>
            </a:r>
            <a:r>
              <a:rPr lang="en-US" sz="2200" dirty="0">
                <a:solidFill>
                  <a:srgbClr val="002060"/>
                </a:solidFill>
                <a:latin typeface="Arial" panose="020B0604020202020204" pitchFamily="34" charset="0"/>
                <a:cs typeface="Arial" panose="020B0604020202020204" pitchFamily="34" charset="0"/>
              </a:rPr>
              <a:t> be leveraged to standardize and automate extraction and reporting of rich clinical and molecular data directly from EHRs across both academic and community sites? This could enable smaller centers to participate in creating a database of real-word evidence.</a:t>
            </a:r>
          </a:p>
          <a:p>
            <a:pPr marL="363538" indent="-342900" algn="just">
              <a:spcBef>
                <a:spcPts val="500"/>
              </a:spcBef>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What </a:t>
            </a:r>
            <a:r>
              <a:rPr lang="en-US" sz="2200" b="1" dirty="0">
                <a:solidFill>
                  <a:srgbClr val="002060"/>
                </a:solidFill>
                <a:latin typeface="Arial" panose="020B0604020202020204" pitchFamily="34" charset="0"/>
                <a:cs typeface="Arial" panose="020B0604020202020204" pitchFamily="34" charset="0"/>
              </a:rPr>
              <a:t>analytical tools </a:t>
            </a:r>
            <a:r>
              <a:rPr lang="en-US" sz="2200" dirty="0">
                <a:solidFill>
                  <a:srgbClr val="002060"/>
                </a:solidFill>
                <a:latin typeface="Arial" panose="020B0604020202020204" pitchFamily="34" charset="0"/>
                <a:cs typeface="Arial" panose="020B0604020202020204" pitchFamily="34" charset="0"/>
              </a:rPr>
              <a:t>are needed to integrate the growing body of linked molecular and clinical data to support discovery research that will improve clinical decision making particularly for rare and relapsed/refractory disease?</a:t>
            </a:r>
          </a:p>
          <a:p>
            <a:pPr marL="363538" indent="-342900" algn="just">
              <a:spcBef>
                <a:spcPts val="500"/>
              </a:spcBef>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Can </a:t>
            </a:r>
            <a:r>
              <a:rPr lang="en-US" sz="2200" b="1" dirty="0">
                <a:solidFill>
                  <a:srgbClr val="002060"/>
                </a:solidFill>
                <a:latin typeface="Arial" panose="020B0604020202020204" pitchFamily="34" charset="0"/>
                <a:cs typeface="Arial" panose="020B0604020202020204" pitchFamily="34" charset="0"/>
              </a:rPr>
              <a:t>molecular mechanisms </a:t>
            </a:r>
            <a:r>
              <a:rPr lang="en-US" sz="2200" dirty="0">
                <a:solidFill>
                  <a:srgbClr val="002060"/>
                </a:solidFill>
                <a:latin typeface="Arial" panose="020B0604020202020204" pitchFamily="34" charset="0"/>
                <a:cs typeface="Arial" panose="020B0604020202020204" pitchFamily="34" charset="0"/>
              </a:rPr>
              <a:t>be identified that influence disease penetrance in children who inherit cancer susceptibility genes?</a:t>
            </a:r>
          </a:p>
          <a:p>
            <a:pPr marL="363538" indent="-342900" algn="just">
              <a:spcBef>
                <a:spcPts val="500"/>
              </a:spcBef>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Can </a:t>
            </a:r>
            <a:r>
              <a:rPr lang="en-US" sz="2200" b="1" dirty="0">
                <a:solidFill>
                  <a:srgbClr val="002060"/>
                </a:solidFill>
                <a:latin typeface="Arial" panose="020B0604020202020204" pitchFamily="34" charset="0"/>
                <a:cs typeface="Arial" panose="020B0604020202020204" pitchFamily="34" charset="0"/>
              </a:rPr>
              <a:t>sociodemographic or geographic barriers/ facilitators </a:t>
            </a:r>
            <a:r>
              <a:rPr lang="en-US" sz="2200" dirty="0">
                <a:solidFill>
                  <a:srgbClr val="002060"/>
                </a:solidFill>
                <a:latin typeface="Arial" panose="020B0604020202020204" pitchFamily="34" charset="0"/>
                <a:cs typeface="Arial" panose="020B0604020202020204" pitchFamily="34" charset="0"/>
              </a:rPr>
              <a:t>to clinical trial enrollment be identified, including for up-front trials and early phase studies?</a:t>
            </a:r>
          </a:p>
        </p:txBody>
      </p:sp>
      <p:sp>
        <p:nvSpPr>
          <p:cNvPr id="10" name="TextBox 9">
            <a:extLst>
              <a:ext uri="{FF2B5EF4-FFF2-40B4-BE49-F238E27FC236}">
                <a16:creationId xmlns:a16="http://schemas.microsoft.com/office/drawing/2014/main" id="{755B1BB1-872F-514E-B33A-763384183D59}"/>
              </a:ext>
            </a:extLst>
          </p:cNvPr>
          <p:cNvSpPr txBox="1"/>
          <p:nvPr/>
        </p:nvSpPr>
        <p:spPr>
          <a:xfrm>
            <a:off x="32925399" y="28798223"/>
            <a:ext cx="10058400"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CONTACTS</a:t>
            </a:r>
          </a:p>
        </p:txBody>
      </p:sp>
      <p:sp>
        <p:nvSpPr>
          <p:cNvPr id="11" name="TextBox 10">
            <a:extLst>
              <a:ext uri="{FF2B5EF4-FFF2-40B4-BE49-F238E27FC236}">
                <a16:creationId xmlns:a16="http://schemas.microsoft.com/office/drawing/2014/main" id="{B2BF8001-64BF-3240-8657-FB5F524EDD0C}"/>
              </a:ext>
            </a:extLst>
          </p:cNvPr>
          <p:cNvSpPr txBox="1"/>
          <p:nvPr/>
        </p:nvSpPr>
        <p:spPr>
          <a:xfrm>
            <a:off x="32943501" y="29494544"/>
            <a:ext cx="8508551" cy="3200876"/>
          </a:xfrm>
          <a:prstGeom prst="rect">
            <a:avLst/>
          </a:prstGeom>
          <a:noFill/>
        </p:spPr>
        <p:txBody>
          <a:bodyPr wrap="square" rtlCol="0">
            <a:spAutoFit/>
          </a:bodyPr>
          <a:lstStyle>
            <a:defPPr>
              <a:defRPr kern="1200" smtId="4294967295"/>
            </a:defPPr>
          </a:lstStyle>
          <a:p>
            <a:pPr marL="313055" indent="-313055">
              <a:spcBef>
                <a:spcPts val="0"/>
              </a:spcBef>
              <a:spcAft>
                <a:spcPts val="300"/>
              </a:spcAft>
            </a:pPr>
            <a:r>
              <a:rPr lang="en-US" sz="1800" b="1" u="sng" dirty="0">
                <a:solidFill>
                  <a:srgbClr val="002060"/>
                </a:solidFill>
                <a:latin typeface="Arial" panose="020B0604020202020204" pitchFamily="34" charset="0"/>
                <a:cs typeface="Arial" panose="020B0604020202020204" pitchFamily="34" charset="0"/>
              </a:rPr>
              <a:t>Pediatric Oncology         </a:t>
            </a:r>
            <a:endParaRPr lang="en-US" sz="1800" dirty="0">
              <a:solidFill>
                <a:srgbClr val="002060"/>
              </a:solidFill>
              <a:latin typeface="Arial" panose="020B0604020202020204" pitchFamily="34" charset="0"/>
              <a:cs typeface="Arial" panose="020B0604020202020204" pitchFamily="34" charset="0"/>
            </a:endParaRPr>
          </a:p>
          <a:p>
            <a:pPr marL="313055" indent="-313055">
              <a:spcBef>
                <a:spcPts val="0"/>
              </a:spcBef>
              <a:spcAft>
                <a:spcPts val="300"/>
              </a:spcAft>
            </a:pPr>
            <a:r>
              <a:rPr lang="en-US" sz="1800" dirty="0">
                <a:solidFill>
                  <a:srgbClr val="002060"/>
                </a:solidFill>
                <a:latin typeface="Arial" panose="020B0604020202020204" pitchFamily="34" charset="0"/>
                <a:cs typeface="Arial" panose="020B0604020202020204" pitchFamily="34" charset="0"/>
              </a:rPr>
              <a:t>Investigator:     Jennifer Oberg, EdD, MA (</a:t>
            </a:r>
            <a:r>
              <a:rPr lang="en-US" sz="18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jao37@cumc.columbia.edu</a:t>
            </a:r>
            <a:r>
              <a:rPr lang="en-US" sz="1800" dirty="0">
                <a:solidFill>
                  <a:srgbClr val="002060"/>
                </a:solidFill>
                <a:latin typeface="Arial" panose="020B0604020202020204" pitchFamily="34" charset="0"/>
                <a:cs typeface="Arial" panose="020B0604020202020204" pitchFamily="34" charset="0"/>
              </a:rPr>
              <a:t>)</a:t>
            </a:r>
          </a:p>
          <a:p>
            <a:pPr marL="313055" indent="-313055">
              <a:spcBef>
                <a:spcPts val="0"/>
              </a:spcBef>
              <a:spcAft>
                <a:spcPts val="600"/>
              </a:spcAft>
            </a:pPr>
            <a:r>
              <a:rPr lang="en-US" sz="1800" dirty="0">
                <a:solidFill>
                  <a:srgbClr val="002060"/>
                </a:solidFill>
                <a:latin typeface="Arial" panose="020B0604020202020204" pitchFamily="34" charset="0"/>
                <a:cs typeface="Arial" panose="020B0604020202020204" pitchFamily="34" charset="0"/>
              </a:rPr>
              <a:t>Investigator:     Jovana Pavisic, MD, MA (</a:t>
            </a:r>
            <a:r>
              <a:rPr lang="en-US" sz="18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jp3679@cumc.columbia.edu</a:t>
            </a:r>
            <a:r>
              <a:rPr lang="en-US" sz="1800" dirty="0">
                <a:solidFill>
                  <a:srgbClr val="002060"/>
                </a:solidFill>
                <a:latin typeface="Arial" panose="020B0604020202020204" pitchFamily="34" charset="0"/>
                <a:cs typeface="Arial" panose="020B0604020202020204" pitchFamily="34" charset="0"/>
              </a:rPr>
              <a:t>)</a:t>
            </a:r>
          </a:p>
          <a:p>
            <a:pPr marL="313055" indent="-313055">
              <a:spcBef>
                <a:spcPts val="0"/>
              </a:spcBef>
              <a:spcAft>
                <a:spcPts val="600"/>
              </a:spcAft>
            </a:pPr>
            <a:r>
              <a:rPr lang="en-US" sz="1800" dirty="0">
                <a:solidFill>
                  <a:srgbClr val="002060"/>
                </a:solidFill>
                <a:latin typeface="Arial" panose="020B0604020202020204" pitchFamily="34" charset="0"/>
                <a:cs typeface="Arial" panose="020B0604020202020204" pitchFamily="34" charset="0"/>
              </a:rPr>
              <a:t>Investigator:     Justine Kahn, MD, MS (</a:t>
            </a:r>
            <a:r>
              <a:rPr lang="en-US" sz="18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jk2034@cumc.columbia.edu</a:t>
            </a:r>
            <a:r>
              <a:rPr lang="en-US" sz="1800" dirty="0">
                <a:solidFill>
                  <a:srgbClr val="002060"/>
                </a:solidFill>
                <a:latin typeface="Arial" panose="020B0604020202020204" pitchFamily="34" charset="0"/>
                <a:cs typeface="Arial" panose="020B0604020202020204" pitchFamily="34" charset="0"/>
              </a:rPr>
              <a:t>) </a:t>
            </a:r>
          </a:p>
          <a:p>
            <a:pPr marL="313055" indent="-313055">
              <a:spcBef>
                <a:spcPts val="0"/>
              </a:spcBef>
              <a:spcAft>
                <a:spcPts val="1200"/>
              </a:spcAft>
            </a:pPr>
            <a:r>
              <a:rPr lang="en-US" sz="1800" dirty="0">
                <a:solidFill>
                  <a:srgbClr val="002060"/>
                </a:solidFill>
                <a:latin typeface="Arial" panose="020B0604020202020204" pitchFamily="34" charset="0"/>
                <a:cs typeface="Arial" panose="020B0604020202020204" pitchFamily="34" charset="0"/>
              </a:rPr>
              <a:t>Coordinator:     Tamara Marie (</a:t>
            </a:r>
            <a:r>
              <a:rPr lang="en-US" sz="180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tm2905@cumc.columbia.edu</a:t>
            </a:r>
            <a:r>
              <a:rPr lang="en-US" sz="1800" dirty="0">
                <a:solidFill>
                  <a:srgbClr val="002060"/>
                </a:solidFill>
                <a:latin typeface="Arial" panose="020B0604020202020204" pitchFamily="34" charset="0"/>
                <a:cs typeface="Arial" panose="020B0604020202020204" pitchFamily="34" charset="0"/>
              </a:rPr>
              <a:t>)</a:t>
            </a:r>
          </a:p>
          <a:p>
            <a:pPr marL="313055" indent="-313055">
              <a:spcBef>
                <a:spcPts val="0"/>
              </a:spcBef>
              <a:spcAft>
                <a:spcPts val="600"/>
              </a:spcAft>
            </a:pPr>
            <a:r>
              <a:rPr lang="en-US" sz="1800" b="1" u="sng" dirty="0">
                <a:solidFill>
                  <a:srgbClr val="002060"/>
                </a:solidFill>
                <a:latin typeface="Arial" panose="020B0604020202020204" pitchFamily="34" charset="0"/>
                <a:cs typeface="Arial" panose="020B0604020202020204" pitchFamily="34" charset="0"/>
              </a:rPr>
              <a:t>Biomedical Informatics   </a:t>
            </a:r>
          </a:p>
          <a:p>
            <a:pPr marL="313055" indent="-313055">
              <a:spcBef>
                <a:spcPts val="0"/>
              </a:spcBef>
              <a:spcAft>
                <a:spcPts val="600"/>
              </a:spcAft>
            </a:pPr>
            <a:r>
              <a:rPr lang="en-US" sz="1800" dirty="0">
                <a:solidFill>
                  <a:srgbClr val="002060"/>
                </a:solidFill>
                <a:latin typeface="Arial" panose="020B0604020202020204" pitchFamily="34" charset="0"/>
                <a:cs typeface="Arial" panose="020B0604020202020204" pitchFamily="34" charset="0"/>
              </a:rPr>
              <a:t>Investigator:                 Nicholas Tatonetti, PhD (</a:t>
            </a:r>
            <a:r>
              <a:rPr lang="en-US" sz="1800"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npt2105@cumc.columbia.edu</a:t>
            </a:r>
            <a:r>
              <a:rPr lang="en-US" sz="1800" dirty="0">
                <a:solidFill>
                  <a:srgbClr val="002060"/>
                </a:solidFill>
                <a:latin typeface="Arial" panose="020B0604020202020204" pitchFamily="34" charset="0"/>
                <a:cs typeface="Arial" panose="020B0604020202020204" pitchFamily="34" charset="0"/>
              </a:rPr>
              <a:t>)  </a:t>
            </a:r>
          </a:p>
          <a:p>
            <a:pPr marL="313055" indent="-313055">
              <a:spcBef>
                <a:spcPts val="0"/>
              </a:spcBef>
              <a:spcAft>
                <a:spcPts val="600"/>
              </a:spcAft>
            </a:pPr>
            <a:r>
              <a:rPr lang="en-US" sz="1800" dirty="0">
                <a:solidFill>
                  <a:srgbClr val="002060"/>
                </a:solidFill>
                <a:latin typeface="Arial" panose="020B0604020202020204" pitchFamily="34" charset="0"/>
                <a:cs typeface="Arial" panose="020B0604020202020204" pitchFamily="34" charset="0"/>
              </a:rPr>
              <a:t>Sr. Systems Analyst:    Benjamin May (</a:t>
            </a:r>
            <a:r>
              <a:rPr lang="en-US" sz="1800"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blm14@cumc.columbia.edu</a:t>
            </a:r>
            <a:r>
              <a:rPr lang="en-US" sz="1800" dirty="0">
                <a:solidFill>
                  <a:srgbClr val="002060"/>
                </a:solidFill>
                <a:latin typeface="Arial" panose="020B0604020202020204" pitchFamily="34" charset="0"/>
                <a:cs typeface="Arial" panose="020B0604020202020204" pitchFamily="34" charset="0"/>
              </a:rPr>
              <a:t>)</a:t>
            </a:r>
          </a:p>
          <a:p>
            <a:pPr marL="313055" indent="-313055">
              <a:spcBef>
                <a:spcPts val="0"/>
              </a:spcBef>
              <a:spcAft>
                <a:spcPts val="600"/>
              </a:spcAft>
            </a:pPr>
            <a:r>
              <a:rPr lang="en-US" sz="1800" dirty="0">
                <a:solidFill>
                  <a:srgbClr val="002060"/>
                </a:solidFill>
                <a:latin typeface="Arial" panose="020B0604020202020204" pitchFamily="34" charset="0"/>
                <a:cs typeface="Arial" panose="020B0604020202020204" pitchFamily="34" charset="0"/>
              </a:rPr>
              <a:t>Manager:                      Janie Weiss (</a:t>
            </a:r>
            <a:r>
              <a:rPr lang="en-US" sz="1800"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jw16@cumc.columbia.edu</a:t>
            </a:r>
            <a:r>
              <a:rPr lang="en-US" sz="1800" dirty="0">
                <a:solidFill>
                  <a:srgbClr val="002060"/>
                </a:solidFill>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743111A5-5347-0241-A8A4-0B01BA991B2F}"/>
              </a:ext>
            </a:extLst>
          </p:cNvPr>
          <p:cNvGrpSpPr>
            <a:grpSpLocks noChangeAspect="1"/>
          </p:cNvGrpSpPr>
          <p:nvPr/>
        </p:nvGrpSpPr>
        <p:grpSpPr>
          <a:xfrm>
            <a:off x="786978" y="622169"/>
            <a:ext cx="5143501" cy="1755457"/>
            <a:chOff x="0" y="0"/>
            <a:chExt cx="4023360" cy="1372295"/>
          </a:xfrm>
        </p:grpSpPr>
        <p:sp>
          <p:nvSpPr>
            <p:cNvPr id="13" name="Rectangle 12">
              <a:extLst>
                <a:ext uri="{FF2B5EF4-FFF2-40B4-BE49-F238E27FC236}">
                  <a16:creationId xmlns:a16="http://schemas.microsoft.com/office/drawing/2014/main" id="{A255F665-1333-4B48-BD04-31550A0BB465}"/>
                </a:ext>
              </a:extLst>
            </p:cNvPr>
            <p:cNvSpPr/>
            <p:nvPr/>
          </p:nvSpPr>
          <p:spPr>
            <a:xfrm>
              <a:off x="0" y="0"/>
              <a:ext cx="4023360" cy="1372295"/>
            </a:xfrm>
            <a:prstGeom prst="rect">
              <a:avLst/>
            </a:prstGeom>
            <a:solidFill>
              <a:sysClr val="window" lastClr="FFFFFF"/>
            </a:solidFill>
            <a:ln w="25400" cap="flat" cmpd="sng" algn="ctr">
              <a:noFill/>
              <a:prstDash val="solid"/>
            </a:ln>
            <a:effectLst/>
          </p:spPr>
          <p:txBody>
            <a:bodyPr rtlCol="0" anchor="ctr"/>
            <a:lstStyle/>
            <a:p>
              <a:pPr marL="0" marR="0" lvl="0" indent="0" defTabSz="4130582" eaLnBrk="1" fontAlgn="auto" latinLnBrk="0" hangingPunct="1">
                <a:lnSpc>
                  <a:spcPct val="100000"/>
                </a:lnSpc>
                <a:spcBef>
                  <a:spcPts val="0"/>
                </a:spcBef>
                <a:spcAft>
                  <a:spcPts val="0"/>
                </a:spcAft>
                <a:buClrTx/>
                <a:buSzTx/>
                <a:buFontTx/>
                <a:buNone/>
                <a:tabLst/>
                <a:defRPr/>
              </a:pPr>
              <a:endParaRPr kumimoji="0" lang="en-US" sz="807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7366E62-0F58-0543-8119-A7C2A9856E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88" y="98228"/>
              <a:ext cx="3767336" cy="1274067"/>
            </a:xfrm>
            <a:prstGeom prst="rect">
              <a:avLst/>
            </a:prstGeom>
            <a:ln>
              <a:noFill/>
            </a:ln>
          </p:spPr>
        </p:pic>
      </p:grpSp>
      <p:sp>
        <p:nvSpPr>
          <p:cNvPr id="15" name="Text Placeholder 103">
            <a:extLst>
              <a:ext uri="{FF2B5EF4-FFF2-40B4-BE49-F238E27FC236}">
                <a16:creationId xmlns:a16="http://schemas.microsoft.com/office/drawing/2014/main" id="{CC19F0ED-CED0-8C43-918B-5678C6EBA922}"/>
              </a:ext>
            </a:extLst>
          </p:cNvPr>
          <p:cNvSpPr txBox="1">
            <a:spLocks/>
          </p:cNvSpPr>
          <p:nvPr/>
        </p:nvSpPr>
        <p:spPr>
          <a:xfrm>
            <a:off x="5859781" y="2877911"/>
            <a:ext cx="32171642" cy="1025538"/>
          </a:xfrm>
          <a:prstGeom prst="rect">
            <a:avLst/>
          </a:prstGeom>
        </p:spPr>
        <p:txBody>
          <a:bodyPr lIns="91440" tIns="45720" rIns="91440" bIns="45720" anchor="t">
            <a:normAutofit fontScale="70000" lnSpcReduction="20000"/>
          </a:bodyPr>
          <a:lstStyle>
            <a:lvl1pPr marL="1504766" indent="-1504766" algn="ctr" defTabSz="4012708" rtl="0" eaLnBrk="1" latinLnBrk="0" hangingPunct="1">
              <a:spcBef>
                <a:spcPct val="20000"/>
              </a:spcBef>
              <a:buFontTx/>
              <a:buNone/>
              <a:defRPr sz="6400" kern="1200">
                <a:solidFill>
                  <a:schemeClr val="accent5">
                    <a:lumMod val="50000"/>
                  </a:schemeClr>
                </a:solidFill>
                <a:latin typeface="+mn-lt"/>
                <a:ea typeface="+mn-ea"/>
                <a:cs typeface="+mn-cs"/>
              </a:defRPr>
            </a:lvl1pPr>
            <a:lvl2pPr marL="3260326" indent="-1253972" algn="l" defTabSz="4012708" rtl="0" eaLnBrk="1" latinLnBrk="0" hangingPunct="1">
              <a:spcBef>
                <a:spcPct val="20000"/>
              </a:spcBef>
              <a:buFontTx/>
              <a:buNone/>
              <a:defRPr sz="11520" kern="1200">
                <a:solidFill>
                  <a:schemeClr val="tx1"/>
                </a:solidFill>
                <a:latin typeface="+mn-lt"/>
                <a:ea typeface="+mn-ea"/>
                <a:cs typeface="+mn-cs"/>
              </a:defRPr>
            </a:lvl2pPr>
            <a:lvl3pPr marL="5015886" indent="-1003178" algn="l" defTabSz="4012708" rtl="0" eaLnBrk="1" latinLnBrk="0" hangingPunct="1">
              <a:spcBef>
                <a:spcPct val="20000"/>
              </a:spcBef>
              <a:buFontTx/>
              <a:buNone/>
              <a:defRPr sz="11520" kern="1200">
                <a:solidFill>
                  <a:schemeClr val="tx1"/>
                </a:solidFill>
                <a:latin typeface="+mn-lt"/>
                <a:ea typeface="+mn-ea"/>
                <a:cs typeface="+mn-cs"/>
              </a:defRPr>
            </a:lvl3pPr>
            <a:lvl4pPr marL="7022242" indent="-1003178" algn="l" defTabSz="4012708" rtl="0" eaLnBrk="1" latinLnBrk="0" hangingPunct="1">
              <a:spcBef>
                <a:spcPct val="20000"/>
              </a:spcBef>
              <a:buFontTx/>
              <a:buNone/>
              <a:defRPr sz="11520" kern="1200">
                <a:solidFill>
                  <a:schemeClr val="tx1"/>
                </a:solidFill>
                <a:latin typeface="+mn-lt"/>
                <a:ea typeface="+mn-ea"/>
                <a:cs typeface="+mn-cs"/>
              </a:defRPr>
            </a:lvl4pPr>
            <a:lvl5pPr marL="9028596" indent="-1003178" algn="l" defTabSz="4012708" rtl="0" eaLnBrk="1" latinLnBrk="0" hangingPunct="1">
              <a:spcBef>
                <a:spcPct val="20000"/>
              </a:spcBef>
              <a:buFontTx/>
              <a:buNone/>
              <a:defRPr sz="11520" kern="1200">
                <a:solidFill>
                  <a:schemeClr val="tx1"/>
                </a:solidFill>
                <a:latin typeface="+mn-lt"/>
                <a:ea typeface="+mn-ea"/>
                <a:cs typeface="+mn-cs"/>
              </a:defRPr>
            </a:lvl5pPr>
            <a:lvl6pPr marL="11034950"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41304"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47660"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54012"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9pPr>
          </a:lstStyle>
          <a:p>
            <a:pPr marL="1504315" marR="0" lvl="0" indent="0" algn="ctr" defTabSz="4012708" rtl="0" eaLnBrk="1" fontAlgn="auto" latinLnBrk="0" hangingPunct="1">
              <a:lnSpc>
                <a:spcPct val="100000"/>
              </a:lnSpc>
              <a:spcBef>
                <a:spcPct val="20000"/>
              </a:spcBef>
              <a:spcAft>
                <a:spcPts val="0"/>
              </a:spcAft>
              <a:buClrTx/>
              <a:buSzTx/>
              <a:buFontTx/>
              <a:buNone/>
              <a:tabLst/>
              <a:defRPr/>
            </a:pP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Jennifer Oberg</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1</a:t>
            </a: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Jovana Pavisic</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1</a:t>
            </a: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Justine Kahn</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1</a:t>
            </a: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Tamara Marie</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1</a:t>
            </a: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Nicholas Tatonetti</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2</a:t>
            </a: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Benjamin May</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2</a:t>
            </a:r>
            <a:r>
              <a:rPr kumimoji="0" lang="en-US" sz="6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Janie Weiss</a:t>
            </a:r>
            <a:r>
              <a:rPr kumimoji="0"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2</a:t>
            </a:r>
            <a:endParaRPr lang="en-US" sz="64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Text Placeholder 104">
            <a:extLst>
              <a:ext uri="{FF2B5EF4-FFF2-40B4-BE49-F238E27FC236}">
                <a16:creationId xmlns:a16="http://schemas.microsoft.com/office/drawing/2014/main" id="{68C8704F-5341-4C49-B41C-9FFFA4FB93A6}"/>
              </a:ext>
            </a:extLst>
          </p:cNvPr>
          <p:cNvSpPr txBox="1">
            <a:spLocks/>
          </p:cNvSpPr>
          <p:nvPr/>
        </p:nvSpPr>
        <p:spPr>
          <a:xfrm>
            <a:off x="4524833" y="3613381"/>
            <a:ext cx="34841533" cy="1087808"/>
          </a:xfrm>
          <a:prstGeom prst="rect">
            <a:avLst/>
          </a:prstGeom>
        </p:spPr>
        <p:txBody>
          <a:bodyPr lIns="91440" tIns="45720" rIns="91440" bIns="45720" anchor="t">
            <a:noAutofit/>
          </a:bodyPr>
          <a:lstStyle>
            <a:lvl1pPr marL="1504766" indent="-1504766" algn="ctr" defTabSz="4012708" rtl="0" eaLnBrk="1" latinLnBrk="0" hangingPunct="1">
              <a:spcBef>
                <a:spcPct val="20000"/>
              </a:spcBef>
              <a:buFontTx/>
              <a:buNone/>
              <a:defRPr sz="5120" kern="1200">
                <a:solidFill>
                  <a:schemeClr val="accent5">
                    <a:lumMod val="50000"/>
                  </a:schemeClr>
                </a:solidFill>
                <a:latin typeface="+mn-lt"/>
                <a:ea typeface="+mn-ea"/>
                <a:cs typeface="+mn-cs"/>
              </a:defRPr>
            </a:lvl1pPr>
            <a:lvl2pPr marL="3260326" indent="-1253972" algn="l" defTabSz="4012708" rtl="0" eaLnBrk="1" latinLnBrk="0" hangingPunct="1">
              <a:spcBef>
                <a:spcPct val="20000"/>
              </a:spcBef>
              <a:buFontTx/>
              <a:buNone/>
              <a:defRPr sz="11520" kern="1200">
                <a:solidFill>
                  <a:schemeClr val="tx1"/>
                </a:solidFill>
                <a:latin typeface="+mn-lt"/>
                <a:ea typeface="+mn-ea"/>
                <a:cs typeface="+mn-cs"/>
              </a:defRPr>
            </a:lvl2pPr>
            <a:lvl3pPr marL="5015886" indent="-1003178" algn="l" defTabSz="4012708" rtl="0" eaLnBrk="1" latinLnBrk="0" hangingPunct="1">
              <a:spcBef>
                <a:spcPct val="20000"/>
              </a:spcBef>
              <a:buFontTx/>
              <a:buNone/>
              <a:defRPr sz="11520" kern="1200">
                <a:solidFill>
                  <a:schemeClr val="tx1"/>
                </a:solidFill>
                <a:latin typeface="+mn-lt"/>
                <a:ea typeface="+mn-ea"/>
                <a:cs typeface="+mn-cs"/>
              </a:defRPr>
            </a:lvl3pPr>
            <a:lvl4pPr marL="7022242" indent="-1003178" algn="l" defTabSz="4012708" rtl="0" eaLnBrk="1" latinLnBrk="0" hangingPunct="1">
              <a:spcBef>
                <a:spcPct val="20000"/>
              </a:spcBef>
              <a:buFontTx/>
              <a:buNone/>
              <a:defRPr sz="11520" kern="1200">
                <a:solidFill>
                  <a:schemeClr val="tx1"/>
                </a:solidFill>
                <a:latin typeface="+mn-lt"/>
                <a:ea typeface="+mn-ea"/>
                <a:cs typeface="+mn-cs"/>
              </a:defRPr>
            </a:lvl4pPr>
            <a:lvl5pPr marL="9028596" indent="-1003178" algn="l" defTabSz="4012708" rtl="0" eaLnBrk="1" latinLnBrk="0" hangingPunct="1">
              <a:spcBef>
                <a:spcPct val="20000"/>
              </a:spcBef>
              <a:buFontTx/>
              <a:buNone/>
              <a:defRPr sz="11520" kern="1200">
                <a:solidFill>
                  <a:schemeClr val="tx1"/>
                </a:solidFill>
                <a:latin typeface="+mn-lt"/>
                <a:ea typeface="+mn-ea"/>
                <a:cs typeface="+mn-cs"/>
              </a:defRPr>
            </a:lvl5pPr>
            <a:lvl6pPr marL="11034950"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41304"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47660"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54012"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9pPr>
          </a:lstStyle>
          <a:p>
            <a:pPr marL="1504315" marR="0" lvl="0" indent="0" algn="ctr" defTabSz="4012708"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Departments of Pediatrics</a:t>
            </a:r>
            <a:r>
              <a:rPr kumimoji="0" lang="en-US" sz="36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1</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Biomedical Informatics</a:t>
            </a:r>
            <a:r>
              <a:rPr kumimoji="0" lang="en-US" sz="3600" b="0" i="0" u="none" strike="noStrike" kern="1200" cap="none" spc="0" normalizeH="0" baseline="30000" noProof="0" dirty="0">
                <a:ln>
                  <a:noFill/>
                </a:ln>
                <a:solidFill>
                  <a:srgbClr val="002060"/>
                </a:solidFill>
                <a:effectLst/>
                <a:uLnTx/>
                <a:uFillTx/>
                <a:latin typeface="Arial" panose="020B0604020202020204" pitchFamily="34" charset="0"/>
                <a:cs typeface="Arial" panose="020B0604020202020204" pitchFamily="34" charset="0"/>
              </a:rPr>
              <a:t>2</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Columbia University Irving Medical Center, Herbert Irving Comprehensive Cancer Center, New York, NY</a:t>
            </a:r>
            <a:endParaRPr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7" name="Text Placeholder 105">
            <a:extLst>
              <a:ext uri="{FF2B5EF4-FFF2-40B4-BE49-F238E27FC236}">
                <a16:creationId xmlns:a16="http://schemas.microsoft.com/office/drawing/2014/main" id="{A19FEBA6-B60A-FA49-8C01-00272D26A905}"/>
              </a:ext>
            </a:extLst>
          </p:cNvPr>
          <p:cNvSpPr txBox="1">
            <a:spLocks/>
          </p:cNvSpPr>
          <p:nvPr/>
        </p:nvSpPr>
        <p:spPr>
          <a:xfrm>
            <a:off x="5355388" y="438573"/>
            <a:ext cx="33181358" cy="2029380"/>
          </a:xfrm>
          <a:prstGeom prst="rect">
            <a:avLst/>
          </a:prstGeom>
        </p:spPr>
        <p:txBody>
          <a:bodyPr lIns="91440" tIns="45720" rIns="91440" bIns="45720" anchor="t">
            <a:noAutofit/>
          </a:bodyPr>
          <a:lstStyle>
            <a:lvl1pPr marL="1504766" indent="-1504766" algn="ctr" defTabSz="4012708" rtl="0" eaLnBrk="1" latinLnBrk="0" hangingPunct="1">
              <a:spcBef>
                <a:spcPct val="20000"/>
              </a:spcBef>
              <a:buFontTx/>
              <a:buNone/>
              <a:defRPr sz="9600" b="1" kern="1200">
                <a:solidFill>
                  <a:schemeClr val="accent5">
                    <a:lumMod val="50000"/>
                  </a:schemeClr>
                </a:solidFill>
                <a:latin typeface="+mn-lt"/>
                <a:ea typeface="+mn-ea"/>
                <a:cs typeface="+mn-cs"/>
              </a:defRPr>
            </a:lvl1pPr>
            <a:lvl2pPr marL="3260326" indent="-1253972" algn="l" defTabSz="4012708" rtl="0" eaLnBrk="1" latinLnBrk="0" hangingPunct="1">
              <a:spcBef>
                <a:spcPct val="20000"/>
              </a:spcBef>
              <a:buFontTx/>
              <a:buNone/>
              <a:defRPr sz="11520" kern="1200">
                <a:solidFill>
                  <a:schemeClr val="tx1"/>
                </a:solidFill>
                <a:latin typeface="+mn-lt"/>
                <a:ea typeface="+mn-ea"/>
                <a:cs typeface="+mn-cs"/>
              </a:defRPr>
            </a:lvl2pPr>
            <a:lvl3pPr marL="5015886" indent="-1003178" algn="l" defTabSz="4012708" rtl="0" eaLnBrk="1" latinLnBrk="0" hangingPunct="1">
              <a:spcBef>
                <a:spcPct val="20000"/>
              </a:spcBef>
              <a:buFontTx/>
              <a:buNone/>
              <a:defRPr sz="11520" kern="1200">
                <a:solidFill>
                  <a:schemeClr val="tx1"/>
                </a:solidFill>
                <a:latin typeface="+mn-lt"/>
                <a:ea typeface="+mn-ea"/>
                <a:cs typeface="+mn-cs"/>
              </a:defRPr>
            </a:lvl3pPr>
            <a:lvl4pPr marL="7022242" indent="-1003178" algn="l" defTabSz="4012708" rtl="0" eaLnBrk="1" latinLnBrk="0" hangingPunct="1">
              <a:spcBef>
                <a:spcPct val="20000"/>
              </a:spcBef>
              <a:buFontTx/>
              <a:buNone/>
              <a:defRPr sz="11520" kern="1200">
                <a:solidFill>
                  <a:schemeClr val="tx1"/>
                </a:solidFill>
                <a:latin typeface="+mn-lt"/>
                <a:ea typeface="+mn-ea"/>
                <a:cs typeface="+mn-cs"/>
              </a:defRPr>
            </a:lvl4pPr>
            <a:lvl5pPr marL="9028596" indent="-1003178" algn="l" defTabSz="4012708" rtl="0" eaLnBrk="1" latinLnBrk="0" hangingPunct="1">
              <a:spcBef>
                <a:spcPct val="20000"/>
              </a:spcBef>
              <a:buFontTx/>
              <a:buNone/>
              <a:defRPr sz="11520" kern="1200">
                <a:solidFill>
                  <a:schemeClr val="tx1"/>
                </a:solidFill>
                <a:latin typeface="+mn-lt"/>
                <a:ea typeface="+mn-ea"/>
                <a:cs typeface="+mn-cs"/>
              </a:defRPr>
            </a:lvl5pPr>
            <a:lvl6pPr marL="11034950"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41304"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47660"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54012" indent="-1003178" algn="l" defTabSz="4012708" rtl="0" eaLnBrk="1" latinLnBrk="0" hangingPunct="1">
              <a:spcBef>
                <a:spcPct val="20000"/>
              </a:spcBef>
              <a:buFont typeface="Arial" pitchFamily="34" charset="0"/>
              <a:buChar char="•"/>
              <a:defRPr sz="8800" kern="1200">
                <a:solidFill>
                  <a:schemeClr val="tx1"/>
                </a:solidFill>
                <a:latin typeface="+mn-lt"/>
                <a:ea typeface="+mn-ea"/>
                <a:cs typeface="+mn-cs"/>
              </a:defRPr>
            </a:lvl9pPr>
          </a:lstStyle>
          <a:p>
            <a:pPr marL="1504315" marR="0" lvl="0" indent="0" algn="ctr" defTabSz="401270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Herbert Irving Comprehensive Cancer Center Common Data Model for </a:t>
            </a:r>
          </a:p>
          <a:p>
            <a:pPr marL="1504315" marR="0" lvl="0" indent="0" algn="ctr" defTabSz="401270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Large-Scale Electronic Health Record/ Molecular Data Deposition to the NCCR</a:t>
            </a:r>
            <a:endParaRPr lang="en-US" sz="6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F08D0E3-5C3B-5447-8D2B-3056D8C3AB1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1413" b="14936"/>
          <a:stretch/>
        </p:blipFill>
        <p:spPr>
          <a:xfrm>
            <a:off x="938581" y="2262064"/>
            <a:ext cx="4489621" cy="1163421"/>
          </a:xfrm>
          <a:prstGeom prst="rect">
            <a:avLst/>
          </a:prstGeom>
          <a:solidFill>
            <a:sysClr val="window" lastClr="FFFFFF"/>
          </a:solidFill>
        </p:spPr>
      </p:pic>
      <p:pic>
        <p:nvPicPr>
          <p:cNvPr id="19" name="Picture 4" descr="Columbia University Irving Medical Center Vector Logo | Free Download -  (.SVG + .PNG) format - SeekVectorLogo.Com">
            <a:extLst>
              <a:ext uri="{FF2B5EF4-FFF2-40B4-BE49-F238E27FC236}">
                <a16:creationId xmlns:a16="http://schemas.microsoft.com/office/drawing/2014/main" id="{8B97D014-5679-A740-A3BD-4915D98DE57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l="50380" t="41931" r="1501" b="42639"/>
          <a:stretch>
            <a:fillRect/>
          </a:stretch>
        </p:blipFill>
        <p:spPr bwMode="auto">
          <a:xfrm>
            <a:off x="1811955" y="3385391"/>
            <a:ext cx="3454400" cy="622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C079EE9-F083-AF4F-8969-9C04F02239E5}"/>
              </a:ext>
            </a:extLst>
          </p:cNvPr>
          <p:cNvSpPr txBox="1"/>
          <p:nvPr/>
        </p:nvSpPr>
        <p:spPr>
          <a:xfrm>
            <a:off x="913703" y="21046965"/>
            <a:ext cx="10058400"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CATCHMENT AREA &amp; POPULATION</a:t>
            </a:r>
          </a:p>
        </p:txBody>
      </p:sp>
      <p:sp>
        <p:nvSpPr>
          <p:cNvPr id="21" name="TextBox 20">
            <a:extLst>
              <a:ext uri="{FF2B5EF4-FFF2-40B4-BE49-F238E27FC236}">
                <a16:creationId xmlns:a16="http://schemas.microsoft.com/office/drawing/2014/main" id="{BA12B999-74A9-8540-9D11-FADD3020A677}"/>
              </a:ext>
            </a:extLst>
          </p:cNvPr>
          <p:cNvSpPr txBox="1"/>
          <p:nvPr/>
        </p:nvSpPr>
        <p:spPr>
          <a:xfrm>
            <a:off x="863744" y="21862050"/>
            <a:ext cx="10193419" cy="3385542"/>
          </a:xfrm>
          <a:prstGeom prst="rect">
            <a:avLst/>
          </a:prstGeom>
          <a:noFill/>
        </p:spPr>
        <p:txBody>
          <a:bodyPr wrap="square" lIns="91440" tIns="45720" rIns="91440" bIns="45720" rtlCol="0" anchor="t">
            <a:spAutoFit/>
          </a:bodyPr>
          <a:lstStyle>
            <a:defPPr>
              <a:defRPr kern="1200" smtId="4294967295"/>
            </a:defPPr>
          </a:lstStyle>
          <a:p>
            <a:pPr marL="352425" indent="-339725">
              <a:spcBef>
                <a:spcPts val="1200"/>
              </a:spcBef>
              <a:buFont typeface="Arial" pitchFamily="34" charset="0"/>
              <a:buChar char="•"/>
            </a:pPr>
            <a:r>
              <a:rPr lang="en-US" sz="2200" dirty="0">
                <a:solidFill>
                  <a:srgbClr val="002060"/>
                </a:solidFill>
                <a:latin typeface="Arial" panose="020B0604020202020204" pitchFamily="34" charset="0"/>
                <a:cs typeface="Arial" panose="020B0604020202020204" pitchFamily="34" charset="0"/>
              </a:rPr>
              <a:t>HICCC P30 Cancer Center Grant Catchment Area: </a:t>
            </a:r>
            <a:r>
              <a:rPr lang="en-US" sz="2200" dirty="0">
                <a:solidFill>
                  <a:srgbClr val="002060"/>
                </a:solidFill>
                <a:latin typeface="Arial" panose="020B0604020202020204" pitchFamily="34" charset="0"/>
                <a:ea typeface="+mn-lt"/>
                <a:cs typeface="Arial" panose="020B0604020202020204" pitchFamily="34" charset="0"/>
              </a:rPr>
              <a:t>11 counties in NY / NJ</a:t>
            </a:r>
            <a:endParaRPr lang="en-US" sz="2200" dirty="0">
              <a:solidFill>
                <a:srgbClr val="000000"/>
              </a:solidFill>
              <a:latin typeface="Arial" panose="020B0604020202020204" pitchFamily="34" charset="0"/>
              <a:cs typeface="Arial" panose="020B0604020202020204" pitchFamily="34" charset="0"/>
            </a:endParaRPr>
          </a:p>
          <a:p>
            <a:pPr marL="770255" indent="-457200">
              <a:spcBef>
                <a:spcPts val="1200"/>
              </a:spcBef>
              <a:buFont typeface="Arial" pitchFamily="34" charset="0"/>
              <a:buChar char="•"/>
            </a:pPr>
            <a:endParaRPr lang="en-US" sz="2200" dirty="0">
              <a:solidFill>
                <a:srgbClr val="000000"/>
              </a:solidFill>
              <a:latin typeface="Arial" panose="020B0604020202020204" pitchFamily="34" charset="0"/>
              <a:cs typeface="Arial" panose="020B0604020202020204" pitchFamily="34" charset="0"/>
            </a:endParaRPr>
          </a:p>
          <a:p>
            <a:pPr marL="313055">
              <a:spcBef>
                <a:spcPts val="1200"/>
              </a:spcBef>
            </a:pPr>
            <a:endParaRPr lang="en-US" sz="2200" dirty="0">
              <a:solidFill>
                <a:srgbClr val="000000"/>
              </a:solidFill>
              <a:latin typeface="Arial" panose="020B0604020202020204" pitchFamily="34" charset="0"/>
              <a:cs typeface="Arial" panose="020B0604020202020204" pitchFamily="34" charset="0"/>
            </a:endParaRPr>
          </a:p>
          <a:p>
            <a:pPr marL="770255" indent="-457200">
              <a:spcBef>
                <a:spcPts val="1200"/>
              </a:spcBef>
              <a:buFont typeface="Arial" pitchFamily="34" charset="0"/>
              <a:buChar char="•"/>
            </a:pPr>
            <a:endParaRPr lang="en-US" sz="2200" dirty="0">
              <a:solidFill>
                <a:srgbClr val="002060"/>
              </a:solidFill>
              <a:latin typeface="Arial" panose="020B0604020202020204" pitchFamily="34" charset="0"/>
              <a:cs typeface="Arial" panose="020B0604020202020204" pitchFamily="34" charset="0"/>
            </a:endParaRPr>
          </a:p>
          <a:p>
            <a:pPr marL="770255" indent="-457200">
              <a:spcBef>
                <a:spcPts val="1200"/>
              </a:spcBef>
              <a:buFont typeface="Arial" pitchFamily="34" charset="0"/>
              <a:buChar char="•"/>
            </a:pPr>
            <a:endParaRPr lang="en-US" sz="2200" dirty="0">
              <a:solidFill>
                <a:srgbClr val="002060"/>
              </a:solidFill>
              <a:latin typeface="Arial" panose="020B0604020202020204" pitchFamily="34" charset="0"/>
              <a:cs typeface="Arial" panose="020B0604020202020204" pitchFamily="34" charset="0"/>
            </a:endParaRPr>
          </a:p>
          <a:p>
            <a:pPr marL="770255" indent="-457200">
              <a:spcBef>
                <a:spcPts val="1200"/>
              </a:spcBef>
              <a:buFont typeface="Arial" pitchFamily="34" charset="0"/>
              <a:buChar char="•"/>
            </a:pPr>
            <a:endParaRPr lang="en-US" sz="2200" dirty="0">
              <a:solidFill>
                <a:srgbClr val="002060"/>
              </a:solidFill>
              <a:latin typeface="Arial" panose="020B0604020202020204" pitchFamily="34" charset="0"/>
              <a:cs typeface="Arial" panose="020B0604020202020204" pitchFamily="34" charset="0"/>
            </a:endParaRPr>
          </a:p>
          <a:p>
            <a:pPr marL="770255" indent="-457200">
              <a:spcBef>
                <a:spcPts val="1200"/>
              </a:spcBef>
              <a:buFont typeface="Arial" pitchFamily="34" charset="0"/>
              <a:buChar char="•"/>
            </a:pPr>
            <a:endParaRPr lang="en-US" sz="2200" dirty="0">
              <a:solidFill>
                <a:srgbClr val="002060"/>
              </a:solidFill>
              <a:latin typeface="Arial" panose="020B0604020202020204" pitchFamily="34" charset="0"/>
              <a:ea typeface="+mn-lt"/>
              <a:cs typeface="Arial" panose="020B0604020202020204" pitchFamily="34" charset="0"/>
            </a:endParaRPr>
          </a:p>
        </p:txBody>
      </p:sp>
      <p:sp>
        <p:nvSpPr>
          <p:cNvPr id="22" name="TextBox 21">
            <a:extLst>
              <a:ext uri="{FF2B5EF4-FFF2-40B4-BE49-F238E27FC236}">
                <a16:creationId xmlns:a16="http://schemas.microsoft.com/office/drawing/2014/main" id="{81333A14-017B-D54B-8974-E07B9E0768A1}"/>
              </a:ext>
            </a:extLst>
          </p:cNvPr>
          <p:cNvSpPr txBox="1"/>
          <p:nvPr/>
        </p:nvSpPr>
        <p:spPr>
          <a:xfrm>
            <a:off x="11907151" y="16084504"/>
            <a:ext cx="20116800" cy="59512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DATA SOURCES</a:t>
            </a:r>
          </a:p>
        </p:txBody>
      </p:sp>
      <p:sp>
        <p:nvSpPr>
          <p:cNvPr id="25" name="TextBox 24">
            <a:extLst>
              <a:ext uri="{FF2B5EF4-FFF2-40B4-BE49-F238E27FC236}">
                <a16:creationId xmlns:a16="http://schemas.microsoft.com/office/drawing/2014/main" id="{8EDAAA77-F9FB-7F4A-AF22-1F96E6FB65BA}"/>
              </a:ext>
            </a:extLst>
          </p:cNvPr>
          <p:cNvSpPr txBox="1"/>
          <p:nvPr/>
        </p:nvSpPr>
        <p:spPr>
          <a:xfrm>
            <a:off x="32916741" y="23754514"/>
            <a:ext cx="10058400" cy="584775"/>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defTabSz="4702588">
              <a:defRPr/>
            </a:pPr>
            <a:r>
              <a:rPr lang="en-US" sz="3200" b="1" dirty="0">
                <a:solidFill>
                  <a:srgbClr val="002060"/>
                </a:solidFill>
                <a:latin typeface="Arial" panose="020B0604020202020204" pitchFamily="34" charset="0"/>
                <a:ea typeface="+mj-ea"/>
                <a:cs typeface="Arial" panose="020B0604020202020204" pitchFamily="34" charset="0"/>
              </a:rPr>
              <a:t>REFERENCES</a:t>
            </a:r>
          </a:p>
        </p:txBody>
      </p:sp>
      <p:sp>
        <p:nvSpPr>
          <p:cNvPr id="26" name="TextBox 25">
            <a:extLst>
              <a:ext uri="{FF2B5EF4-FFF2-40B4-BE49-F238E27FC236}">
                <a16:creationId xmlns:a16="http://schemas.microsoft.com/office/drawing/2014/main" id="{BF5BAF74-85C6-AB4D-ABC0-99A275B591AB}"/>
              </a:ext>
            </a:extLst>
          </p:cNvPr>
          <p:cNvSpPr txBox="1"/>
          <p:nvPr/>
        </p:nvSpPr>
        <p:spPr>
          <a:xfrm>
            <a:off x="32910143" y="24516415"/>
            <a:ext cx="10045884" cy="4362733"/>
          </a:xfrm>
          <a:prstGeom prst="rect">
            <a:avLst/>
          </a:prstGeom>
          <a:noFill/>
        </p:spPr>
        <p:txBody>
          <a:bodyPr wrap="square" rtlCol="0">
            <a:spAutoFit/>
          </a:bodyPr>
          <a:lstStyle>
            <a:defPPr>
              <a:defRPr kern="1200" smtId="4294967295"/>
            </a:defPPr>
          </a:lstStyle>
          <a:p>
            <a:pPr>
              <a:spcAft>
                <a:spcPts val="600"/>
              </a:spcAft>
            </a:pPr>
            <a:r>
              <a:rPr lang="en-US" sz="1650" b="1" dirty="0">
                <a:solidFill>
                  <a:srgbClr val="002060"/>
                </a:solidFill>
                <a:latin typeface="Arial" panose="020B0604020202020204" pitchFamily="34" charset="0"/>
                <a:cs typeface="Arial" panose="020B0604020202020204" pitchFamily="34" charset="0"/>
              </a:rPr>
              <a:t>[1] </a:t>
            </a:r>
            <a:r>
              <a:rPr lang="en-US" sz="1650" dirty="0">
                <a:solidFill>
                  <a:srgbClr val="002060"/>
                </a:solidFill>
                <a:latin typeface="Arial" panose="020B0604020202020204" pitchFamily="34" charset="0"/>
                <a:cs typeface="Arial" panose="020B0604020202020204" pitchFamily="34" charset="0"/>
              </a:rPr>
              <a:t>Hripcsak G, Duke JD, Shah NH, et al. Observational Health Data Sciences and Informatics (OHDSI): Opportunities for Observational Researchers. </a:t>
            </a:r>
            <a:r>
              <a:rPr lang="en-US" sz="1650" i="1" dirty="0">
                <a:solidFill>
                  <a:srgbClr val="002060"/>
                </a:solidFill>
                <a:latin typeface="Arial" panose="020B0604020202020204" pitchFamily="34" charset="0"/>
                <a:cs typeface="Arial" panose="020B0604020202020204" pitchFamily="34" charset="0"/>
              </a:rPr>
              <a:t>Stud Health Technol Inform</a:t>
            </a:r>
            <a:r>
              <a:rPr lang="en-US" sz="1650" dirty="0">
                <a:solidFill>
                  <a:srgbClr val="002060"/>
                </a:solidFill>
                <a:latin typeface="Arial" panose="020B0604020202020204" pitchFamily="34" charset="0"/>
                <a:cs typeface="Arial" panose="020B0604020202020204" pitchFamily="34" charset="0"/>
              </a:rPr>
              <a:t>. 216:574-8, 2015.</a:t>
            </a:r>
          </a:p>
          <a:p>
            <a:pPr>
              <a:spcAft>
                <a:spcPts val="600"/>
              </a:spcAft>
            </a:pPr>
            <a:r>
              <a:rPr lang="en-US" sz="1650" b="1" dirty="0">
                <a:solidFill>
                  <a:srgbClr val="002060"/>
                </a:solidFill>
                <a:latin typeface="Arial" panose="020B0604020202020204" pitchFamily="34" charset="0"/>
                <a:cs typeface="Arial" panose="020B0604020202020204" pitchFamily="34" charset="0"/>
              </a:rPr>
              <a:t>[2] </a:t>
            </a:r>
            <a:r>
              <a:rPr lang="en-US" sz="1650" dirty="0">
                <a:solidFill>
                  <a:srgbClr val="002060"/>
                </a:solidFill>
                <a:latin typeface="Arial" panose="020B0604020202020204" pitchFamily="34" charset="0"/>
                <a:cs typeface="Arial" panose="020B0604020202020204" pitchFamily="34" charset="0"/>
              </a:rPr>
              <a:t>Observational Health Data Sciences and Informatics: The Common Data Model. Available from: </a:t>
            </a:r>
            <a:r>
              <a:rPr lang="en-US" sz="1650" dirty="0">
                <a:solidFill>
                  <a:srgbClr val="002060"/>
                </a:solidFill>
                <a:latin typeface="Arial" panose="020B0604020202020204" pitchFamily="34" charset="0"/>
                <a:cs typeface="Arial" panose="020B0604020202020204" pitchFamily="34" charset="0"/>
                <a:hlinkClick r:id="rId14"/>
              </a:rPr>
              <a:t>https://ohdsi.github.io/TheBookOfOhdsi/CommonDataModel.html</a:t>
            </a:r>
            <a:r>
              <a:rPr lang="en-US" sz="1650" dirty="0">
                <a:solidFill>
                  <a:srgbClr val="002060"/>
                </a:solidFill>
                <a:latin typeface="Arial" panose="020B0604020202020204" pitchFamily="34" charset="0"/>
                <a:cs typeface="Arial" panose="020B0604020202020204" pitchFamily="34" charset="0"/>
              </a:rPr>
              <a:t>. </a:t>
            </a:r>
          </a:p>
          <a:p>
            <a:pPr>
              <a:spcAft>
                <a:spcPts val="600"/>
              </a:spcAft>
            </a:pPr>
            <a:r>
              <a:rPr lang="en-US" sz="1650" b="1" dirty="0">
                <a:solidFill>
                  <a:srgbClr val="002060"/>
                </a:solidFill>
                <a:latin typeface="Arial" panose="020B0604020202020204" pitchFamily="34" charset="0"/>
                <a:cs typeface="Arial" panose="020B0604020202020204" pitchFamily="34" charset="0"/>
              </a:rPr>
              <a:t>[3] </a:t>
            </a:r>
            <a:r>
              <a:rPr lang="en-US" sz="1650" dirty="0">
                <a:solidFill>
                  <a:srgbClr val="002060"/>
                </a:solidFill>
                <a:latin typeface="Arial" panose="020B0604020202020204" pitchFamily="34" charset="0"/>
                <a:cs typeface="Arial" panose="020B0604020202020204" pitchFamily="34" charset="0"/>
              </a:rPr>
              <a:t>Oberg JA, Glade Bender JL, Sulis ML, et al. Implementation of next generation sequencing into pediatric hematology-oncology practice: moving beyond actionable alterations. </a:t>
            </a:r>
            <a:r>
              <a:rPr lang="en-US" sz="1650" i="1" dirty="0">
                <a:solidFill>
                  <a:srgbClr val="002060"/>
                </a:solidFill>
                <a:latin typeface="Arial" panose="020B0604020202020204" pitchFamily="34" charset="0"/>
                <a:cs typeface="Arial" panose="020B0604020202020204" pitchFamily="34" charset="0"/>
              </a:rPr>
              <a:t>Genome Med.</a:t>
            </a:r>
            <a:r>
              <a:rPr lang="en-US" sz="1650" dirty="0">
                <a:solidFill>
                  <a:srgbClr val="002060"/>
                </a:solidFill>
                <a:latin typeface="Arial" panose="020B0604020202020204" pitchFamily="34" charset="0"/>
                <a:cs typeface="Arial" panose="020B0604020202020204" pitchFamily="34" charset="0"/>
              </a:rPr>
              <a:t> 8:133, 2016</a:t>
            </a:r>
            <a:endParaRPr lang="en-US" sz="1650" b="1" dirty="0">
              <a:solidFill>
                <a:srgbClr val="002060"/>
              </a:solidFill>
              <a:latin typeface="Arial" panose="020B0604020202020204" pitchFamily="34" charset="0"/>
              <a:cs typeface="Arial" panose="020B0604020202020204" pitchFamily="34" charset="0"/>
            </a:endParaRPr>
          </a:p>
          <a:p>
            <a:pPr>
              <a:spcAft>
                <a:spcPts val="600"/>
              </a:spcAft>
            </a:pPr>
            <a:r>
              <a:rPr lang="en-US" sz="1650" b="1" dirty="0">
                <a:solidFill>
                  <a:srgbClr val="002060"/>
                </a:solidFill>
                <a:latin typeface="Arial" panose="020B0604020202020204" pitchFamily="34" charset="0"/>
                <a:cs typeface="Arial" panose="020B0604020202020204" pitchFamily="34" charset="0"/>
              </a:rPr>
              <a:t>[4] </a:t>
            </a:r>
            <a:r>
              <a:rPr lang="en-US" sz="1650" dirty="0">
                <a:solidFill>
                  <a:srgbClr val="002060"/>
                </a:solidFill>
                <a:latin typeface="Arial" panose="020B0604020202020204" pitchFamily="34" charset="0"/>
                <a:cs typeface="Arial" panose="020B0604020202020204" pitchFamily="34" charset="0"/>
              </a:rPr>
              <a:t>Belenkaya R, Gurley MJ, Golozar A, et al. Extending the OMOP Common Data Model and Standardized Vocabularies to Support Observational Cancer Research. </a:t>
            </a:r>
            <a:r>
              <a:rPr lang="en-US" sz="1650" i="1" dirty="0">
                <a:solidFill>
                  <a:srgbClr val="002060"/>
                </a:solidFill>
                <a:latin typeface="Arial" panose="020B0604020202020204" pitchFamily="34" charset="0"/>
                <a:cs typeface="Arial" panose="020B0604020202020204" pitchFamily="34" charset="0"/>
              </a:rPr>
              <a:t>JCO Clinical Cancer Informatics</a:t>
            </a:r>
            <a:r>
              <a:rPr lang="en-US" sz="1650" dirty="0">
                <a:solidFill>
                  <a:srgbClr val="002060"/>
                </a:solidFill>
                <a:latin typeface="Arial" panose="020B0604020202020204" pitchFamily="34" charset="0"/>
                <a:cs typeface="Arial" panose="020B0604020202020204" pitchFamily="34" charset="0"/>
              </a:rPr>
              <a:t>. 5:12-20, 2021.</a:t>
            </a:r>
          </a:p>
          <a:p>
            <a:pPr>
              <a:spcAft>
                <a:spcPts val="600"/>
              </a:spcAft>
            </a:pPr>
            <a:r>
              <a:rPr lang="en-US" sz="1650" b="1" dirty="0">
                <a:solidFill>
                  <a:srgbClr val="002060"/>
                </a:solidFill>
                <a:latin typeface="Arial" panose="020B0604020202020204" pitchFamily="34" charset="0"/>
                <a:cs typeface="Arial" panose="020B0604020202020204" pitchFamily="34" charset="0"/>
              </a:rPr>
              <a:t>[5] </a:t>
            </a:r>
            <a:r>
              <a:rPr lang="en-US" sz="1650" dirty="0">
                <a:solidFill>
                  <a:srgbClr val="002060"/>
                </a:solidFill>
                <a:latin typeface="Arial" panose="020B0604020202020204" pitchFamily="34" charset="0"/>
                <a:cs typeface="Arial" panose="020B0604020202020204" pitchFamily="34" charset="0"/>
              </a:rPr>
              <a:t>HemOnc.org - A Free Hematology/Oncology Reference.</a:t>
            </a:r>
          </a:p>
          <a:p>
            <a:pPr>
              <a:spcAft>
                <a:spcPts val="600"/>
              </a:spcAft>
            </a:pPr>
            <a:r>
              <a:rPr lang="en-US" sz="1650" b="1" dirty="0">
                <a:solidFill>
                  <a:srgbClr val="002060"/>
                </a:solidFill>
                <a:latin typeface="Arial" panose="020B0604020202020204" pitchFamily="34" charset="0"/>
                <a:cs typeface="Arial" panose="020B0604020202020204" pitchFamily="34" charset="0"/>
              </a:rPr>
              <a:t>[6] </a:t>
            </a:r>
            <a:r>
              <a:rPr lang="en-US" sz="1650" dirty="0">
                <a:solidFill>
                  <a:srgbClr val="002060"/>
                </a:solidFill>
                <a:latin typeface="Arial" panose="020B0604020202020204" pitchFamily="34" charset="0"/>
                <a:cs typeface="Arial" panose="020B0604020202020204" pitchFamily="34" charset="0"/>
              </a:rPr>
              <a:t>Hong N, Zhang N, Wu H, et al. Preliminary exploration of survival analysis using the OHDSI common data model: a case study of intrahepatic cholangiocarcinoma. </a:t>
            </a:r>
            <a:r>
              <a:rPr lang="en-US" sz="1650" i="1" dirty="0">
                <a:solidFill>
                  <a:srgbClr val="002060"/>
                </a:solidFill>
                <a:latin typeface="Arial" panose="020B0604020202020204" pitchFamily="34" charset="0"/>
                <a:cs typeface="Arial" panose="020B0604020202020204" pitchFamily="34" charset="0"/>
              </a:rPr>
              <a:t>BMC Med Inform Decis Mak. </a:t>
            </a:r>
            <a:r>
              <a:rPr lang="en-US" sz="1650" dirty="0">
                <a:solidFill>
                  <a:srgbClr val="002060"/>
                </a:solidFill>
                <a:latin typeface="Arial" panose="020B0604020202020204" pitchFamily="34" charset="0"/>
                <a:cs typeface="Arial" panose="020B0604020202020204" pitchFamily="34" charset="0"/>
              </a:rPr>
              <a:t>18(Suppl 5):116. 2018.</a:t>
            </a:r>
          </a:p>
          <a:p>
            <a:pPr>
              <a:spcAft>
                <a:spcPts val="600"/>
              </a:spcAft>
            </a:pPr>
            <a:r>
              <a:rPr lang="en-US" sz="1650" b="1" dirty="0">
                <a:solidFill>
                  <a:srgbClr val="002060"/>
                </a:solidFill>
                <a:latin typeface="Arial" panose="020B0604020202020204" pitchFamily="34" charset="0"/>
                <a:cs typeface="Arial" panose="020B0604020202020204" pitchFamily="34" charset="0"/>
              </a:rPr>
              <a:t>[7] </a:t>
            </a:r>
            <a:r>
              <a:rPr lang="en-US" sz="1650" dirty="0">
                <a:solidFill>
                  <a:srgbClr val="002060"/>
                </a:solidFill>
                <a:latin typeface="Arial" panose="020B0604020202020204" pitchFamily="34" charset="0"/>
                <a:cs typeface="Arial" panose="020B0604020202020204" pitchFamily="34" charset="0"/>
              </a:rPr>
              <a:t>Chen R, Ryan P, Natarajan K, et al. Treatment Patterns for Chronic Comorbid Conditions in Patients with Cancer Using a Large-Scale Observational Data Network. </a:t>
            </a:r>
            <a:r>
              <a:rPr lang="en-US" sz="1650" i="1" dirty="0">
                <a:solidFill>
                  <a:srgbClr val="002060"/>
                </a:solidFill>
                <a:latin typeface="Arial" panose="020B0604020202020204" pitchFamily="34" charset="0"/>
                <a:cs typeface="Arial" panose="020B0604020202020204" pitchFamily="34" charset="0"/>
              </a:rPr>
              <a:t>JCO Clin Cancer Inform. </a:t>
            </a:r>
            <a:r>
              <a:rPr lang="en-US" sz="1650" dirty="0">
                <a:solidFill>
                  <a:srgbClr val="002060"/>
                </a:solidFill>
                <a:latin typeface="Arial" panose="020B0604020202020204" pitchFamily="34" charset="0"/>
                <a:cs typeface="Arial" panose="020B0604020202020204" pitchFamily="34" charset="0"/>
              </a:rPr>
              <a:t>4:171-83. 2020.</a:t>
            </a:r>
          </a:p>
        </p:txBody>
      </p:sp>
      <p:sp>
        <p:nvSpPr>
          <p:cNvPr id="29" name="Text Placeholder 91">
            <a:extLst>
              <a:ext uri="{FF2B5EF4-FFF2-40B4-BE49-F238E27FC236}">
                <a16:creationId xmlns:a16="http://schemas.microsoft.com/office/drawing/2014/main" id="{9FA503B8-CE60-3F46-B87D-AFC6711AD257}"/>
              </a:ext>
            </a:extLst>
          </p:cNvPr>
          <p:cNvSpPr txBox="1">
            <a:spLocks/>
          </p:cNvSpPr>
          <p:nvPr/>
        </p:nvSpPr>
        <p:spPr>
          <a:xfrm>
            <a:off x="11672538" y="5912558"/>
            <a:ext cx="20316661" cy="2580889"/>
          </a:xfrm>
          <a:prstGeom prst="rect">
            <a:avLst/>
          </a:prstGeom>
        </p:spPr>
        <p:txBody>
          <a:bodyPr lIns="91440" tIns="45720" rIns="91440" bIns="45720" anchor="t"/>
          <a:lst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marL="152400" indent="0" algn="just">
              <a:spcBef>
                <a:spcPts val="300"/>
              </a:spcBef>
              <a:buNone/>
            </a:pPr>
            <a:r>
              <a:rPr lang="en-US" sz="2400" b="1" dirty="0">
                <a:solidFill>
                  <a:srgbClr val="002060"/>
                </a:solidFill>
                <a:latin typeface="Arial" panose="020B0604020202020204" pitchFamily="34" charset="0"/>
                <a:cs typeface="Arial" panose="020B0604020202020204" pitchFamily="34" charset="0"/>
              </a:rPr>
              <a:t>Observational Medical Outcomes Partnership Common Data Model (OMOP-CDM) and Standardized Vocabularies [1]</a:t>
            </a:r>
          </a:p>
          <a:p>
            <a:pPr marL="638175" indent="-342900" algn="just">
              <a:spcBef>
                <a:spcPts val="300"/>
              </a:spcBef>
            </a:pPr>
            <a:r>
              <a:rPr lang="en-US" sz="2200" dirty="0">
                <a:solidFill>
                  <a:srgbClr val="002060"/>
                </a:solidFill>
                <a:latin typeface="Arial" panose="020B0604020202020204" pitchFamily="34" charset="0"/>
                <a:cs typeface="Arial" panose="020B0604020202020204" pitchFamily="34" charset="0"/>
              </a:rPr>
              <a:t>Most widely used CDM, integral to the Observational Health Data Science and Informatics (OHDSI) community which conducts observational health research on a global scale with standardized and reproducible healthcare data elements and open-source analytics</a:t>
            </a:r>
          </a:p>
          <a:p>
            <a:pPr marL="638175" indent="-342900" algn="just">
              <a:spcBef>
                <a:spcPts val="300"/>
              </a:spcBef>
            </a:pPr>
            <a:r>
              <a:rPr lang="en-US" sz="2200" dirty="0">
                <a:solidFill>
                  <a:srgbClr val="002060"/>
                </a:solidFill>
                <a:latin typeface="Arial" panose="020B0604020202020204" pitchFamily="34" charset="0"/>
                <a:cs typeface="Arial" panose="020B0604020202020204" pitchFamily="34" charset="0"/>
              </a:rPr>
              <a:t>Deep information model that specifies encoding and storage of granular clinical data; specifies encodings and relationships among concepts</a:t>
            </a:r>
          </a:p>
          <a:p>
            <a:pPr marL="638175" indent="-342900" algn="just">
              <a:spcBef>
                <a:spcPts val="300"/>
              </a:spcBef>
            </a:pPr>
            <a:r>
              <a:rPr lang="en-US" sz="2200" dirty="0">
                <a:solidFill>
                  <a:srgbClr val="002060"/>
                </a:solidFill>
                <a:latin typeface="Arial" panose="020B0604020202020204" pitchFamily="34" charset="0"/>
                <a:cs typeface="Arial" panose="020B0604020202020204" pitchFamily="34" charset="0"/>
              </a:rPr>
              <a:t>Concepts defined using standardized vocabularies within the National Library of Medicine’s (NLM) Unified Medical Language System (UMLS)</a:t>
            </a:r>
          </a:p>
          <a:p>
            <a:pPr marL="638175" indent="-342900" algn="just">
              <a:spcBef>
                <a:spcPts val="300"/>
              </a:spcBef>
            </a:pPr>
            <a:r>
              <a:rPr lang="en-US" sz="2200" dirty="0">
                <a:solidFill>
                  <a:srgbClr val="002060"/>
                </a:solidFill>
                <a:latin typeface="Arial" panose="020B0604020202020204" pitchFamily="34" charset="0"/>
                <a:cs typeface="Arial" panose="020B0604020202020204" pitchFamily="34" charset="0"/>
              </a:rPr>
              <a:t>Leverages distributed data networks to generate real-world evidence: treatment patterns, survival analysis, novel drug-drug interactions </a:t>
            </a:r>
            <a:r>
              <a:rPr lang="en-US" sz="2200" b="1" dirty="0">
                <a:solidFill>
                  <a:srgbClr val="002060"/>
                </a:solidFill>
                <a:latin typeface="Arial" panose="020B0604020202020204" pitchFamily="34" charset="0"/>
                <a:cs typeface="Arial" panose="020B0604020202020204" pitchFamily="34" charset="0"/>
              </a:rPr>
              <a:t>[6,7]</a:t>
            </a:r>
          </a:p>
          <a:p>
            <a:pPr marL="638175" indent="-342900" algn="just">
              <a:spcBef>
                <a:spcPts val="300"/>
              </a:spcBef>
            </a:pPr>
            <a:r>
              <a:rPr lang="en-US" sz="2200" b="1" dirty="0">
                <a:solidFill>
                  <a:srgbClr val="002060"/>
                </a:solidFill>
                <a:latin typeface="Arial" panose="020B0604020202020204" pitchFamily="34" charset="0"/>
                <a:cs typeface="Arial" panose="020B0604020202020204" pitchFamily="34" charset="0"/>
              </a:rPr>
              <a:t>Goal: Extend OMOP-CDM to include pediatric cancer-specific data elements including genomic and clinical trial data collected at our institution</a:t>
            </a:r>
          </a:p>
          <a:p>
            <a:pPr marL="295275" indent="0" algn="just">
              <a:spcBef>
                <a:spcPts val="300"/>
              </a:spcBef>
              <a:buNone/>
            </a:pPr>
            <a:endParaRPr lang="en-US" sz="2200" b="1" dirty="0">
              <a:solidFill>
                <a:srgbClr val="002060"/>
              </a:solidFill>
              <a:latin typeface="Arial" panose="020B0604020202020204" pitchFamily="34" charset="0"/>
              <a:cs typeface="Arial" panose="020B0604020202020204" pitchFamily="34" charset="0"/>
            </a:endParaRPr>
          </a:p>
        </p:txBody>
      </p:sp>
      <p:sp>
        <p:nvSpPr>
          <p:cNvPr id="30" name="Text Placeholder 91">
            <a:extLst>
              <a:ext uri="{FF2B5EF4-FFF2-40B4-BE49-F238E27FC236}">
                <a16:creationId xmlns:a16="http://schemas.microsoft.com/office/drawing/2014/main" id="{4988CF87-8FE8-6A46-8055-187DF99F6299}"/>
              </a:ext>
            </a:extLst>
          </p:cNvPr>
          <p:cNvSpPr txBox="1">
            <a:spLocks/>
          </p:cNvSpPr>
          <p:nvPr/>
        </p:nvSpPr>
        <p:spPr>
          <a:xfrm>
            <a:off x="32807603" y="6018659"/>
            <a:ext cx="10199154" cy="10380592"/>
          </a:xfrm>
          <a:prstGeom prst="rect">
            <a:avLst/>
          </a:prstGeom>
        </p:spPr>
        <p:txBody>
          <a:bodyPr/>
          <a:lst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marL="71438" indent="0" algn="just">
              <a:spcBef>
                <a:spcPts val="300"/>
              </a:spcBef>
              <a:buNone/>
            </a:pPr>
            <a:r>
              <a:rPr lang="en-US" sz="2400" b="1" dirty="0">
                <a:solidFill>
                  <a:srgbClr val="002060"/>
                </a:solidFill>
                <a:latin typeface="Arial" panose="020B0604020202020204" pitchFamily="34" charset="0"/>
                <a:cs typeface="Arial" panose="020B0604020202020204" pitchFamily="34" charset="0"/>
              </a:rPr>
              <a:t>OMOP Oncology Module [4] to Support Pediatric Cancer Clinical and Genomic Data Integration into the NCCR</a:t>
            </a:r>
          </a:p>
          <a:p>
            <a:pPr marL="398463" indent="-271463" algn="just">
              <a:spcBef>
                <a:spcPts val="300"/>
              </a:spcBef>
            </a:pPr>
            <a:r>
              <a:rPr lang="en-US" sz="2200" dirty="0">
                <a:solidFill>
                  <a:srgbClr val="002060"/>
                </a:solidFill>
                <a:latin typeface="Arial" panose="020B0604020202020204" pitchFamily="34" charset="0"/>
                <a:cs typeface="Arial" panose="020B0604020202020204" pitchFamily="34" charset="0"/>
              </a:rPr>
              <a:t>Abstraction of low-level cancer-specific clinical data as part of higher-level disease episodes, treatments, outcomes</a:t>
            </a:r>
          </a:p>
          <a:p>
            <a:pPr marL="398463" indent="-271463" algn="just">
              <a:spcBef>
                <a:spcPts val="300"/>
              </a:spcBef>
            </a:pPr>
            <a:r>
              <a:rPr lang="en-US" sz="2200" b="1" dirty="0">
                <a:solidFill>
                  <a:schemeClr val="accent2">
                    <a:lumMod val="75000"/>
                  </a:schemeClr>
                </a:solidFill>
                <a:latin typeface="Arial" panose="020B0604020202020204" pitchFamily="34" charset="0"/>
                <a:cs typeface="Arial" panose="020B0604020202020204" pitchFamily="34" charset="0"/>
              </a:rPr>
              <a:t>Cancer diagnosis model: </a:t>
            </a:r>
            <a:r>
              <a:rPr lang="en-US" sz="2200" dirty="0">
                <a:solidFill>
                  <a:srgbClr val="002060"/>
                </a:solidFill>
                <a:latin typeface="Arial" panose="020B0604020202020204" pitchFamily="34" charset="0"/>
                <a:cs typeface="Arial" panose="020B0604020202020204" pitchFamily="34" charset="0"/>
              </a:rPr>
              <a:t>Captures complexity of diagnoses with clinical, histological, molecular features</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Broadly defined cancer types cover a set of diagnoses (conditions in the CONDITION_OCCURRENCE table) that share attributes or diagnostic modifiers (measurements in the MEASUREMENT table)</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Pre-coordinated ICD-O-3 histology, topography, and behavior define standardized single cancer diagnosis condition concepts</a:t>
            </a:r>
          </a:p>
          <a:p>
            <a:pPr marL="398463" indent="-271463" algn="just">
              <a:spcBef>
                <a:spcPts val="300"/>
              </a:spcBef>
            </a:pPr>
            <a:r>
              <a:rPr lang="en-US" sz="2200" b="1" dirty="0">
                <a:solidFill>
                  <a:schemeClr val="accent2">
                    <a:lumMod val="75000"/>
                  </a:schemeClr>
                </a:solidFill>
                <a:latin typeface="Arial" panose="020B0604020202020204" pitchFamily="34" charset="0"/>
                <a:cs typeface="Arial" panose="020B0604020202020204" pitchFamily="34" charset="0"/>
              </a:rPr>
              <a:t>Cancer treatment model: </a:t>
            </a:r>
            <a:r>
              <a:rPr lang="en-US" sz="2200" dirty="0">
                <a:solidFill>
                  <a:srgbClr val="002060"/>
                </a:solidFill>
                <a:latin typeface="Arial" panose="020B0604020202020204" pitchFamily="34" charset="0"/>
                <a:cs typeface="Arial" panose="020B0604020202020204" pitchFamily="34" charset="0"/>
              </a:rPr>
              <a:t>Captures complex, multi-modal treatment regimens</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Multi-modal treatments represented through the Procedure and Drug domains to record individual surgery, drug exposure, or RT events</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HemOnc ontology integrated as reference for oncology treatment regimens </a:t>
            </a:r>
            <a:r>
              <a:rPr lang="en-US" sz="2000" b="1" dirty="0">
                <a:solidFill>
                  <a:srgbClr val="002060"/>
                </a:solidFill>
                <a:latin typeface="Arial" panose="020B0604020202020204" pitchFamily="34" charset="0"/>
                <a:cs typeface="Arial" panose="020B0604020202020204" pitchFamily="34" charset="0"/>
              </a:rPr>
              <a:t>[5]</a:t>
            </a:r>
            <a:endParaRPr lang="en-US" sz="2000" dirty="0">
              <a:solidFill>
                <a:srgbClr val="002060"/>
              </a:solidFill>
              <a:latin typeface="Arial" panose="020B0604020202020204" pitchFamily="34" charset="0"/>
              <a:cs typeface="Arial" panose="020B0604020202020204" pitchFamily="34" charset="0"/>
            </a:endParaRP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Rule-based algorithm matches drug ingredients, timing, and dosing from individual medication records to treatment regimens defined in HemOnc</a:t>
            </a:r>
            <a:endParaRPr lang="en-US" sz="2000" b="1" dirty="0">
              <a:solidFill>
                <a:srgbClr val="002060"/>
              </a:solidFill>
              <a:latin typeface="Arial" panose="020B0604020202020204" pitchFamily="34" charset="0"/>
              <a:cs typeface="Arial" panose="020B0604020202020204" pitchFamily="34" charset="0"/>
            </a:endParaRPr>
          </a:p>
          <a:p>
            <a:pPr marL="398463" indent="-271463" algn="just">
              <a:spcBef>
                <a:spcPts val="300"/>
              </a:spcBef>
            </a:pPr>
            <a:r>
              <a:rPr lang="en-US" sz="2200" b="1" dirty="0">
                <a:solidFill>
                  <a:schemeClr val="accent2">
                    <a:lumMod val="75000"/>
                  </a:schemeClr>
                </a:solidFill>
                <a:latin typeface="Arial" panose="020B0604020202020204" pitchFamily="34" charset="0"/>
                <a:cs typeface="Arial" panose="020B0604020202020204" pitchFamily="34" charset="0"/>
              </a:rPr>
              <a:t>Cancer episode model: </a:t>
            </a:r>
            <a:r>
              <a:rPr lang="en-US" sz="2200" dirty="0">
                <a:solidFill>
                  <a:srgbClr val="002060"/>
                </a:solidFill>
                <a:latin typeface="Arial" panose="020B0604020202020204" pitchFamily="34" charset="0"/>
                <a:cs typeface="Arial" panose="020B0604020202020204" pitchFamily="34" charset="0"/>
              </a:rPr>
              <a:t>Supports a longitudinal disease trajectory marked by episodes of diagnosis, treatment, and outcome</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Each episode record contains a concept of abstracted disease state with a concept of a cancer diagnosis or treatment</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Episodes can be nested (e.g. cancer disease episode with several disease states; treatment regimen episode including multiple cycles)</a:t>
            </a:r>
          </a:p>
          <a:p>
            <a:pPr marL="869950" lvl="1" indent="-344488" algn="just">
              <a:spcBef>
                <a:spcPts val="3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Individual clinical events of Condition, Drug, and Procedure domains are linked to episodes they comprise through EPISODE_EVENT table</a:t>
            </a:r>
          </a:p>
          <a:p>
            <a:pPr marL="0" indent="-916900" algn="just">
              <a:spcBef>
                <a:spcPts val="300"/>
              </a:spcBef>
              <a:buNone/>
            </a:pPr>
            <a:endParaRPr lang="en-US" sz="1000" b="1" dirty="0">
              <a:solidFill>
                <a:srgbClr val="002060"/>
              </a:solidFill>
              <a:latin typeface="Arial" panose="020B0604020202020204" pitchFamily="34" charset="0"/>
              <a:cs typeface="Arial" panose="020B0604020202020204" pitchFamily="34" charset="0"/>
            </a:endParaRPr>
          </a:p>
          <a:p>
            <a:pPr marL="71438" indent="0" algn="just">
              <a:spcBef>
                <a:spcPts val="300"/>
              </a:spcBef>
              <a:buNone/>
            </a:pPr>
            <a:r>
              <a:rPr lang="en-US" sz="2200" b="1" dirty="0">
                <a:solidFill>
                  <a:srgbClr val="002060"/>
                </a:solidFill>
                <a:latin typeface="Arial" panose="020B0604020202020204" pitchFamily="34" charset="0"/>
                <a:cs typeface="Arial" panose="020B0604020202020204" pitchFamily="34" charset="0"/>
              </a:rPr>
              <a:t>Tumor registry to OMOP CDM: </a:t>
            </a:r>
            <a:r>
              <a:rPr lang="en-US" sz="2200" dirty="0">
                <a:solidFill>
                  <a:srgbClr val="002060"/>
                </a:solidFill>
                <a:latin typeface="Arial" panose="020B0604020202020204" pitchFamily="34" charset="0"/>
                <a:cs typeface="Arial" panose="020B0604020202020204" pitchFamily="34" charset="0"/>
              </a:rPr>
              <a:t>Vocabulary-driven extract-transform-load (ETL) process converts tumor registry data into the OMOP CDM with the NAACCR data dictionary integrated into the Standardized Vocabularies</a:t>
            </a:r>
          </a:p>
        </p:txBody>
      </p:sp>
      <p:graphicFrame>
        <p:nvGraphicFramePr>
          <p:cNvPr id="31" name="Table 30">
            <a:extLst>
              <a:ext uri="{FF2B5EF4-FFF2-40B4-BE49-F238E27FC236}">
                <a16:creationId xmlns:a16="http://schemas.microsoft.com/office/drawing/2014/main" id="{959C2352-49D6-CE46-B5B5-F230098113C2}"/>
              </a:ext>
            </a:extLst>
          </p:cNvPr>
          <p:cNvGraphicFramePr>
            <a:graphicFrameLocks noGrp="1"/>
          </p:cNvGraphicFramePr>
          <p:nvPr>
            <p:extLst>
              <p:ext uri="{D42A27DB-BD31-4B8C-83A1-F6EECF244321}">
                <p14:modId xmlns:p14="http://schemas.microsoft.com/office/powerpoint/2010/main" val="1980970554"/>
              </p:ext>
            </p:extLst>
          </p:nvPr>
        </p:nvGraphicFramePr>
        <p:xfrm>
          <a:off x="7091580" y="28273666"/>
          <a:ext cx="3881221" cy="4297680"/>
        </p:xfrm>
        <a:graphic>
          <a:graphicData uri="http://schemas.openxmlformats.org/drawingml/2006/table">
            <a:tbl>
              <a:tblPr firstRow="1" bandRow="1">
                <a:tableStyleId>{1E171933-4619-4E11-9A3F-F7608DF75F80}</a:tableStyleId>
              </a:tblPr>
              <a:tblGrid>
                <a:gridCol w="2644198">
                  <a:extLst>
                    <a:ext uri="{9D8B030D-6E8A-4147-A177-3AD203B41FA5}">
                      <a16:colId xmlns:a16="http://schemas.microsoft.com/office/drawing/2014/main" val="2945597535"/>
                    </a:ext>
                  </a:extLst>
                </a:gridCol>
                <a:gridCol w="1237023">
                  <a:extLst>
                    <a:ext uri="{9D8B030D-6E8A-4147-A177-3AD203B41FA5}">
                      <a16:colId xmlns:a16="http://schemas.microsoft.com/office/drawing/2014/main" val="1062750212"/>
                    </a:ext>
                  </a:extLst>
                </a:gridCol>
              </a:tblGrid>
              <a:tr h="293717">
                <a:tc gridSpan="2">
                  <a:txBody>
                    <a:bodyPr/>
                    <a:lstStyle>
                      <a:lvl1pPr marL="0" algn="l" defTabSz="4389028" rtl="0" eaLnBrk="1" latinLnBrk="0" hangingPunct="1">
                        <a:defRPr sz="8700" b="1" kern="1200">
                          <a:solidFill>
                            <a:schemeClr val="lt1"/>
                          </a:solidFill>
                          <a:latin typeface="Calibri" panose="020F0502020204030204"/>
                        </a:defRPr>
                      </a:lvl1pPr>
                      <a:lvl2pPr marL="2194514" algn="l" defTabSz="4389028" rtl="0" eaLnBrk="1" latinLnBrk="0" hangingPunct="1">
                        <a:defRPr sz="8700" b="1" kern="1200">
                          <a:solidFill>
                            <a:schemeClr val="lt1"/>
                          </a:solidFill>
                          <a:latin typeface="Calibri" panose="020F0502020204030204"/>
                        </a:defRPr>
                      </a:lvl2pPr>
                      <a:lvl3pPr marL="4389028" algn="l" defTabSz="4389028" rtl="0" eaLnBrk="1" latinLnBrk="0" hangingPunct="1">
                        <a:defRPr sz="8700" b="1" kern="1200">
                          <a:solidFill>
                            <a:schemeClr val="lt1"/>
                          </a:solidFill>
                          <a:latin typeface="Calibri" panose="020F0502020204030204"/>
                        </a:defRPr>
                      </a:lvl3pPr>
                      <a:lvl4pPr marL="6583543" algn="l" defTabSz="4389028" rtl="0" eaLnBrk="1" latinLnBrk="0" hangingPunct="1">
                        <a:defRPr sz="8700" b="1" kern="1200">
                          <a:solidFill>
                            <a:schemeClr val="lt1"/>
                          </a:solidFill>
                          <a:latin typeface="Calibri" panose="020F0502020204030204"/>
                        </a:defRPr>
                      </a:lvl4pPr>
                      <a:lvl5pPr marL="8778057" algn="l" defTabSz="4389028" rtl="0" eaLnBrk="1" latinLnBrk="0" hangingPunct="1">
                        <a:defRPr sz="8700" b="1" kern="1200">
                          <a:solidFill>
                            <a:schemeClr val="lt1"/>
                          </a:solidFill>
                          <a:latin typeface="Calibri" panose="020F0502020204030204"/>
                        </a:defRPr>
                      </a:lvl5pPr>
                      <a:lvl6pPr marL="10972571" algn="l" defTabSz="4389028" rtl="0" eaLnBrk="1" latinLnBrk="0" hangingPunct="1">
                        <a:defRPr sz="8700" b="1" kern="1200">
                          <a:solidFill>
                            <a:schemeClr val="lt1"/>
                          </a:solidFill>
                          <a:latin typeface="Calibri" panose="020F0502020204030204"/>
                        </a:defRPr>
                      </a:lvl6pPr>
                      <a:lvl7pPr marL="13167085" algn="l" defTabSz="4389028" rtl="0" eaLnBrk="1" latinLnBrk="0" hangingPunct="1">
                        <a:defRPr sz="8700" b="1" kern="1200">
                          <a:solidFill>
                            <a:schemeClr val="lt1"/>
                          </a:solidFill>
                          <a:latin typeface="Calibri" panose="020F0502020204030204"/>
                        </a:defRPr>
                      </a:lvl7pPr>
                      <a:lvl8pPr marL="15361599" algn="l" defTabSz="4389028" rtl="0" eaLnBrk="1" latinLnBrk="0" hangingPunct="1">
                        <a:defRPr sz="8700" b="1" kern="1200">
                          <a:solidFill>
                            <a:schemeClr val="lt1"/>
                          </a:solidFill>
                          <a:latin typeface="Calibri" panose="020F0502020204030204"/>
                        </a:defRPr>
                      </a:lvl8pPr>
                      <a:lvl9pPr marL="17556114" algn="l" defTabSz="4389028" rtl="0" eaLnBrk="1" latinLnBrk="0" hangingPunct="1">
                        <a:defRPr sz="8700" b="1" kern="1200">
                          <a:solidFill>
                            <a:schemeClr val="lt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Table 3. CUIMC/HICCC Peds Onc Clinical Trial Enrollments      n (%)</a:t>
                      </a:r>
                      <a:endParaRPr lang="en-US" sz="1800" dirty="0">
                        <a:solidFill>
                          <a:srgbClr val="002060"/>
                        </a:solidFill>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98163295"/>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Total Enrollments</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1264</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86437638"/>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Non-Therapeutic</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810 (64)</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34706450"/>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Therapeutic</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454 (36)</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93877656"/>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Therapeutic Trial Phase</a:t>
                      </a:r>
                      <a:endParaRPr lang="en-US" sz="1800" b="1"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73031096"/>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I</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74 (16)</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35088826"/>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I/II</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63 (14)</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5137056"/>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II</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91 (20)</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60780168"/>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III</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195 (45)</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8730464"/>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Pilot</a:t>
                      </a:r>
                      <a:endParaRPr lang="en-US" sz="1800" dirty="0">
                        <a:solidFill>
                          <a:srgbClr val="002060"/>
                        </a:solidFill>
                        <a:latin typeface="Arial" panose="020B0604020202020204" pitchFamily="34" charset="0"/>
                        <a:ea typeface="+mn-ea"/>
                        <a:cs typeface="Arial" panose="020B0604020202020204" pitchFamily="34" charset="0"/>
                      </a:endParaRP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20 (4)</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64051267"/>
                  </a:ext>
                </a:extLst>
              </a:tr>
              <a:tr h="293717">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r>
                        <a:rPr lang="en-US" sz="1800" dirty="0">
                          <a:solidFill>
                            <a:srgbClr val="002060"/>
                          </a:solidFill>
                          <a:latin typeface="Arial" panose="020B0604020202020204" pitchFamily="34" charset="0"/>
                          <a:cs typeface="Arial" panose="020B0604020202020204" pitchFamily="34" charset="0"/>
                        </a:rPr>
                        <a:t>     Compassionate Use</a:t>
                      </a:r>
                    </a:p>
                  </a:txBody>
                  <a:tcPr/>
                </a:tc>
                <a:tc>
                  <a:txBody>
                    <a:bodyPr/>
                    <a:lstStyle>
                      <a:lvl1pPr marL="0" algn="l" defTabSz="4389028" rtl="0" eaLnBrk="1" latinLnBrk="0" hangingPunct="1">
                        <a:defRPr sz="8700" kern="1200">
                          <a:solidFill>
                            <a:schemeClr val="dk1"/>
                          </a:solidFill>
                          <a:latin typeface="Calibri" panose="020F0502020204030204"/>
                        </a:defRPr>
                      </a:lvl1pPr>
                      <a:lvl2pPr marL="2194514" algn="l" defTabSz="4389028" rtl="0" eaLnBrk="1" latinLnBrk="0" hangingPunct="1">
                        <a:defRPr sz="8700" kern="1200">
                          <a:solidFill>
                            <a:schemeClr val="dk1"/>
                          </a:solidFill>
                          <a:latin typeface="Calibri" panose="020F0502020204030204"/>
                        </a:defRPr>
                      </a:lvl2pPr>
                      <a:lvl3pPr marL="4389028" algn="l" defTabSz="4389028" rtl="0" eaLnBrk="1" latinLnBrk="0" hangingPunct="1">
                        <a:defRPr sz="8700" kern="1200">
                          <a:solidFill>
                            <a:schemeClr val="dk1"/>
                          </a:solidFill>
                          <a:latin typeface="Calibri" panose="020F0502020204030204"/>
                        </a:defRPr>
                      </a:lvl3pPr>
                      <a:lvl4pPr marL="6583543" algn="l" defTabSz="4389028" rtl="0" eaLnBrk="1" latinLnBrk="0" hangingPunct="1">
                        <a:defRPr sz="8700" kern="1200">
                          <a:solidFill>
                            <a:schemeClr val="dk1"/>
                          </a:solidFill>
                          <a:latin typeface="Calibri" panose="020F0502020204030204"/>
                        </a:defRPr>
                      </a:lvl4pPr>
                      <a:lvl5pPr marL="8778057" algn="l" defTabSz="4389028" rtl="0" eaLnBrk="1" latinLnBrk="0" hangingPunct="1">
                        <a:defRPr sz="8700" kern="1200">
                          <a:solidFill>
                            <a:schemeClr val="dk1"/>
                          </a:solidFill>
                          <a:latin typeface="Calibri" panose="020F0502020204030204"/>
                        </a:defRPr>
                      </a:lvl5pPr>
                      <a:lvl6pPr marL="10972571" algn="l" defTabSz="4389028" rtl="0" eaLnBrk="1" latinLnBrk="0" hangingPunct="1">
                        <a:defRPr sz="8700" kern="1200">
                          <a:solidFill>
                            <a:schemeClr val="dk1"/>
                          </a:solidFill>
                          <a:latin typeface="Calibri" panose="020F0502020204030204"/>
                        </a:defRPr>
                      </a:lvl6pPr>
                      <a:lvl7pPr marL="13167085" algn="l" defTabSz="4389028" rtl="0" eaLnBrk="1" latinLnBrk="0" hangingPunct="1">
                        <a:defRPr sz="8700" kern="1200">
                          <a:solidFill>
                            <a:schemeClr val="dk1"/>
                          </a:solidFill>
                          <a:latin typeface="Calibri" panose="020F0502020204030204"/>
                        </a:defRPr>
                      </a:lvl7pPr>
                      <a:lvl8pPr marL="15361599" algn="l" defTabSz="4389028" rtl="0" eaLnBrk="1" latinLnBrk="0" hangingPunct="1">
                        <a:defRPr sz="8700" kern="1200">
                          <a:solidFill>
                            <a:schemeClr val="dk1"/>
                          </a:solidFill>
                          <a:latin typeface="Calibri" panose="020F0502020204030204"/>
                        </a:defRPr>
                      </a:lvl8pPr>
                      <a:lvl9pPr marL="17556114" algn="l" defTabSz="4389028" rtl="0" eaLnBrk="1" latinLnBrk="0" hangingPunct="1">
                        <a:defRPr sz="8700" kern="1200">
                          <a:solidFill>
                            <a:schemeClr val="dk1"/>
                          </a:solidFill>
                          <a:latin typeface="Calibri" panose="020F0502020204030204"/>
                        </a:defRPr>
                      </a:lvl9pPr>
                    </a:lstStyle>
                    <a:p>
                      <a:pPr algn="r"/>
                      <a:r>
                        <a:rPr lang="en-US" sz="1800" dirty="0">
                          <a:solidFill>
                            <a:srgbClr val="002060"/>
                          </a:solidFill>
                          <a:latin typeface="Arial" panose="020B0604020202020204" pitchFamily="34" charset="0"/>
                          <a:cs typeface="Arial" panose="020B0604020202020204" pitchFamily="34" charset="0"/>
                        </a:rPr>
                        <a:t>     9 (2)</a:t>
                      </a:r>
                      <a:endParaRPr lang="en-US" sz="18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40186561"/>
                  </a:ext>
                </a:extLst>
              </a:tr>
            </a:tbl>
          </a:graphicData>
        </a:graphic>
      </p:graphicFrame>
      <p:sp>
        <p:nvSpPr>
          <p:cNvPr id="41" name="TextBox 2">
            <a:extLst>
              <a:ext uri="{FF2B5EF4-FFF2-40B4-BE49-F238E27FC236}">
                <a16:creationId xmlns:a16="http://schemas.microsoft.com/office/drawing/2014/main" id="{7FAE217B-2D46-C341-8A12-6E027BE36A63}"/>
              </a:ext>
            </a:extLst>
          </p:cNvPr>
          <p:cNvSpPr txBox="1"/>
          <p:nvPr/>
        </p:nvSpPr>
        <p:spPr>
          <a:xfrm>
            <a:off x="28507155" y="23431584"/>
            <a:ext cx="1306768" cy="738664"/>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Heme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Malignancies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148, 31%</a:t>
            </a:r>
          </a:p>
        </p:txBody>
      </p:sp>
      <p:sp>
        <p:nvSpPr>
          <p:cNvPr id="42" name="TextBox 3">
            <a:extLst>
              <a:ext uri="{FF2B5EF4-FFF2-40B4-BE49-F238E27FC236}">
                <a16:creationId xmlns:a16="http://schemas.microsoft.com/office/drawing/2014/main" id="{DD586549-A688-E349-82BC-2F8F59B567FA}"/>
              </a:ext>
            </a:extLst>
          </p:cNvPr>
          <p:cNvSpPr txBox="1"/>
          <p:nvPr/>
        </p:nvSpPr>
        <p:spPr>
          <a:xfrm>
            <a:off x="28742981" y="24853984"/>
            <a:ext cx="1829348" cy="523220"/>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CNS/ Brain Tumors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157, 32%</a:t>
            </a:r>
          </a:p>
        </p:txBody>
      </p:sp>
      <p:sp>
        <p:nvSpPr>
          <p:cNvPr id="43" name="TextBox 4">
            <a:extLst>
              <a:ext uri="{FF2B5EF4-FFF2-40B4-BE49-F238E27FC236}">
                <a16:creationId xmlns:a16="http://schemas.microsoft.com/office/drawing/2014/main" id="{5A3736EE-BE24-664B-A9FB-06854D384128}"/>
              </a:ext>
            </a:extLst>
          </p:cNvPr>
          <p:cNvSpPr txBox="1"/>
          <p:nvPr/>
        </p:nvSpPr>
        <p:spPr>
          <a:xfrm>
            <a:off x="29898379" y="23827098"/>
            <a:ext cx="1329210" cy="523220"/>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Solid Tumors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180, 37%</a:t>
            </a:r>
          </a:p>
        </p:txBody>
      </p:sp>
      <p:graphicFrame>
        <p:nvGraphicFramePr>
          <p:cNvPr id="52" name="Table 51">
            <a:extLst>
              <a:ext uri="{FF2B5EF4-FFF2-40B4-BE49-F238E27FC236}">
                <a16:creationId xmlns:a16="http://schemas.microsoft.com/office/drawing/2014/main" id="{594B5352-1216-9249-AA19-977F24980CDE}"/>
              </a:ext>
            </a:extLst>
          </p:cNvPr>
          <p:cNvGraphicFramePr>
            <a:graphicFrameLocks noGrp="1"/>
          </p:cNvGraphicFramePr>
          <p:nvPr>
            <p:extLst>
              <p:ext uri="{D42A27DB-BD31-4B8C-83A1-F6EECF244321}">
                <p14:modId xmlns:p14="http://schemas.microsoft.com/office/powerpoint/2010/main" val="263018422"/>
              </p:ext>
            </p:extLst>
          </p:nvPr>
        </p:nvGraphicFramePr>
        <p:xfrm>
          <a:off x="22311973" y="21108576"/>
          <a:ext cx="4666989" cy="5669280"/>
        </p:xfrm>
        <a:graphic>
          <a:graphicData uri="http://schemas.openxmlformats.org/drawingml/2006/table">
            <a:tbl>
              <a:tblPr/>
              <a:tblGrid>
                <a:gridCol w="3072256">
                  <a:extLst>
                    <a:ext uri="{9D8B030D-6E8A-4147-A177-3AD203B41FA5}">
                      <a16:colId xmlns:a16="http://schemas.microsoft.com/office/drawing/2014/main" val="3937408019"/>
                    </a:ext>
                  </a:extLst>
                </a:gridCol>
                <a:gridCol w="1594733">
                  <a:extLst>
                    <a:ext uri="{9D8B030D-6E8A-4147-A177-3AD203B41FA5}">
                      <a16:colId xmlns:a16="http://schemas.microsoft.com/office/drawing/2014/main" val="3274632263"/>
                    </a:ext>
                  </a:extLst>
                </a:gridCol>
              </a:tblGrid>
              <a:tr h="314325">
                <a:tc gridSpan="2">
                  <a:txBody>
                    <a:bodyPr/>
                    <a:lstStyle/>
                    <a:p>
                      <a:pPr algn="l" fontAlgn="base"/>
                      <a:r>
                        <a:rPr lang="en-US" sz="1800" b="1" i="0" dirty="0">
                          <a:solidFill>
                            <a:srgbClr val="002060"/>
                          </a:solidFill>
                          <a:effectLst/>
                          <a:latin typeface="Arial"/>
                        </a:rPr>
                        <a:t>Table 7. PIPseq Patient Characteristics (n=485)                                                 n (%)</a:t>
                      </a:r>
                      <a:endParaRPr lang="en-US" sz="1800" b="0" i="0" u="none" strike="noStrike" noProof="0" dirty="0">
                        <a:solidFill>
                          <a:srgbClr val="002060"/>
                        </a:solidFill>
                        <a:effectLst/>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3574244003"/>
                  </a:ext>
                </a:extLst>
              </a:tr>
              <a:tr h="314325">
                <a:tc>
                  <a:txBody>
                    <a:bodyPr/>
                    <a:lstStyle/>
                    <a:p>
                      <a:pPr algn="l" fontAlgn="base"/>
                      <a:r>
                        <a:rPr lang="en-US" sz="1600" b="0" i="0" dirty="0">
                          <a:solidFill>
                            <a:srgbClr val="002060"/>
                          </a:solidFill>
                          <a:effectLst/>
                          <a:latin typeface="Arial" panose="020B0604020202020204" pitchFamily="34" charset="0"/>
                        </a:rPr>
                        <a:t>Median age at genomic testing</a:t>
                      </a:r>
                      <a:endParaRPr lang="en-US" sz="1600" b="1" i="0" dirty="0">
                        <a:solidFill>
                          <a:srgbClr val="002060"/>
                        </a:solidFill>
                        <a:effectLst/>
                      </a:endParaRP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9 years​</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1430242848"/>
                  </a:ext>
                </a:extLst>
              </a:tr>
              <a:tr h="314325">
                <a:tc>
                  <a:txBody>
                    <a:bodyPr/>
                    <a:lstStyle/>
                    <a:p>
                      <a:pPr algn="l" fontAlgn="base"/>
                      <a:r>
                        <a:rPr lang="en-US" sz="1600" b="0" i="0" dirty="0">
                          <a:solidFill>
                            <a:srgbClr val="002060"/>
                          </a:solidFill>
                          <a:effectLst/>
                          <a:latin typeface="Arial" panose="020B0604020202020204" pitchFamily="34" charset="0"/>
                        </a:rPr>
                        <a:t>Sex</a:t>
                      </a:r>
                      <a:r>
                        <a:rPr lang="en-US" sz="1600" b="1" i="0" dirty="0">
                          <a:solidFill>
                            <a:srgbClr val="002060"/>
                          </a:solidFill>
                          <a:effectLst/>
                          <a:latin typeface="Arial" panose="020B0604020202020204" pitchFamily="34" charset="0"/>
                        </a:rPr>
                        <a:t>​</a:t>
                      </a:r>
                      <a:endParaRPr lang="en-US" sz="1600" b="1" i="0" dirty="0">
                        <a:solidFill>
                          <a:srgbClr val="002060"/>
                        </a:solidFill>
                        <a:effectLst/>
                      </a:endParaRP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l" fontAlgn="base"/>
                      <a:endParaRPr lang="en-US" sz="1600" b="0" i="0" dirty="0">
                        <a:solidFill>
                          <a:srgbClr val="002060"/>
                        </a:solidFill>
                        <a:effectLst/>
                        <a:latin typeface="Arial"/>
                      </a:endParaRP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873388634"/>
                  </a:ext>
                </a:extLst>
              </a:tr>
              <a:tr h="314325">
                <a:tc>
                  <a:txBody>
                    <a:bodyPr/>
                    <a:lstStyle/>
                    <a:p>
                      <a:pPr algn="l" fontAlgn="base"/>
                      <a:r>
                        <a:rPr lang="en-US" sz="1600" b="0" i="0" dirty="0">
                          <a:solidFill>
                            <a:srgbClr val="002060"/>
                          </a:solidFill>
                          <a:effectLst/>
                          <a:latin typeface="Arial"/>
                        </a:rPr>
                        <a:t>   Male</a:t>
                      </a:r>
                      <a:endParaRPr lang="en-US" sz="1600" b="1" i="0" dirty="0">
                        <a:solidFill>
                          <a:srgbClr val="002060"/>
                        </a:solidFill>
                        <a:effectLst/>
                        <a:latin typeface="Arial"/>
                      </a:endParaRP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276 (57)​</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167714791"/>
                  </a:ext>
                </a:extLst>
              </a:tr>
              <a:tr h="314325">
                <a:tc>
                  <a:txBody>
                    <a:bodyPr/>
                    <a:lstStyle/>
                    <a:p>
                      <a:pPr algn="l" fontAlgn="base"/>
                      <a:r>
                        <a:rPr lang="en-US" sz="1600" b="0" i="0" dirty="0">
                          <a:solidFill>
                            <a:srgbClr val="002060"/>
                          </a:solidFill>
                          <a:effectLst/>
                          <a:latin typeface="Arial"/>
                        </a:rPr>
                        <a:t>   Female</a:t>
                      </a:r>
                      <a:endParaRPr lang="en-US" sz="1600" b="1" i="0" dirty="0">
                        <a:solidFill>
                          <a:srgbClr val="002060"/>
                        </a:solidFill>
                        <a:effectLst/>
                        <a:latin typeface="Arial"/>
                      </a:endParaRP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209 (43)​</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844895338"/>
                  </a:ext>
                </a:extLst>
              </a:tr>
              <a:tr h="314325">
                <a:tc>
                  <a:txBody>
                    <a:bodyPr/>
                    <a:lstStyle/>
                    <a:p>
                      <a:pPr algn="l" fontAlgn="base"/>
                      <a:r>
                        <a:rPr lang="en-US" sz="1600" b="0" i="0" dirty="0">
                          <a:solidFill>
                            <a:srgbClr val="002060"/>
                          </a:solidFill>
                          <a:effectLst/>
                          <a:latin typeface="Arial"/>
                        </a:rPr>
                        <a:t>Race </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 ​</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3574787097"/>
                  </a:ext>
                </a:extLst>
              </a:tr>
              <a:tr h="314325">
                <a:tc>
                  <a:txBody>
                    <a:bodyPr/>
                    <a:lstStyle/>
                    <a:p>
                      <a:pPr algn="l" fontAlgn="base"/>
                      <a:r>
                        <a:rPr lang="en-US" sz="1600" b="0" i="0" dirty="0">
                          <a:solidFill>
                            <a:srgbClr val="002060"/>
                          </a:solidFill>
                          <a:effectLst/>
                          <a:latin typeface="Arial"/>
                        </a:rPr>
                        <a:t>American Indian/Alaska </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    1 (&lt;1)​</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240621466"/>
                  </a:ext>
                </a:extLst>
              </a:tr>
              <a:tr h="314325">
                <a:tc>
                  <a:txBody>
                    <a:bodyPr/>
                    <a:lstStyle/>
                    <a:p>
                      <a:pPr algn="l" fontAlgn="base"/>
                      <a:r>
                        <a:rPr lang="en-US" sz="1600" b="0" i="0" dirty="0">
                          <a:solidFill>
                            <a:srgbClr val="002060"/>
                          </a:solidFill>
                          <a:effectLst/>
                          <a:latin typeface="Arial"/>
                        </a:rPr>
                        <a:t>   Asian/Pacific Islander</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    33 (7)​</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542972799"/>
                  </a:ext>
                </a:extLst>
              </a:tr>
              <a:tr h="314325">
                <a:tc>
                  <a:txBody>
                    <a:bodyPr/>
                    <a:lstStyle/>
                    <a:p>
                      <a:pPr algn="l" fontAlgn="base"/>
                      <a:r>
                        <a:rPr lang="en-US" sz="1600" b="0" i="0" dirty="0">
                          <a:solidFill>
                            <a:srgbClr val="002060"/>
                          </a:solidFill>
                          <a:effectLst/>
                          <a:latin typeface="Arial"/>
                        </a:rPr>
                        <a:t>   Black or African American</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  63 (13)​</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3958002772"/>
                  </a:ext>
                </a:extLst>
              </a:tr>
              <a:tr h="314325">
                <a:tc>
                  <a:txBody>
                    <a:bodyPr/>
                    <a:lstStyle/>
                    <a:p>
                      <a:pPr algn="l" fontAlgn="base"/>
                      <a:r>
                        <a:rPr lang="en-US" sz="1600" b="0" i="0" dirty="0">
                          <a:solidFill>
                            <a:srgbClr val="002060"/>
                          </a:solidFill>
                          <a:effectLst/>
                          <a:latin typeface="Arial"/>
                        </a:rPr>
                        <a:t>   White</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318 (66)​</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3267988551"/>
                  </a:ext>
                </a:extLst>
              </a:tr>
              <a:tr h="314325">
                <a:tc>
                  <a:txBody>
                    <a:bodyPr/>
                    <a:lstStyle/>
                    <a:p>
                      <a:pPr algn="l" fontAlgn="base"/>
                      <a:r>
                        <a:rPr lang="en-US" sz="1600" b="0" i="0" dirty="0">
                          <a:solidFill>
                            <a:srgbClr val="002060"/>
                          </a:solidFill>
                          <a:effectLst/>
                          <a:latin typeface="Arial"/>
                        </a:rPr>
                        <a:t>   Other</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  42 (9)​</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639518854"/>
                  </a:ext>
                </a:extLst>
              </a:tr>
              <a:tr h="314325">
                <a:tc>
                  <a:txBody>
                    <a:bodyPr/>
                    <a:lstStyle/>
                    <a:p>
                      <a:pPr algn="l" fontAlgn="base"/>
                      <a:r>
                        <a:rPr lang="en-US" sz="1600" b="0" i="0" dirty="0">
                          <a:solidFill>
                            <a:srgbClr val="002060"/>
                          </a:solidFill>
                          <a:effectLst/>
                          <a:latin typeface="Arial"/>
                        </a:rPr>
                        <a:t>   Declined/Unknown</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  28 (6)​</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3863089156"/>
                  </a:ext>
                </a:extLst>
              </a:tr>
              <a:tr h="314325">
                <a:tc>
                  <a:txBody>
                    <a:bodyPr/>
                    <a:lstStyle/>
                    <a:p>
                      <a:pPr algn="l" fontAlgn="base"/>
                      <a:r>
                        <a:rPr lang="en-US" sz="1600" b="0" i="0" dirty="0">
                          <a:solidFill>
                            <a:srgbClr val="002060"/>
                          </a:solidFill>
                          <a:effectLst/>
                          <a:latin typeface="Arial"/>
                        </a:rPr>
                        <a:t>Ethnicity </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 ​</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2768874963"/>
                  </a:ext>
                </a:extLst>
              </a:tr>
              <a:tr h="314325">
                <a:tc>
                  <a:txBody>
                    <a:bodyPr/>
                    <a:lstStyle/>
                    <a:p>
                      <a:pPr algn="l" fontAlgn="base"/>
                      <a:r>
                        <a:rPr lang="en-US" sz="1600" b="0" i="0" dirty="0">
                          <a:solidFill>
                            <a:srgbClr val="002060"/>
                          </a:solidFill>
                          <a:effectLst/>
                          <a:latin typeface="Arial"/>
                        </a:rPr>
                        <a:t>   Non-Hispanic or Latino</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317 (65)​</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074869466"/>
                  </a:ext>
                </a:extLst>
              </a:tr>
              <a:tr h="0">
                <a:tc>
                  <a:txBody>
                    <a:bodyPr/>
                    <a:lstStyle/>
                    <a:p>
                      <a:pPr algn="l" fontAlgn="base"/>
                      <a:r>
                        <a:rPr lang="en-US" sz="1600" b="0" i="0" dirty="0">
                          <a:solidFill>
                            <a:srgbClr val="002060"/>
                          </a:solidFill>
                          <a:effectLst/>
                          <a:latin typeface="Arial"/>
                        </a:rPr>
                        <a:t>   Hispanic or Latino</a:t>
                      </a:r>
                      <a:r>
                        <a:rPr lang="en-US" sz="1600" b="1" i="0" dirty="0">
                          <a:solidFill>
                            <a:srgbClr val="002060"/>
                          </a:solidFill>
                          <a:effectLst/>
                          <a:latin typeface="Arial"/>
                        </a:rPr>
                        <a:t>​</a:t>
                      </a: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algn="r" fontAlgn="base"/>
                      <a:r>
                        <a:rPr lang="en-US" sz="1600" b="0" i="0" dirty="0">
                          <a:solidFill>
                            <a:srgbClr val="002060"/>
                          </a:solidFill>
                          <a:effectLst/>
                          <a:latin typeface="Arial"/>
                        </a:rPr>
                        <a:t>147 (30)​</a:t>
                      </a: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3396085344"/>
                  </a:ext>
                </a:extLst>
              </a:tr>
              <a:tr h="314325">
                <a:tc>
                  <a:txBody>
                    <a:bodyPr/>
                    <a:lstStyle/>
                    <a:p>
                      <a:pPr algn="l" fontAlgn="base"/>
                      <a:r>
                        <a:rPr lang="en-US" sz="1600" b="0" i="0" dirty="0">
                          <a:solidFill>
                            <a:srgbClr val="002060"/>
                          </a:solidFill>
                          <a:effectLst/>
                          <a:latin typeface="Arial" panose="020B0604020202020204" pitchFamily="34" charset="0"/>
                        </a:rPr>
                        <a:t>   Declined/Unknown</a:t>
                      </a:r>
                      <a:endParaRPr lang="en-US" sz="1600" b="1" i="0" dirty="0">
                        <a:solidFill>
                          <a:srgbClr val="002060"/>
                        </a:solidFill>
                        <a:effectLst/>
                      </a:endParaRPr>
                    </a:p>
                  </a:txBody>
                  <a:tcPr anchor="ctr">
                    <a:lnL w="9525"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tc>
                  <a:txBody>
                    <a:bodyPr/>
                    <a:lstStyle/>
                    <a:p>
                      <a:pPr algn="r" fontAlgn="base"/>
                      <a:r>
                        <a:rPr lang="en-US" sz="1600" b="0" i="0" dirty="0">
                          <a:solidFill>
                            <a:srgbClr val="002060"/>
                          </a:solidFill>
                          <a:effectLst/>
                          <a:latin typeface="Arial"/>
                        </a:rPr>
                        <a:t>  21 (5)​</a:t>
                      </a:r>
                      <a:endParaRPr lang="en-US" sz="1600" b="0" i="0" dirty="0">
                        <a:solidFill>
                          <a:srgbClr val="002060"/>
                        </a:solidFill>
                        <a:effectLst/>
                      </a:endParaRPr>
                    </a:p>
                  </a:txBody>
                  <a:tcPr anchor="ctr">
                    <a:lnL w="12700" cap="flat" cmpd="sng" algn="ctr">
                      <a:solidFill>
                        <a:srgbClr val="FFFFFF"/>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869031824"/>
                  </a:ext>
                </a:extLst>
              </a:tr>
            </a:tbl>
          </a:graphicData>
        </a:graphic>
      </p:graphicFrame>
      <p:sp>
        <p:nvSpPr>
          <p:cNvPr id="55" name="Rectangle 4">
            <a:extLst>
              <a:ext uri="{FF2B5EF4-FFF2-40B4-BE49-F238E27FC236}">
                <a16:creationId xmlns:a16="http://schemas.microsoft.com/office/drawing/2014/main" id="{31C8B1AD-F17A-2F49-A7F3-A95D255EFCDA}"/>
              </a:ext>
            </a:extLst>
          </p:cNvPr>
          <p:cNvSpPr>
            <a:spLocks noChangeArrowheads="1"/>
          </p:cNvSpPr>
          <p:nvPr/>
        </p:nvSpPr>
        <p:spPr bwMode="auto">
          <a:xfrm>
            <a:off x="28089287" y="21216920"/>
            <a:ext cx="4389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 </a:t>
            </a:r>
            <a:endParaRPr kumimoji="0" lang="en-US" altLang="en-US" sz="1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59" name="TextBox 58">
            <a:extLst>
              <a:ext uri="{FF2B5EF4-FFF2-40B4-BE49-F238E27FC236}">
                <a16:creationId xmlns:a16="http://schemas.microsoft.com/office/drawing/2014/main" id="{776C65DC-5271-FB4B-8BAD-FB6EAAAA3E51}"/>
              </a:ext>
            </a:extLst>
          </p:cNvPr>
          <p:cNvSpPr txBox="1"/>
          <p:nvPr/>
        </p:nvSpPr>
        <p:spPr>
          <a:xfrm>
            <a:off x="26921598" y="28509001"/>
            <a:ext cx="5231122" cy="707886"/>
          </a:xfrm>
          <a:prstGeom prst="rect">
            <a:avLst/>
          </a:prstGeom>
          <a:noFill/>
          <a:ln>
            <a:noFill/>
          </a:ln>
        </p:spPr>
        <p:txBody>
          <a:bodyPr wrap="square" rtlCol="0">
            <a:spAutoFit/>
          </a:bodyPr>
          <a:lstStyle/>
          <a:p>
            <a:r>
              <a:rPr lang="en-US" sz="2000" b="1" dirty="0">
                <a:solidFill>
                  <a:srgbClr val="002060"/>
                </a:solidFill>
                <a:latin typeface="Arial" panose="020B0604020202020204" pitchFamily="34" charset="0"/>
                <a:cs typeface="Arial" panose="020B0604020202020204" pitchFamily="34" charset="0"/>
              </a:rPr>
              <a:t>Figure 3: Example Sequencing Coverage by Payer</a:t>
            </a:r>
          </a:p>
        </p:txBody>
      </p:sp>
      <p:graphicFrame>
        <p:nvGraphicFramePr>
          <p:cNvPr id="50" name="Table 49">
            <a:extLst>
              <a:ext uri="{FF2B5EF4-FFF2-40B4-BE49-F238E27FC236}">
                <a16:creationId xmlns:a16="http://schemas.microsoft.com/office/drawing/2014/main" id="{2613BF2F-4120-434B-93EB-AC78349D242E}"/>
              </a:ext>
            </a:extLst>
          </p:cNvPr>
          <p:cNvGraphicFramePr>
            <a:graphicFrameLocks noGrp="1"/>
          </p:cNvGraphicFramePr>
          <p:nvPr>
            <p:extLst>
              <p:ext uri="{D42A27DB-BD31-4B8C-83A1-F6EECF244321}">
                <p14:modId xmlns:p14="http://schemas.microsoft.com/office/powerpoint/2010/main" val="284490406"/>
              </p:ext>
            </p:extLst>
          </p:nvPr>
        </p:nvGraphicFramePr>
        <p:xfrm>
          <a:off x="11927496" y="16907405"/>
          <a:ext cx="9888182" cy="4663958"/>
        </p:xfrm>
        <a:graphic>
          <a:graphicData uri="http://schemas.openxmlformats.org/drawingml/2006/table">
            <a:tbl>
              <a:tblPr firstRow="1" firstCol="1" bandRow="1">
                <a:tableStyleId>{5C22544A-7EE6-4342-B048-85BDC9FD1C3A}</a:tableStyleId>
              </a:tblPr>
              <a:tblGrid>
                <a:gridCol w="1038288">
                  <a:extLst>
                    <a:ext uri="{9D8B030D-6E8A-4147-A177-3AD203B41FA5}">
                      <a16:colId xmlns:a16="http://schemas.microsoft.com/office/drawing/2014/main" val="957307873"/>
                    </a:ext>
                  </a:extLst>
                </a:gridCol>
                <a:gridCol w="4160208">
                  <a:extLst>
                    <a:ext uri="{9D8B030D-6E8A-4147-A177-3AD203B41FA5}">
                      <a16:colId xmlns:a16="http://schemas.microsoft.com/office/drawing/2014/main" val="2487218146"/>
                    </a:ext>
                  </a:extLst>
                </a:gridCol>
                <a:gridCol w="4689686">
                  <a:extLst>
                    <a:ext uri="{9D8B030D-6E8A-4147-A177-3AD203B41FA5}">
                      <a16:colId xmlns:a16="http://schemas.microsoft.com/office/drawing/2014/main" val="3030467873"/>
                    </a:ext>
                  </a:extLst>
                </a:gridCol>
              </a:tblGrid>
              <a:tr h="414437">
                <a:tc gridSpan="3">
                  <a:txBody>
                    <a:bodyPr/>
                    <a:lstStyle/>
                    <a:p>
                      <a:pPr marL="0" marR="0" algn="l">
                        <a:spcBef>
                          <a:spcPts val="0"/>
                        </a:spcBef>
                        <a:spcAft>
                          <a:spcPts val="0"/>
                        </a:spcAft>
                      </a:pPr>
                      <a:r>
                        <a:rPr lang="en-US" sz="2000" dirty="0">
                          <a:effectLst/>
                          <a:latin typeface="Arial"/>
                          <a:cs typeface="Arial"/>
                        </a:rPr>
                        <a:t>Table 5. Source Data Collected by the HICCC for Pediatric Oncology Patients</a:t>
                      </a:r>
                      <a:endParaRPr lang="en-US" sz="2000" dirty="0">
                        <a:effectLst/>
                        <a:latin typeface="Arial"/>
                        <a:ea typeface="Calibri" panose="020F0502020204030204" pitchFamily="34" charset="0"/>
                        <a:cs typeface="Arial"/>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2192997"/>
                  </a:ext>
                </a:extLst>
              </a:tr>
              <a:tr h="362309">
                <a:tc>
                  <a:txBody>
                    <a:bodyPr/>
                    <a:lstStyle/>
                    <a:p>
                      <a:pPr marL="0" marR="0" algn="l">
                        <a:spcBef>
                          <a:spcPts val="0"/>
                        </a:spcBef>
                        <a:spcAft>
                          <a:spcPts val="0"/>
                        </a:spcAft>
                      </a:pPr>
                      <a:endParaRPr lang="en-US" sz="1400" dirty="0">
                        <a:effectLst/>
                        <a:latin typeface="Arial"/>
                        <a:ea typeface="Calibri" panose="020F0502020204030204" pitchFamily="34" charset="0"/>
                        <a:cs typeface="Arial"/>
                      </a:endParaRPr>
                    </a:p>
                  </a:txBody>
                  <a:tcPr marL="68580" marR="68580" marT="0" marB="0" anchor="ctr"/>
                </a:tc>
                <a:tc>
                  <a:txBody>
                    <a:bodyPr/>
                    <a:lstStyle/>
                    <a:p>
                      <a:pPr marL="0" marR="0" algn="ctr">
                        <a:spcBef>
                          <a:spcPts val="0"/>
                        </a:spcBef>
                        <a:spcAft>
                          <a:spcPts val="0"/>
                        </a:spcAft>
                      </a:pPr>
                      <a:r>
                        <a:rPr lang="en-US" sz="1600" b="1" dirty="0">
                          <a:solidFill>
                            <a:srgbClr val="002060"/>
                          </a:solidFill>
                          <a:effectLst/>
                          <a:latin typeface="Arial"/>
                          <a:cs typeface="Arial"/>
                        </a:rPr>
                        <a:t>Electronic Health Record</a:t>
                      </a:r>
                      <a:endParaRPr lang="en-US" sz="1600" b="1" dirty="0">
                        <a:solidFill>
                          <a:srgbClr val="002060"/>
                        </a:solidFill>
                        <a:effectLst/>
                        <a:latin typeface="Arial"/>
                        <a:ea typeface="Calibri" panose="020F0502020204030204" pitchFamily="34" charset="0"/>
                        <a:cs typeface="Arial"/>
                      </a:endParaRPr>
                    </a:p>
                  </a:txBody>
                  <a:tcPr marL="68580" marR="68580" marT="0" marB="0" anchor="ctr"/>
                </a:tc>
                <a:tc>
                  <a:txBody>
                    <a:bodyPr/>
                    <a:lstStyle/>
                    <a:p>
                      <a:pPr marL="0" marR="0" algn="ctr">
                        <a:spcBef>
                          <a:spcPts val="0"/>
                        </a:spcBef>
                        <a:spcAft>
                          <a:spcPts val="0"/>
                        </a:spcAft>
                      </a:pPr>
                      <a:r>
                        <a:rPr lang="en-US" sz="1600" b="1" dirty="0">
                          <a:solidFill>
                            <a:srgbClr val="002060"/>
                          </a:solidFill>
                          <a:effectLst/>
                          <a:latin typeface="Arial"/>
                          <a:cs typeface="Arial"/>
                        </a:rPr>
                        <a:t>PIPseq_LEO/ Clinical Research/ DVL</a:t>
                      </a:r>
                      <a:endParaRPr lang="en-US" sz="1600" b="1" dirty="0">
                        <a:solidFill>
                          <a:srgbClr val="002060"/>
                        </a:solidFill>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2654841486"/>
                  </a:ext>
                </a:extLst>
              </a:tr>
              <a:tr h="900172">
                <a:tc>
                  <a:txBody>
                    <a:bodyPr/>
                    <a:lstStyle/>
                    <a:p>
                      <a:pPr marL="0" marR="0" algn="l">
                        <a:spcBef>
                          <a:spcPts val="0"/>
                        </a:spcBef>
                        <a:spcAft>
                          <a:spcPts val="0"/>
                        </a:spcAft>
                      </a:pPr>
                      <a:r>
                        <a:rPr lang="en-US" sz="1400" dirty="0">
                          <a:effectLst/>
                          <a:latin typeface="Arial"/>
                          <a:cs typeface="Arial"/>
                        </a:rPr>
                        <a:t>Database Structure</a:t>
                      </a:r>
                      <a:endParaRPr lang="en-US" sz="1400" dirty="0">
                        <a:effectLst/>
                        <a:latin typeface="Arial"/>
                        <a:ea typeface="Calibri" panose="020F0502020204030204" pitchFamily="34" charset="0"/>
                        <a:cs typeface="Arial"/>
                      </a:endParaRPr>
                    </a:p>
                  </a:txBody>
                  <a:tcPr marL="68580" marR="68580" marT="0" marB="0" anchor="ctr"/>
                </a:tc>
                <a:tc>
                  <a:txBody>
                    <a:bodyPr/>
                    <a:lstStyle/>
                    <a:p>
                      <a:pPr marL="0" marR="0" algn="l">
                        <a:spcBef>
                          <a:spcPts val="0"/>
                        </a:spcBef>
                        <a:spcAft>
                          <a:spcPts val="0"/>
                        </a:spcAft>
                      </a:pPr>
                      <a:r>
                        <a:rPr lang="en-US" sz="1400" dirty="0">
                          <a:solidFill>
                            <a:srgbClr val="002060"/>
                          </a:solidFill>
                          <a:effectLst/>
                          <a:latin typeface="Arial"/>
                          <a:cs typeface="Arial"/>
                        </a:rPr>
                        <a:t>Jupiter Database</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Relational database</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Tens of thousands of objects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Maintained by CUIMC DBMI team</a:t>
                      </a:r>
                      <a:endParaRPr lang="en-US" sz="1400" dirty="0">
                        <a:solidFill>
                          <a:srgbClr val="002060"/>
                        </a:solidFill>
                        <a:effectLst/>
                        <a:latin typeface="Arial"/>
                        <a:ea typeface="Calibri" panose="020F0502020204030204" pitchFamily="34" charset="0"/>
                        <a:cs typeface="Arial"/>
                      </a:endParaRPr>
                    </a:p>
                  </a:txBody>
                  <a:tcPr marL="68580" marR="68580" marT="0" marB="0" anchor="ctr"/>
                </a:tc>
                <a:tc>
                  <a:txBody>
                    <a:bodyPr/>
                    <a:lstStyle/>
                    <a:p>
                      <a:pPr marL="0" marR="0" algn="l">
                        <a:spcBef>
                          <a:spcPts val="0"/>
                        </a:spcBef>
                        <a:spcAft>
                          <a:spcPts val="0"/>
                        </a:spcAft>
                      </a:pPr>
                      <a:r>
                        <a:rPr lang="en-US" sz="1400" dirty="0">
                          <a:solidFill>
                            <a:srgbClr val="002060"/>
                          </a:solidFill>
                          <a:effectLst/>
                          <a:latin typeface="Arial"/>
                          <a:cs typeface="Arial"/>
                        </a:rPr>
                        <a:t>IBM SPSS v.27 database</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2D spreadsheet and associated data dictionary </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Maintained by Dr. Oberg</a:t>
                      </a:r>
                      <a:endParaRPr lang="en-US" sz="1400" dirty="0">
                        <a:solidFill>
                          <a:srgbClr val="002060"/>
                        </a:solidFill>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889334459"/>
                  </a:ext>
                </a:extLst>
              </a:tr>
              <a:tr h="761624">
                <a:tc>
                  <a:txBody>
                    <a:bodyPr/>
                    <a:lstStyle/>
                    <a:p>
                      <a:pPr marL="0" marR="0" algn="l">
                        <a:spcBef>
                          <a:spcPts val="0"/>
                        </a:spcBef>
                        <a:spcAft>
                          <a:spcPts val="0"/>
                        </a:spcAft>
                      </a:pPr>
                      <a:r>
                        <a:rPr lang="en-US" sz="1400" dirty="0">
                          <a:effectLst/>
                          <a:latin typeface="Arial"/>
                          <a:cs typeface="Arial"/>
                        </a:rPr>
                        <a:t>Data Sources</a:t>
                      </a:r>
                      <a:endParaRPr lang="en-US" sz="1400" dirty="0">
                        <a:effectLst/>
                        <a:latin typeface="Arial"/>
                        <a:ea typeface="Calibri" panose="020F0502020204030204" pitchFamily="34" charset="0"/>
                        <a:cs typeface="Arial"/>
                      </a:endParaRPr>
                    </a:p>
                  </a:txBody>
                  <a:tcPr marL="68580" marR="68580" marT="0" marB="0" anchor="ctr"/>
                </a:tc>
                <a:tc>
                  <a:txBody>
                    <a:bodyPr/>
                    <a:lstStyle/>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billing, administrative data stored in Clarity-Epic’s standard clinical data mart</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data from legacy HL7 system (iNYP) </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NAACCR data loaded quarterly since 2007</a:t>
                      </a:r>
                      <a:endParaRPr lang="en-US" sz="1400" dirty="0">
                        <a:solidFill>
                          <a:srgbClr val="002060"/>
                        </a:solidFill>
                        <a:effectLst/>
                        <a:latin typeface="Arial"/>
                        <a:ea typeface="Calibri" panose="020F0502020204030204" pitchFamily="34" charset="0"/>
                        <a:cs typeface="Arial"/>
                      </a:endParaRPr>
                    </a:p>
                  </a:txBody>
                  <a:tcPr marL="68580" marR="68580" marT="0" marB="0" anchor="ctr"/>
                </a:tc>
                <a:tc>
                  <a:txBody>
                    <a:bodyPr/>
                    <a:lstStyle/>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and molecular pathology notes in the EHR</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Molecular tumor board meeting discussions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Data from the Dept. of Pathology billing specialists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trial enrollment logs (.xlsx)</a:t>
                      </a:r>
                      <a:endParaRPr lang="en-US" sz="1400" dirty="0">
                        <a:solidFill>
                          <a:srgbClr val="002060"/>
                        </a:solidFill>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057440437"/>
                  </a:ext>
                </a:extLst>
              </a:tr>
              <a:tr h="1904059">
                <a:tc>
                  <a:txBody>
                    <a:bodyPr/>
                    <a:lstStyle/>
                    <a:p>
                      <a:pPr marL="0" marR="0" algn="l">
                        <a:spcBef>
                          <a:spcPts val="0"/>
                        </a:spcBef>
                        <a:spcAft>
                          <a:spcPts val="0"/>
                        </a:spcAft>
                      </a:pPr>
                      <a:r>
                        <a:rPr lang="en-US" sz="1400" dirty="0">
                          <a:effectLst/>
                          <a:latin typeface="Arial"/>
                          <a:cs typeface="Arial"/>
                        </a:rPr>
                        <a:t>Data Elements</a:t>
                      </a:r>
                      <a:endParaRPr lang="en-US" sz="1400" dirty="0">
                        <a:effectLst/>
                        <a:latin typeface="Arial"/>
                        <a:ea typeface="Calibri" panose="020F0502020204030204" pitchFamily="34" charset="0"/>
                        <a:cs typeface="Arial"/>
                      </a:endParaRPr>
                    </a:p>
                  </a:txBody>
                  <a:tcPr marL="68580" marR="68580" marT="0" marB="0" anchor="ctr"/>
                </a:tc>
                <a:tc>
                  <a:txBody>
                    <a:bodyPr/>
                    <a:lstStyle/>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Demographics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Conditions (Diagnoses, Problem Lists)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Drug exposure (MAR, prescriptions, med hx)</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Procedures (including imaging, surgeries)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Measurements (labs, vital signs, pathology)</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Observations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Specimens (including data on tissue biobanks)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notes (including ancillary notes, social work, psychosocial)</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Health economics</a:t>
                      </a:r>
                      <a:endParaRPr lang="en-US" sz="1400" dirty="0">
                        <a:solidFill>
                          <a:srgbClr val="002060"/>
                        </a:solidFill>
                        <a:effectLst/>
                        <a:latin typeface="Arial"/>
                        <a:ea typeface="Calibri" panose="020F0502020204030204" pitchFamily="34" charset="0"/>
                        <a:cs typeface="Arial"/>
                      </a:endParaRPr>
                    </a:p>
                  </a:txBody>
                  <a:tcPr marL="68580" marR="68580" marT="0" marB="0" anchor="ctr"/>
                </a:tc>
                <a:tc>
                  <a:txBody>
                    <a:bodyPr/>
                    <a:lstStyle/>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ReferenceSequence (RefSeq)</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OncoTree Ontology for diagnoses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Gene variants (somatic/germline), CNV, fusions, relative gene expression with molecular details</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effect of genomic findings (i.e. diagnostic, prognostic, targetable, pharmacogenomic, none)</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Coverage, reimbursement for molecular testing</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Clinical trials enrollment</a:t>
                      </a:r>
                    </a:p>
                    <a:p>
                      <a:pPr marL="342900" marR="0" lvl="0" indent="-342900" algn="l">
                        <a:spcBef>
                          <a:spcPts val="0"/>
                        </a:spcBef>
                        <a:spcAft>
                          <a:spcPts val="0"/>
                        </a:spcAft>
                        <a:buFont typeface="Arial" panose="020B0604020202020204" pitchFamily="34" charset="0"/>
                        <a:buChar char="-"/>
                      </a:pPr>
                      <a:r>
                        <a:rPr lang="en-US" sz="1400" dirty="0">
                          <a:solidFill>
                            <a:srgbClr val="002060"/>
                          </a:solidFill>
                          <a:effectLst/>
                          <a:latin typeface="Arial"/>
                          <a:cs typeface="Arial"/>
                        </a:rPr>
                        <a:t>Response/outcome data (including patients receiving targeted therapies outside of clinical trials)</a:t>
                      </a:r>
                      <a:endParaRPr lang="en-US" sz="1400" dirty="0">
                        <a:solidFill>
                          <a:srgbClr val="002060"/>
                        </a:solidFill>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3958530471"/>
                  </a:ext>
                </a:extLst>
              </a:tr>
            </a:tbl>
          </a:graphicData>
        </a:graphic>
      </p:graphicFrame>
      <p:graphicFrame>
        <p:nvGraphicFramePr>
          <p:cNvPr id="51" name="Table 50">
            <a:extLst>
              <a:ext uri="{FF2B5EF4-FFF2-40B4-BE49-F238E27FC236}">
                <a16:creationId xmlns:a16="http://schemas.microsoft.com/office/drawing/2014/main" id="{AAD48410-32D7-FE43-A381-15336A6BEEBE}"/>
              </a:ext>
            </a:extLst>
          </p:cNvPr>
          <p:cNvGraphicFramePr>
            <a:graphicFrameLocks noGrp="1"/>
          </p:cNvGraphicFramePr>
          <p:nvPr>
            <p:extLst>
              <p:ext uri="{D42A27DB-BD31-4B8C-83A1-F6EECF244321}">
                <p14:modId xmlns:p14="http://schemas.microsoft.com/office/powerpoint/2010/main" val="4227975528"/>
              </p:ext>
            </p:extLst>
          </p:nvPr>
        </p:nvGraphicFramePr>
        <p:xfrm>
          <a:off x="27435925" y="21108576"/>
          <a:ext cx="4250447" cy="3685221"/>
        </p:xfrm>
        <a:graphic>
          <a:graphicData uri="http://schemas.openxmlformats.org/drawingml/2006/table">
            <a:tbl>
              <a:tblPr firstRow="1" firstCol="1" bandRow="1">
                <a:tableStyleId>{1E171933-4619-4E11-9A3F-F7608DF75F80}</a:tableStyleId>
              </a:tblPr>
              <a:tblGrid>
                <a:gridCol w="3090882">
                  <a:extLst>
                    <a:ext uri="{9D8B030D-6E8A-4147-A177-3AD203B41FA5}">
                      <a16:colId xmlns:a16="http://schemas.microsoft.com/office/drawing/2014/main" val="3308114196"/>
                    </a:ext>
                  </a:extLst>
                </a:gridCol>
                <a:gridCol w="1159565">
                  <a:extLst>
                    <a:ext uri="{9D8B030D-6E8A-4147-A177-3AD203B41FA5}">
                      <a16:colId xmlns:a16="http://schemas.microsoft.com/office/drawing/2014/main" val="3765219592"/>
                    </a:ext>
                  </a:extLst>
                </a:gridCol>
              </a:tblGrid>
              <a:tr h="343043">
                <a:tc gridSpan="2">
                  <a:txBody>
                    <a:bodyPr/>
                    <a:lstStyle/>
                    <a:p>
                      <a:pPr marL="0" marR="0">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Table 8. Sequencing Characteristics </a:t>
                      </a:r>
                    </a:p>
                    <a:p>
                      <a:pPr marL="0" marR="0">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                                                        n (%)</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hMerge="1">
                  <a:txBody>
                    <a:bodyPr/>
                    <a:lstStyle/>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3711974582"/>
                  </a:ext>
                </a:extLst>
              </a:tr>
              <a:tr h="348509">
                <a:tc>
                  <a:txBody>
                    <a:bodyPr/>
                    <a:lstStyle/>
                    <a:p>
                      <a:pPr marL="0" marR="0" lvl="0">
                        <a:spcBef>
                          <a:spcPts val="0"/>
                        </a:spcBef>
                        <a:spcAft>
                          <a:spcPts val="0"/>
                        </a:spcAft>
                        <a:buNone/>
                      </a:pPr>
                      <a:r>
                        <a:rPr lang="en-US" sz="1600" b="0" dirty="0">
                          <a:solidFill>
                            <a:srgbClr val="002060"/>
                          </a:solidFill>
                          <a:effectLst/>
                          <a:latin typeface="Arial"/>
                          <a:ea typeface="Calibri" panose="020F0502020204030204" pitchFamily="34" charset="0"/>
                          <a:cs typeface="Arial"/>
                        </a:rPr>
                        <a:t>Solid Tumors</a:t>
                      </a:r>
                    </a:p>
                  </a:txBody>
                  <a:tcPr marL="46291" marR="46291" marT="0" marB="0" anchor="ctr"/>
                </a:tc>
                <a:tc>
                  <a:txBody>
                    <a:bodyPr/>
                    <a:lstStyle/>
                    <a:p>
                      <a:pPr marL="0" marR="0" lvl="0" algn="r">
                        <a:spcBef>
                          <a:spcPts val="0"/>
                        </a:spcBef>
                        <a:spcAft>
                          <a:spcPts val="0"/>
                        </a:spcAft>
                        <a:buNone/>
                      </a:pPr>
                      <a:r>
                        <a:rPr lang="en-US" sz="1600" dirty="0">
                          <a:solidFill>
                            <a:srgbClr val="002060"/>
                          </a:solidFill>
                          <a:effectLst/>
                          <a:latin typeface="Arial"/>
                          <a:ea typeface="Calibri" panose="020F0502020204030204" pitchFamily="34" charset="0"/>
                          <a:cs typeface="Arial"/>
                        </a:rPr>
                        <a:t>180 (37)</a:t>
                      </a:r>
                      <a:endParaRPr lang="en-US" dirty="0">
                        <a:solidFill>
                          <a:srgbClr val="002060"/>
                        </a:solidFill>
                      </a:endParaRPr>
                    </a:p>
                  </a:txBody>
                  <a:tcPr marL="46291" marR="46291" marT="0" marB="0" anchor="ctr"/>
                </a:tc>
                <a:extLst>
                  <a:ext uri="{0D108BD9-81ED-4DB2-BD59-A6C34878D82A}">
                    <a16:rowId xmlns:a16="http://schemas.microsoft.com/office/drawing/2014/main" val="3132346667"/>
                  </a:ext>
                </a:extLst>
              </a:tr>
              <a:tr h="348509">
                <a:tc>
                  <a:txBody>
                    <a:bodyPr/>
                    <a:lstStyle/>
                    <a:p>
                      <a:pPr marL="0" marR="0">
                        <a:spcBef>
                          <a:spcPts val="0"/>
                        </a:spcBef>
                        <a:spcAft>
                          <a:spcPts val="0"/>
                        </a:spcAft>
                      </a:pPr>
                      <a:r>
                        <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CNS/ Brain Tumors</a:t>
                      </a: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ea typeface="Calibri" panose="020F0502020204030204" pitchFamily="34" charset="0"/>
                          <a:cs typeface="Arial"/>
                        </a:rPr>
                        <a:t>157 (32)</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909356543"/>
                  </a:ext>
                </a:extLst>
              </a:tr>
              <a:tr h="348509">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a:ea typeface="Calibri" panose="020F0502020204030204" pitchFamily="34" charset="0"/>
                          <a:cs typeface="Arial"/>
                        </a:rPr>
                        <a:t>Heme Malignancies</a:t>
                      </a: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ea typeface="Calibri" panose="020F0502020204030204" pitchFamily="34" charset="0"/>
                          <a:cs typeface="Arial"/>
                        </a:rPr>
                        <a:t>148 (31)</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2134860363"/>
                  </a:ext>
                </a:extLst>
              </a:tr>
              <a:tr h="348509">
                <a:tc>
                  <a:txBody>
                    <a:bodyPr/>
                    <a:lstStyle/>
                    <a:p>
                      <a:pPr marL="0" marR="0">
                        <a:spcBef>
                          <a:spcPts val="0"/>
                        </a:spcBef>
                        <a:spcAft>
                          <a:spcPts val="0"/>
                        </a:spcAft>
                      </a:pPr>
                      <a:r>
                        <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Number of samples/tests</a:t>
                      </a:r>
                    </a:p>
                  </a:txBody>
                  <a:tcPr marL="46291" marR="46291" marT="0" marB="0" anchor="ctr"/>
                </a:tc>
                <a:tc>
                  <a:txBody>
                    <a:bodyPr/>
                    <a:lstStyle/>
                    <a:p>
                      <a:pPr marL="0" marR="0" algn="r">
                        <a:spcBef>
                          <a:spcPts val="0"/>
                        </a:spcBef>
                        <a:spcAft>
                          <a:spcPts val="0"/>
                        </a:spcAft>
                      </a:pPr>
                      <a:r>
                        <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574/580</a:t>
                      </a:r>
                    </a:p>
                  </a:txBody>
                  <a:tcPr marL="46291" marR="46291" marT="0" marB="0" anchor="ctr"/>
                </a:tc>
                <a:extLst>
                  <a:ext uri="{0D108BD9-81ED-4DB2-BD59-A6C34878D82A}">
                    <a16:rowId xmlns:a16="http://schemas.microsoft.com/office/drawing/2014/main" val="4042373542"/>
                  </a:ext>
                </a:extLst>
              </a:tr>
              <a:tr h="348509">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Tumor-germline WES</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475 (82)</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1032729234"/>
                  </a:ext>
                </a:extLst>
              </a:tr>
              <a:tr h="348509">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Constitutional WES</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  30 (5)</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578884279"/>
                  </a:ext>
                </a:extLst>
              </a:tr>
              <a:tr h="348509">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Transcriptome </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429 (74)</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4079980056"/>
                  </a:ext>
                </a:extLst>
              </a:tr>
              <a:tr h="348509">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Copy number variation</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386 (81)</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1200690398"/>
                  </a:ext>
                </a:extLst>
              </a:tr>
              <a:tr h="348509">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Targeted cancer gene panel</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  63 (11)</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3557861792"/>
                  </a:ext>
                </a:extLst>
              </a:tr>
            </a:tbl>
          </a:graphicData>
        </a:graphic>
      </p:graphicFrame>
      <p:graphicFrame>
        <p:nvGraphicFramePr>
          <p:cNvPr id="58" name="Table 57">
            <a:extLst>
              <a:ext uri="{FF2B5EF4-FFF2-40B4-BE49-F238E27FC236}">
                <a16:creationId xmlns:a16="http://schemas.microsoft.com/office/drawing/2014/main" id="{2A862AB9-5007-4B4B-B7CE-8B26754E5BE2}"/>
              </a:ext>
            </a:extLst>
          </p:cNvPr>
          <p:cNvGraphicFramePr>
            <a:graphicFrameLocks noGrp="1"/>
          </p:cNvGraphicFramePr>
          <p:nvPr>
            <p:extLst>
              <p:ext uri="{D42A27DB-BD31-4B8C-83A1-F6EECF244321}">
                <p14:modId xmlns:p14="http://schemas.microsoft.com/office/powerpoint/2010/main" val="3867142023"/>
              </p:ext>
            </p:extLst>
          </p:nvPr>
        </p:nvGraphicFramePr>
        <p:xfrm>
          <a:off x="27435925" y="25165557"/>
          <a:ext cx="4249370" cy="3080832"/>
        </p:xfrm>
        <a:graphic>
          <a:graphicData uri="http://schemas.openxmlformats.org/drawingml/2006/table">
            <a:tbl>
              <a:tblPr firstRow="1" firstCol="1" bandRow="1">
                <a:tableStyleId>{B301B821-A1FF-4177-AEE7-76D212191A09}</a:tableStyleId>
              </a:tblPr>
              <a:tblGrid>
                <a:gridCol w="2420698">
                  <a:extLst>
                    <a:ext uri="{9D8B030D-6E8A-4147-A177-3AD203B41FA5}">
                      <a16:colId xmlns:a16="http://schemas.microsoft.com/office/drawing/2014/main" val="3308114196"/>
                    </a:ext>
                  </a:extLst>
                </a:gridCol>
                <a:gridCol w="1828672">
                  <a:extLst>
                    <a:ext uri="{9D8B030D-6E8A-4147-A177-3AD203B41FA5}">
                      <a16:colId xmlns:a16="http://schemas.microsoft.com/office/drawing/2014/main" val="3765219592"/>
                    </a:ext>
                  </a:extLst>
                </a:gridCol>
              </a:tblGrid>
              <a:tr h="316524">
                <a:tc gridSpan="2">
                  <a:txBody>
                    <a:body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Table 9. Example Sequencing Reimbursement Data</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hMerge="1">
                  <a:txBody>
                    <a:bodyPr/>
                    <a:lstStyle/>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3711974582"/>
                  </a:ext>
                </a:extLst>
              </a:tr>
              <a:tr h="316524">
                <a:tc>
                  <a:txBody>
                    <a:bodyPr/>
                    <a:lstStyle/>
                    <a:p>
                      <a:pPr marL="0" marR="0">
                        <a:spcBef>
                          <a:spcPts val="0"/>
                        </a:spcBef>
                        <a:spcAft>
                          <a:spcPts val="0"/>
                        </a:spcAft>
                      </a:pPr>
                      <a:r>
                        <a:rPr lang="en-US" sz="1600" dirty="0">
                          <a:solidFill>
                            <a:srgbClr val="002060"/>
                          </a:solidFill>
                          <a:effectLst/>
                          <a:latin typeface="Arial" panose="020B0604020202020204" pitchFamily="34" charset="0"/>
                          <a:cs typeface="Arial" panose="020B0604020202020204" pitchFamily="34" charset="0"/>
                        </a:rPr>
                        <a:t>Payer Mix</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 (%)</a:t>
                      </a:r>
                    </a:p>
                  </a:txBody>
                  <a:tcPr marL="46291" marR="46291" marT="0" marB="0" anchor="ctr"/>
                </a:tc>
                <a:extLst>
                  <a:ext uri="{0D108BD9-81ED-4DB2-BD59-A6C34878D82A}">
                    <a16:rowId xmlns:a16="http://schemas.microsoft.com/office/drawing/2014/main" val="3132346667"/>
                  </a:ext>
                </a:extLst>
              </a:tr>
              <a:tr h="316524">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 Commercial</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105 (53)</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909356543"/>
                  </a:ext>
                </a:extLst>
              </a:tr>
              <a:tr h="316524">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Managed Government</a:t>
                      </a: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83 (42)</a:t>
                      </a:r>
                    </a:p>
                  </a:txBody>
                  <a:tcPr marL="46291" marR="46291" marT="0" marB="0" anchor="ctr"/>
                </a:tc>
                <a:extLst>
                  <a:ext uri="{0D108BD9-81ED-4DB2-BD59-A6C34878D82A}">
                    <a16:rowId xmlns:a16="http://schemas.microsoft.com/office/drawing/2014/main" val="2109740906"/>
                  </a:ext>
                </a:extLst>
              </a:tr>
              <a:tr h="316524">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 Government</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a:cs typeface="Arial"/>
                        </a:rPr>
                        <a:t>  11 (5)</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2134860363"/>
                  </a:ext>
                </a:extLst>
              </a:tr>
              <a:tr h="316524">
                <a:tc>
                  <a:txBody>
                    <a:bodyPr/>
                    <a:lstStyle/>
                    <a:p>
                      <a:pPr marL="0" marR="0">
                        <a:spcBef>
                          <a:spcPts val="0"/>
                        </a:spcBef>
                        <a:spcAft>
                          <a:spcPts val="0"/>
                        </a:spcAft>
                      </a:pPr>
                      <a:r>
                        <a:rPr lang="en-US" sz="1600" dirty="0">
                          <a:solidFill>
                            <a:srgbClr val="002060"/>
                          </a:solidFill>
                          <a:effectLst/>
                          <a:latin typeface="Arial" panose="020B0604020202020204" pitchFamily="34" charset="0"/>
                          <a:cs typeface="Arial" panose="020B0604020202020204" pitchFamily="34" charset="0"/>
                        </a:rPr>
                        <a:t>Reimbursement</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b="1" dirty="0">
                          <a:solidFill>
                            <a:srgbClr val="002060"/>
                          </a:solidFill>
                          <a:effectLst/>
                          <a:latin typeface="Arial" panose="020B0604020202020204" pitchFamily="34" charset="0"/>
                          <a:cs typeface="Arial" panose="020B0604020202020204" pitchFamily="34" charset="0"/>
                        </a:rPr>
                        <a:t>Mean/Median %</a:t>
                      </a:r>
                      <a:endPar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1032729234"/>
                  </a:ext>
                </a:extLst>
              </a:tr>
              <a:tr h="316524">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   Commercial</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panose="020B0604020202020204" pitchFamily="34" charset="0"/>
                          <a:cs typeface="Arial" panose="020B0604020202020204" pitchFamily="34" charset="0"/>
                        </a:rPr>
                        <a:t>  35/21</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578884279"/>
                  </a:ext>
                </a:extLst>
              </a:tr>
              <a:tr h="316524">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   Managed Government</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panose="020B0604020202020204" pitchFamily="34" charset="0"/>
                          <a:cs typeface="Arial" panose="020B0604020202020204" pitchFamily="34" charset="0"/>
                        </a:rPr>
                        <a:t>  31/10</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4079980056"/>
                  </a:ext>
                </a:extLst>
              </a:tr>
              <a:tr h="316524">
                <a:tc>
                  <a:txBody>
                    <a:bodyPr/>
                    <a:lstStyle/>
                    <a:p>
                      <a:pPr marL="0" marR="0">
                        <a:spcBef>
                          <a:spcPts val="0"/>
                        </a:spcBef>
                        <a:spcAft>
                          <a:spcPts val="0"/>
                        </a:spcAft>
                      </a:pPr>
                      <a:r>
                        <a:rPr lang="en-US" sz="1600" b="0" dirty="0">
                          <a:solidFill>
                            <a:srgbClr val="002060"/>
                          </a:solidFill>
                          <a:effectLst/>
                          <a:latin typeface="Arial" panose="020B0604020202020204" pitchFamily="34" charset="0"/>
                          <a:cs typeface="Arial" panose="020B0604020202020204" pitchFamily="34" charset="0"/>
                        </a:rPr>
                        <a:t>   Government</a:t>
                      </a:r>
                      <a:endParaRPr lang="en-US" sz="16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tc>
                  <a:txBody>
                    <a:bodyPr/>
                    <a:lstStyle/>
                    <a:p>
                      <a:pPr marL="0" marR="0" algn="r">
                        <a:spcBef>
                          <a:spcPts val="0"/>
                        </a:spcBef>
                        <a:spcAft>
                          <a:spcPts val="0"/>
                        </a:spcAft>
                      </a:pPr>
                      <a:r>
                        <a:rPr lang="en-US" sz="1600" dirty="0">
                          <a:solidFill>
                            <a:srgbClr val="002060"/>
                          </a:solidFill>
                          <a:effectLst/>
                          <a:latin typeface="Arial" panose="020B0604020202020204" pitchFamily="34" charset="0"/>
                          <a:cs typeface="Arial" panose="020B0604020202020204" pitchFamily="34" charset="0"/>
                        </a:rPr>
                        <a:t>  00/00</a:t>
                      </a:r>
                      <a:endParaRPr lang="en-US"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6291" marR="46291" marT="0" marB="0" anchor="ctr"/>
                </a:tc>
                <a:extLst>
                  <a:ext uri="{0D108BD9-81ED-4DB2-BD59-A6C34878D82A}">
                    <a16:rowId xmlns:a16="http://schemas.microsoft.com/office/drawing/2014/main" val="1200690398"/>
                  </a:ext>
                </a:extLst>
              </a:tr>
            </a:tbl>
          </a:graphicData>
        </a:graphic>
      </p:graphicFrame>
      <p:pic>
        <p:nvPicPr>
          <p:cNvPr id="61" name="Picture 60">
            <a:extLst>
              <a:ext uri="{FF2B5EF4-FFF2-40B4-BE49-F238E27FC236}">
                <a16:creationId xmlns:a16="http://schemas.microsoft.com/office/drawing/2014/main" id="{F9FC3C92-54FA-964C-BC0E-65420080E4BD}"/>
              </a:ext>
            </a:extLst>
          </p:cNvPr>
          <p:cNvPicPr>
            <a:picLocks noChangeAspect="1"/>
          </p:cNvPicPr>
          <p:nvPr/>
        </p:nvPicPr>
        <p:blipFill rotWithShape="1">
          <a:blip r:embed="rId15"/>
          <a:srcRect r="16984"/>
          <a:stretch/>
        </p:blipFill>
        <p:spPr>
          <a:xfrm>
            <a:off x="26978962" y="29165083"/>
            <a:ext cx="4845098" cy="3602990"/>
          </a:xfrm>
          <a:prstGeom prst="rect">
            <a:avLst/>
          </a:prstGeom>
          <a:ln>
            <a:noFill/>
          </a:ln>
        </p:spPr>
      </p:pic>
      <p:pic>
        <p:nvPicPr>
          <p:cNvPr id="34" name="Picture 33">
            <a:extLst>
              <a:ext uri="{FF2B5EF4-FFF2-40B4-BE49-F238E27FC236}">
                <a16:creationId xmlns:a16="http://schemas.microsoft.com/office/drawing/2014/main" id="{EAADFE7C-67D2-8747-B87C-449BFE1DD40F}"/>
              </a:ext>
            </a:extLst>
          </p:cNvPr>
          <p:cNvPicPr>
            <a:picLocks noChangeAspect="1"/>
          </p:cNvPicPr>
          <p:nvPr/>
        </p:nvPicPr>
        <p:blipFill>
          <a:blip r:embed="rId16"/>
          <a:stretch>
            <a:fillRect/>
          </a:stretch>
        </p:blipFill>
        <p:spPr>
          <a:xfrm>
            <a:off x="17247615" y="27255068"/>
            <a:ext cx="9495206" cy="5440152"/>
          </a:xfrm>
          <a:prstGeom prst="rect">
            <a:avLst/>
          </a:prstGeom>
        </p:spPr>
      </p:pic>
      <p:sp>
        <p:nvSpPr>
          <p:cNvPr id="62" name="TextBox 61">
            <a:extLst>
              <a:ext uri="{FF2B5EF4-FFF2-40B4-BE49-F238E27FC236}">
                <a16:creationId xmlns:a16="http://schemas.microsoft.com/office/drawing/2014/main" id="{30AD9AA3-A2C5-2847-859A-C4955F81341C}"/>
              </a:ext>
            </a:extLst>
          </p:cNvPr>
          <p:cNvSpPr txBox="1"/>
          <p:nvPr/>
        </p:nvSpPr>
        <p:spPr>
          <a:xfrm>
            <a:off x="17393682" y="26836313"/>
            <a:ext cx="9958350" cy="707886"/>
          </a:xfrm>
          <a:prstGeom prst="rect">
            <a:avLst/>
          </a:prstGeom>
          <a:noFill/>
          <a:ln>
            <a:noFill/>
          </a:ln>
        </p:spPr>
        <p:txBody>
          <a:bodyPr wrap="square" rtlCol="0">
            <a:spAutoFit/>
          </a:bodyPr>
          <a:lstStyle>
            <a:defPPr>
              <a:defRPr kern="1200" smtId="4294967295"/>
            </a:defPPr>
          </a:lstStyle>
          <a:p>
            <a:r>
              <a:rPr lang="en-US" sz="2000" b="1" dirty="0">
                <a:solidFill>
                  <a:srgbClr val="002060"/>
                </a:solidFill>
                <a:latin typeface="Arial" panose="020B0604020202020204" pitchFamily="34" charset="0"/>
                <a:cs typeface="Arial" panose="020B0604020202020204" pitchFamily="34" charset="0"/>
              </a:rPr>
              <a:t>Figure 2. PIPseq identified genes &amp; fusions associated with the FDA/NCI pediatric molecular target list </a:t>
            </a:r>
          </a:p>
        </p:txBody>
      </p:sp>
      <p:sp>
        <p:nvSpPr>
          <p:cNvPr id="65" name="TextBox 64">
            <a:extLst>
              <a:ext uri="{FF2B5EF4-FFF2-40B4-BE49-F238E27FC236}">
                <a16:creationId xmlns:a16="http://schemas.microsoft.com/office/drawing/2014/main" id="{109CA9FE-B8CF-2D48-920D-A5605D1FBE86}"/>
              </a:ext>
            </a:extLst>
          </p:cNvPr>
          <p:cNvSpPr txBox="1"/>
          <p:nvPr/>
        </p:nvSpPr>
        <p:spPr>
          <a:xfrm>
            <a:off x="12043788" y="26425072"/>
            <a:ext cx="5015881" cy="1677382"/>
          </a:xfrm>
          <a:prstGeom prst="rect">
            <a:avLst/>
          </a:prstGeom>
          <a:solidFill>
            <a:schemeClr val="accent6">
              <a:lumMod val="20000"/>
              <a:lumOff val="80000"/>
            </a:schemeClr>
          </a:solidFill>
          <a:ln>
            <a:solidFill>
              <a:schemeClr val="accent6"/>
            </a:solidFill>
          </a:ln>
        </p:spPr>
        <p:txBody>
          <a:bodyPr wrap="square" lIns="91440" tIns="45720" rIns="91440" bIns="45720" rtlCol="0" anchor="t">
            <a:spAutoFit/>
          </a:bodyPr>
          <a:lstStyle/>
          <a:p>
            <a:pPr>
              <a:spcAft>
                <a:spcPts val="600"/>
              </a:spcAft>
            </a:pPr>
            <a:r>
              <a:rPr lang="en-US" sz="1400" b="1" dirty="0">
                <a:solidFill>
                  <a:srgbClr val="002060"/>
                </a:solidFill>
                <a:latin typeface="Arial" panose="020B0604020202020204" pitchFamily="34" charset="0"/>
                <a:cs typeface="Arial" panose="020B0604020202020204" pitchFamily="34" charset="0"/>
              </a:rPr>
              <a:t>WES + RNAseq (CLIA, CAP, NY State DOH approved)</a:t>
            </a:r>
          </a:p>
          <a:p>
            <a:pPr marL="285750" indent="-285750" defTabSz="914400" eaLnBrk="0" fontAlgn="base" hangingPunct="0">
              <a:spcBef>
                <a:spcPct val="0"/>
              </a:spcBef>
              <a:spcAft>
                <a:spcPct val="0"/>
              </a:spcAft>
              <a:buFont typeface="Arial" panose="020B0604020202020204" pitchFamily="34" charset="0"/>
              <a:buChar char="•"/>
            </a:pPr>
            <a:r>
              <a:rPr lang="en-US" sz="1400" dirty="0">
                <a:solidFill>
                  <a:srgbClr val="002060"/>
                </a:solidFill>
                <a:latin typeface="Arial" panose="020B0604020202020204" pitchFamily="34" charset="0"/>
                <a:ea typeface="ＭＳ Ｐゴシック"/>
                <a:cs typeface="Arial" panose="020B0604020202020204" pitchFamily="34" charset="0"/>
              </a:rPr>
              <a:t>Tumor/ normal (buccal or peripheral blood)</a:t>
            </a:r>
          </a:p>
          <a:p>
            <a:pPr marL="285750" indent="-285750" defTabSz="914400" eaLnBrk="0" fontAlgn="base" hangingPunct="0">
              <a:spcBef>
                <a:spcPct val="0"/>
              </a:spcBef>
              <a:spcAft>
                <a:spcPct val="0"/>
              </a:spcAft>
              <a:buFont typeface="Arial" panose="020B0604020202020204" pitchFamily="34" charset="0"/>
              <a:buChar char="•"/>
            </a:pPr>
            <a:r>
              <a:rPr lang="en-US" sz="1400" dirty="0">
                <a:solidFill>
                  <a:srgbClr val="002060"/>
                </a:solidFill>
                <a:latin typeface="Arial" panose="020B0604020202020204" pitchFamily="34" charset="0"/>
                <a:ea typeface="ＭＳ Ｐゴシック"/>
                <a:cs typeface="Arial" panose="020B0604020202020204" pitchFamily="34" charset="0"/>
              </a:rPr>
              <a:t>≥ 150-fold coverage with &gt; 98% of the coding sequences having at least 10-fold coverage</a:t>
            </a:r>
          </a:p>
          <a:p>
            <a:pPr marL="285750" lvl="0" indent="-285750" defTabSz="914400" eaLnBrk="0" fontAlgn="base" hangingPunct="0">
              <a:spcBef>
                <a:spcPct val="0"/>
              </a:spcBef>
              <a:spcAft>
                <a:spcPct val="0"/>
              </a:spcAft>
              <a:buFont typeface="Arial" panose="020B0604020202020204" pitchFamily="34" charset="0"/>
              <a:buChar char="•"/>
            </a:pPr>
            <a:r>
              <a:rPr lang="en-US" sz="1400" dirty="0">
                <a:solidFill>
                  <a:srgbClr val="002060"/>
                </a:solidFill>
                <a:latin typeface="Arial" panose="020B0604020202020204" pitchFamily="34" charset="0"/>
                <a:ea typeface="ＭＳ Ｐゴシック"/>
                <a:cs typeface="Arial" panose="020B0604020202020204" pitchFamily="34" charset="0"/>
              </a:rPr>
              <a:t>Fresh, Frozen, or FFPE</a:t>
            </a:r>
          </a:p>
          <a:p>
            <a:pPr marL="285750" lvl="0" indent="-285750" defTabSz="914400" eaLnBrk="0" fontAlgn="base" hangingPunct="0">
              <a:spcBef>
                <a:spcPct val="0"/>
              </a:spcBef>
              <a:spcAft>
                <a:spcPct val="0"/>
              </a:spcAft>
              <a:buFont typeface="Arial" panose="020B0604020202020204" pitchFamily="34" charset="0"/>
              <a:buChar char="•"/>
            </a:pPr>
            <a:r>
              <a:rPr lang="en-US" sz="1400" dirty="0">
                <a:solidFill>
                  <a:srgbClr val="002060"/>
                </a:solidFill>
                <a:latin typeface="Arial" panose="020B0604020202020204" pitchFamily="34" charset="0"/>
                <a:ea typeface="ＭＳ Ｐゴシック"/>
                <a:cs typeface="Arial" panose="020B0604020202020204" pitchFamily="34" charset="0"/>
              </a:rPr>
              <a:t>DNA: 200ng (40% tumor); RNA: 3,000ng </a:t>
            </a:r>
            <a:endParaRPr lang="en-US" sz="1400" dirty="0">
              <a:solidFill>
                <a:srgbClr val="002060"/>
              </a:solidFill>
              <a:latin typeface="Arial" panose="020B0604020202020204" pitchFamily="34" charset="0"/>
              <a:ea typeface="ＭＳ Ｐゴシック" pitchFamily="41" charset="-128"/>
              <a:cs typeface="Arial" panose="020B0604020202020204" pitchFamily="34" charset="0"/>
            </a:endParaRPr>
          </a:p>
          <a:p>
            <a:pPr marL="285750" lvl="0" indent="-285750" defTabSz="914400" eaLnBrk="0" fontAlgn="base" hangingPunct="0">
              <a:spcBef>
                <a:spcPct val="0"/>
              </a:spcBef>
              <a:spcAft>
                <a:spcPts val="1200"/>
              </a:spcAft>
              <a:buFont typeface="Arial" panose="020B0604020202020204" pitchFamily="34" charset="0"/>
              <a:buChar char="•"/>
            </a:pPr>
            <a:r>
              <a:rPr lang="en-US" sz="1400" dirty="0">
                <a:solidFill>
                  <a:srgbClr val="002060"/>
                </a:solidFill>
                <a:latin typeface="Arial" panose="020B0604020202020204" pitchFamily="34" charset="0"/>
                <a:ea typeface="ＭＳ Ｐゴシック"/>
                <a:cs typeface="Arial" panose="020B0604020202020204" pitchFamily="34" charset="0"/>
              </a:rPr>
              <a:t>Illumina HiSeq2500 (NovaSeq under validation)</a:t>
            </a:r>
          </a:p>
        </p:txBody>
      </p:sp>
      <p:graphicFrame>
        <p:nvGraphicFramePr>
          <p:cNvPr id="64" name="Table 63">
            <a:extLst>
              <a:ext uri="{FF2B5EF4-FFF2-40B4-BE49-F238E27FC236}">
                <a16:creationId xmlns:a16="http://schemas.microsoft.com/office/drawing/2014/main" id="{98E86D66-2DC9-F042-B4E5-929881B6CB69}"/>
              </a:ext>
            </a:extLst>
          </p:cNvPr>
          <p:cNvGraphicFramePr>
            <a:graphicFrameLocks noGrp="1"/>
          </p:cNvGraphicFramePr>
          <p:nvPr>
            <p:extLst>
              <p:ext uri="{D42A27DB-BD31-4B8C-83A1-F6EECF244321}">
                <p14:modId xmlns:p14="http://schemas.microsoft.com/office/powerpoint/2010/main" val="3587611621"/>
              </p:ext>
            </p:extLst>
          </p:nvPr>
        </p:nvGraphicFramePr>
        <p:xfrm>
          <a:off x="12056322" y="28119471"/>
          <a:ext cx="5019389" cy="4464297"/>
        </p:xfrm>
        <a:graphic>
          <a:graphicData uri="http://schemas.openxmlformats.org/drawingml/2006/table">
            <a:tbl>
              <a:tblPr firstRow="1" bandRow="1">
                <a:tableStyleId>{10A1B5D5-9B99-4C35-A422-299274C87663}</a:tableStyleId>
              </a:tblPr>
              <a:tblGrid>
                <a:gridCol w="1150121">
                  <a:extLst>
                    <a:ext uri="{9D8B030D-6E8A-4147-A177-3AD203B41FA5}">
                      <a16:colId xmlns:a16="http://schemas.microsoft.com/office/drawing/2014/main" val="20000"/>
                    </a:ext>
                  </a:extLst>
                </a:gridCol>
                <a:gridCol w="3869268">
                  <a:extLst>
                    <a:ext uri="{9D8B030D-6E8A-4147-A177-3AD203B41FA5}">
                      <a16:colId xmlns:a16="http://schemas.microsoft.com/office/drawing/2014/main" val="20001"/>
                    </a:ext>
                  </a:extLst>
                </a:gridCol>
              </a:tblGrid>
              <a:tr h="571500">
                <a:tc gridSpan="2">
                  <a:txBody>
                    <a:bodyPr/>
                    <a:lstStyle/>
                    <a:p>
                      <a:pPr algn="l"/>
                      <a:r>
                        <a:rPr lang="en-US" sz="1800" dirty="0">
                          <a:solidFill>
                            <a:schemeClr val="bg1"/>
                          </a:solidFill>
                          <a:latin typeface="Arial" panose="020B0604020202020204" pitchFamily="34" charset="0"/>
                          <a:cs typeface="Arial" panose="020B0604020202020204" pitchFamily="34" charset="0"/>
                        </a:rPr>
                        <a:t>Table 6. Clinical</a:t>
                      </a:r>
                      <a:r>
                        <a:rPr lang="en-US" sz="1800" baseline="0" dirty="0">
                          <a:solidFill>
                            <a:schemeClr val="bg1"/>
                          </a:solidFill>
                          <a:latin typeface="Arial" panose="020B0604020202020204" pitchFamily="34" charset="0"/>
                          <a:cs typeface="Arial" panose="020B0604020202020204" pitchFamily="34" charset="0"/>
                        </a:rPr>
                        <a:t> Reporting Structure</a:t>
                      </a:r>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endParaRPr lang="en-US" sz="2000" dirty="0"/>
                    </a:p>
                  </a:txBody>
                  <a:tcPr/>
                </a:tc>
                <a:extLst>
                  <a:ext uri="{0D108BD9-81ED-4DB2-BD59-A6C34878D82A}">
                    <a16:rowId xmlns:a16="http://schemas.microsoft.com/office/drawing/2014/main" val="10000"/>
                  </a:ext>
                </a:extLst>
              </a:tr>
              <a:tr h="414046">
                <a:tc>
                  <a:txBody>
                    <a:bodyPr/>
                    <a:lstStyle/>
                    <a:p>
                      <a:pPr marL="0" marR="0" lvl="0" indent="0" algn="l" defTabSz="3199947"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a:cs typeface="Arial"/>
                        </a:rPr>
                        <a:t>Tier 1</a:t>
                      </a:r>
                      <a:endParaRPr lang="en-US" sz="1400" b="1" dirty="0">
                        <a:solidFill>
                          <a:srgbClr val="002060"/>
                        </a:solidFill>
                        <a:latin typeface="Arial"/>
                        <a:cs typeface="Arial"/>
                      </a:endParaRPr>
                    </a:p>
                  </a:txBody>
                  <a:tcPr anchor="ctr"/>
                </a:tc>
                <a:tc>
                  <a:txBody>
                    <a:bodyPr/>
                    <a:lstStyle/>
                    <a:p>
                      <a:pPr marL="342900" marR="0" lvl="0" indent="-342900" algn="l" defTabSz="31999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latin typeface="Arial"/>
                          <a:cs typeface="Arial"/>
                        </a:rPr>
                        <a:t>Actionable somatic mutations associated with tumor type.</a:t>
                      </a:r>
                    </a:p>
                  </a:txBody>
                  <a:tcPr anchor="ctr"/>
                </a:tc>
                <a:extLst>
                  <a:ext uri="{0D108BD9-81ED-4DB2-BD59-A6C34878D82A}">
                    <a16:rowId xmlns:a16="http://schemas.microsoft.com/office/drawing/2014/main" val="10001"/>
                  </a:ext>
                </a:extLst>
              </a:tr>
              <a:tr h="893705">
                <a:tc>
                  <a:txBody>
                    <a:bodyPr/>
                    <a:lstStyle/>
                    <a:p>
                      <a:pPr marL="0" marR="0" lvl="0" indent="0" algn="l" defTabSz="3199947"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a:cs typeface="Arial"/>
                        </a:rPr>
                        <a:t>Tier 2</a:t>
                      </a:r>
                      <a:endParaRPr lang="en-US" sz="1400" b="1" dirty="0">
                        <a:solidFill>
                          <a:srgbClr val="002060"/>
                        </a:solidFill>
                        <a:latin typeface="Arial"/>
                        <a:cs typeface="Arial"/>
                      </a:endParaRPr>
                    </a:p>
                  </a:txBody>
                  <a:tcPr anchor="ctr"/>
                </a:tc>
                <a:tc>
                  <a:txBody>
                    <a:bodyPr/>
                    <a:lstStyle/>
                    <a:p>
                      <a:pPr marL="342900" lvl="0" indent="-342900">
                        <a:buFont typeface="Arial" panose="020B0604020202020204" pitchFamily="34" charset="0"/>
                        <a:buChar char="•"/>
                      </a:pPr>
                      <a:r>
                        <a:rPr lang="en-US" sz="1400" dirty="0">
                          <a:solidFill>
                            <a:srgbClr val="002060"/>
                          </a:solidFill>
                          <a:latin typeface="Arial"/>
                          <a:cs typeface="Arial"/>
                        </a:rPr>
                        <a:t>Somatic mutations in targeted pathways.</a:t>
                      </a:r>
                    </a:p>
                    <a:p>
                      <a:pPr marL="342900" lvl="0" indent="-342900">
                        <a:buFont typeface="Arial" panose="020B0604020202020204" pitchFamily="34" charset="0"/>
                        <a:buChar char="•"/>
                      </a:pPr>
                      <a:r>
                        <a:rPr lang="en-US" sz="1400" dirty="0">
                          <a:solidFill>
                            <a:srgbClr val="002060"/>
                          </a:solidFill>
                          <a:latin typeface="Arial"/>
                          <a:cs typeface="Arial"/>
                        </a:rPr>
                        <a:t>Actionable somatic mutations in other tumor types.</a:t>
                      </a:r>
                    </a:p>
                    <a:p>
                      <a:pPr marL="342900" lvl="0" indent="-342900">
                        <a:buFont typeface="Arial" panose="020B0604020202020204" pitchFamily="34" charset="0"/>
                        <a:buChar char="•"/>
                      </a:pPr>
                      <a:r>
                        <a:rPr lang="en-US" sz="1400" dirty="0">
                          <a:solidFill>
                            <a:srgbClr val="002060"/>
                          </a:solidFill>
                          <a:latin typeface="Arial"/>
                          <a:cs typeface="Arial"/>
                        </a:rPr>
                        <a:t>Somatic mutations in well-established cancer genes.</a:t>
                      </a:r>
                    </a:p>
                  </a:txBody>
                  <a:tcPr anchor="ctr"/>
                </a:tc>
                <a:extLst>
                  <a:ext uri="{0D108BD9-81ED-4DB2-BD59-A6C34878D82A}">
                    <a16:rowId xmlns:a16="http://schemas.microsoft.com/office/drawing/2014/main" val="10002"/>
                  </a:ext>
                </a:extLst>
              </a:tr>
              <a:tr h="306804">
                <a:tc>
                  <a:txBody>
                    <a:bodyPr/>
                    <a:lstStyle/>
                    <a:p>
                      <a:pPr marL="0" marR="0" lvl="0" indent="0" algn="l" defTabSz="3199947"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a:cs typeface="Arial"/>
                        </a:rPr>
                        <a:t>Tier 3</a:t>
                      </a:r>
                      <a:endParaRPr lang="en-US" sz="1400" b="1" dirty="0">
                        <a:solidFill>
                          <a:srgbClr val="002060"/>
                        </a:solidFill>
                        <a:latin typeface="Arial"/>
                        <a:cs typeface="Arial"/>
                      </a:endParaRPr>
                    </a:p>
                  </a:txBody>
                  <a:tcPr anchor="ctr"/>
                </a:tc>
                <a:tc>
                  <a:txBody>
                    <a:bodyPr/>
                    <a:lstStyle/>
                    <a:p>
                      <a:pPr marL="342900" marR="0" lvl="0" indent="-342900" algn="l" defTabSz="31999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latin typeface="Arial"/>
                          <a:cs typeface="Arial"/>
                        </a:rPr>
                        <a:t>Other somatic mutations in cancer genes.</a:t>
                      </a:r>
                    </a:p>
                  </a:txBody>
                  <a:tcPr anchor="ctr"/>
                </a:tc>
                <a:extLst>
                  <a:ext uri="{0D108BD9-81ED-4DB2-BD59-A6C34878D82A}">
                    <a16:rowId xmlns:a16="http://schemas.microsoft.com/office/drawing/2014/main" val="10003"/>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solidFill>
                            <a:srgbClr val="002060"/>
                          </a:solidFill>
                          <a:latin typeface="Arial"/>
                          <a:cs typeface="Arial"/>
                        </a:rPr>
                        <a:t>Tier 4 </a:t>
                      </a:r>
                      <a:endParaRPr lang="en-US" sz="1400" b="1" dirty="0">
                        <a:solidFill>
                          <a:srgbClr val="002060"/>
                        </a:solidFill>
                        <a:latin typeface="Arial"/>
                        <a:cs typeface="Arial"/>
                      </a:endParaRPr>
                    </a:p>
                  </a:txBody>
                  <a:tcPr anchor="ctr"/>
                </a:tc>
                <a:tc>
                  <a:txBody>
                    <a:bodyPr/>
                    <a:lstStyle/>
                    <a:p>
                      <a:pPr marL="342900" marR="0" lvl="0" indent="-342900" algn="l" defTabSz="31999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latin typeface="Arial"/>
                          <a:cs typeface="Arial"/>
                        </a:rPr>
                        <a:t>Somatic variants of uncertain significance.</a:t>
                      </a:r>
                    </a:p>
                  </a:txBody>
                  <a:tcPr anchor="ctr"/>
                </a:tc>
                <a:extLst>
                  <a:ext uri="{0D108BD9-81ED-4DB2-BD59-A6C34878D82A}">
                    <a16:rowId xmlns:a16="http://schemas.microsoft.com/office/drawing/2014/main" val="10004"/>
                  </a:ext>
                </a:extLst>
              </a:tr>
              <a:tr h="534931">
                <a:tc>
                  <a:txBody>
                    <a:bodyPr/>
                    <a:lstStyle/>
                    <a:p>
                      <a:pPr marL="0" marR="0" lvl="0" indent="0" algn="l" defTabSz="3199947"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a:cs typeface="Arial"/>
                        </a:rPr>
                        <a:t>Germline</a:t>
                      </a:r>
                      <a:endParaRPr lang="en-US" sz="1400" b="1" dirty="0">
                        <a:solidFill>
                          <a:srgbClr val="002060"/>
                        </a:solidFill>
                        <a:latin typeface="Arial"/>
                        <a:cs typeface="Arial"/>
                      </a:endParaRPr>
                    </a:p>
                  </a:txBody>
                  <a:tcPr anchor="ctr"/>
                </a:tc>
                <a:tc>
                  <a:txBody>
                    <a:bodyPr/>
                    <a:lstStyle/>
                    <a:p>
                      <a:pPr marL="342900" lvl="0" indent="-342900">
                        <a:buFont typeface="Arial" panose="020B0604020202020204" pitchFamily="34" charset="0"/>
                        <a:buChar char="•"/>
                      </a:pPr>
                      <a:r>
                        <a:rPr lang="en-US" sz="1400" dirty="0">
                          <a:solidFill>
                            <a:srgbClr val="002060"/>
                          </a:solidFill>
                          <a:latin typeface="Arial"/>
                          <a:cs typeface="Arial"/>
                        </a:rPr>
                        <a:t>Variants affecting therapy.</a:t>
                      </a:r>
                    </a:p>
                    <a:p>
                      <a:pPr marL="342900" lvl="0" indent="-342900">
                        <a:buFont typeface="Arial" panose="020B0604020202020204" pitchFamily="34" charset="0"/>
                        <a:buChar char="•"/>
                      </a:pPr>
                      <a:r>
                        <a:rPr lang="en-US" sz="1400" dirty="0">
                          <a:solidFill>
                            <a:srgbClr val="002060"/>
                          </a:solidFill>
                          <a:latin typeface="Arial"/>
                          <a:cs typeface="Arial"/>
                        </a:rPr>
                        <a:t>Secondary variants (ACMG).</a:t>
                      </a:r>
                    </a:p>
                  </a:txBody>
                  <a:tcPr anchor="ctr"/>
                </a:tc>
                <a:extLst>
                  <a:ext uri="{0D108BD9-81ED-4DB2-BD59-A6C34878D82A}">
                    <a16:rowId xmlns:a16="http://schemas.microsoft.com/office/drawing/2014/main" val="10005"/>
                  </a:ext>
                </a:extLst>
              </a:tr>
              <a:tr h="760165">
                <a:tc gridSpan="2">
                  <a:txBody>
                    <a:bodyPr/>
                    <a:lstStyle/>
                    <a:p>
                      <a:pPr marL="1555750" indent="-1539875">
                        <a:tabLst/>
                      </a:pPr>
                      <a:r>
                        <a:rPr lang="en-US" sz="1400" b="0" dirty="0">
                          <a:solidFill>
                            <a:srgbClr val="002060"/>
                          </a:solidFill>
                          <a:latin typeface="Arial"/>
                          <a:cs typeface="Arial"/>
                        </a:rPr>
                        <a:t>Transcriptome (RNAseq)</a:t>
                      </a:r>
                    </a:p>
                    <a:p>
                      <a:pPr marL="1489075" indent="-346075">
                        <a:buFont typeface="Arial" panose="020B0604020202020204" pitchFamily="34" charset="0"/>
                        <a:buChar char="•"/>
                        <a:tabLst/>
                      </a:pPr>
                      <a:r>
                        <a:rPr lang="en-US" sz="1400" b="0" dirty="0">
                          <a:solidFill>
                            <a:srgbClr val="002060"/>
                          </a:solidFill>
                          <a:latin typeface="Arial"/>
                          <a:cs typeface="Arial"/>
                        </a:rPr>
                        <a:t>Fusions.</a:t>
                      </a:r>
                    </a:p>
                    <a:p>
                      <a:pPr marL="1489075" indent="-346075">
                        <a:buFont typeface="Arial" panose="020B0604020202020204" pitchFamily="34" charset="0"/>
                        <a:buChar char="•"/>
                        <a:tabLst/>
                      </a:pPr>
                      <a:r>
                        <a:rPr lang="en-US" sz="1400" b="0" dirty="0">
                          <a:solidFill>
                            <a:srgbClr val="002060"/>
                          </a:solidFill>
                          <a:latin typeface="Arial"/>
                          <a:cs typeface="Arial"/>
                        </a:rPr>
                        <a:t>Expression outliers.</a:t>
                      </a:r>
                    </a:p>
                  </a:txBody>
                  <a:tcPr anchor="ctr"/>
                </a:tc>
                <a:tc hMerge="1">
                  <a:txBody>
                    <a:bodyPr/>
                    <a:lstStyle/>
                    <a:p>
                      <a:pPr marL="342900" lvl="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10739921"/>
                  </a:ext>
                </a:extLst>
              </a:tr>
              <a:tr h="309697">
                <a:tc gridSpan="2">
                  <a:txBody>
                    <a:bodyPr/>
                    <a:lstStyle/>
                    <a:p>
                      <a:r>
                        <a:rPr lang="en-US" sz="1400" dirty="0">
                          <a:solidFill>
                            <a:srgbClr val="002060"/>
                          </a:solidFill>
                          <a:latin typeface="Arial" panose="020B0604020202020204" pitchFamily="34" charset="0"/>
                          <a:cs typeface="Arial" panose="020B0604020202020204" pitchFamily="34" charset="0"/>
                        </a:rPr>
                        <a:t>Copy Number</a:t>
                      </a:r>
                      <a:r>
                        <a:rPr lang="en-US" sz="1400" baseline="0"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Variation</a:t>
                      </a:r>
                    </a:p>
                  </a:txBody>
                  <a:tcPr anchor="ctr"/>
                </a:tc>
                <a:tc hMerge="1">
                  <a:txBody>
                    <a:bodyPr/>
                    <a:lstStyle/>
                    <a:p>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graphicFrame>
        <p:nvGraphicFramePr>
          <p:cNvPr id="66" name="Table 65">
            <a:extLst>
              <a:ext uri="{FF2B5EF4-FFF2-40B4-BE49-F238E27FC236}">
                <a16:creationId xmlns:a16="http://schemas.microsoft.com/office/drawing/2014/main" id="{ED46284E-BCDD-6D42-B396-AC22833A9A69}"/>
              </a:ext>
            </a:extLst>
          </p:cNvPr>
          <p:cNvGraphicFramePr>
            <a:graphicFrameLocks noGrp="1"/>
          </p:cNvGraphicFramePr>
          <p:nvPr>
            <p:extLst>
              <p:ext uri="{D42A27DB-BD31-4B8C-83A1-F6EECF244321}">
                <p14:modId xmlns:p14="http://schemas.microsoft.com/office/powerpoint/2010/main" val="40106701"/>
              </p:ext>
            </p:extLst>
          </p:nvPr>
        </p:nvGraphicFramePr>
        <p:xfrm>
          <a:off x="23450449" y="8672067"/>
          <a:ext cx="8538750" cy="7443227"/>
        </p:xfrm>
        <a:graphic>
          <a:graphicData uri="http://schemas.openxmlformats.org/drawingml/2006/table">
            <a:tbl>
              <a:tblPr firstRow="1" firstCol="1" bandRow="1">
                <a:tableStyleId>{5C22544A-7EE6-4342-B048-85BDC9FD1C3A}</a:tableStyleId>
              </a:tblPr>
              <a:tblGrid>
                <a:gridCol w="1363594">
                  <a:extLst>
                    <a:ext uri="{9D8B030D-6E8A-4147-A177-3AD203B41FA5}">
                      <a16:colId xmlns:a16="http://schemas.microsoft.com/office/drawing/2014/main" val="4114864288"/>
                    </a:ext>
                  </a:extLst>
                </a:gridCol>
                <a:gridCol w="2673454">
                  <a:extLst>
                    <a:ext uri="{9D8B030D-6E8A-4147-A177-3AD203B41FA5}">
                      <a16:colId xmlns:a16="http://schemas.microsoft.com/office/drawing/2014/main" val="3182376491"/>
                    </a:ext>
                  </a:extLst>
                </a:gridCol>
                <a:gridCol w="1620433">
                  <a:extLst>
                    <a:ext uri="{9D8B030D-6E8A-4147-A177-3AD203B41FA5}">
                      <a16:colId xmlns:a16="http://schemas.microsoft.com/office/drawing/2014/main" val="1520540719"/>
                    </a:ext>
                  </a:extLst>
                </a:gridCol>
                <a:gridCol w="2881269">
                  <a:extLst>
                    <a:ext uri="{9D8B030D-6E8A-4147-A177-3AD203B41FA5}">
                      <a16:colId xmlns:a16="http://schemas.microsoft.com/office/drawing/2014/main" val="400161932"/>
                    </a:ext>
                  </a:extLst>
                </a:gridCol>
              </a:tblGrid>
              <a:tr h="313543">
                <a:tc gridSpan="4">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Table 4. Pediatric Oncology CDM Clinical Data Table Examples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1589287"/>
                  </a:ext>
                </a:extLst>
              </a:tr>
              <a:tr h="438961">
                <a:tc>
                  <a:txBody>
                    <a:bodyPr/>
                    <a:lstStyle/>
                    <a:p>
                      <a:pPr marL="0" marR="0" algn="l">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Table</a:t>
                      </a:r>
                    </a:p>
                  </a:txBody>
                  <a:tcPr marL="68580" marR="68580" marT="0" marB="0" anchor="ctr"/>
                </a:tc>
                <a:tc>
                  <a:txBody>
                    <a:bodyPr/>
                    <a:lstStyle/>
                    <a:p>
                      <a:pPr marL="0" marR="0" algn="ctr">
                        <a:spcBef>
                          <a:spcPts val="0"/>
                        </a:spcBef>
                        <a:spcAft>
                          <a:spcPts val="0"/>
                        </a:spcAft>
                      </a:pPr>
                      <a:r>
                        <a:rPr lang="en-US" sz="1400" b="1" dirty="0">
                          <a:solidFill>
                            <a:srgbClr val="002060"/>
                          </a:solidFill>
                          <a:effectLst/>
                          <a:latin typeface="Arial" panose="020B0604020202020204" pitchFamily="34" charset="0"/>
                          <a:cs typeface="Arial" panose="020B0604020202020204" pitchFamily="34" charset="0"/>
                        </a:rPr>
                        <a:t>Example Data Items</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b="1" dirty="0">
                          <a:solidFill>
                            <a:srgbClr val="002060"/>
                          </a:solidFill>
                          <a:effectLst/>
                          <a:latin typeface="Arial" panose="020B0604020202020204" pitchFamily="34" charset="0"/>
                          <a:cs typeface="Arial" panose="020B0604020202020204" pitchFamily="34" charset="0"/>
                        </a:rPr>
                        <a:t>Controlled Vocabulary</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b="1" dirty="0">
                          <a:solidFill>
                            <a:srgbClr val="002060"/>
                          </a:solidFill>
                          <a:effectLst/>
                          <a:latin typeface="Arial" panose="020B0604020202020204" pitchFamily="34" charset="0"/>
                          <a:cs typeface="Arial" panose="020B0604020202020204" pitchFamily="34" charset="0"/>
                        </a:rPr>
                        <a:t>Data Relevant to NCCR</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7173993"/>
                  </a:ext>
                </a:extLst>
              </a:tr>
              <a:tr h="849408">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Person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person_id, gender_concept_id, year_of_birth, race_concept_id</a:t>
                      </a:r>
                    </a:p>
                    <a:p>
                      <a:pPr marL="0" marR="0" algn="just">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ethnicity_concept_id</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N/A</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Demographics, socioeconomic status, insurance, family construct, acculturation, health literacy</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34354491"/>
                  </a:ext>
                </a:extLst>
              </a:tr>
              <a:tr h="1081725">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Procedure_</a:t>
                      </a:r>
                    </a:p>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Occurrence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procedure_occurrence_id, procedure_concept_id, procedure_date</a:t>
                      </a:r>
                    </a:p>
                    <a:p>
                      <a:pPr marL="0" marR="0" algn="just">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procedure_type_concept_id, quantity</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CPT-4, HCPCS, ICD-10 Procedures, LOINC</a:t>
                      </a:r>
                    </a:p>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SNOMED</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Diagnostic/ therapeutic surgical procedures, imaging, pathology, radiation therapy, genomic tests</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91184788"/>
                  </a:ext>
                </a:extLst>
              </a:tr>
              <a:tr h="1081725">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Condition_</a:t>
                      </a:r>
                    </a:p>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Occurrence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condition_occurrence_id, condition_concept_id, condition_start_date</a:t>
                      </a:r>
                    </a:p>
                    <a:p>
                      <a:pPr marL="0" marR="0" algn="just">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condition_end_date, stop_reason</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SNOMED</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Oncology diagnosis, toxicities and late effect diagnoses, comorbidities</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01959453"/>
                  </a:ext>
                </a:extLst>
              </a:tr>
              <a:tr h="86538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Drug_</a:t>
                      </a:r>
                    </a:p>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Exposure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drug_concept_id, drug_exposure_start_date</a:t>
                      </a:r>
                    </a:p>
                    <a:p>
                      <a:pPr marL="0" marR="0" algn="l">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sig, route_concept_id, days_supply</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RxNorm, (classified by drug class, indication)</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Treatments received (anti-neoplastic, supportive care); medicine administration records, prescriptions (oral and intravenous)</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83093275"/>
                  </a:ext>
                </a:extLst>
              </a:tr>
              <a:tr h="865380">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Measurement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measurement_concept_id, measurement_date, value_as_number, value_as_concept, range_low</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LOINC, SNOMED</a:t>
                      </a:r>
                    </a:p>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UCUM (measurement units vocabulary)</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Longitudinal lab values (CBC, Chemistry, LFT, tumor marker trends), vital sign trends including height, weight</a:t>
                      </a:r>
                    </a:p>
                  </a:txBody>
                  <a:tcPr marL="68580" marR="68580" marT="0" marB="0" anchor="ctr"/>
                </a:tc>
                <a:extLst>
                  <a:ext uri="{0D108BD9-81ED-4DB2-BD59-A6C34878D82A}">
                    <a16:rowId xmlns:a16="http://schemas.microsoft.com/office/drawing/2014/main" val="617758289"/>
                  </a:ext>
                </a:extLst>
              </a:tr>
              <a:tr h="1081725">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Specimen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specimen_concept_id, specimen_date</a:t>
                      </a:r>
                    </a:p>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quantity, anatomic_site_concept_id</a:t>
                      </a:r>
                    </a:p>
                    <a:p>
                      <a:pPr marL="0" marR="0" algn="just">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disease_status_concept_id</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N/A</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Information on genomic sequencing specimen, tissue banking</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88715057"/>
                  </a:ext>
                </a:extLst>
              </a:tr>
              <a:tr h="865380">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Note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note_id, note_date, note_time, note_type_concept_id, note_text</a:t>
                      </a:r>
                    </a:p>
                    <a:p>
                      <a:pPr marL="0" marR="0" algn="just">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visit_occurrence_id</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NLM and LOINC Clinical Document Ontology (CDO) Annotations </a:t>
                      </a:r>
                      <a:endParaRPr lang="en-US" sz="138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380" dirty="0">
                          <a:solidFill>
                            <a:srgbClr val="002060"/>
                          </a:solidFill>
                          <a:effectLst/>
                          <a:latin typeface="Arial" panose="020B0604020202020204" pitchFamily="34" charset="0"/>
                          <a:cs typeface="Arial" panose="020B0604020202020204" pitchFamily="34" charset="0"/>
                        </a:rPr>
                        <a:t>Unstructured free text from admission, progress notes; imaging or lab reports</a:t>
                      </a:r>
                    </a:p>
                  </a:txBody>
                  <a:tcPr marL="68580" marR="68580" marT="0" marB="0" anchor="ctr"/>
                </a:tc>
                <a:extLst>
                  <a:ext uri="{0D108BD9-81ED-4DB2-BD59-A6C34878D82A}">
                    <a16:rowId xmlns:a16="http://schemas.microsoft.com/office/drawing/2014/main" val="90819693"/>
                  </a:ext>
                </a:extLst>
              </a:tr>
            </a:tbl>
          </a:graphicData>
        </a:graphic>
      </p:graphicFrame>
      <p:sp>
        <p:nvSpPr>
          <p:cNvPr id="67" name="Text Placeholder 91">
            <a:extLst>
              <a:ext uri="{FF2B5EF4-FFF2-40B4-BE49-F238E27FC236}">
                <a16:creationId xmlns:a16="http://schemas.microsoft.com/office/drawing/2014/main" id="{52F1B249-7171-1741-8CFC-4DCB4D7473FA}"/>
              </a:ext>
            </a:extLst>
          </p:cNvPr>
          <p:cNvSpPr txBox="1">
            <a:spLocks/>
          </p:cNvSpPr>
          <p:nvPr/>
        </p:nvSpPr>
        <p:spPr>
          <a:xfrm>
            <a:off x="21965551" y="16904947"/>
            <a:ext cx="10058399" cy="4318496"/>
          </a:xfrm>
          <a:prstGeom prst="rect">
            <a:avLst/>
          </a:prstGeom>
        </p:spPr>
        <p:txBody>
          <a:bodyPr lIns="91440" tIns="45720" rIns="91440" bIns="45720" anchor="t"/>
          <a:lst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marL="20320" indent="0" algn="just">
              <a:spcBef>
                <a:spcPts val="300"/>
              </a:spcBef>
              <a:buNone/>
            </a:pPr>
            <a:r>
              <a:rPr lang="en-US" sz="2200" b="1" dirty="0">
                <a:solidFill>
                  <a:srgbClr val="002060"/>
                </a:solidFill>
                <a:latin typeface="Arial" panose="020B0604020202020204" pitchFamily="34" charset="0"/>
                <a:cs typeface="Arial" panose="020B0604020202020204" pitchFamily="34" charset="0"/>
              </a:rPr>
              <a:t>Electronic Health Record </a:t>
            </a:r>
            <a:r>
              <a:rPr lang="en-US" sz="2200" dirty="0">
                <a:solidFill>
                  <a:srgbClr val="002060"/>
                </a:solidFill>
                <a:latin typeface="Arial" panose="020B0604020202020204" pitchFamily="34" charset="0"/>
                <a:cs typeface="Arial" panose="020B0604020202020204" pitchFamily="34" charset="0"/>
              </a:rPr>
              <a:t>(AllScripts to Epic Transition in February 2020)</a:t>
            </a:r>
            <a:endParaRPr lang="en-US" dirty="0"/>
          </a:p>
          <a:p>
            <a:pPr marL="363220" indent="-342900" algn="just">
              <a:spcBef>
                <a:spcPts val="200"/>
              </a:spcBef>
            </a:pPr>
            <a:r>
              <a:rPr lang="en-US" sz="2000" b="1" dirty="0">
                <a:solidFill>
                  <a:schemeClr val="accent2">
                    <a:lumMod val="75000"/>
                  </a:schemeClr>
                </a:solidFill>
                <a:latin typeface="Arial" panose="020B0604020202020204" pitchFamily="34" charset="0"/>
                <a:cs typeface="Arial" panose="020B0604020202020204" pitchFamily="34" charset="0"/>
              </a:rPr>
              <a:t>Patient data: </a:t>
            </a:r>
            <a:r>
              <a:rPr lang="en-US" sz="2000" dirty="0">
                <a:solidFill>
                  <a:srgbClr val="002060"/>
                </a:solidFill>
                <a:latin typeface="Arial" panose="020B0604020202020204" pitchFamily="34" charset="0"/>
                <a:cs typeface="Arial" panose="020B0604020202020204" pitchFamily="34" charset="0"/>
              </a:rPr>
              <a:t>Social determinants of health; home location, referring provider, education, literacy, poverty, socioeconomic status, immigration status</a:t>
            </a:r>
            <a:endParaRPr lang="en-US" sz="2000" b="1" dirty="0">
              <a:solidFill>
                <a:srgbClr val="002060"/>
              </a:solidFill>
              <a:latin typeface="Arial" panose="020B0604020202020204" pitchFamily="34" charset="0"/>
              <a:cs typeface="Arial" panose="020B0604020202020204" pitchFamily="34" charset="0"/>
            </a:endParaRPr>
          </a:p>
          <a:p>
            <a:pPr marL="363220" indent="-342900" algn="just">
              <a:spcBef>
                <a:spcPts val="200"/>
              </a:spcBef>
            </a:pPr>
            <a:r>
              <a:rPr lang="en-US" sz="2000" b="1" dirty="0">
                <a:solidFill>
                  <a:schemeClr val="accent2">
                    <a:lumMod val="75000"/>
                  </a:schemeClr>
                </a:solidFill>
                <a:latin typeface="Arial" panose="020B0604020202020204" pitchFamily="34" charset="0"/>
                <a:cs typeface="Arial" panose="020B0604020202020204" pitchFamily="34" charset="0"/>
              </a:rPr>
              <a:t>Disease data: </a:t>
            </a:r>
            <a:r>
              <a:rPr lang="en-US" sz="2000" dirty="0">
                <a:solidFill>
                  <a:srgbClr val="002060"/>
                </a:solidFill>
                <a:latin typeface="Arial" panose="020B0604020202020204" pitchFamily="34" charset="0"/>
                <a:cs typeface="Arial" panose="020B0604020202020204" pitchFamily="34" charset="0"/>
              </a:rPr>
              <a:t>Primary diagnosis, relevant diagnostic modifiers</a:t>
            </a:r>
            <a:endParaRPr lang="en-US" sz="2000" b="1" dirty="0">
              <a:solidFill>
                <a:srgbClr val="002060"/>
              </a:solidFill>
              <a:latin typeface="Arial" panose="020B0604020202020204" pitchFamily="34" charset="0"/>
              <a:cs typeface="Arial" panose="020B0604020202020204" pitchFamily="34" charset="0"/>
            </a:endParaRPr>
          </a:p>
          <a:p>
            <a:pPr marL="363220" indent="-342900" algn="just">
              <a:spcBef>
                <a:spcPts val="200"/>
              </a:spcBef>
            </a:pPr>
            <a:r>
              <a:rPr lang="en-US" sz="2000" b="1" dirty="0">
                <a:solidFill>
                  <a:schemeClr val="accent2">
                    <a:lumMod val="75000"/>
                  </a:schemeClr>
                </a:solidFill>
                <a:latin typeface="Arial" panose="020B0604020202020204" pitchFamily="34" charset="0"/>
                <a:cs typeface="Arial" panose="020B0604020202020204" pitchFamily="34" charset="0"/>
              </a:rPr>
              <a:t>Treatment data: </a:t>
            </a:r>
            <a:r>
              <a:rPr lang="en-US" sz="2000" dirty="0">
                <a:solidFill>
                  <a:srgbClr val="002060"/>
                </a:solidFill>
                <a:latin typeface="Arial" panose="020B0604020202020204" pitchFamily="34" charset="0"/>
                <a:cs typeface="Arial" panose="020B0604020202020204" pitchFamily="34" charset="0"/>
              </a:rPr>
              <a:t>Chemotherapy, immunotherapy, cellular therapies, novel therapies, transplant, toxicities, radiation, imaging, pathology, laboratory studies</a:t>
            </a:r>
            <a:endParaRPr lang="en-US" sz="2000" b="1" dirty="0">
              <a:solidFill>
                <a:srgbClr val="002060"/>
              </a:solidFill>
              <a:latin typeface="Arial" panose="020B0604020202020204" pitchFamily="34" charset="0"/>
              <a:cs typeface="Arial" panose="020B0604020202020204" pitchFamily="34" charset="0"/>
            </a:endParaRPr>
          </a:p>
          <a:p>
            <a:pPr marL="363220" indent="-342900" algn="just">
              <a:spcBef>
                <a:spcPts val="200"/>
              </a:spcBef>
            </a:pPr>
            <a:r>
              <a:rPr lang="en-US" sz="2000" b="1" dirty="0">
                <a:solidFill>
                  <a:schemeClr val="accent2">
                    <a:lumMod val="75000"/>
                  </a:schemeClr>
                </a:solidFill>
                <a:latin typeface="Arial" panose="020B0604020202020204" pitchFamily="34" charset="0"/>
                <a:cs typeface="Arial" panose="020B0604020202020204" pitchFamily="34" charset="0"/>
              </a:rPr>
              <a:t>Long-term survivorship data:</a:t>
            </a:r>
            <a:r>
              <a:rPr lang="en-US" sz="2000" b="1"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Late effects</a:t>
            </a:r>
          </a:p>
          <a:p>
            <a:pPr marL="363220" indent="-342900" algn="just">
              <a:spcBef>
                <a:spcPts val="200"/>
              </a:spcBef>
              <a:spcAft>
                <a:spcPts val="600"/>
              </a:spcAft>
            </a:pPr>
            <a:r>
              <a:rPr lang="en-US" sz="2000" b="1" dirty="0">
                <a:solidFill>
                  <a:schemeClr val="accent2">
                    <a:lumMod val="75000"/>
                  </a:schemeClr>
                </a:solidFill>
                <a:latin typeface="Arial" panose="020B0604020202020204" pitchFamily="34" charset="0"/>
                <a:cs typeface="Arial" panose="020B0604020202020204" pitchFamily="34" charset="0"/>
              </a:rPr>
              <a:t>Outcome data: </a:t>
            </a:r>
            <a:r>
              <a:rPr lang="en-US" sz="2000" dirty="0">
                <a:solidFill>
                  <a:srgbClr val="002060"/>
                </a:solidFill>
                <a:latin typeface="Arial" panose="020B0604020202020204" pitchFamily="34" charset="0"/>
                <a:cs typeface="Arial" panose="020B0604020202020204" pitchFamily="34" charset="0"/>
              </a:rPr>
              <a:t>Response, survival, granular cause of death and vital status </a:t>
            </a:r>
            <a:endParaRPr lang="en-US" sz="1000" b="1" dirty="0">
              <a:solidFill>
                <a:schemeClr val="accent6">
                  <a:lumMod val="75000"/>
                </a:schemeClr>
              </a:solidFill>
              <a:latin typeface="Arial" panose="020B0604020202020204" pitchFamily="34" charset="0"/>
              <a:cs typeface="Arial" panose="020B0604020202020204" pitchFamily="34" charset="0"/>
            </a:endParaRPr>
          </a:p>
          <a:p>
            <a:pPr marL="20320" indent="0" algn="just">
              <a:spcBef>
                <a:spcPts val="300"/>
              </a:spcBef>
              <a:buNone/>
            </a:pPr>
            <a:r>
              <a:rPr lang="en-US" sz="2200" b="1" dirty="0">
                <a:solidFill>
                  <a:srgbClr val="002060"/>
                </a:solidFill>
                <a:latin typeface="Arial" panose="020B0604020202020204" pitchFamily="34" charset="0"/>
                <a:cs typeface="Arial" panose="020B0604020202020204" pitchFamily="34" charset="0"/>
              </a:rPr>
              <a:t>Clinical Trials and Developmental Therapeutics Program</a:t>
            </a:r>
            <a:r>
              <a:rPr lang="en-US" sz="2000" b="1" dirty="0">
                <a:solidFill>
                  <a:srgbClr val="002060"/>
                </a:solidFill>
                <a:latin typeface="Arial" panose="020B0604020202020204" pitchFamily="34" charset="0"/>
                <a:cs typeface="Arial" panose="020B0604020202020204" pitchFamily="34" charset="0"/>
              </a:rPr>
              <a:t> </a:t>
            </a:r>
          </a:p>
          <a:p>
            <a:pPr marL="363220" indent="-342900" algn="just">
              <a:spcBef>
                <a:spcPts val="300"/>
              </a:spcBef>
            </a:pPr>
            <a:r>
              <a:rPr lang="en-US" sz="2000" dirty="0">
                <a:solidFill>
                  <a:srgbClr val="002060"/>
                </a:solidFill>
                <a:latin typeface="Arial" panose="020B0604020202020204" pitchFamily="34" charset="0"/>
                <a:cs typeface="Arial" panose="020B0604020202020204" pitchFamily="34" charset="0"/>
              </a:rPr>
              <a:t>Phase I trial accruals (PEP-CTN, formerly COG Phase I consortium), response and outcomes information in accordance with reporting guidelines</a:t>
            </a:r>
          </a:p>
          <a:p>
            <a:pPr marL="363220" indent="-342900" algn="just">
              <a:spcBef>
                <a:spcPts val="300"/>
              </a:spcBef>
            </a:pPr>
            <a:r>
              <a:rPr lang="en-US" sz="2000" dirty="0">
                <a:solidFill>
                  <a:srgbClr val="002060"/>
                </a:solidFill>
                <a:latin typeface="Arial"/>
                <a:cs typeface="Arial"/>
              </a:rPr>
              <a:t>Clinical data on patients receiving novel/targeted therapies outside of trials</a:t>
            </a:r>
          </a:p>
        </p:txBody>
      </p:sp>
      <p:pic>
        <p:nvPicPr>
          <p:cNvPr id="28" name="Picture 31" descr="Map&#10;&#10;Description automatically generated">
            <a:extLst>
              <a:ext uri="{FF2B5EF4-FFF2-40B4-BE49-F238E27FC236}">
                <a16:creationId xmlns:a16="http://schemas.microsoft.com/office/drawing/2014/main" id="{16D106C4-BB21-457A-AFB6-CE1FB552C03E}"/>
              </a:ext>
            </a:extLst>
          </p:cNvPr>
          <p:cNvPicPr>
            <a:picLocks noChangeAspect="1"/>
          </p:cNvPicPr>
          <p:nvPr/>
        </p:nvPicPr>
        <p:blipFill>
          <a:blip r:embed="rId17"/>
          <a:stretch>
            <a:fillRect/>
          </a:stretch>
        </p:blipFill>
        <p:spPr>
          <a:xfrm>
            <a:off x="8600067" y="22323305"/>
            <a:ext cx="2341089" cy="2282626"/>
          </a:xfrm>
          <a:prstGeom prst="rect">
            <a:avLst/>
          </a:prstGeom>
        </p:spPr>
      </p:pic>
      <p:pic>
        <p:nvPicPr>
          <p:cNvPr id="32" name="Picture 32" descr="Chart, bar chart&#10;&#10;Description automatically generated">
            <a:extLst>
              <a:ext uri="{FF2B5EF4-FFF2-40B4-BE49-F238E27FC236}">
                <a16:creationId xmlns:a16="http://schemas.microsoft.com/office/drawing/2014/main" id="{B6349278-848D-448C-9082-D4D4639533CE}"/>
              </a:ext>
            </a:extLst>
          </p:cNvPr>
          <p:cNvPicPr>
            <a:picLocks noChangeAspect="1"/>
          </p:cNvPicPr>
          <p:nvPr/>
        </p:nvPicPr>
        <p:blipFill>
          <a:blip r:embed="rId18"/>
          <a:stretch>
            <a:fillRect/>
          </a:stretch>
        </p:blipFill>
        <p:spPr>
          <a:xfrm>
            <a:off x="852301" y="22357172"/>
            <a:ext cx="7734300" cy="2271011"/>
          </a:xfrm>
          <a:prstGeom prst="rect">
            <a:avLst/>
          </a:prstGeom>
        </p:spPr>
      </p:pic>
      <p:graphicFrame>
        <p:nvGraphicFramePr>
          <p:cNvPr id="36" name="Table 35">
            <a:extLst>
              <a:ext uri="{FF2B5EF4-FFF2-40B4-BE49-F238E27FC236}">
                <a16:creationId xmlns:a16="http://schemas.microsoft.com/office/drawing/2014/main" id="{5AB8480D-702D-463B-96F7-A107941AA6E6}"/>
              </a:ext>
            </a:extLst>
          </p:cNvPr>
          <p:cNvGraphicFramePr>
            <a:graphicFrameLocks noGrp="1"/>
          </p:cNvGraphicFramePr>
          <p:nvPr>
            <p:extLst>
              <p:ext uri="{D42A27DB-BD31-4B8C-83A1-F6EECF244321}">
                <p14:modId xmlns:p14="http://schemas.microsoft.com/office/powerpoint/2010/main" val="661753070"/>
              </p:ext>
            </p:extLst>
          </p:nvPr>
        </p:nvGraphicFramePr>
        <p:xfrm>
          <a:off x="937336" y="24899236"/>
          <a:ext cx="5694227" cy="7680960"/>
        </p:xfrm>
        <a:graphic>
          <a:graphicData uri="http://schemas.openxmlformats.org/drawingml/2006/table">
            <a:tbl>
              <a:tblPr firstRow="1" bandRow="1">
                <a:tableStyleId>{1E171933-4619-4E11-9A3F-F7608DF75F80}</a:tableStyleId>
              </a:tblPr>
              <a:tblGrid>
                <a:gridCol w="3446478">
                  <a:extLst>
                    <a:ext uri="{9D8B030D-6E8A-4147-A177-3AD203B41FA5}">
                      <a16:colId xmlns:a16="http://schemas.microsoft.com/office/drawing/2014/main" val="3827324255"/>
                    </a:ext>
                  </a:extLst>
                </a:gridCol>
                <a:gridCol w="2247749">
                  <a:extLst>
                    <a:ext uri="{9D8B030D-6E8A-4147-A177-3AD203B41FA5}">
                      <a16:colId xmlns:a16="http://schemas.microsoft.com/office/drawing/2014/main" val="3150866274"/>
                    </a:ext>
                  </a:extLst>
                </a:gridCol>
              </a:tblGrid>
              <a:tr h="742950">
                <a:tc gridSpan="2">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Table 1. Baseline characteristics of N = 1,279 patients (&lt;1 – 19 years) with cancer treated at CUIMC/HICCC (2008 – 2018)                              n (%)</a:t>
                      </a:r>
                      <a:endParaRPr lang="en-US" sz="1800" b="1" dirty="0">
                        <a:solidFill>
                          <a:srgbClr val="002060"/>
                        </a:solidFill>
                        <a:effectLst/>
                        <a:latin typeface="Arial" panose="020B0604020202020204" pitchFamily="34" charset="0"/>
                        <a:cs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329871060"/>
                  </a:ext>
                </a:extLst>
              </a:tr>
              <a:tr h="0">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Sex</a:t>
                      </a:r>
                    </a:p>
                  </a:txBody>
                  <a:tcPr marL="68580" marR="68580" marT="0" marB="0" anchor="b"/>
                </a:tc>
                <a:tc>
                  <a:txBody>
                    <a:bodyPr/>
                    <a:lstStyle/>
                    <a:p>
                      <a:pPr marL="0" marR="0" algn="r">
                        <a:spcBef>
                          <a:spcPts val="0"/>
                        </a:spcBef>
                        <a:spcAft>
                          <a:spcPts val="0"/>
                        </a:spcAft>
                      </a:pPr>
                      <a:endParaRPr lang="en-US" sz="1800" dirty="0">
                        <a:solidFill>
                          <a:srgbClr val="002060"/>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04074649"/>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Male</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691 (54)</a:t>
                      </a:r>
                    </a:p>
                  </a:txBody>
                  <a:tcPr marL="68580" marR="68580" marT="0" marB="0" anchor="b"/>
                </a:tc>
                <a:extLst>
                  <a:ext uri="{0D108BD9-81ED-4DB2-BD59-A6C34878D82A}">
                    <a16:rowId xmlns:a16="http://schemas.microsoft.com/office/drawing/2014/main" val="95012320"/>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Female</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588 (46)</a:t>
                      </a:r>
                    </a:p>
                  </a:txBody>
                  <a:tcPr marL="68580" marR="68580" marT="0" marB="0" anchor="b"/>
                </a:tc>
                <a:extLst>
                  <a:ext uri="{0D108BD9-81ED-4DB2-BD59-A6C34878D82A}">
                    <a16:rowId xmlns:a16="http://schemas.microsoft.com/office/drawing/2014/main" val="540273261"/>
                  </a:ext>
                </a:extLst>
              </a:tr>
              <a:tr h="0">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Age  (years)</a:t>
                      </a:r>
                    </a:p>
                  </a:txBody>
                  <a:tcPr marL="68580" marR="68580" marT="0" marB="0" anchor="b"/>
                </a:tc>
                <a:tc>
                  <a:txBody>
                    <a:bodyPr/>
                    <a:lstStyle/>
                    <a:p>
                      <a:pPr marL="0" marR="0" algn="r">
                        <a:spcBef>
                          <a:spcPts val="0"/>
                        </a:spcBef>
                        <a:spcAft>
                          <a:spcPts val="0"/>
                        </a:spcAft>
                      </a:pPr>
                      <a:endParaRPr lang="en-US" sz="1800" dirty="0">
                        <a:solidFill>
                          <a:srgbClr val="002060"/>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22583354"/>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&lt;1 – 4</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416 (33)</a:t>
                      </a:r>
                    </a:p>
                  </a:txBody>
                  <a:tcPr marL="68580" marR="68580" marT="0" marB="0" anchor="b"/>
                </a:tc>
                <a:extLst>
                  <a:ext uri="{0D108BD9-81ED-4DB2-BD59-A6C34878D82A}">
                    <a16:rowId xmlns:a16="http://schemas.microsoft.com/office/drawing/2014/main" val="923130124"/>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  5 – 11</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326 (25)</a:t>
                      </a:r>
                    </a:p>
                  </a:txBody>
                  <a:tcPr marL="68580" marR="68580" marT="0" marB="0" anchor="b"/>
                </a:tc>
                <a:extLst>
                  <a:ext uri="{0D108BD9-81ED-4DB2-BD59-A6C34878D82A}">
                    <a16:rowId xmlns:a16="http://schemas.microsoft.com/office/drawing/2014/main" val="3187825859"/>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12 – 14</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184 (14)</a:t>
                      </a:r>
                    </a:p>
                  </a:txBody>
                  <a:tcPr marL="68580" marR="68580" marT="0" marB="0" anchor="b"/>
                </a:tc>
                <a:extLst>
                  <a:ext uri="{0D108BD9-81ED-4DB2-BD59-A6C34878D82A}">
                    <a16:rowId xmlns:a16="http://schemas.microsoft.com/office/drawing/2014/main" val="3501676749"/>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15 – 18</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363 (28)</a:t>
                      </a:r>
                    </a:p>
                  </a:txBody>
                  <a:tcPr marL="68580" marR="68580" marT="0" marB="0" anchor="b"/>
                </a:tc>
                <a:extLst>
                  <a:ext uri="{0D108BD9-81ED-4DB2-BD59-A6C34878D82A}">
                    <a16:rowId xmlns:a16="http://schemas.microsoft.com/office/drawing/2014/main" val="2412853565"/>
                  </a:ext>
                </a:extLst>
              </a:tr>
              <a:tr h="0">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Ethnicity</a:t>
                      </a:r>
                    </a:p>
                  </a:txBody>
                  <a:tcPr marL="68580" marR="68580" marT="0" marB="0" anchor="b"/>
                </a:tc>
                <a:tc>
                  <a:txBody>
                    <a:bodyPr/>
                    <a:lstStyle/>
                    <a:p>
                      <a:pPr marL="0" marR="0" algn="r">
                        <a:spcBef>
                          <a:spcPts val="0"/>
                        </a:spcBef>
                        <a:spcAft>
                          <a:spcPts val="0"/>
                        </a:spcAft>
                      </a:pPr>
                      <a:endParaRPr lang="en-US" sz="1800" dirty="0">
                        <a:solidFill>
                          <a:srgbClr val="002060"/>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84457894"/>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Hispanic</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250 (20)</a:t>
                      </a:r>
                    </a:p>
                  </a:txBody>
                  <a:tcPr marL="68580" marR="68580" marT="0" marB="0" anchor="b"/>
                </a:tc>
                <a:extLst>
                  <a:ext uri="{0D108BD9-81ED-4DB2-BD59-A6C34878D82A}">
                    <a16:rowId xmlns:a16="http://schemas.microsoft.com/office/drawing/2014/main" val="831772598"/>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Non-Hispanic</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576 (45)</a:t>
                      </a:r>
                    </a:p>
                  </a:txBody>
                  <a:tcPr marL="68580" marR="68580" marT="0" marB="0" anchor="b"/>
                </a:tc>
                <a:extLst>
                  <a:ext uri="{0D108BD9-81ED-4DB2-BD59-A6C34878D82A}">
                    <a16:rowId xmlns:a16="http://schemas.microsoft.com/office/drawing/2014/main" val="4090057862"/>
                  </a:ext>
                </a:extLst>
              </a:tr>
              <a:tr h="0">
                <a:tc>
                  <a:txBody>
                    <a:bodyPr/>
                    <a:lstStyle/>
                    <a:p>
                      <a:pPr marL="16002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Declined/Unknown</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453 (35)</a:t>
                      </a:r>
                    </a:p>
                  </a:txBody>
                  <a:tcPr marL="68580" marR="68580" marT="0" marB="0" anchor="b"/>
                </a:tc>
                <a:extLst>
                  <a:ext uri="{0D108BD9-81ED-4DB2-BD59-A6C34878D82A}">
                    <a16:rowId xmlns:a16="http://schemas.microsoft.com/office/drawing/2014/main" val="3318025760"/>
                  </a:ext>
                </a:extLst>
              </a:tr>
              <a:tr h="0">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Race</a:t>
                      </a:r>
                    </a:p>
                  </a:txBody>
                  <a:tcPr marL="68580" marR="68580" marT="0" marB="0" anchor="b"/>
                </a:tc>
                <a:tc>
                  <a:txBody>
                    <a:bodyPr/>
                    <a:lstStyle/>
                    <a:p>
                      <a:pPr marL="0" marR="0" algn="r">
                        <a:spcBef>
                          <a:spcPts val="0"/>
                        </a:spcBef>
                        <a:spcAft>
                          <a:spcPts val="0"/>
                        </a:spcAft>
                      </a:pPr>
                      <a:endParaRPr lang="en-US" sz="1800" dirty="0">
                        <a:solidFill>
                          <a:srgbClr val="002060"/>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9418958"/>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White</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591 (47)</a:t>
                      </a:r>
                    </a:p>
                  </a:txBody>
                  <a:tcPr marL="68580" marR="68580" marT="0" marB="0" anchor="b"/>
                </a:tc>
                <a:extLst>
                  <a:ext uri="{0D108BD9-81ED-4DB2-BD59-A6C34878D82A}">
                    <a16:rowId xmlns:a16="http://schemas.microsoft.com/office/drawing/2014/main" val="1335600297"/>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Black/African American</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111 (9)</a:t>
                      </a:r>
                    </a:p>
                  </a:txBody>
                  <a:tcPr marL="68580" marR="68580" marT="0" marB="0" anchor="b"/>
                </a:tc>
                <a:extLst>
                  <a:ext uri="{0D108BD9-81ED-4DB2-BD59-A6C34878D82A}">
                    <a16:rowId xmlns:a16="http://schemas.microsoft.com/office/drawing/2014/main" val="2629982304"/>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Asian/PI</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53 (4)</a:t>
                      </a:r>
                    </a:p>
                  </a:txBody>
                  <a:tcPr marL="68580" marR="68580" marT="0" marB="0" anchor="b"/>
                </a:tc>
                <a:extLst>
                  <a:ext uri="{0D108BD9-81ED-4DB2-BD59-A6C34878D82A}">
                    <a16:rowId xmlns:a16="http://schemas.microsoft.com/office/drawing/2014/main" val="2887651228"/>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American Indian/Alaska</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8 (&lt;1)</a:t>
                      </a:r>
                    </a:p>
                  </a:txBody>
                  <a:tcPr marL="68580" marR="68580" marT="0" marB="0" anchor="b"/>
                </a:tc>
                <a:extLst>
                  <a:ext uri="{0D108BD9-81ED-4DB2-BD59-A6C34878D82A}">
                    <a16:rowId xmlns:a16="http://schemas.microsoft.com/office/drawing/2014/main" val="1673775704"/>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Declined/Unknown</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515 (40)</a:t>
                      </a:r>
                    </a:p>
                  </a:txBody>
                  <a:tcPr marL="68580" marR="68580" marT="0" marB="0" anchor="b"/>
                </a:tc>
                <a:extLst>
                  <a:ext uri="{0D108BD9-81ED-4DB2-BD59-A6C34878D82A}">
                    <a16:rowId xmlns:a16="http://schemas.microsoft.com/office/drawing/2014/main" val="1111864160"/>
                  </a:ext>
                </a:extLst>
              </a:tr>
              <a:tr h="0">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Insurance </a:t>
                      </a:r>
                    </a:p>
                  </a:txBody>
                  <a:tcPr marL="68580" marR="68580" marT="0" marB="0" anchor="b"/>
                </a:tc>
                <a:tc>
                  <a:txBody>
                    <a:bodyPr/>
                    <a:lstStyle/>
                    <a:p>
                      <a:pPr marL="0" marR="0" algn="r">
                        <a:spcBef>
                          <a:spcPts val="0"/>
                        </a:spcBef>
                        <a:spcAft>
                          <a:spcPts val="0"/>
                        </a:spcAft>
                      </a:pPr>
                      <a:endParaRPr lang="en-US" sz="1800" dirty="0">
                        <a:solidFill>
                          <a:srgbClr val="002060"/>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29077105"/>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Private</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910 (71)</a:t>
                      </a:r>
                    </a:p>
                  </a:txBody>
                  <a:tcPr marL="68580" marR="68580" marT="0" marB="0" anchor="b"/>
                </a:tc>
                <a:extLst>
                  <a:ext uri="{0D108BD9-81ED-4DB2-BD59-A6C34878D82A}">
                    <a16:rowId xmlns:a16="http://schemas.microsoft.com/office/drawing/2014/main" val="4007714161"/>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Public or Government</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165 (13)</a:t>
                      </a:r>
                    </a:p>
                  </a:txBody>
                  <a:tcPr marL="68580" marR="68580" marT="0" marB="0" anchor="b"/>
                </a:tc>
                <a:extLst>
                  <a:ext uri="{0D108BD9-81ED-4DB2-BD59-A6C34878D82A}">
                    <a16:rowId xmlns:a16="http://schemas.microsoft.com/office/drawing/2014/main" val="1598403435"/>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Self-pay or Not Insured</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47 (3)</a:t>
                      </a:r>
                    </a:p>
                  </a:txBody>
                  <a:tcPr marL="68580" marR="68580" marT="0" marB="0" anchor="b"/>
                </a:tc>
                <a:extLst>
                  <a:ext uri="{0D108BD9-81ED-4DB2-BD59-A6C34878D82A}">
                    <a16:rowId xmlns:a16="http://schemas.microsoft.com/office/drawing/2014/main" val="3124978216"/>
                  </a:ext>
                </a:extLst>
              </a:tr>
              <a:tr h="0">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Unknown or NOS</a:t>
                      </a:r>
                    </a:p>
                  </a:txBody>
                  <a:tcPr marL="68580" marR="68580" marT="0" marB="0" anchor="b"/>
                </a:tc>
                <a:tc>
                  <a:txBody>
                    <a:bodyPr/>
                    <a:lstStyle/>
                    <a:p>
                      <a:pPr marL="0" marR="0" algn="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165 (13)</a:t>
                      </a:r>
                    </a:p>
                  </a:txBody>
                  <a:tcPr marL="68580" marR="68580" marT="0" marB="0" anchor="b"/>
                </a:tc>
                <a:extLst>
                  <a:ext uri="{0D108BD9-81ED-4DB2-BD59-A6C34878D82A}">
                    <a16:rowId xmlns:a16="http://schemas.microsoft.com/office/drawing/2014/main" val="3282132355"/>
                  </a:ext>
                </a:extLst>
              </a:tr>
              <a:tr h="0">
                <a:tc gridSpan="2">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Primary Diagnosis </a:t>
                      </a:r>
                    </a:p>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Hematologic 35%, Solid Tumor 35%, CNS 30%</a:t>
                      </a:r>
                    </a:p>
                  </a:txBody>
                  <a:tcPr marL="68580" marR="68580" marT="0" marB="0" anchor="b"/>
                </a:tc>
                <a:tc hMerge="1">
                  <a:txBody>
                    <a:bodyPr/>
                    <a:lstStyle/>
                    <a:p>
                      <a:pPr marL="0" marR="0" algn="r">
                        <a:spcBef>
                          <a:spcPts val="0"/>
                        </a:spcBef>
                        <a:spcAft>
                          <a:spcPts val="0"/>
                        </a:spcAft>
                      </a:pPr>
                      <a:endParaRPr lang="en-US" sz="1800" dirty="0">
                        <a:effectLst/>
                        <a:latin typeface="Arial"/>
                      </a:endParaRPr>
                    </a:p>
                  </a:txBody>
                  <a:tcPr marL="68580" marR="68580" marT="0" marB="0" anchor="b"/>
                </a:tc>
                <a:extLst>
                  <a:ext uri="{0D108BD9-81ED-4DB2-BD59-A6C34878D82A}">
                    <a16:rowId xmlns:a16="http://schemas.microsoft.com/office/drawing/2014/main" val="3077586775"/>
                  </a:ext>
                </a:extLst>
              </a:tr>
            </a:tbl>
          </a:graphicData>
        </a:graphic>
      </p:graphicFrame>
      <p:sp>
        <p:nvSpPr>
          <p:cNvPr id="35" name="TextBox 34">
            <a:extLst>
              <a:ext uri="{FF2B5EF4-FFF2-40B4-BE49-F238E27FC236}">
                <a16:creationId xmlns:a16="http://schemas.microsoft.com/office/drawing/2014/main" id="{C32F2A6E-243A-9C46-BD51-56D620EBAC65}"/>
              </a:ext>
            </a:extLst>
          </p:cNvPr>
          <p:cNvSpPr txBox="1"/>
          <p:nvPr/>
        </p:nvSpPr>
        <p:spPr>
          <a:xfrm>
            <a:off x="11791224" y="21682167"/>
            <a:ext cx="10060732" cy="4975721"/>
          </a:xfrm>
          <a:prstGeom prst="rect">
            <a:avLst/>
          </a:prstGeom>
          <a:noFill/>
        </p:spPr>
        <p:txBody>
          <a:bodyPr wrap="square" rtlCol="0">
            <a:spAutoFit/>
          </a:bodyPr>
          <a:lstStyle/>
          <a:p>
            <a:pPr lvl="0" algn="just" fontAlgn="base">
              <a:spcBef>
                <a:spcPts val="200"/>
              </a:spcBef>
            </a:pPr>
            <a:r>
              <a:rPr lang="en-US" sz="2200" b="1" dirty="0">
                <a:solidFill>
                  <a:srgbClr val="002060"/>
                </a:solidFill>
                <a:latin typeface="Arial" panose="020B0604020202020204" pitchFamily="34" charset="0"/>
                <a:cs typeface="Arial" panose="020B0604020202020204" pitchFamily="34" charset="0"/>
              </a:rPr>
              <a:t>The Precision in Pediatric Sequencing (PIPseq) Program</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Genomic-driven medicine implemented into clinical practice (2014)</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Comprehensive, real-time genomic sequencing (t/n WES, RNAseq) for high-risk malignancies (&lt;50% survival, outlier phenotypes, rare cancers with no standard therapies, predisposition syndromes, relapsed/refractory disease)</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Custom-directed gene panel assays when sample adequacy is a concern</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Germline WES of patient/parents for suspected constitutionally-encoded diseases</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Investigates the impact of molecular findings in clinical decision making </a:t>
            </a:r>
            <a:r>
              <a:rPr lang="en-US" sz="2000" b="1" dirty="0">
                <a:solidFill>
                  <a:srgbClr val="002060"/>
                </a:solidFill>
                <a:latin typeface="Arial" panose="020B0604020202020204" pitchFamily="34" charset="0"/>
                <a:cs typeface="Arial" panose="020B0604020202020204" pitchFamily="34" charset="0"/>
              </a:rPr>
              <a:t>[3]</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Clinically impactful results subcategorized as: (1) diagnostic; (2) prognostic; (3) targetable (druggable); (4) pharmacogenomic; (5) other clinically impactful findings that result in change of therapeutic plan; (6) recommendations for health maintenance, genetic counseling patient and/or family</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Coverage and reimbursement for testing also evaluated</a:t>
            </a:r>
          </a:p>
          <a:p>
            <a:pPr marL="508000" lvl="0" indent="-330200" algn="just" fontAlgn="base">
              <a:spcBef>
                <a:spcPts val="200"/>
              </a:spcBef>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Supports augmentation/validation of the Relevant Pediatric Molecular Target List</a:t>
            </a:r>
          </a:p>
          <a:p>
            <a:pPr algn="just"/>
            <a:endParaRPr lang="en-US" sz="2200" dirty="0">
              <a:latin typeface="Arial" panose="020B0604020202020204" pitchFamily="34" charset="0"/>
              <a:cs typeface="Arial" panose="020B0604020202020204" pitchFamily="34" charset="0"/>
            </a:endParaRPr>
          </a:p>
        </p:txBody>
      </p:sp>
      <p:graphicFrame>
        <p:nvGraphicFramePr>
          <p:cNvPr id="24" name="Table 26">
            <a:extLst>
              <a:ext uri="{FF2B5EF4-FFF2-40B4-BE49-F238E27FC236}">
                <a16:creationId xmlns:a16="http://schemas.microsoft.com/office/drawing/2014/main" id="{60EA5EC0-7472-4E41-BB9A-AF781B1A012F}"/>
              </a:ext>
            </a:extLst>
          </p:cNvPr>
          <p:cNvGraphicFramePr>
            <a:graphicFrameLocks noGrp="1"/>
          </p:cNvGraphicFramePr>
          <p:nvPr>
            <p:extLst>
              <p:ext uri="{D42A27DB-BD31-4B8C-83A1-F6EECF244321}">
                <p14:modId xmlns:p14="http://schemas.microsoft.com/office/powerpoint/2010/main" val="4042569343"/>
              </p:ext>
            </p:extLst>
          </p:nvPr>
        </p:nvGraphicFramePr>
        <p:xfrm>
          <a:off x="7091580" y="24894946"/>
          <a:ext cx="3881221" cy="2834640"/>
        </p:xfrm>
        <a:graphic>
          <a:graphicData uri="http://schemas.openxmlformats.org/drawingml/2006/table">
            <a:tbl>
              <a:tblPr firstRow="1" bandRow="1">
                <a:tableStyleId>{1E171933-4619-4E11-9A3F-F7608DF75F80}</a:tableStyleId>
              </a:tblPr>
              <a:tblGrid>
                <a:gridCol w="2451257">
                  <a:extLst>
                    <a:ext uri="{9D8B030D-6E8A-4147-A177-3AD203B41FA5}">
                      <a16:colId xmlns:a16="http://schemas.microsoft.com/office/drawing/2014/main" val="4102521239"/>
                    </a:ext>
                  </a:extLst>
                </a:gridCol>
                <a:gridCol w="1429964">
                  <a:extLst>
                    <a:ext uri="{9D8B030D-6E8A-4147-A177-3AD203B41FA5}">
                      <a16:colId xmlns:a16="http://schemas.microsoft.com/office/drawing/2014/main" val="3876037600"/>
                    </a:ext>
                  </a:extLst>
                </a:gridCol>
              </a:tblGrid>
              <a:tr h="343362">
                <a:tc gridSpan="2">
                  <a:txBody>
                    <a:bodyPr/>
                    <a:lstStyle/>
                    <a:p>
                      <a:r>
                        <a:rPr lang="en-US" sz="1800" dirty="0">
                          <a:solidFill>
                            <a:srgbClr val="002060"/>
                          </a:solidFill>
                          <a:latin typeface="Arial" panose="020B0604020202020204" pitchFamily="34" charset="0"/>
                          <a:cs typeface="Arial" panose="020B0604020202020204" pitchFamily="34" charset="0"/>
                        </a:rPr>
                        <a:t>Table 2. CUIMC/HICCC Peds Onc P30 Catchment Area              n (%)</a:t>
                      </a:r>
                    </a:p>
                  </a:txBody>
                  <a:tcPr/>
                </a:tc>
                <a:tc hMerge="1">
                  <a:txBody>
                    <a:bodyPr/>
                    <a:lstStyle/>
                    <a:p>
                      <a:r>
                        <a:rPr lang="en-US" sz="1400" dirty="0">
                          <a:latin typeface="Arial" panose="020B0604020202020204" pitchFamily="34" charset="0"/>
                          <a:cs typeface="Arial" panose="020B0604020202020204" pitchFamily="34" charset="0"/>
                        </a:rPr>
                        <a:t>N = 1279 (%)</a:t>
                      </a:r>
                    </a:p>
                  </a:txBody>
                  <a:tcPr/>
                </a:tc>
                <a:extLst>
                  <a:ext uri="{0D108BD9-81ED-4DB2-BD59-A6C34878D82A}">
                    <a16:rowId xmlns:a16="http://schemas.microsoft.com/office/drawing/2014/main" val="354221193"/>
                  </a:ext>
                </a:extLst>
              </a:tr>
              <a:tr h="343362">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New York</a:t>
                      </a:r>
                    </a:p>
                  </a:txBody>
                  <a:tcPr marL="68580" marR="68580" marT="0" marB="0" anchor="ctr"/>
                </a:tc>
                <a:tc>
                  <a:txBody>
                    <a:bodyPr/>
                    <a:lstStyle/>
                    <a:p>
                      <a:pPr algn="r"/>
                      <a:r>
                        <a:rPr lang="en-US" sz="1800" dirty="0">
                          <a:solidFill>
                            <a:srgbClr val="002060"/>
                          </a:solidFill>
                          <a:latin typeface="Arial" panose="020B0604020202020204" pitchFamily="34" charset="0"/>
                          <a:cs typeface="Arial" panose="020B0604020202020204" pitchFamily="34" charset="0"/>
                        </a:rPr>
                        <a:t>913 (72)</a:t>
                      </a:r>
                    </a:p>
                  </a:txBody>
                  <a:tcPr anchor="ctr"/>
                </a:tc>
                <a:extLst>
                  <a:ext uri="{0D108BD9-81ED-4DB2-BD59-A6C34878D82A}">
                    <a16:rowId xmlns:a16="http://schemas.microsoft.com/office/drawing/2014/main" val="2130254069"/>
                  </a:ext>
                </a:extLst>
              </a:tr>
              <a:tr h="343362">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New Jersey</a:t>
                      </a:r>
                    </a:p>
                  </a:txBody>
                  <a:tcPr marL="68580" marR="68580" marT="0" marB="0" anchor="ctr"/>
                </a:tc>
                <a:tc>
                  <a:txBody>
                    <a:bodyPr/>
                    <a:lstStyle/>
                    <a:p>
                      <a:pPr algn="r"/>
                      <a:r>
                        <a:rPr lang="en-US" sz="1800" dirty="0">
                          <a:solidFill>
                            <a:srgbClr val="002060"/>
                          </a:solidFill>
                          <a:latin typeface="Arial" panose="020B0604020202020204" pitchFamily="34" charset="0"/>
                          <a:cs typeface="Arial" panose="020B0604020202020204" pitchFamily="34" charset="0"/>
                        </a:rPr>
                        <a:t>195 (15)</a:t>
                      </a:r>
                    </a:p>
                  </a:txBody>
                  <a:tcPr anchor="ctr"/>
                </a:tc>
                <a:extLst>
                  <a:ext uri="{0D108BD9-81ED-4DB2-BD59-A6C34878D82A}">
                    <a16:rowId xmlns:a16="http://schemas.microsoft.com/office/drawing/2014/main" val="448549111"/>
                  </a:ext>
                </a:extLst>
              </a:tr>
              <a:tr h="343362">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Connecticut</a:t>
                      </a:r>
                    </a:p>
                  </a:txBody>
                  <a:tcPr marL="68580" marR="68580" marT="0" marB="0" anchor="ctr"/>
                </a:tc>
                <a:tc>
                  <a:txBody>
                    <a:bodyPr/>
                    <a:lstStyle/>
                    <a:p>
                      <a:pPr algn="r"/>
                      <a:r>
                        <a:rPr lang="en-US" sz="1800" dirty="0">
                          <a:solidFill>
                            <a:srgbClr val="002060"/>
                          </a:solidFill>
                          <a:latin typeface="Arial" panose="020B0604020202020204" pitchFamily="34" charset="0"/>
                          <a:cs typeface="Arial" panose="020B0604020202020204" pitchFamily="34" charset="0"/>
                        </a:rPr>
                        <a:t>39 (3)</a:t>
                      </a:r>
                    </a:p>
                  </a:txBody>
                  <a:tcPr anchor="ctr"/>
                </a:tc>
                <a:extLst>
                  <a:ext uri="{0D108BD9-81ED-4DB2-BD59-A6C34878D82A}">
                    <a16:rowId xmlns:a16="http://schemas.microsoft.com/office/drawing/2014/main" val="4102897227"/>
                  </a:ext>
                </a:extLst>
              </a:tr>
              <a:tr h="343362">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U.S. Other</a:t>
                      </a:r>
                    </a:p>
                  </a:txBody>
                  <a:tcPr marL="68580" marR="68580" marT="0" marB="0" anchor="ctr"/>
                </a:tc>
                <a:tc>
                  <a:txBody>
                    <a:bodyPr/>
                    <a:lstStyle/>
                    <a:p>
                      <a:pPr algn="r"/>
                      <a:r>
                        <a:rPr lang="en-US" sz="1800" dirty="0">
                          <a:solidFill>
                            <a:srgbClr val="002060"/>
                          </a:solidFill>
                          <a:latin typeface="Arial" panose="020B0604020202020204" pitchFamily="34" charset="0"/>
                          <a:cs typeface="Arial" panose="020B0604020202020204" pitchFamily="34" charset="0"/>
                        </a:rPr>
                        <a:t>27 (2)</a:t>
                      </a:r>
                    </a:p>
                  </a:txBody>
                  <a:tcPr anchor="ctr"/>
                </a:tc>
                <a:extLst>
                  <a:ext uri="{0D108BD9-81ED-4DB2-BD59-A6C34878D82A}">
                    <a16:rowId xmlns:a16="http://schemas.microsoft.com/office/drawing/2014/main" val="3679357445"/>
                  </a:ext>
                </a:extLst>
              </a:tr>
              <a:tr h="343362">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Outside U.S.</a:t>
                      </a:r>
                    </a:p>
                  </a:txBody>
                  <a:tcPr marL="68580" marR="68580" marT="0" marB="0" anchor="ctr"/>
                </a:tc>
                <a:tc>
                  <a:txBody>
                    <a:bodyPr/>
                    <a:lstStyle/>
                    <a:p>
                      <a:pPr algn="r"/>
                      <a:r>
                        <a:rPr lang="en-US" sz="1800" dirty="0">
                          <a:solidFill>
                            <a:srgbClr val="002060"/>
                          </a:solidFill>
                          <a:latin typeface="Arial" panose="020B0604020202020204" pitchFamily="34" charset="0"/>
                          <a:cs typeface="Arial" panose="020B0604020202020204" pitchFamily="34" charset="0"/>
                        </a:rPr>
                        <a:t>51 (4)</a:t>
                      </a:r>
                    </a:p>
                  </a:txBody>
                  <a:tcPr anchor="ctr"/>
                </a:tc>
                <a:extLst>
                  <a:ext uri="{0D108BD9-81ED-4DB2-BD59-A6C34878D82A}">
                    <a16:rowId xmlns:a16="http://schemas.microsoft.com/office/drawing/2014/main" val="1957089646"/>
                  </a:ext>
                </a:extLst>
              </a:tr>
              <a:tr h="343362">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Unknown</a:t>
                      </a:r>
                    </a:p>
                  </a:txBody>
                  <a:tcPr marL="68580" marR="68580" marT="0" marB="0" anchor="ctr"/>
                </a:tc>
                <a:tc>
                  <a:txBody>
                    <a:bodyPr/>
                    <a:lstStyle/>
                    <a:p>
                      <a:pPr algn="r"/>
                      <a:r>
                        <a:rPr lang="en-US" sz="1800" dirty="0">
                          <a:solidFill>
                            <a:srgbClr val="002060"/>
                          </a:solidFill>
                          <a:latin typeface="Arial" panose="020B0604020202020204" pitchFamily="34" charset="0"/>
                          <a:cs typeface="Arial" panose="020B0604020202020204" pitchFamily="34" charset="0"/>
                        </a:rPr>
                        <a:t>54 (4)</a:t>
                      </a:r>
                    </a:p>
                  </a:txBody>
                  <a:tcPr anchor="ctr"/>
                </a:tc>
                <a:extLst>
                  <a:ext uri="{0D108BD9-81ED-4DB2-BD59-A6C34878D82A}">
                    <a16:rowId xmlns:a16="http://schemas.microsoft.com/office/drawing/2014/main" val="2335498484"/>
                  </a:ext>
                </a:extLst>
              </a:tr>
            </a:tbl>
          </a:graphicData>
        </a:graphic>
      </p:graphicFrame>
      <p:pic>
        <p:nvPicPr>
          <p:cNvPr id="27" name="Picture 26">
            <a:extLst>
              <a:ext uri="{FF2B5EF4-FFF2-40B4-BE49-F238E27FC236}">
                <a16:creationId xmlns:a16="http://schemas.microsoft.com/office/drawing/2014/main" id="{98D9D132-59CF-1048-9DD4-4450D97EC833}"/>
              </a:ext>
            </a:extLst>
          </p:cNvPr>
          <p:cNvPicPr>
            <a:picLocks noChangeAspect="1"/>
          </p:cNvPicPr>
          <p:nvPr/>
        </p:nvPicPr>
        <p:blipFill>
          <a:blip r:embed="rId19"/>
          <a:stretch>
            <a:fillRect/>
          </a:stretch>
        </p:blipFill>
        <p:spPr>
          <a:xfrm>
            <a:off x="11904731" y="9002555"/>
            <a:ext cx="11436985" cy="6187567"/>
          </a:xfrm>
          <a:prstGeom prst="rect">
            <a:avLst/>
          </a:prstGeom>
        </p:spPr>
      </p:pic>
    </p:spTree>
    <p:extLst>
      <p:ext uri="{BB962C8B-B14F-4D97-AF65-F5344CB8AC3E}">
        <p14:creationId xmlns:p14="http://schemas.microsoft.com/office/powerpoint/2010/main" val="10172555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82234CFCADEC4781492B0245941B3D" ma:contentTypeVersion="8" ma:contentTypeDescription="Create a new document." ma:contentTypeScope="" ma:versionID="9645015943353dfac4623e7125123b42">
  <xsd:schema xmlns:xsd="http://www.w3.org/2001/XMLSchema" xmlns:xs="http://www.w3.org/2001/XMLSchema" xmlns:p="http://schemas.microsoft.com/office/2006/metadata/properties" xmlns:ns2="0f445d48-f5dd-4696-ba16-7766ed970f15" xmlns:ns3="9ce50b0f-2423-4929-9f50-4fe8e7f79deb" targetNamespace="http://schemas.microsoft.com/office/2006/metadata/properties" ma:root="true" ma:fieldsID="18932721fe931b78c56005a5f8ab6ede" ns2:_="" ns3:_="">
    <xsd:import namespace="0f445d48-f5dd-4696-ba16-7766ed970f15"/>
    <xsd:import namespace="9ce50b0f-2423-4929-9f50-4fe8e7f79d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45d48-f5dd-4696-ba16-7766ed970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50b0f-2423-4929-9f50-4fe8e7f79d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510E86-0025-4AD8-9380-36AFD000C36B}"/>
</file>

<file path=customXml/itemProps2.xml><?xml version="1.0" encoding="utf-8"?>
<ds:datastoreItem xmlns:ds="http://schemas.openxmlformats.org/officeDocument/2006/customXml" ds:itemID="{D6F36D01-FD0E-464D-A5DA-8C4507F5CC7D}"/>
</file>

<file path=customXml/itemProps3.xml><?xml version="1.0" encoding="utf-8"?>
<ds:datastoreItem xmlns:ds="http://schemas.openxmlformats.org/officeDocument/2006/customXml" ds:itemID="{84A3AEA9-D1DF-4EDC-9568-6E5B57F4F2F0}"/>
</file>

<file path=docProps/app.xml><?xml version="1.0" encoding="utf-8"?>
<Properties xmlns="http://schemas.openxmlformats.org/officeDocument/2006/extended-properties" xmlns:vt="http://schemas.openxmlformats.org/officeDocument/2006/docPropsVTypes">
  <Template>Office Theme</Template>
  <TotalTime>2133</TotalTime>
  <Words>3212</Words>
  <Application>Microsoft Macintosh PowerPoint</Application>
  <PresentationFormat>Custom</PresentationFormat>
  <Paragraphs>369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Times New Roman</vt:lpstr>
      <vt:lpstr>Wingdings</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Oberg, Jennifer A.</dc:creator>
  <cp:lastModifiedBy>Oberg, Jennifer A.</cp:lastModifiedBy>
  <cp:revision>338</cp:revision>
  <dcterms:created xsi:type="dcterms:W3CDTF">2021-01-27T01:50:29Z</dcterms:created>
  <dcterms:modified xsi:type="dcterms:W3CDTF">2021-01-29T21:20:10Z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0x0101001682234CFCADEC4781492B0245941B3D</vt:lpwstr>
  </property>
</Properties>
</file>