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79" r:id="rId6"/>
    <p:sldId id="262" r:id="rId7"/>
    <p:sldId id="264" r:id="rId8"/>
    <p:sldId id="265" r:id="rId9"/>
    <p:sldId id="271" r:id="rId10"/>
    <p:sldId id="273" r:id="rId11"/>
    <p:sldId id="274" r:id="rId12"/>
    <p:sldId id="275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86208"/>
  </p:normalViewPr>
  <p:slideViewPr>
    <p:cSldViewPr snapToGrid="0" snapToObjects="1">
      <p:cViewPr>
        <p:scale>
          <a:sx n="150" d="100"/>
          <a:sy n="150" d="100"/>
        </p:scale>
        <p:origin x="88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C69F-B231-9746-A78C-E17706F986D8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2958-EF12-6444-BF2C-C757F4454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02958-EF12-6444-BF2C-C757F4454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talk about storage or schema in the source or target systems</a:t>
            </a:r>
          </a:p>
          <a:p>
            <a:r>
              <a:rPr lang="en-US" dirty="0"/>
              <a:t>- Typical use cases are from hospital to central registry, central registry to national agency, cancer registry to researchers</a:t>
            </a:r>
          </a:p>
          <a:p>
            <a:r>
              <a:rPr lang="en-US" dirty="0"/>
              <a:t>Cancer registry records, also known as cancer abstracts, tumor records – deal with a primary cancer diagnosis</a:t>
            </a:r>
          </a:p>
          <a:p>
            <a:r>
              <a:rPr lang="en-US" dirty="0"/>
              <a:t>Is not a healthcare event, there are many events that are consolidated and abstracted into a cancer registry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02958-EF12-6444-BF2C-C757F4454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8889-6852-DD44-B884-359477383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FFE3D-D2CC-C24B-925D-7D1A68C33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5F387-C78E-9B44-8A22-527721F5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6F5E-8611-9840-88B5-2C597CBF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FAA3-5B4B-7841-A3DB-7E731C61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8B75-683C-454D-AB25-FCE2F65B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10BE0-2847-1C40-8B24-74307682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B1D2B-928F-6149-9177-32E041EC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6DF9-9B68-0446-B5CA-4F24D133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37DA-CEB3-2448-9D31-E51CE1C2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4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CC146-8B14-744F-85A9-287676B6F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55E9B-0272-3741-9968-6BFE616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6953-218A-1249-BC99-97041929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8C0C-13A4-DB4E-8C99-6EB4FA7D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BAC3-4B6D-2040-93C1-0C44FB27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7E29-3AEA-404F-934D-100145DD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FB77-C488-CE4E-A39F-91DACCA3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CB1D1-376D-7342-BD91-4B4B445F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3D02D-CAA0-7842-A82D-18DE6AC6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E7ED1-E916-C64A-BADA-631F73C5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2889-C079-224B-BB87-2C7B1409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F7E00-54FE-004D-9B1A-43196F24A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D544-44EE-C84A-A4AD-DE9E8372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877DA-8B6F-4B43-AD97-25D1FB49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80FB1-6375-C04B-9952-79528361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0FBA-47C8-4741-BE0B-11A2CC0A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526A-C924-BD4F-94DB-2FDA16A0A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F9C72-C5DF-084E-8E32-C223DB601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A651B-272B-E243-9006-B0CAED0B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ABA2E-72AA-4341-9B25-EFD4753E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56D2-FBC8-8049-A243-3FD9767B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E286-F2C6-884A-A9D1-32D77BF4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A8BA1-0AB8-F043-BD00-3EE460463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91E5D-7703-2E41-8703-392656E2B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056E3-C2A4-DF46-B475-D8A87088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2EBB1-AC53-9843-9728-B66E2126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53C8F-313B-DA45-B3C4-BEECF3B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B9D7E-2D6A-B44D-93D4-6B4BD232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420C-53BD-1540-8039-002715F4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C4AD-92E1-524E-A4A8-0C34B267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2B650-8709-A147-BA28-36E71344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95382-76DF-9D42-B5D5-B5D3999D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BB618-B162-A74F-AB06-7F12C00E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11F1C-E560-6C48-8637-BE65470F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2FF67-2A95-4945-BEA2-7E2778C0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67B7-0AA7-1341-AF2C-6CBCC889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63B4-2320-754C-BCD3-61E8758F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4975-E980-194F-BF40-AB18FEF1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C689D-3F27-4A40-A73F-B90B5F0B0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45E8-6585-E54C-8B61-5BED815B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1268C-8CD2-824D-96B5-7393969C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6E5E8-EA46-5A4C-92EA-464DEC5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D37B-94C2-4349-A9FC-2ED7D9DC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C9E89-913C-0D44-8C1F-E975158C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0CCC-5986-B646-8E95-6585E1C44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6DFB-845F-AD4E-B2E4-3545E137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D919-1B42-E344-99CB-2C73ED1A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DC973-20B0-4D46-A677-7D5986A5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744F8-969F-C340-9C49-52AC6301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CFE35-3FD2-5E42-BCEE-588B38D9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1D5E6-95EC-C84E-A6BA-73E4385D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1F5D-5474-6443-9339-AC65CCAE07B3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38F3-A962-F147-8990-084AAF23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67CE-05E1-6C4C-A428-DE0CBAC4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697D-77B1-8B48-AF34-BD75B3DB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saac.hands@uky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accr.org/x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E5A6-2C2A-514F-A506-E8F3D6984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288" y="1214438"/>
            <a:ext cx="1091342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NAACCR XML for Data Submissions </a:t>
            </a:r>
            <a:br>
              <a:rPr lang="en-US" dirty="0"/>
            </a:br>
            <a:r>
              <a:rPr lang="en-US" dirty="0"/>
              <a:t>to the </a:t>
            </a:r>
            <a:br>
              <a:rPr lang="en-US" dirty="0"/>
            </a:br>
            <a:r>
              <a:rPr lang="en-US" dirty="0"/>
              <a:t>National Childhood Cancer Registry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76A71-010B-0E42-93A5-266AF6DA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10" y="3863295"/>
            <a:ext cx="10117777" cy="25375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CCDI NCCR Cancer Center Supplement Data Summit</a:t>
            </a:r>
          </a:p>
          <a:p>
            <a:r>
              <a:rPr lang="en-US" dirty="0"/>
              <a:t>February 8, 2021</a:t>
            </a:r>
          </a:p>
          <a:p>
            <a:endParaRPr lang="en-US" dirty="0"/>
          </a:p>
          <a:p>
            <a:r>
              <a:rPr lang="en-US" dirty="0"/>
              <a:t>Isaac Hands, MPH (</a:t>
            </a:r>
            <a:r>
              <a:rPr lang="en-US" dirty="0" err="1"/>
              <a:t>isaac.hands@uky.edu</a:t>
            </a:r>
            <a:r>
              <a:rPr lang="en-US" dirty="0"/>
              <a:t>)</a:t>
            </a:r>
          </a:p>
          <a:p>
            <a:r>
              <a:rPr lang="en-US" sz="1900" dirty="0"/>
              <a:t>Associate Director, Cancer Research Informatics Shared Resource Facility, UK Markey Cancer Center</a:t>
            </a:r>
          </a:p>
          <a:p>
            <a:r>
              <a:rPr lang="en-US" sz="1900" dirty="0"/>
              <a:t>Co-Chair, NAACCR XML Data Exchange Workgroup</a:t>
            </a:r>
          </a:p>
          <a:p>
            <a:r>
              <a:rPr lang="en-US" sz="1900" dirty="0"/>
              <a:t>Representative-at-Large, NAACCR Board of Directors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3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B2B4A9-6137-DC4C-A0D3-75F1EBEB8CFA}"/>
              </a:ext>
            </a:extLst>
          </p:cNvPr>
          <p:cNvSpPr/>
          <p:nvPr/>
        </p:nvSpPr>
        <p:spPr>
          <a:xfrm>
            <a:off x="6728251" y="3937416"/>
            <a:ext cx="3067821" cy="2448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E2D259-9CE0-C84C-956A-6F09FD0B5F06}"/>
              </a:ext>
            </a:extLst>
          </p:cNvPr>
          <p:cNvSpPr/>
          <p:nvPr/>
        </p:nvSpPr>
        <p:spPr>
          <a:xfrm>
            <a:off x="5246558" y="1413093"/>
            <a:ext cx="6145804" cy="23719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4B261-F6B7-6D4A-ACFA-F6FED1CC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NAACCR XML Extensions for NCCR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33B66-3421-114A-8C8C-93BB74BCC586}"/>
              </a:ext>
            </a:extLst>
          </p:cNvPr>
          <p:cNvSpPr txBox="1">
            <a:spLocks/>
          </p:cNvSpPr>
          <p:nvPr/>
        </p:nvSpPr>
        <p:spPr>
          <a:xfrm>
            <a:off x="799639" y="2703267"/>
            <a:ext cx="4107304" cy="2607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100" dirty="0">
                <a:solidFill>
                  <a:sysClr val="windowText" lastClr="000000"/>
                </a:solidFill>
              </a:rPr>
              <a:t>Childhood Cancer Case in Registry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&lt;</a:t>
            </a:r>
            <a:r>
              <a:rPr lang="en-US" sz="3100" dirty="0" err="1"/>
              <a:t>NaaccrData</a:t>
            </a:r>
            <a:r>
              <a:rPr lang="en-US" sz="3100" dirty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&lt;Patient&gt;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    &lt;Item </a:t>
            </a:r>
            <a:r>
              <a:rPr lang="en-US" sz="3100" dirty="0" err="1"/>
              <a:t>naaccrId</a:t>
            </a:r>
            <a:r>
              <a:rPr lang="en-US" sz="3100" dirty="0"/>
              <a:t>="</a:t>
            </a:r>
            <a:r>
              <a:rPr lang="en-US" sz="3100" dirty="0" err="1"/>
              <a:t>dateOfBirth</a:t>
            </a:r>
            <a:r>
              <a:rPr lang="en-US" sz="3100" dirty="0"/>
              <a:t>"&gt;20100101&lt;/Item&gt;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        &lt;Tumor&gt;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            &lt;Item </a:t>
            </a:r>
            <a:r>
              <a:rPr lang="en-US" sz="3100" dirty="0" err="1"/>
              <a:t>naaccrId</a:t>
            </a:r>
            <a:r>
              <a:rPr lang="en-US" sz="3100" dirty="0"/>
              <a:t>=“</a:t>
            </a:r>
            <a:r>
              <a:rPr lang="en-US" sz="3100" dirty="0" err="1"/>
              <a:t>primarySite</a:t>
            </a:r>
            <a:r>
              <a:rPr lang="en-US" sz="3100" dirty="0"/>
              <a:t>”&gt;C712&lt;/Item&gt;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            &lt;Item </a:t>
            </a:r>
            <a:r>
              <a:rPr lang="en-US" sz="3100" dirty="0" err="1"/>
              <a:t>naaccrId</a:t>
            </a:r>
            <a:r>
              <a:rPr lang="en-US" sz="3100" dirty="0"/>
              <a:t>="histologicTypeIcdO3"&gt;9539&lt;/Item&gt;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        &lt;/Tumor&gt;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    &lt;/Patient&gt;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00" dirty="0"/>
              <a:t>&lt;/</a:t>
            </a:r>
            <a:r>
              <a:rPr lang="en-US" sz="3100" dirty="0" err="1"/>
              <a:t>NaaccrData</a:t>
            </a:r>
            <a:r>
              <a:rPr lang="en-US" sz="3100" dirty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74B3B-5732-584C-AB52-57E8DFDC036B}"/>
              </a:ext>
            </a:extLst>
          </p:cNvPr>
          <p:cNvSpPr txBox="1"/>
          <p:nvPr/>
        </p:nvSpPr>
        <p:spPr>
          <a:xfrm>
            <a:off x="5335874" y="1750648"/>
            <a:ext cx="564192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MSH|^~\&amp;|SuperLink|SuperLab^01D1012357^CLIA|Cancer Registry|CR|20190307121736||ORU^R01^ORU_R01|20190307121736_81778|D|2.5.1 PID|1||A001223/B2345676^^^^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MR^St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 Best Hospital~^^^^SS~3344556^^^^PI^01D1012357&amp;SuperLab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SuperState&amp;CLIA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Doe^Jane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||19420222|F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PV1|1|N|||||^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Welby^Marcus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ORC|RE||||||||||||||||||||St. Best Hospital|11 Super Street^^Supercity^NY^122286^United States|^WPN^FX^^^123^4567891~^WPN^PH^^^123^3456788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OBR|1||1112224|26435-8^Molecular Pathology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Studies^LN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^^EGFR Mutation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|||20190219000000|||||||20190226105600|^^Lung, Left|^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Howser^Doogie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||||||20190306121401|||F||||||MALIGNANT NEOPLASM OF UNSPECIFIED PART OF BRONCHUS OR LUNG, EGFR repeat|&amp;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Ben&amp;Casey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SPM|1|SN19-123-A|SN19-123-A|TISS^Tissue^HL70487^^Paraffin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Tissue^L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|||||||||||||20190219000000|20190226105600||||||||||||1112224|SN19-123-A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OBX|1|TX|22637-3^Path Report Final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Diagnosis^LN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||EGFR Mutation: Detected||||||F||||01D1012357^SuperLab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SuperState^CLIA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2C14E-B2E6-674C-BADD-2A6A5A8E5A03}"/>
              </a:ext>
            </a:extLst>
          </p:cNvPr>
          <p:cNvSpPr txBox="1"/>
          <p:nvPr/>
        </p:nvSpPr>
        <p:spPr>
          <a:xfrm>
            <a:off x="5335874" y="1413093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Pathology Reports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073FE-6F8D-A442-819C-74D4150CEB51}"/>
              </a:ext>
            </a:extLst>
          </p:cNvPr>
          <p:cNvSpPr txBox="1"/>
          <p:nvPr/>
        </p:nvSpPr>
        <p:spPr>
          <a:xfrm>
            <a:off x="5488274" y="1903048"/>
            <a:ext cx="564192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MSH|^~\&amp;|SuperLink|SuperLab^01D1012357^CLIA|Cancer Registry|CR|20190307121736||ORU^R01^ORU_R01|20190307121736_81778|D|2.5.1 PID|1||A001223/B2345676^^^^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MR^St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 Best Hospital~^^^^SS~3344556^^^^PI^01D1012357&amp;SuperLab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SuperState&amp;CLIA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Doe^Jane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||19420222|F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PV1|1|N|||||^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Welby^Marcus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ORC|RE||||||||||||||||||||St. Best Hospital|11 Super Street^^Supercity^NY^122286^United States|^WPN^FX^^^123^4567891~^WPN^PH^^^123^3456788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OBR|1||1112224|26435-8^Molecular Pathology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Studies^LN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^^EGFR Mutation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|||20190219000000|||||||20190226105600|^^Lung, Left|^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Howser^Doogie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||||||20190306121401|||F||||||MALIGNANT NEOPLASM OF UNSPECIFIED PART OF BRONCHUS OR LUNG, EGFR repeat|&amp;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Ben&amp;Casey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SPM|1|SN19-123-A|SN19-123-A|TISS^Tissue^HL70487^^Paraffin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Tissue^L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|||||||||||||20190219000000|20190226105600||||||||||||1112224|SN19-123-A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OBX|1|TX|22637-3^Path Report Final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Diagnosis^LN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||EGFR Mutation: Detected||||||F||||01D1012357^SuperLab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SuperState^CLIA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700684-6865-2040-9928-4835E00E5218}"/>
              </a:ext>
            </a:extLst>
          </p:cNvPr>
          <p:cNvSpPr txBox="1"/>
          <p:nvPr/>
        </p:nvSpPr>
        <p:spPr>
          <a:xfrm>
            <a:off x="5640674" y="2055448"/>
            <a:ext cx="564192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MSH|^~\&amp;|SuperLink|SuperLab^01D1012357^CLIA|Cancer Registry|CR|20190307121736||ORU^R01^ORU_R01|20190307121736_81778|D|2.5.1 PID|1||A001223/B2345676^^^^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MR^St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 Best Hospital~^^^^SS~3344556^^^^PI^01D1012357&amp;SuperLab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SuperState&amp;CLIA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Doe^Jane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||19420222|F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PV1|1|N|||||^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Welby^Marcus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ORC|RE||||||||||||||||||||St. Best Hospital|11 Super Street^^Supercity^NY^122286^United States|^WPN^FX^^^123^4567891~^WPN^PH^^^123^3456788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OBR|1||1112224|26435-8^Molecular Pathology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Studies^LN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^^EGFR Mutation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|||20190219000000|||||||20190226105600|^^Lung, Left|^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Howser^Doogie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||||||20190306121401|||F||||||MALIGNANT NEOPLASM OF UNSPECIFIED PART OF BRONCHUS OR LUNG, EGFR repeat|&amp;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Ben&amp;Casey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SPM|1|SN19-123-A|SN19-123-A|TISS^Tissue^HL70487^^Paraffin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Tissue^L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|||||||||||||20190219000000|20190226105600||||||||||||1112224|SN19-123-A</a:t>
            </a:r>
            <a:b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OBX|1|TX|22637-3^Path Report Final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Diagnosis^LN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||EGFR Mutation: Detected||||||F||||01D1012357^SuperLab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SuperState^CLIA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E86F3-6264-D943-9938-136CBBDE5CD7}"/>
              </a:ext>
            </a:extLst>
          </p:cNvPr>
          <p:cNvSpPr txBox="1"/>
          <p:nvPr/>
        </p:nvSpPr>
        <p:spPr>
          <a:xfrm>
            <a:off x="6728251" y="3868246"/>
            <a:ext cx="261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Genomics Reports</a:t>
            </a: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D6B60D85-CEEA-9F45-8CAC-56187F1E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770" y="4234654"/>
            <a:ext cx="2781300" cy="19304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0EAC923B-389D-E948-AED7-BD53AD96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170" y="4389978"/>
            <a:ext cx="2781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CC9D5A-70CD-BD43-BBFA-972075A9B97A}"/>
              </a:ext>
            </a:extLst>
          </p:cNvPr>
          <p:cNvSpPr txBox="1">
            <a:spLocks/>
          </p:cNvSpPr>
          <p:nvPr/>
        </p:nvSpPr>
        <p:spPr>
          <a:xfrm>
            <a:off x="5311678" y="365125"/>
            <a:ext cx="6523056" cy="6193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ysClr val="windowText" lastClr="000000"/>
                </a:solidFill>
              </a:rPr>
              <a:t>Cancer Registry Record, extended with NCCR Namespace</a:t>
            </a:r>
          </a:p>
          <a:p>
            <a:pPr marL="0" indent="0">
              <a:buNone/>
            </a:pPr>
            <a:r>
              <a:rPr lang="en-US" sz="1400" dirty="0"/>
              <a:t>&lt;</a:t>
            </a:r>
            <a:r>
              <a:rPr lang="en-US" sz="1400" dirty="0" err="1"/>
              <a:t>NaaccrData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0432FF"/>
                </a:solidFill>
              </a:rPr>
              <a:t>xmlns:nccr</a:t>
            </a:r>
            <a:r>
              <a:rPr lang="en-US" sz="1400" dirty="0">
                <a:solidFill>
                  <a:srgbClr val="0432FF"/>
                </a:solidFill>
              </a:rPr>
              <a:t>="https://</a:t>
            </a:r>
            <a:r>
              <a:rPr lang="en-US" sz="1400" dirty="0" err="1">
                <a:solidFill>
                  <a:srgbClr val="0432FF"/>
                </a:solidFill>
              </a:rPr>
              <a:t>www.cancer.gov</a:t>
            </a:r>
            <a:r>
              <a:rPr lang="en-US" sz="1400" dirty="0">
                <a:solidFill>
                  <a:srgbClr val="0432FF"/>
                </a:solidFill>
              </a:rPr>
              <a:t>/</a:t>
            </a:r>
            <a:r>
              <a:rPr lang="en-US" sz="1400" dirty="0" err="1">
                <a:solidFill>
                  <a:srgbClr val="0432FF"/>
                </a:solidFill>
              </a:rPr>
              <a:t>nccr</a:t>
            </a:r>
            <a:r>
              <a:rPr lang="en-US" sz="1400" dirty="0">
                <a:solidFill>
                  <a:srgbClr val="0432FF"/>
                </a:solidFill>
              </a:rPr>
              <a:t>"</a:t>
            </a:r>
            <a:r>
              <a:rPr lang="en-US" sz="1400" dirty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&lt;Patient&gt;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 &lt;Item </a:t>
            </a:r>
            <a:r>
              <a:rPr lang="en-US" sz="1400" dirty="0" err="1"/>
              <a:t>naaccrId</a:t>
            </a:r>
            <a:r>
              <a:rPr lang="en-US" sz="1400" dirty="0"/>
              <a:t>="</a:t>
            </a:r>
            <a:r>
              <a:rPr lang="en-US" sz="1400" dirty="0" err="1"/>
              <a:t>dateOfBirth</a:t>
            </a:r>
            <a:r>
              <a:rPr lang="en-US" sz="1400" dirty="0"/>
              <a:t>"&gt;20100101&lt;/Item&gt;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     &lt;Tumor&gt;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         &lt;Item </a:t>
            </a:r>
            <a:r>
              <a:rPr lang="en-US" sz="1400" dirty="0" err="1"/>
              <a:t>naaccrId</a:t>
            </a:r>
            <a:r>
              <a:rPr lang="en-US" sz="1400" dirty="0"/>
              <a:t>=“</a:t>
            </a:r>
            <a:r>
              <a:rPr lang="en-US" sz="1400" dirty="0" err="1"/>
              <a:t>primarySite</a:t>
            </a:r>
            <a:r>
              <a:rPr lang="en-US" sz="1400" dirty="0"/>
              <a:t>”&gt;C712&lt;/Item&gt;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         &lt;Item </a:t>
            </a:r>
            <a:r>
              <a:rPr lang="en-US" sz="1400" dirty="0" err="1"/>
              <a:t>naaccrId</a:t>
            </a:r>
            <a:r>
              <a:rPr lang="en-US" sz="1400" dirty="0"/>
              <a:t>="histologicTypeIcdO3"&gt;9539&lt;/Item&gt;</a:t>
            </a:r>
          </a:p>
          <a:p>
            <a:pPr marL="0" indent="0">
              <a:buNone/>
            </a:pPr>
            <a:r>
              <a:rPr lang="en-US" sz="1400" dirty="0"/>
              <a:t>                </a:t>
            </a:r>
            <a:r>
              <a:rPr lang="en-US" sz="1400" dirty="0">
                <a:solidFill>
                  <a:srgbClr val="0432FF"/>
                </a:solidFill>
              </a:rPr>
              <a:t>&lt;</a:t>
            </a:r>
            <a:r>
              <a:rPr lang="en-US" sz="1400" dirty="0" err="1">
                <a:solidFill>
                  <a:srgbClr val="0432FF"/>
                </a:solidFill>
              </a:rPr>
              <a:t>nccr:SpecimenReport</a:t>
            </a:r>
            <a:r>
              <a:rPr lang="en-US" sz="1400" dirty="0">
                <a:solidFill>
                  <a:srgbClr val="0432FF"/>
                </a:solidFill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	…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&lt;/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	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	…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&lt;/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</a:t>
            </a:r>
            <a:r>
              <a:rPr lang="en-US" sz="1400" dirty="0" err="1">
                <a:solidFill>
                  <a:srgbClr val="0432FF"/>
                </a:solidFill>
              </a:rPr>
              <a:t>nccr:GenomicVariantReport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	…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&lt;/</a:t>
            </a:r>
            <a:r>
              <a:rPr lang="en-US" sz="1400" dirty="0" err="1">
                <a:solidFill>
                  <a:srgbClr val="0432FF"/>
                </a:solidFill>
              </a:rPr>
              <a:t>nccr:GenomicVariantReport</a:t>
            </a:r>
            <a:r>
              <a:rPr lang="en-US" sz="1400" dirty="0">
                <a:solidFill>
                  <a:srgbClr val="0432FF"/>
                </a:solidFill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</a:t>
            </a:r>
            <a:r>
              <a:rPr lang="en-US" sz="1400" dirty="0" err="1">
                <a:solidFill>
                  <a:srgbClr val="0432FF"/>
                </a:solidFill>
              </a:rPr>
              <a:t>nccr:GenomicVariantReport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	…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    &lt;/</a:t>
            </a:r>
            <a:r>
              <a:rPr lang="en-US" sz="1400" dirty="0" err="1">
                <a:solidFill>
                  <a:srgbClr val="0432FF"/>
                </a:solidFill>
              </a:rPr>
              <a:t>nccr:GenomicVariantReport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     &lt;/</a:t>
            </a:r>
            <a:r>
              <a:rPr lang="en-US" sz="1400" dirty="0" err="1">
                <a:solidFill>
                  <a:srgbClr val="0432FF"/>
                </a:solidFill>
              </a:rPr>
              <a:t>nccr:SpecimenReport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        &lt;/Tumor&gt;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    &lt;/Patient&gt;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&lt;/</a:t>
            </a:r>
            <a:r>
              <a:rPr lang="en-US" sz="1400" dirty="0" err="1"/>
              <a:t>NaaccrData</a:t>
            </a:r>
            <a:r>
              <a:rPr lang="en-US" sz="1400" dirty="0"/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28EFA-5A93-7F44-A442-6111D426E341}"/>
              </a:ext>
            </a:extLst>
          </p:cNvPr>
          <p:cNvSpPr txBox="1"/>
          <p:nvPr/>
        </p:nvSpPr>
        <p:spPr>
          <a:xfrm>
            <a:off x="524655" y="1843950"/>
            <a:ext cx="4639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 or Central Registry will Link pathology reports and genomic reports with cancer registry records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multiple pathology reports per Tumor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multiple genomic reports per Tumor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NAACCR XML Registry record is extended with NCCR data elements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641FC-066E-B84C-B350-837E2A768FD8}"/>
              </a:ext>
            </a:extLst>
          </p:cNvPr>
          <p:cNvSpPr txBox="1"/>
          <p:nvPr/>
        </p:nvSpPr>
        <p:spPr>
          <a:xfrm>
            <a:off x="524655" y="365125"/>
            <a:ext cx="434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Define XML Namespace for NCCR</a:t>
            </a:r>
          </a:p>
        </p:txBody>
      </p:sp>
    </p:spTree>
    <p:extLst>
      <p:ext uri="{BB962C8B-B14F-4D97-AF65-F5344CB8AC3E}">
        <p14:creationId xmlns:p14="http://schemas.microsoft.com/office/powerpoint/2010/main" val="89852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2712-8F47-F045-83DA-33F5C2B2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define custom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F0A6-47A9-2C40-A63F-D8C51A522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6137"/>
            <a:ext cx="4700666" cy="4249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&lt;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/>
              <a:t>&lt;![CDATA[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MSH|^~\&amp;|SuperLink|SuperLab^01D1012357^CLIA|Cancer Registry|CR|20190307121736||ORU^R01^ORU_R01|20190307121736_81778|D|2.5.1 PID|1||A001223/B2345676^^^^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MR^St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Best Hospital~^^^^SS~3344556^^^^PI^01D1012357&amp;SuperLab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SuperState&amp;CLIA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Doe^Jane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||19420222|F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PV1|1|N|||||^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Welby^Marcus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ORC|RE||||||||||||||||||||St. Best Hospital|11 Super Street^^Supercity^NY^122286^United States|^WPN^FX^^^123^4567891~^WPN^PH^^^123^3456788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OBR|1||1112224|26435-8^Molecular Pathology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Studies^LN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^^EGFR Mutation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Analysis^L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|||20190219000000|||||||20190226105600|^^Lung, Left|^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Howser^Doogie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||||||20190306121401|||F||||||MALIGNANT NEOPLASM OF UNSPECIFIED PART OF BRONCHUS OR LUNG, EGFR repeat|&amp;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Ben&amp;Casey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SPM|1|SN19-123-A|SN19-123-A|TISS^Tissue^HL70487^^Paraffin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Tissue^L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|||||||||||||20190219000000|20190226105600||||||||||||1112224|SN19-123-A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OBX|1|TX|22637-3^Path Report Final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Diagnosis^LN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||EGFR Mutation: Detected||||||F||||01D1012357^SuperLab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SuperState^CLIA</a:t>
            </a:r>
            <a:endParaRPr lang="en-US" sz="1000" dirty="0"/>
          </a:p>
          <a:p>
            <a:pPr marL="0" indent="0">
              <a:buNone/>
            </a:pPr>
            <a:r>
              <a:rPr lang="en-US" sz="1400" dirty="0">
                <a:sym typeface="Wingdings" pitchFamily="2" charset="2"/>
              </a:rPr>
              <a:t>]]&gt;</a:t>
            </a:r>
            <a:r>
              <a:rPr lang="en-US" sz="1400" dirty="0"/>
              <a:t>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&lt;/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A547D-2EB0-DA47-9907-A7F45E8A2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137"/>
            <a:ext cx="5181600" cy="4249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&lt;</a:t>
            </a:r>
            <a:r>
              <a:rPr lang="en-US" sz="1400" dirty="0" err="1">
                <a:solidFill>
                  <a:srgbClr val="0432FF"/>
                </a:solidFill>
              </a:rPr>
              <a:t>nccr:PathologyReport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nccrId</a:t>
            </a:r>
            <a:r>
              <a:rPr lang="en-US" sz="1400" dirty="0">
                <a:solidFill>
                  <a:srgbClr val="0432FF"/>
                </a:solidFill>
              </a:rPr>
              <a:t>="</a:t>
            </a:r>
            <a:r>
              <a:rPr lang="en-US" sz="1400" dirty="0" err="1">
                <a:solidFill>
                  <a:srgbClr val="0432FF"/>
                </a:solidFill>
              </a:rPr>
              <a:t>specimenId</a:t>
            </a:r>
            <a:r>
              <a:rPr lang="en-US" sz="1400" dirty="0">
                <a:solidFill>
                  <a:srgbClr val="0432FF"/>
                </a:solidFill>
              </a:rPr>
              <a:t>"&gt;</a:t>
            </a:r>
            <a:r>
              <a:rPr lang="en-US" sz="1400" dirty="0"/>
              <a:t>P34-098AAS</a:t>
            </a:r>
            <a:r>
              <a:rPr lang="en-US" sz="1400" dirty="0">
                <a:solidFill>
                  <a:srgbClr val="0432FF"/>
                </a:solidFill>
              </a:rPr>
              <a:t>&lt;/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nccrId</a:t>
            </a:r>
            <a:r>
              <a:rPr lang="en-US" sz="1400" dirty="0">
                <a:solidFill>
                  <a:srgbClr val="0432FF"/>
                </a:solidFill>
              </a:rPr>
              <a:t>="</a:t>
            </a:r>
            <a:r>
              <a:rPr lang="en-US" sz="1400" dirty="0" err="1">
                <a:solidFill>
                  <a:srgbClr val="0432FF"/>
                </a:solidFill>
              </a:rPr>
              <a:t>dateEpathMessage</a:t>
            </a:r>
            <a:r>
              <a:rPr lang="en-US" sz="1400" dirty="0">
                <a:solidFill>
                  <a:srgbClr val="0432FF"/>
                </a:solidFill>
              </a:rPr>
              <a:t>"&gt;</a:t>
            </a:r>
            <a:r>
              <a:rPr lang="en-US" sz="1400" dirty="0"/>
              <a:t>20210106</a:t>
            </a:r>
            <a:r>
              <a:rPr lang="en-US" sz="1400" dirty="0">
                <a:solidFill>
                  <a:srgbClr val="0432FF"/>
                </a:solidFill>
              </a:rPr>
              <a:t>&lt;/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nccrId</a:t>
            </a:r>
            <a:r>
              <a:rPr lang="en-US" sz="1400" dirty="0">
                <a:solidFill>
                  <a:srgbClr val="0432FF"/>
                </a:solidFill>
              </a:rPr>
              <a:t>="</a:t>
            </a:r>
            <a:r>
              <a:rPr lang="en-US" sz="1400" dirty="0" err="1">
                <a:solidFill>
                  <a:srgbClr val="0432FF"/>
                </a:solidFill>
              </a:rPr>
              <a:t>textPathComments</a:t>
            </a:r>
            <a:r>
              <a:rPr lang="en-US" sz="1400" dirty="0">
                <a:solidFill>
                  <a:srgbClr val="0432FF"/>
                </a:solidFill>
              </a:rPr>
              <a:t>"&gt;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There are two lymph nodes measuring 1 x 0.7 cm and 0.5 x 0.5 cm. The entire specimen is cut into several portions and totally embedded. Specimen #2 labeled “left pelvic obturation lymph nodes” consists of an adipose tissue measuring 4x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 x 1 cm. There are two lymph nodes measuring 1.3 x 0.8 cm and 1 x 0.6 cm. The entire specimen is cut into several portions and totally embedded.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&lt;/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nccrId</a:t>
            </a:r>
            <a:r>
              <a:rPr lang="en-US" sz="1400" dirty="0">
                <a:solidFill>
                  <a:srgbClr val="0432FF"/>
                </a:solidFill>
              </a:rPr>
              <a:t>="</a:t>
            </a:r>
            <a:r>
              <a:rPr lang="en-US" sz="1400" dirty="0" err="1">
                <a:solidFill>
                  <a:srgbClr val="0432FF"/>
                </a:solidFill>
              </a:rPr>
              <a:t>textPathFinalDiagnosis</a:t>
            </a:r>
            <a:r>
              <a:rPr lang="en-US" sz="1400" dirty="0">
                <a:solidFill>
                  <a:srgbClr val="0432FF"/>
                </a:solidFill>
              </a:rPr>
              <a:t>"&gt;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There are two lymph nodes measuring 1 x 0.7 cm and 0.5 x 0.5 cm. The entire specimen is cut into several portions and totally embedded. Specimen #2 labeled “left pelvic obturation lymph nodes” consists of an adipose tissue measuring 4x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2 x 1 cm. There are two lymph nodes measuring 1.3 x 0.8 cm and 1 x 0.6 cm. The entire specimen is cut into several portions and totally embedded.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432FF"/>
                </a:solidFill>
              </a:rPr>
              <a:t>    &lt;/</a:t>
            </a:r>
            <a:r>
              <a:rPr lang="en-US" sz="1400" dirty="0" err="1">
                <a:solidFill>
                  <a:srgbClr val="0432FF"/>
                </a:solidFill>
              </a:rPr>
              <a:t>nccr:Item</a:t>
            </a:r>
            <a:r>
              <a:rPr lang="en-US" sz="1400" dirty="0">
                <a:solidFill>
                  <a:srgbClr val="0432FF"/>
                </a:solidFill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93823-3C65-6B45-9F03-9A3801A65930}"/>
              </a:ext>
            </a:extLst>
          </p:cNvPr>
          <p:cNvSpPr txBox="1"/>
          <p:nvPr/>
        </p:nvSpPr>
        <p:spPr>
          <a:xfrm>
            <a:off x="838200" y="1506021"/>
            <a:ext cx="35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Embed Raw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F71E7-4D39-E842-B380-7510B138912C}"/>
              </a:ext>
            </a:extLst>
          </p:cNvPr>
          <p:cNvSpPr txBox="1"/>
          <p:nvPr/>
        </p:nvSpPr>
        <p:spPr>
          <a:xfrm>
            <a:off x="6172200" y="1506021"/>
            <a:ext cx="4474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Parse into discrete items</a:t>
            </a:r>
          </a:p>
        </p:txBody>
      </p:sp>
    </p:spTree>
    <p:extLst>
      <p:ext uri="{BB962C8B-B14F-4D97-AF65-F5344CB8AC3E}">
        <p14:creationId xmlns:p14="http://schemas.microsoft.com/office/powerpoint/2010/main" val="115295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8A96-BF80-B94D-8EF3-B89C6FFD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81" y="235574"/>
            <a:ext cx="5111645" cy="109105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 Genomic Variant Report for NCCR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A8633-988C-5240-B2F0-D9ABA0DD64FF}"/>
              </a:ext>
            </a:extLst>
          </p:cNvPr>
          <p:cNvSpPr txBox="1"/>
          <p:nvPr/>
        </p:nvSpPr>
        <p:spPr>
          <a:xfrm>
            <a:off x="6458262" y="235576"/>
            <a:ext cx="54882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</a:t>
            </a:r>
            <a:r>
              <a:rPr lang="en-US" sz="1200" dirty="0" err="1"/>
              <a:t>nccr:GenomicVariantReport</a:t>
            </a:r>
            <a:r>
              <a:rPr lang="en-US" sz="1200" dirty="0"/>
              <a:t>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cliaNumber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variantReportProviderName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baitSet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referenceGenome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dateReportGenerated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specimenId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reportSignature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reportId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microsatelliteInstability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tumorMutationBurden</a:t>
            </a:r>
            <a:r>
              <a:rPr lang="en-US" sz="1200" dirty="0"/>
              <a:t>"/&gt;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nccr:ShortVariant</a:t>
            </a:r>
            <a:r>
              <a:rPr lang="en-US" sz="1200" dirty="0"/>
              <a:t>&gt; &lt;!-- 0..n --&gt;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="geneName1"/&gt;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="position1"/&gt;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cdsEffect</a:t>
            </a:r>
            <a:r>
              <a:rPr lang="en-US" sz="1200" dirty="0"/>
              <a:t>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proteinEffect</a:t>
            </a:r>
            <a:r>
              <a:rPr lang="en-US" sz="1200" dirty="0"/>
              <a:t>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="transcript"/&gt;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functionalEffect</a:t>
            </a:r>
            <a:r>
              <a:rPr lang="en-US" sz="1200" dirty="0"/>
              <a:t>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alleleFraction</a:t>
            </a:r>
            <a:r>
              <a:rPr lang="en-US" sz="1200" dirty="0"/>
              <a:t>"/&gt; </a:t>
            </a:r>
          </a:p>
          <a:p>
            <a:r>
              <a:rPr lang="en-US" sz="1200" dirty="0"/>
              <a:t>	&lt;/</a:t>
            </a:r>
            <a:r>
              <a:rPr lang="en-US" sz="1200" dirty="0" err="1"/>
              <a:t>nccr:ShortVariant</a:t>
            </a:r>
            <a:r>
              <a:rPr lang="en-US" sz="1200" dirty="0"/>
              <a:t>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nccr:CopyNumber</a:t>
            </a:r>
            <a:r>
              <a:rPr lang="en-US" sz="1200" dirty="0"/>
              <a:t>&gt; &lt;!-- 0..n --&gt;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="geneName1"/&gt;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="position1"/&gt;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copyNumber</a:t>
            </a:r>
            <a:r>
              <a:rPr lang="en-US" sz="1200" dirty="0"/>
              <a:t>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numberOfExons</a:t>
            </a:r>
            <a:r>
              <a:rPr lang="en-US" sz="1200" dirty="0"/>
              <a:t>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="ratio"/&gt;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</a:t>
            </a:r>
            <a:r>
              <a:rPr lang="en-US" sz="1200" dirty="0" err="1"/>
              <a:t>alterationType</a:t>
            </a:r>
            <a:r>
              <a:rPr lang="en-US" sz="1200" dirty="0"/>
              <a:t>"/&gt; </a:t>
            </a:r>
          </a:p>
          <a:p>
            <a:r>
              <a:rPr lang="en-US" sz="1200" dirty="0"/>
              <a:t>	&lt;/</a:t>
            </a:r>
            <a:r>
              <a:rPr lang="en-US" sz="1200" dirty="0" err="1"/>
              <a:t>nccr:CopyNumber</a:t>
            </a:r>
            <a:r>
              <a:rPr lang="en-US" sz="1200" dirty="0"/>
              <a:t>&gt;</a:t>
            </a:r>
          </a:p>
          <a:p>
            <a:r>
              <a:rPr lang="en-US" sz="1200" dirty="0"/>
              <a:t>	&lt;</a:t>
            </a:r>
            <a:r>
              <a:rPr lang="en-US" sz="1200" dirty="0" err="1"/>
              <a:t>nccr:Rearrangement</a:t>
            </a:r>
            <a:r>
              <a:rPr lang="en-US" sz="1200" dirty="0"/>
              <a:t>&gt; &lt;!-- 0..n --&gt;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="geneName1"/&gt;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="geneName2"/&gt;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="position1"/&gt;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="position2"/&gt; </a:t>
            </a:r>
          </a:p>
          <a:p>
            <a:r>
              <a:rPr lang="en-US" sz="1200" dirty="0"/>
              <a:t>		&lt;</a:t>
            </a:r>
            <a:r>
              <a:rPr lang="en-US" sz="1200" dirty="0" err="1"/>
              <a:t>nccr:Item</a:t>
            </a:r>
            <a:r>
              <a:rPr lang="en-US" sz="1200" dirty="0"/>
              <a:t> </a:t>
            </a:r>
            <a:r>
              <a:rPr lang="en-US" sz="1200" dirty="0" err="1"/>
              <a:t>nccrId</a:t>
            </a:r>
            <a:r>
              <a:rPr lang="en-US" sz="1200" dirty="0"/>
              <a:t>="description"/&gt; 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1ED69A3-221F-F847-B7EF-7AA7119F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1" y="1469036"/>
            <a:ext cx="5426439" cy="47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0871-B706-9D48-BE2A-16923BAA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42E310-646E-7A4D-8964-096952A24BC1}"/>
              </a:ext>
            </a:extLst>
          </p:cNvPr>
          <p:cNvSpPr txBox="1">
            <a:spLocks/>
          </p:cNvSpPr>
          <p:nvPr/>
        </p:nvSpPr>
        <p:spPr>
          <a:xfrm>
            <a:off x="838200" y="3313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Isaac Hands, MPH (</a:t>
            </a:r>
            <a:r>
              <a:rPr lang="en-US" dirty="0">
                <a:hlinkClick r:id="rId2"/>
              </a:rPr>
              <a:t>isaac.hands@uky.edu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Consider joining NAACCR and contributing to Cancer Registry Standards</a:t>
            </a:r>
          </a:p>
        </p:txBody>
      </p:sp>
    </p:spTree>
    <p:extLst>
      <p:ext uri="{BB962C8B-B14F-4D97-AF65-F5344CB8AC3E}">
        <p14:creationId xmlns:p14="http://schemas.microsoft.com/office/powerpoint/2010/main" val="234029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82C4-A7DF-1D4D-B841-40475F6B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A6A1-0761-E640-B3D0-4DB47F8C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NAACCR XML</a:t>
            </a:r>
          </a:p>
          <a:p>
            <a:pPr marL="457200" lvl="1" indent="0">
              <a:buNone/>
            </a:pPr>
            <a:r>
              <a:rPr lang="en-US" b="1" dirty="0">
                <a:hlinkClick r:id="rId2"/>
              </a:rPr>
              <a:t>https://www.naaccr.org/xml</a:t>
            </a:r>
            <a:r>
              <a:rPr lang="en-US" b="1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(Data Exchange Standard, XML Specifications for Cancer Registry Records, Version 1.4) </a:t>
            </a:r>
            <a:endParaRPr lang="en-US" sz="20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extend the NAACCR XML Data Exchange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of NAACCR XML Extensions for NCCR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F6C-1E25-E34D-8FE3-11B40DD0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NAACCR XML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98C0-6821-354D-9C37-5A20E3B5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Vocabulary</a:t>
            </a:r>
          </a:p>
          <a:p>
            <a:r>
              <a:rPr lang="en-US" dirty="0"/>
              <a:t>Clinical Terminology</a:t>
            </a:r>
          </a:p>
          <a:p>
            <a:r>
              <a:rPr lang="en-US" dirty="0"/>
              <a:t>Formal Ontology (not really…)</a:t>
            </a:r>
          </a:p>
          <a:p>
            <a:r>
              <a:rPr lang="en-US" dirty="0"/>
              <a:t>Healthcare Classification System or Nomenclature</a:t>
            </a:r>
          </a:p>
          <a:p>
            <a:r>
              <a:rPr lang="en-US" dirty="0"/>
              <a:t>Coding System</a:t>
            </a:r>
          </a:p>
          <a:p>
            <a:r>
              <a:rPr lang="en-US" dirty="0"/>
              <a:t>Data Dictionary</a:t>
            </a:r>
          </a:p>
          <a:p>
            <a:r>
              <a:rPr lang="en-US" dirty="0"/>
              <a:t>Method of encryption or protocol for network transmission</a:t>
            </a:r>
          </a:p>
          <a:p>
            <a:r>
              <a:rPr lang="en-US" dirty="0"/>
              <a:t>Encounter-based EHR</a:t>
            </a:r>
          </a:p>
        </p:txBody>
      </p:sp>
    </p:spTree>
    <p:extLst>
      <p:ext uri="{BB962C8B-B14F-4D97-AF65-F5344CB8AC3E}">
        <p14:creationId xmlns:p14="http://schemas.microsoft.com/office/powerpoint/2010/main" val="380415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882F-E116-5D44-8337-327EFA28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1535413"/>
          </a:xfrm>
        </p:spPr>
        <p:txBody>
          <a:bodyPr/>
          <a:lstStyle/>
          <a:p>
            <a:r>
              <a:rPr lang="en-US" dirty="0"/>
              <a:t>NAACCR XML is a Data Exchange Standard</a:t>
            </a:r>
            <a:endParaRPr lang="en-US" sz="24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66B265-B128-B641-8AC6-DE6386332B2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49156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13359-9514-F141-9CEA-246A27C51B87}"/>
              </a:ext>
            </a:extLst>
          </p:cNvPr>
          <p:cNvSpPr txBox="1">
            <a:spLocks/>
          </p:cNvSpPr>
          <p:nvPr/>
        </p:nvSpPr>
        <p:spPr>
          <a:xfrm>
            <a:off x="709523" y="1690688"/>
            <a:ext cx="10772954" cy="461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“A standardized method of encapsulating cancer registry records for transmission from a source to a target system.”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Encapsulates a standard set of data items from the NAACCR Data Dictionary</a:t>
            </a:r>
          </a:p>
          <a:p>
            <a:pPr lvl="1"/>
            <a:r>
              <a:rPr lang="en-US" u="sng" dirty="0"/>
              <a:t>Relies on external coding standards</a:t>
            </a:r>
            <a:r>
              <a:rPr lang="en-US" dirty="0"/>
              <a:t>: AJCC, CDC, NCI, WHO, </a:t>
            </a:r>
            <a:r>
              <a:rPr lang="en-US" dirty="0" err="1"/>
              <a:t>CoC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Defines 2 methods for anyone to extend the standard</a:t>
            </a:r>
          </a:p>
        </p:txBody>
      </p:sp>
    </p:spTree>
    <p:extLst>
      <p:ext uri="{BB962C8B-B14F-4D97-AF65-F5344CB8AC3E}">
        <p14:creationId xmlns:p14="http://schemas.microsoft.com/office/powerpoint/2010/main" val="26999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3B9F4-7670-1345-A461-4838DC54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7" b="19004"/>
          <a:stretch/>
        </p:blipFill>
        <p:spPr>
          <a:xfrm>
            <a:off x="1234426" y="2661103"/>
            <a:ext cx="2146300" cy="1260099"/>
          </a:xfrm>
          <a:prstGeom prst="rect">
            <a:avLst/>
          </a:prstGeom>
        </p:spPr>
      </p:pic>
      <p:pic>
        <p:nvPicPr>
          <p:cNvPr id="7" name="Picture 6" descr="A fountai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B7A8DE44-579A-994E-B31D-A4834058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7" t="27919" b="4204"/>
          <a:stretch/>
        </p:blipFill>
        <p:spPr>
          <a:xfrm>
            <a:off x="4859935" y="4253854"/>
            <a:ext cx="2802455" cy="1569094"/>
          </a:xfrm>
          <a:prstGeom prst="rect">
            <a:avLst/>
          </a:prstGeom>
        </p:spPr>
      </p:pic>
      <p:pic>
        <p:nvPicPr>
          <p:cNvPr id="9" name="Picture 8" descr="A flag on a pol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4A0CB41-6F23-0D4A-9EEC-6513446B3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82" y="4106688"/>
            <a:ext cx="1490133" cy="167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98D395-52DC-214A-A31B-341C3BA5F825}"/>
              </a:ext>
            </a:extLst>
          </p:cNvPr>
          <p:cNvSpPr txBox="1"/>
          <p:nvPr/>
        </p:nvSpPr>
        <p:spPr>
          <a:xfrm>
            <a:off x="1131362" y="2267882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 Cancer Registry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F15B9-5BA5-4D4D-87D8-0770C71CC7EB}"/>
              </a:ext>
            </a:extLst>
          </p:cNvPr>
          <p:cNvSpPr txBox="1"/>
          <p:nvPr/>
        </p:nvSpPr>
        <p:spPr>
          <a:xfrm>
            <a:off x="5050550" y="3915986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Cancer Registry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B5077-8933-A84E-9944-E2DB6512721A}"/>
              </a:ext>
            </a:extLst>
          </p:cNvPr>
          <p:cNvSpPr txBox="1"/>
          <p:nvPr/>
        </p:nvSpPr>
        <p:spPr>
          <a:xfrm>
            <a:off x="9223454" y="3652133"/>
            <a:ext cx="18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NCI SEER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8DD47D-B0E9-F142-90DC-863855A54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557" y="1031993"/>
            <a:ext cx="1128314" cy="656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10AAF8-F121-054D-B660-F49EA3F4F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368" y="997079"/>
            <a:ext cx="753403" cy="9769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BC4913-30BC-9342-8AB3-952BA7E00AE5}"/>
              </a:ext>
            </a:extLst>
          </p:cNvPr>
          <p:cNvSpPr txBox="1"/>
          <p:nvPr/>
        </p:nvSpPr>
        <p:spPr>
          <a:xfrm>
            <a:off x="1452538" y="291914"/>
            <a:ext cx="1571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Medical Records,</a:t>
            </a:r>
          </a:p>
          <a:p>
            <a:pPr algn="ctr"/>
            <a:r>
              <a:rPr lang="en-US" sz="1400" dirty="0"/>
              <a:t>Lab Reports,</a:t>
            </a:r>
          </a:p>
          <a:p>
            <a:pPr algn="ctr"/>
            <a:r>
              <a:rPr lang="en-US" sz="1400" dirty="0"/>
              <a:t>Surgical Notes,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27924C-7716-4745-9316-C43B4EF8FB8A}"/>
              </a:ext>
            </a:extLst>
          </p:cNvPr>
          <p:cNvSpPr txBox="1"/>
          <p:nvPr/>
        </p:nvSpPr>
        <p:spPr>
          <a:xfrm>
            <a:off x="1531244" y="4475839"/>
            <a:ext cx="175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Cancer Abstracts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D750FD-D755-5045-B5C6-EE3C9A517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549" y="4845171"/>
            <a:ext cx="867226" cy="108403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37D143-BF55-2540-B4BE-12751FACD37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359295" y="1854881"/>
            <a:ext cx="0" cy="4130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8024C4-8FC1-0843-AEB7-199BAB126BEE}"/>
              </a:ext>
            </a:extLst>
          </p:cNvPr>
          <p:cNvCxnSpPr>
            <a:cxnSpLocks/>
          </p:cNvCxnSpPr>
          <p:nvPr/>
        </p:nvCxnSpPr>
        <p:spPr>
          <a:xfrm>
            <a:off x="2359295" y="4021465"/>
            <a:ext cx="0" cy="4154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D30FD4-F8C4-914D-ACBE-46B49CE7BB3C}"/>
              </a:ext>
            </a:extLst>
          </p:cNvPr>
          <p:cNvCxnSpPr>
            <a:cxnSpLocks/>
          </p:cNvCxnSpPr>
          <p:nvPr/>
        </p:nvCxnSpPr>
        <p:spPr>
          <a:xfrm>
            <a:off x="3206881" y="5096756"/>
            <a:ext cx="161199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B4202FB-7552-414F-8473-326C7546C35A}"/>
              </a:ext>
            </a:extLst>
          </p:cNvPr>
          <p:cNvSpPr txBox="1"/>
          <p:nvPr/>
        </p:nvSpPr>
        <p:spPr>
          <a:xfrm>
            <a:off x="3304214" y="4721804"/>
            <a:ext cx="14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NAACCR XML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E2FB0FC-14F3-7D4D-BDAD-01C260324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216" y="5182381"/>
            <a:ext cx="561321" cy="561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66CFA7-9D8F-5B49-A062-6DABC96BD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7769" y="1812984"/>
            <a:ext cx="629223" cy="6943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F007C2C-233C-B54D-B043-576F45CB6AE0}"/>
              </a:ext>
            </a:extLst>
          </p:cNvPr>
          <p:cNvSpPr txBox="1"/>
          <p:nvPr/>
        </p:nvSpPr>
        <p:spPr>
          <a:xfrm>
            <a:off x="4229537" y="1482102"/>
            <a:ext cx="185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 Certificates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F1FA87D-D0CF-894F-9757-476C4D8687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124" y="1833850"/>
            <a:ext cx="629223" cy="6943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6ABC795-91D6-194D-AF06-0BE26E1BA3B0}"/>
              </a:ext>
            </a:extLst>
          </p:cNvPr>
          <p:cNvSpPr txBox="1"/>
          <p:nvPr/>
        </p:nvSpPr>
        <p:spPr>
          <a:xfrm>
            <a:off x="6497026" y="1502438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Medicare Data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56A96A-592F-4448-8B31-CB5D633E42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803" y="2630138"/>
            <a:ext cx="629223" cy="6943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D1A34F5-AA3D-F942-8F6E-C9363F5D8A5B}"/>
              </a:ext>
            </a:extLst>
          </p:cNvPr>
          <p:cNvSpPr txBox="1"/>
          <p:nvPr/>
        </p:nvSpPr>
        <p:spPr>
          <a:xfrm>
            <a:off x="5596192" y="2337705"/>
            <a:ext cx="119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Lexis Nexis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7ED3B1-2E44-7A4A-BD8A-F575989E2DD1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5082381" y="2507299"/>
            <a:ext cx="578610" cy="12694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AC9FD5A-A6A5-6E48-A84A-E77C8F0D31D4}"/>
              </a:ext>
            </a:extLst>
          </p:cNvPr>
          <p:cNvCxnSpPr>
            <a:cxnSpLocks/>
          </p:cNvCxnSpPr>
          <p:nvPr/>
        </p:nvCxnSpPr>
        <p:spPr>
          <a:xfrm>
            <a:off x="6192413" y="3308440"/>
            <a:ext cx="17826" cy="48921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A7DE07-0A50-5F46-A5EB-5661F9977BC9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6737308" y="2528165"/>
            <a:ext cx="522428" cy="126949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3C9695-B75C-B946-85D5-8C19F968DC9D}"/>
              </a:ext>
            </a:extLst>
          </p:cNvPr>
          <p:cNvCxnSpPr>
            <a:cxnSpLocks/>
          </p:cNvCxnSpPr>
          <p:nvPr/>
        </p:nvCxnSpPr>
        <p:spPr>
          <a:xfrm>
            <a:off x="7721996" y="5067197"/>
            <a:ext cx="1522175" cy="1244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36A7E4C-5239-BF43-8AC8-E4D781A039F7}"/>
              </a:ext>
            </a:extLst>
          </p:cNvPr>
          <p:cNvSpPr txBox="1"/>
          <p:nvPr/>
        </p:nvSpPr>
        <p:spPr>
          <a:xfrm>
            <a:off x="7712845" y="4710313"/>
            <a:ext cx="14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NAACCR XML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6D634B9-72B3-C941-8AE7-6B308485D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9537" y="5155868"/>
            <a:ext cx="561321" cy="56132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30951D1-7FC1-0145-8D83-786A51979EB8}"/>
              </a:ext>
            </a:extLst>
          </p:cNvPr>
          <p:cNvSpPr txBox="1"/>
          <p:nvPr/>
        </p:nvSpPr>
        <p:spPr>
          <a:xfrm>
            <a:off x="5616209" y="255648"/>
            <a:ext cx="6430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Typical Cancer Registry Data Flow</a:t>
            </a:r>
          </a:p>
        </p:txBody>
      </p:sp>
    </p:spTree>
    <p:extLst>
      <p:ext uri="{BB962C8B-B14F-4D97-AF65-F5344CB8AC3E}">
        <p14:creationId xmlns:p14="http://schemas.microsoft.com/office/powerpoint/2010/main" val="4664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2F7C-06D6-194F-8F23-DEFBCF20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NAACCR XML Standard in One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7DE5-6F48-CD4F-B145-E11DC64F4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7" y="1825625"/>
            <a:ext cx="6690421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XML Data Files</a:t>
            </a:r>
          </a:p>
          <a:p>
            <a:pPr marL="0" indent="0"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&lt;</a:t>
            </a:r>
            <a:r>
              <a:rPr lang="en-US" sz="2000" dirty="0" err="1">
                <a:solidFill>
                  <a:sysClr val="windowText" lastClr="000000"/>
                </a:solidFill>
              </a:rPr>
              <a:t>NaaccrData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</a:rPr>
              <a:t>recordType</a:t>
            </a:r>
            <a:r>
              <a:rPr lang="en-US" sz="2000" dirty="0">
                <a:solidFill>
                  <a:sysClr val="windowText" lastClr="000000"/>
                </a:solidFill>
              </a:rPr>
              <a:t>=”C”&gt;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    &lt;Patient&gt;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        &lt;Item </a:t>
            </a:r>
            <a:r>
              <a:rPr lang="en-US" sz="2000" dirty="0" err="1">
                <a:solidFill>
                  <a:srgbClr val="00B050"/>
                </a:solidFill>
              </a:rPr>
              <a:t>naaccrId</a:t>
            </a:r>
            <a:r>
              <a:rPr lang="en-US" sz="2000" dirty="0">
                <a:solidFill>
                  <a:srgbClr val="00B050"/>
                </a:solidFill>
              </a:rPr>
              <a:t>="</a:t>
            </a:r>
            <a:r>
              <a:rPr lang="en-US" sz="2000" dirty="0" err="1">
                <a:solidFill>
                  <a:srgbClr val="00B050"/>
                </a:solidFill>
              </a:rPr>
              <a:t>dateOfBirth</a:t>
            </a:r>
            <a:r>
              <a:rPr lang="en-US" sz="2000" dirty="0">
                <a:solidFill>
                  <a:srgbClr val="00B050"/>
                </a:solidFill>
              </a:rPr>
              <a:t>"&gt;</a:t>
            </a:r>
            <a:r>
              <a:rPr lang="en-US" sz="2000" dirty="0"/>
              <a:t>20100101</a:t>
            </a:r>
            <a:r>
              <a:rPr lang="en-US" sz="2000" dirty="0">
                <a:solidFill>
                  <a:srgbClr val="00B050"/>
                </a:solidFill>
              </a:rPr>
              <a:t>&lt;/Item&gt;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&lt;Tumor&gt;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                &lt;Item </a:t>
            </a:r>
            <a:r>
              <a:rPr lang="en-US" sz="2000" dirty="0" err="1">
                <a:solidFill>
                  <a:srgbClr val="00B050"/>
                </a:solidFill>
              </a:rPr>
              <a:t>naaccrId</a:t>
            </a:r>
            <a:r>
              <a:rPr lang="en-US" sz="2000" dirty="0">
                <a:solidFill>
                  <a:srgbClr val="00B050"/>
                </a:solidFill>
              </a:rPr>
              <a:t>=“</a:t>
            </a:r>
            <a:r>
              <a:rPr lang="en-US" sz="2000" dirty="0" err="1">
                <a:solidFill>
                  <a:srgbClr val="00B050"/>
                </a:solidFill>
              </a:rPr>
              <a:t>primarySite</a:t>
            </a:r>
            <a:r>
              <a:rPr lang="en-US" sz="2000" dirty="0">
                <a:solidFill>
                  <a:srgbClr val="00B050"/>
                </a:solidFill>
              </a:rPr>
              <a:t>”&gt;</a:t>
            </a:r>
            <a:r>
              <a:rPr lang="en-US" sz="2000" dirty="0"/>
              <a:t>C712</a:t>
            </a:r>
            <a:r>
              <a:rPr lang="en-US" sz="2000" dirty="0">
                <a:solidFill>
                  <a:srgbClr val="00B050"/>
                </a:solidFill>
              </a:rPr>
              <a:t>&lt;/Item&gt;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                &lt;Item </a:t>
            </a:r>
            <a:r>
              <a:rPr lang="en-US" sz="2000" dirty="0" err="1">
                <a:solidFill>
                  <a:srgbClr val="00B050"/>
                </a:solidFill>
              </a:rPr>
              <a:t>naaccrId</a:t>
            </a:r>
            <a:r>
              <a:rPr lang="en-US" sz="2000" dirty="0">
                <a:solidFill>
                  <a:srgbClr val="00B050"/>
                </a:solidFill>
              </a:rPr>
              <a:t>="histologicTypeIcdO3"&gt;</a:t>
            </a:r>
            <a:r>
              <a:rPr lang="en-US" sz="2000" dirty="0"/>
              <a:t>9539</a:t>
            </a:r>
            <a:r>
              <a:rPr lang="en-US" sz="2000" dirty="0">
                <a:solidFill>
                  <a:srgbClr val="00B050"/>
                </a:solidFill>
              </a:rPr>
              <a:t>&lt;/Item&gt;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        &lt;/Tumor&gt;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    &lt;/Patient&gt;</a:t>
            </a:r>
          </a:p>
          <a:p>
            <a:pPr marL="0" indent="0"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&lt;/</a:t>
            </a:r>
            <a:r>
              <a:rPr lang="en-US" sz="2000" dirty="0" err="1">
                <a:solidFill>
                  <a:sysClr val="windowText" lastClr="000000"/>
                </a:solidFill>
              </a:rPr>
              <a:t>NaaccrData</a:t>
            </a:r>
            <a:r>
              <a:rPr lang="en-US" sz="2000" dirty="0">
                <a:solidFill>
                  <a:sysClr val="windowText" lastClr="000000"/>
                </a:solidFill>
              </a:rPr>
              <a:t>&gt;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912F2-760F-3241-803B-9BDB812F6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5258" y="1825625"/>
            <a:ext cx="4128541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XML Dictionary Files</a:t>
            </a:r>
          </a:p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dirty="0" err="1"/>
              <a:t>NaaccrDictionary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    &lt;</a:t>
            </a:r>
            <a:r>
              <a:rPr lang="en-US" sz="2000" dirty="0" err="1"/>
              <a:t>ItemDefs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&lt;</a:t>
            </a:r>
            <a:r>
              <a:rPr lang="en-US" sz="2000" dirty="0" err="1">
                <a:solidFill>
                  <a:srgbClr val="7030A0"/>
                </a:solidFill>
              </a:rPr>
              <a:t>ItemDef</a:t>
            </a:r>
            <a:r>
              <a:rPr lang="en-US" sz="2000" dirty="0">
                <a:solidFill>
                  <a:srgbClr val="7030A0"/>
                </a:solidFill>
              </a:rPr>
              <a:t> 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naaccrId</a:t>
            </a:r>
            <a:r>
              <a:rPr lang="en-US" sz="2000" dirty="0">
                <a:solidFill>
                  <a:srgbClr val="7030A0"/>
                </a:solidFill>
              </a:rPr>
              <a:t>="</a:t>
            </a:r>
            <a:r>
              <a:rPr lang="en-US" sz="2000" dirty="0" err="1">
                <a:solidFill>
                  <a:srgbClr val="7030A0"/>
                </a:solidFill>
              </a:rPr>
              <a:t>primarySite</a:t>
            </a:r>
            <a:r>
              <a:rPr lang="en-US" sz="2000" dirty="0">
                <a:solidFill>
                  <a:srgbClr val="7030A0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naaccrNum</a:t>
            </a:r>
            <a:r>
              <a:rPr lang="en-US" sz="2000" dirty="0">
                <a:solidFill>
                  <a:srgbClr val="7030A0"/>
                </a:solidFill>
              </a:rPr>
              <a:t>="400”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naaccrName</a:t>
            </a:r>
            <a:r>
              <a:rPr lang="en-US" sz="2000" dirty="0">
                <a:solidFill>
                  <a:srgbClr val="7030A0"/>
                </a:solidFill>
              </a:rPr>
              <a:t>="Primary Site”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length="4”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recordTypes</a:t>
            </a:r>
            <a:r>
              <a:rPr lang="en-US" sz="2000" dirty="0">
                <a:solidFill>
                  <a:srgbClr val="7030A0"/>
                </a:solidFill>
              </a:rPr>
              <a:t>="A,M,C,I”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parentXmlElement</a:t>
            </a:r>
            <a:r>
              <a:rPr lang="en-US" sz="2000" dirty="0">
                <a:solidFill>
                  <a:srgbClr val="7030A0"/>
                </a:solidFill>
              </a:rPr>
              <a:t>="Tumor"/&gt;</a:t>
            </a:r>
          </a:p>
        </p:txBody>
      </p:sp>
    </p:spTree>
    <p:extLst>
      <p:ext uri="{BB962C8B-B14F-4D97-AF65-F5344CB8AC3E}">
        <p14:creationId xmlns:p14="http://schemas.microsoft.com/office/powerpoint/2010/main" val="2490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97E1-4CBB-F249-A1DE-885E72BA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Extend the NAACCR XML Standard </a:t>
            </a:r>
            <a:br>
              <a:rPr lang="en-US" dirty="0"/>
            </a:br>
            <a:r>
              <a:rPr lang="en-US" dirty="0"/>
              <a:t>Method 1: Create a NAACCR XML User Dictionary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5E0AB5-C521-AA41-86C7-60F7CD3BFE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749082"/>
              </p:ext>
            </p:extLst>
          </p:nvPr>
        </p:nvGraphicFramePr>
        <p:xfrm>
          <a:off x="5475889" y="1825625"/>
          <a:ext cx="6381331" cy="433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99">
                  <a:extLst>
                    <a:ext uri="{9D8B030D-6E8A-4147-A177-3AD203B41FA5}">
                      <a16:colId xmlns:a16="http://schemas.microsoft.com/office/drawing/2014/main" val="54931987"/>
                    </a:ext>
                  </a:extLst>
                </a:gridCol>
                <a:gridCol w="3418032">
                  <a:extLst>
                    <a:ext uri="{9D8B030D-6E8A-4147-A177-3AD203B41FA5}">
                      <a16:colId xmlns:a16="http://schemas.microsoft.com/office/drawing/2014/main" val="3474761017"/>
                    </a:ext>
                  </a:extLst>
                </a:gridCol>
              </a:tblGrid>
              <a:tr h="5413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82826"/>
                  </a:ext>
                </a:extLst>
              </a:tr>
              <a:tr h="1501626">
                <a:tc>
                  <a:txBody>
                    <a:bodyPr/>
                    <a:lstStyle/>
                    <a:p>
                      <a:r>
                        <a:rPr lang="en-US" dirty="0"/>
                        <a:t>Easy to implement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 not support hierarchical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359397"/>
                  </a:ext>
                </a:extLst>
              </a:tr>
              <a:tr h="1177498">
                <a:tc>
                  <a:txBody>
                    <a:bodyPr/>
                    <a:lstStyle/>
                    <a:p>
                      <a:r>
                        <a:rPr lang="en-US" dirty="0"/>
                        <a:t>Works with existing NAACCR XML software, including EDITS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Does not support multiplicity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945634"/>
                  </a:ext>
                </a:extLst>
              </a:tr>
              <a:tr h="1117143">
                <a:tc>
                  <a:txBody>
                    <a:bodyPr/>
                    <a:lstStyle/>
                    <a:p>
                      <a:r>
                        <a:rPr lang="en-US" dirty="0"/>
                        <a:t>Many examples already exist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467108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699171-C10E-354B-A890-1010A53775B3}"/>
              </a:ext>
            </a:extLst>
          </p:cNvPr>
          <p:cNvSpPr txBox="1">
            <a:spLocks/>
          </p:cNvSpPr>
          <p:nvPr/>
        </p:nvSpPr>
        <p:spPr>
          <a:xfrm>
            <a:off x="838200" y="1811940"/>
            <a:ext cx="4535774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Custom XML User Dictionary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&lt;</a:t>
            </a:r>
            <a:r>
              <a:rPr lang="en-US" sz="2000" dirty="0" err="1"/>
              <a:t>NaaccrDictionary</a:t>
            </a:r>
            <a:r>
              <a:rPr lang="en-US" sz="2000" dirty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  &lt;</a:t>
            </a:r>
            <a:r>
              <a:rPr lang="en-US" sz="2000" dirty="0" err="1"/>
              <a:t>ItemDefs</a:t>
            </a:r>
            <a:r>
              <a:rPr lang="en-US" sz="2000" dirty="0"/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      </a:t>
            </a:r>
            <a:r>
              <a:rPr lang="en-US" sz="2000" dirty="0">
                <a:solidFill>
                  <a:srgbClr val="7030A0"/>
                </a:solidFill>
              </a:rPr>
              <a:t>&lt;</a:t>
            </a:r>
            <a:r>
              <a:rPr lang="en-US" sz="2000" dirty="0" err="1">
                <a:solidFill>
                  <a:srgbClr val="7030A0"/>
                </a:solidFill>
              </a:rPr>
              <a:t>ItemDef</a:t>
            </a:r>
            <a:r>
              <a:rPr lang="en-US" sz="2000" dirty="0">
                <a:solidFill>
                  <a:srgbClr val="7030A0"/>
                </a:solidFill>
              </a:rPr>
              <a:t>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naaccrId</a:t>
            </a:r>
            <a:r>
              <a:rPr lang="en-US" sz="2000" dirty="0">
                <a:solidFill>
                  <a:srgbClr val="7030A0"/>
                </a:solidFill>
              </a:rPr>
              <a:t>=”</a:t>
            </a:r>
            <a:r>
              <a:rPr lang="en-US" sz="2000" dirty="0" err="1">
                <a:solidFill>
                  <a:srgbClr val="7030A0"/>
                </a:solidFill>
              </a:rPr>
              <a:t>ecogStatus</a:t>
            </a:r>
            <a:r>
              <a:rPr lang="en-US" sz="2000" dirty="0">
                <a:solidFill>
                  <a:srgbClr val="7030A0"/>
                </a:solidFill>
              </a:rPr>
              <a:t>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naaccrNum</a:t>
            </a:r>
            <a:r>
              <a:rPr lang="en-US" sz="2000" dirty="0">
                <a:solidFill>
                  <a:srgbClr val="7030A0"/>
                </a:solidFill>
              </a:rPr>
              <a:t>=”91000”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naaccrName</a:t>
            </a:r>
            <a:r>
              <a:rPr lang="en-US" sz="2000" dirty="0">
                <a:solidFill>
                  <a:srgbClr val="7030A0"/>
                </a:solidFill>
              </a:rPr>
              <a:t>=”ECOG Status”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length=”1”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recordTypes</a:t>
            </a:r>
            <a:r>
              <a:rPr lang="en-US" sz="2000" dirty="0">
                <a:solidFill>
                  <a:srgbClr val="7030A0"/>
                </a:solidFill>
              </a:rPr>
              <a:t>="A,M,C,I”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030A0"/>
                </a:solidFill>
              </a:rPr>
              <a:t>            </a:t>
            </a:r>
            <a:r>
              <a:rPr lang="en-US" sz="2000" dirty="0" err="1">
                <a:solidFill>
                  <a:srgbClr val="7030A0"/>
                </a:solidFill>
              </a:rPr>
              <a:t>parentXmlElement</a:t>
            </a:r>
            <a:r>
              <a:rPr lang="en-US" sz="2000" dirty="0">
                <a:solidFill>
                  <a:srgbClr val="7030A0"/>
                </a:solidFill>
              </a:rPr>
              <a:t>=”Tumor"/&gt;</a:t>
            </a:r>
          </a:p>
        </p:txBody>
      </p:sp>
    </p:spTree>
    <p:extLst>
      <p:ext uri="{BB962C8B-B14F-4D97-AF65-F5344CB8AC3E}">
        <p14:creationId xmlns:p14="http://schemas.microsoft.com/office/powerpoint/2010/main" val="94363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97E1-4CBB-F249-A1DE-885E72BA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Extend the NAACCR XML Standard Method 2: Define custom XML namespace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05E0AB5-C521-AA41-86C7-60F7CD3BFE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1525466"/>
              </p:ext>
            </p:extLst>
          </p:nvPr>
        </p:nvGraphicFramePr>
        <p:xfrm>
          <a:off x="6213423" y="1825624"/>
          <a:ext cx="5400509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543">
                  <a:extLst>
                    <a:ext uri="{9D8B030D-6E8A-4147-A177-3AD203B41FA5}">
                      <a16:colId xmlns:a16="http://schemas.microsoft.com/office/drawing/2014/main" val="54931987"/>
                    </a:ext>
                  </a:extLst>
                </a:gridCol>
                <a:gridCol w="2758966">
                  <a:extLst>
                    <a:ext uri="{9D8B030D-6E8A-4147-A177-3AD203B41FA5}">
                      <a16:colId xmlns:a16="http://schemas.microsoft.com/office/drawing/2014/main" val="3474761017"/>
                    </a:ext>
                  </a:extLst>
                </a:gridCol>
              </a:tblGrid>
              <a:tr h="5278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82826"/>
                  </a:ext>
                </a:extLst>
              </a:tr>
              <a:tr h="1251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Supports hierarchical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Requires custom software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359397"/>
                  </a:ext>
                </a:extLst>
              </a:tr>
              <a:tr h="1319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Supports multiplicity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Open-ended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945634"/>
                  </a:ext>
                </a:extLst>
              </a:tr>
              <a:tr h="1251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Few examples exist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46710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F84B66-39BC-6446-94B1-7929A9DE2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8" y="1825625"/>
            <a:ext cx="5517932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Custom XML Namespace</a:t>
            </a:r>
          </a:p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dirty="0" err="1"/>
              <a:t>NaaccrData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    </a:t>
            </a:r>
            <a:r>
              <a:rPr lang="en-US" sz="2000" dirty="0" err="1">
                <a:solidFill>
                  <a:srgbClr val="0432FF"/>
                </a:solidFill>
              </a:rPr>
              <a:t>xmlns:nccr</a:t>
            </a:r>
            <a:r>
              <a:rPr lang="en-US" sz="2000" dirty="0">
                <a:solidFill>
                  <a:srgbClr val="0432FF"/>
                </a:solidFill>
              </a:rPr>
              <a:t>="https://</a:t>
            </a:r>
            <a:r>
              <a:rPr lang="en-US" sz="2000" dirty="0" err="1">
                <a:solidFill>
                  <a:srgbClr val="0432FF"/>
                </a:solidFill>
              </a:rPr>
              <a:t>www.cancer.gov</a:t>
            </a:r>
            <a:r>
              <a:rPr lang="en-US" sz="2000" dirty="0">
                <a:solidFill>
                  <a:srgbClr val="0432FF"/>
                </a:solidFill>
              </a:rPr>
              <a:t>/</a:t>
            </a:r>
            <a:r>
              <a:rPr lang="en-US" sz="2000" dirty="0" err="1">
                <a:solidFill>
                  <a:srgbClr val="0432FF"/>
                </a:solidFill>
              </a:rPr>
              <a:t>nccr</a:t>
            </a:r>
            <a:r>
              <a:rPr lang="en-US" sz="2000" dirty="0">
                <a:solidFill>
                  <a:srgbClr val="0432FF"/>
                </a:solidFill>
              </a:rPr>
              <a:t>"&gt;</a:t>
            </a:r>
          </a:p>
          <a:p>
            <a:pPr marL="0" indent="0">
              <a:buNone/>
            </a:pPr>
            <a:r>
              <a:rPr lang="en-US" sz="2000" dirty="0"/>
              <a:t>    &lt;Patient&gt;</a:t>
            </a:r>
          </a:p>
          <a:p>
            <a:pPr marL="0" indent="0">
              <a:buNone/>
            </a:pPr>
            <a:r>
              <a:rPr lang="en-US" sz="2000" dirty="0"/>
              <a:t>        &lt;Item </a:t>
            </a:r>
            <a:r>
              <a:rPr lang="en-US" sz="2000" dirty="0" err="1"/>
              <a:t>naaccrId</a:t>
            </a:r>
            <a:r>
              <a:rPr lang="en-US" sz="2000" dirty="0"/>
              <a:t>="</a:t>
            </a:r>
            <a:r>
              <a:rPr lang="en-US" sz="2000" dirty="0" err="1"/>
              <a:t>patientIdNumber</a:t>
            </a:r>
            <a:r>
              <a:rPr lang="en-US" sz="2000" dirty="0"/>
              <a:t>"&gt;12345678&gt;/Item&gt;</a:t>
            </a:r>
          </a:p>
          <a:p>
            <a:pPr marL="0" indent="0">
              <a:buNone/>
            </a:pPr>
            <a:r>
              <a:rPr lang="en-US" sz="2000" dirty="0"/>
              <a:t>            &lt;Tumor&gt;</a:t>
            </a:r>
          </a:p>
          <a:p>
            <a:pPr marL="0" indent="0">
              <a:buNone/>
            </a:pPr>
            <a:r>
              <a:rPr lang="en-US" sz="2000" dirty="0"/>
              <a:t>                &lt;Item </a:t>
            </a:r>
            <a:r>
              <a:rPr lang="en-US" sz="2000" dirty="0" err="1"/>
              <a:t>naaccrId</a:t>
            </a:r>
            <a:r>
              <a:rPr lang="en-US" sz="2000" dirty="0"/>
              <a:t>="</a:t>
            </a:r>
            <a:r>
              <a:rPr lang="en-US" sz="2000" dirty="0" err="1"/>
              <a:t>primarySite</a:t>
            </a:r>
            <a:r>
              <a:rPr lang="en-US" sz="2000" dirty="0"/>
              <a:t>"&gt;C345&lt;/Item&gt;</a:t>
            </a:r>
          </a:p>
          <a:p>
            <a:pPr marL="0" indent="0">
              <a:buNone/>
            </a:pPr>
            <a:r>
              <a:rPr lang="en-US" sz="2000" dirty="0"/>
              <a:t>                &lt;Item </a:t>
            </a:r>
            <a:r>
              <a:rPr lang="en-US" sz="2000" dirty="0" err="1"/>
              <a:t>naaccrId</a:t>
            </a:r>
            <a:r>
              <a:rPr lang="en-US" sz="2000" dirty="0"/>
              <a:t>="histologicTypeIcdO3"&gt;8100&lt;/Item&gt;</a:t>
            </a:r>
          </a:p>
          <a:p>
            <a:pPr marL="0" indent="0">
              <a:buNone/>
            </a:pPr>
            <a:r>
              <a:rPr lang="en-US" sz="2000" dirty="0"/>
              <a:t>                </a:t>
            </a:r>
            <a:r>
              <a:rPr lang="en-US" sz="2000" dirty="0">
                <a:solidFill>
                  <a:srgbClr val="0432FF"/>
                </a:solidFill>
              </a:rPr>
              <a:t>&lt;</a:t>
            </a:r>
            <a:r>
              <a:rPr lang="en-US" sz="2000" dirty="0" err="1">
                <a:solidFill>
                  <a:srgbClr val="0432FF"/>
                </a:solidFill>
              </a:rPr>
              <a:t>nccr:SpecimenReport</a:t>
            </a:r>
            <a:r>
              <a:rPr lang="en-US" sz="2000" dirty="0">
                <a:solidFill>
                  <a:srgbClr val="0432FF"/>
                </a:solidFill>
              </a:rPr>
              <a:t>&gt;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                    &lt;</a:t>
            </a:r>
            <a:r>
              <a:rPr lang="en-US" sz="2000" dirty="0" err="1">
                <a:solidFill>
                  <a:srgbClr val="0432FF"/>
                </a:solidFill>
              </a:rPr>
              <a:t>nccr:Specimen</a:t>
            </a:r>
            <a:r>
              <a:rPr lang="en-US" sz="20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                        &lt;</a:t>
            </a:r>
            <a:r>
              <a:rPr lang="en-US" sz="2000" dirty="0" err="1">
                <a:solidFill>
                  <a:srgbClr val="0432FF"/>
                </a:solidFill>
              </a:rPr>
              <a:t>nccr:Item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 err="1">
                <a:solidFill>
                  <a:srgbClr val="0432FF"/>
                </a:solidFill>
              </a:rPr>
              <a:t>nccrId</a:t>
            </a:r>
            <a:r>
              <a:rPr lang="en-US" sz="2000" dirty="0">
                <a:solidFill>
                  <a:srgbClr val="0432FF"/>
                </a:solidFill>
              </a:rPr>
              <a:t>="</a:t>
            </a:r>
            <a:r>
              <a:rPr lang="en-US" sz="2000" dirty="0" err="1">
                <a:solidFill>
                  <a:srgbClr val="0432FF"/>
                </a:solidFill>
              </a:rPr>
              <a:t>specimenId</a:t>
            </a:r>
            <a:r>
              <a:rPr lang="en-US" sz="2000" dirty="0">
                <a:solidFill>
                  <a:srgbClr val="0432FF"/>
                </a:solidFill>
              </a:rPr>
              <a:t>"/&gt;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	    &lt;</a:t>
            </a:r>
            <a:r>
              <a:rPr lang="en-US" sz="2000" dirty="0" err="1">
                <a:solidFill>
                  <a:srgbClr val="0432FF"/>
                </a:solidFill>
              </a:rPr>
              <a:t>nccr:Item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dirty="0" err="1">
                <a:solidFill>
                  <a:srgbClr val="0432FF"/>
                </a:solidFill>
              </a:rPr>
              <a:t>nccrId</a:t>
            </a:r>
            <a:r>
              <a:rPr lang="en-US" sz="2000" dirty="0">
                <a:solidFill>
                  <a:srgbClr val="0432FF"/>
                </a:solidFill>
              </a:rPr>
              <a:t>="</a:t>
            </a:r>
            <a:r>
              <a:rPr lang="en-US" sz="2000" dirty="0" err="1">
                <a:solidFill>
                  <a:srgbClr val="0432FF"/>
                </a:solidFill>
              </a:rPr>
              <a:t>specimenCollectionDate</a:t>
            </a:r>
            <a:r>
              <a:rPr lang="en-US" sz="2000" dirty="0">
                <a:solidFill>
                  <a:srgbClr val="0432FF"/>
                </a:solidFill>
              </a:rPr>
              <a:t>"/&gt;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	&lt;/</a:t>
            </a:r>
            <a:r>
              <a:rPr lang="en-US" sz="2000" dirty="0" err="1">
                <a:solidFill>
                  <a:srgbClr val="0432FF"/>
                </a:solidFill>
              </a:rPr>
              <a:t>nccr:Specimen</a:t>
            </a:r>
            <a:r>
              <a:rPr lang="en-US" sz="2000" dirty="0">
                <a:solidFill>
                  <a:srgbClr val="0432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	&lt;</a:t>
            </a:r>
            <a:r>
              <a:rPr lang="en-US" sz="2000" dirty="0" err="1">
                <a:solidFill>
                  <a:srgbClr val="0432FF"/>
                </a:solidFill>
              </a:rPr>
              <a:t>nccr:GenomicVariantReport</a:t>
            </a:r>
            <a:r>
              <a:rPr lang="en-US" sz="2000" dirty="0">
                <a:solidFill>
                  <a:srgbClr val="0432FF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9175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FDF4-4BF9-2441-B9A8-E489E03D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Proposed for P30 Supplement by </a:t>
            </a:r>
            <a:br>
              <a:rPr lang="en-US" dirty="0"/>
            </a:br>
            <a:r>
              <a:rPr lang="en-US" dirty="0"/>
              <a:t>University of Kentucky Markey Cancer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AFD5-3F4C-AB43-A152-6B8CA267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1:  Multidimensional Population-Based </a:t>
            </a:r>
            <a:br>
              <a:rPr lang="en-US" dirty="0"/>
            </a:br>
            <a:r>
              <a:rPr lang="en-US" dirty="0"/>
              <a:t>Childhood Brain and CNS Tumor Data</a:t>
            </a:r>
          </a:p>
          <a:p>
            <a:endParaRPr lang="en-US" dirty="0"/>
          </a:p>
          <a:p>
            <a:r>
              <a:rPr lang="en-US" dirty="0"/>
              <a:t>Aim 2: Genomic and Detailed Treatment Data for </a:t>
            </a:r>
            <a:br>
              <a:rPr lang="en-US" dirty="0"/>
            </a:br>
            <a:r>
              <a:rPr lang="en-US" dirty="0"/>
              <a:t>MCC Childhood Cancer Patients</a:t>
            </a:r>
          </a:p>
          <a:p>
            <a:endParaRPr lang="en-US" dirty="0"/>
          </a:p>
          <a:p>
            <a:r>
              <a:rPr lang="en-US" dirty="0"/>
              <a:t>Aim 3:  Submission of Molecular, Clinical and Outcome Data from Childhood Cases from the Oncology Research Information Exchange Network (ORIEN)</a:t>
            </a:r>
          </a:p>
        </p:txBody>
      </p:sp>
    </p:spTree>
    <p:extLst>
      <p:ext uri="{BB962C8B-B14F-4D97-AF65-F5344CB8AC3E}">
        <p14:creationId xmlns:p14="http://schemas.microsoft.com/office/powerpoint/2010/main" val="36180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2234CFCADEC4781492B0245941B3D" ma:contentTypeVersion="8" ma:contentTypeDescription="Create a new document." ma:contentTypeScope="" ma:versionID="9645015943353dfac4623e7125123b42">
  <xsd:schema xmlns:xsd="http://www.w3.org/2001/XMLSchema" xmlns:xs="http://www.w3.org/2001/XMLSchema" xmlns:p="http://schemas.microsoft.com/office/2006/metadata/properties" xmlns:ns2="0f445d48-f5dd-4696-ba16-7766ed970f15" xmlns:ns3="9ce50b0f-2423-4929-9f50-4fe8e7f79deb" targetNamespace="http://schemas.microsoft.com/office/2006/metadata/properties" ma:root="true" ma:fieldsID="18932721fe931b78c56005a5f8ab6ede" ns2:_="" ns3:_="">
    <xsd:import namespace="0f445d48-f5dd-4696-ba16-7766ed970f15"/>
    <xsd:import namespace="9ce50b0f-2423-4929-9f50-4fe8e7f79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45d48-f5dd-4696-ba16-7766ed970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50b0f-2423-4929-9f50-4fe8e7f79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55F16-4E96-4162-A4C6-3831454C4244}"/>
</file>

<file path=customXml/itemProps2.xml><?xml version="1.0" encoding="utf-8"?>
<ds:datastoreItem xmlns:ds="http://schemas.openxmlformats.org/officeDocument/2006/customXml" ds:itemID="{F885C769-1C4E-47DF-A256-C8E5D006CB58}"/>
</file>

<file path=customXml/itemProps3.xml><?xml version="1.0" encoding="utf-8"?>
<ds:datastoreItem xmlns:ds="http://schemas.openxmlformats.org/officeDocument/2006/customXml" ds:itemID="{0493847F-1809-443B-86EE-6204378510C6}"/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2431</Words>
  <Application>Microsoft Macintosh PowerPoint</Application>
  <PresentationFormat>Widescreen</PresentationFormat>
  <Paragraphs>228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NAACCR XML for Data Submissions  to the  National Childhood Cancer Registry</vt:lpstr>
      <vt:lpstr>Overview</vt:lpstr>
      <vt:lpstr>NAACCR XML is NOT</vt:lpstr>
      <vt:lpstr>NAACCR XML is a Data Exchange Standard</vt:lpstr>
      <vt:lpstr>PowerPoint Presentation</vt:lpstr>
      <vt:lpstr>The NAACCR XML Standard in One Slide</vt:lpstr>
      <vt:lpstr>How to Extend the NAACCR XML Standard  Method 1: Create a NAACCR XML User Dictionary</vt:lpstr>
      <vt:lpstr>How to Extend the NAACCR XML Standard Method 2: Define custom XML namespace</vt:lpstr>
      <vt:lpstr>Data Types Proposed for P30 Supplement by  University of Kentucky Markey Cancer Center</vt:lpstr>
      <vt:lpstr>Example NAACCR XML Extensions for NCCR </vt:lpstr>
      <vt:lpstr>PowerPoint Presentation</vt:lpstr>
      <vt:lpstr>Multiple ways to define custom Elements</vt:lpstr>
      <vt:lpstr>Example Genomic Variant Report for NCCR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NAACCR XML for Data Submissions  to the  National Childhood Cancer Registry</dc:title>
  <dc:creator>Hands, Isaac</dc:creator>
  <cp:lastModifiedBy>Hands, Isaac</cp:lastModifiedBy>
  <cp:revision>109</cp:revision>
  <dcterms:created xsi:type="dcterms:W3CDTF">2021-02-01T18:38:57Z</dcterms:created>
  <dcterms:modified xsi:type="dcterms:W3CDTF">2021-02-08T14:31:57Z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0x0101001682234CFCADEC4781492B0245941B3D</vt:lpwstr>
  </property>
</Properties>
</file>