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Masters/slideMaster1.xml" ContentType="application/vnd.openxmlformats-officedocument.presentationml.slideMaster+xml"/>
  <Override PartName="/ppt/notesSlides/notesSlide3.xml" ContentType="application/vnd.openxmlformats-officedocument.presentationml.notes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Masters/notesMaster1.xml" ContentType="application/vnd.openxmlformats-officedocument.presentationml.notesMaster+xml"/>
  <Override PartName="/ppt/theme/theme1.xml" ContentType="application/vnd.openxmlformats-officedocument.theme+xml"/>
  <Override PartName="/ppt/theme/theme2.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app.xml" ContentType="application/vnd.openxmlformats-officedocument.extended-propertie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22"/>
  </p:notesMasterIdLst>
  <p:sldIdLst>
    <p:sldId id="256" r:id="rId2"/>
    <p:sldId id="273" r:id="rId3"/>
    <p:sldId id="259" r:id="rId4"/>
    <p:sldId id="262" r:id="rId5"/>
    <p:sldId id="265" r:id="rId6"/>
    <p:sldId id="270" r:id="rId7"/>
    <p:sldId id="272" r:id="rId8"/>
    <p:sldId id="260" r:id="rId9"/>
    <p:sldId id="261" r:id="rId10"/>
    <p:sldId id="264" r:id="rId11"/>
    <p:sldId id="266" r:id="rId12"/>
    <p:sldId id="274" r:id="rId13"/>
    <p:sldId id="275" r:id="rId14"/>
    <p:sldId id="276" r:id="rId15"/>
    <p:sldId id="277" r:id="rId16"/>
    <p:sldId id="278" r:id="rId17"/>
    <p:sldId id="263" r:id="rId18"/>
    <p:sldId id="258" r:id="rId19"/>
    <p:sldId id="268" r:id="rId20"/>
    <p:sldId id="279" r:id="rId21"/>
  </p:sldIdLst>
  <p:sldSz cx="12192000" cy="6858000"/>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7CA24"/>
    <a:srgbClr val="009FD5"/>
    <a:srgbClr val="FFC000"/>
    <a:srgbClr val="064B6C"/>
    <a:srgbClr val="EF5F4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014" autoAdjust="0"/>
    <p:restoredTop sz="73666" autoAdjust="0"/>
  </p:normalViewPr>
  <p:slideViewPr>
    <p:cSldViewPr snapToGrid="0">
      <p:cViewPr varScale="1">
        <p:scale>
          <a:sx n="48" d="100"/>
          <a:sy n="48" d="100"/>
        </p:scale>
        <p:origin x="1110"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customXml" Target="../customXml/item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28" Type="http://schemas.openxmlformats.org/officeDocument/2006/relationships/customXml" Target="../customXml/item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customXml" Target="../customXml/item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7"/>
          </a:xfrm>
          <a:prstGeom prst="rect">
            <a:avLst/>
          </a:prstGeom>
        </p:spPr>
        <p:txBody>
          <a:bodyPr vert="horz" lIns="96661" tIns="48331" rIns="96661" bIns="48331" rtlCol="0"/>
          <a:lstStyle>
            <a:lvl1pPr algn="l">
              <a:defRPr sz="1300"/>
            </a:lvl1pPr>
          </a:lstStyle>
          <a:p>
            <a:endParaRPr lang="en-US"/>
          </a:p>
        </p:txBody>
      </p:sp>
      <p:sp>
        <p:nvSpPr>
          <p:cNvPr id="3" name="Date Placeholder 2"/>
          <p:cNvSpPr>
            <a:spLocks noGrp="1"/>
          </p:cNvSpPr>
          <p:nvPr>
            <p:ph type="dt" idx="1"/>
          </p:nvPr>
        </p:nvSpPr>
        <p:spPr>
          <a:xfrm>
            <a:off x="4143587" y="0"/>
            <a:ext cx="3169920" cy="481727"/>
          </a:xfrm>
          <a:prstGeom prst="rect">
            <a:avLst/>
          </a:prstGeom>
        </p:spPr>
        <p:txBody>
          <a:bodyPr vert="horz" lIns="96661" tIns="48331" rIns="96661" bIns="48331" rtlCol="0"/>
          <a:lstStyle>
            <a:lvl1pPr algn="r">
              <a:defRPr sz="1300"/>
            </a:lvl1pPr>
          </a:lstStyle>
          <a:p>
            <a:fld id="{80AEED21-C28B-4634-9D34-9FF0EC8CB34E}" type="datetimeFigureOut">
              <a:rPr lang="en-US" smtClean="0"/>
              <a:t>2/8/2021</a:t>
            </a:fld>
            <a:endParaRPr lang="en-US"/>
          </a:p>
        </p:txBody>
      </p:sp>
      <p:sp>
        <p:nvSpPr>
          <p:cNvPr id="4" name="Slide Image Placeholder 3"/>
          <p:cNvSpPr>
            <a:spLocks noGrp="1" noRot="1" noChangeAspect="1"/>
          </p:cNvSpPr>
          <p:nvPr>
            <p:ph type="sldImg" idx="2"/>
          </p:nvPr>
        </p:nvSpPr>
        <p:spPr>
          <a:xfrm>
            <a:off x="777875" y="1200150"/>
            <a:ext cx="5759450" cy="3240088"/>
          </a:xfrm>
          <a:prstGeom prst="rect">
            <a:avLst/>
          </a:prstGeom>
          <a:noFill/>
          <a:ln w="12700">
            <a:solidFill>
              <a:prstClr val="black"/>
            </a:solidFill>
          </a:ln>
        </p:spPr>
        <p:txBody>
          <a:bodyPr vert="horz" lIns="96661" tIns="48331" rIns="96661" bIns="48331" rtlCol="0" anchor="ctr"/>
          <a:lstStyle/>
          <a:p>
            <a:endParaRPr lang="en-US"/>
          </a:p>
        </p:txBody>
      </p:sp>
      <p:sp>
        <p:nvSpPr>
          <p:cNvPr id="5" name="Notes Placeholder 4"/>
          <p:cNvSpPr>
            <a:spLocks noGrp="1"/>
          </p:cNvSpPr>
          <p:nvPr>
            <p:ph type="body" sz="quarter" idx="3"/>
          </p:nvPr>
        </p:nvSpPr>
        <p:spPr>
          <a:xfrm>
            <a:off x="731520" y="4620577"/>
            <a:ext cx="5852160" cy="3780473"/>
          </a:xfrm>
          <a:prstGeom prst="rect">
            <a:avLst/>
          </a:prstGeom>
        </p:spPr>
        <p:txBody>
          <a:bodyPr vert="horz" lIns="96661" tIns="48331" rIns="96661" bIns="48331"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4"/>
            <a:ext cx="3169920" cy="481726"/>
          </a:xfrm>
          <a:prstGeom prst="rect">
            <a:avLst/>
          </a:prstGeom>
        </p:spPr>
        <p:txBody>
          <a:bodyPr vert="horz" lIns="96661" tIns="48331" rIns="96661" bIns="48331" rtlCol="0" anchor="b"/>
          <a:lstStyle>
            <a:lvl1pPr algn="l">
              <a:defRPr sz="1300"/>
            </a:lvl1pPr>
          </a:lstStyle>
          <a:p>
            <a:endParaRPr lang="en-US"/>
          </a:p>
        </p:txBody>
      </p:sp>
      <p:sp>
        <p:nvSpPr>
          <p:cNvPr id="7" name="Slide Number Placeholder 6"/>
          <p:cNvSpPr>
            <a:spLocks noGrp="1"/>
          </p:cNvSpPr>
          <p:nvPr>
            <p:ph type="sldNum" sz="quarter" idx="5"/>
          </p:nvPr>
        </p:nvSpPr>
        <p:spPr>
          <a:xfrm>
            <a:off x="4143587" y="9119474"/>
            <a:ext cx="3169920" cy="481726"/>
          </a:xfrm>
          <a:prstGeom prst="rect">
            <a:avLst/>
          </a:prstGeom>
        </p:spPr>
        <p:txBody>
          <a:bodyPr vert="horz" lIns="96661" tIns="48331" rIns="96661" bIns="48331" rtlCol="0" anchor="b"/>
          <a:lstStyle>
            <a:lvl1pPr algn="r">
              <a:defRPr sz="1300"/>
            </a:lvl1pPr>
          </a:lstStyle>
          <a:p>
            <a:fld id="{08CF5D08-7284-46FC-8ACB-7971CB51900B}" type="slidenum">
              <a:rPr lang="en-US" smtClean="0"/>
              <a:t>‹#›</a:t>
            </a:fld>
            <a:endParaRPr lang="en-US"/>
          </a:p>
        </p:txBody>
      </p:sp>
    </p:spTree>
    <p:extLst>
      <p:ext uri="{BB962C8B-B14F-4D97-AF65-F5344CB8AC3E}">
        <p14:creationId xmlns:p14="http://schemas.microsoft.com/office/powerpoint/2010/main" val="28452417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300" dirty="0"/>
              <a:t>Established in 1987, NAACCR, Inc. is a collaborative organization for cancer registries, governmental agencies, professional associations, and private groups in North America interested in enhancing the quality and use of cancer registry data. All central cancer registries in the United States and Canada are members.</a:t>
            </a:r>
            <a:endParaRPr lang="en-US" dirty="0"/>
          </a:p>
        </p:txBody>
      </p:sp>
      <p:sp>
        <p:nvSpPr>
          <p:cNvPr id="4" name="Slide Number Placeholder 3"/>
          <p:cNvSpPr>
            <a:spLocks noGrp="1"/>
          </p:cNvSpPr>
          <p:nvPr>
            <p:ph type="sldNum" sz="quarter" idx="10"/>
          </p:nvPr>
        </p:nvSpPr>
        <p:spPr/>
        <p:txBody>
          <a:bodyPr/>
          <a:lstStyle/>
          <a:p>
            <a:fld id="{08CF5D08-7284-46FC-8ACB-7971CB51900B}" type="slidenum">
              <a:rPr lang="en-US" smtClean="0"/>
              <a:t>3</a:t>
            </a:fld>
            <a:endParaRPr lang="en-US" dirty="0"/>
          </a:p>
        </p:txBody>
      </p:sp>
    </p:spTree>
    <p:extLst>
      <p:ext uri="{BB962C8B-B14F-4D97-AF65-F5344CB8AC3E}">
        <p14:creationId xmlns:p14="http://schemas.microsoft.com/office/powerpoint/2010/main" val="217274480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All these groups have data requirements -&gt; standards</a:t>
            </a:r>
          </a:p>
          <a:p>
            <a:endParaRPr lang="en-US" dirty="0"/>
          </a:p>
          <a:p>
            <a:r>
              <a:rPr lang="en-US" dirty="0"/>
              <a:t>NAACCR</a:t>
            </a:r>
            <a:r>
              <a:rPr lang="en-US" baseline="0" dirty="0"/>
              <a:t> standards cover all of this – they aren’t NAACCR’s standards</a:t>
            </a:r>
            <a:endParaRPr lang="en-US" dirty="0"/>
          </a:p>
        </p:txBody>
      </p:sp>
      <p:sp>
        <p:nvSpPr>
          <p:cNvPr id="4" name="Slide Number Placeholder 3"/>
          <p:cNvSpPr>
            <a:spLocks noGrp="1"/>
          </p:cNvSpPr>
          <p:nvPr>
            <p:ph type="sldNum" sz="quarter" idx="10"/>
          </p:nvPr>
        </p:nvSpPr>
        <p:spPr/>
        <p:txBody>
          <a:bodyPr/>
          <a:lstStyle/>
          <a:p>
            <a:fld id="{08CF5D08-7284-46FC-8ACB-7971CB51900B}" type="slidenum">
              <a:rPr lang="en-US" smtClean="0"/>
              <a:t>4</a:t>
            </a:fld>
            <a:endParaRPr lang="en-US"/>
          </a:p>
        </p:txBody>
      </p:sp>
    </p:spTree>
    <p:extLst>
      <p:ext uri="{BB962C8B-B14F-4D97-AF65-F5344CB8AC3E}">
        <p14:creationId xmlns:p14="http://schemas.microsoft.com/office/powerpoint/2010/main" val="3385489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a:t>It quickly became apparent that standards were needed to govern the exchange of all this data, and it was determined that NAACCR would be the keeper of those standards. Today, NAACCR publishes five standards. (read slide). I am going to focus on the first two. </a:t>
            </a:r>
            <a:endParaRPr lang="en-US" dirty="0"/>
          </a:p>
        </p:txBody>
      </p:sp>
      <p:sp>
        <p:nvSpPr>
          <p:cNvPr id="4" name="Slide Number Placeholder 3"/>
          <p:cNvSpPr>
            <a:spLocks noGrp="1"/>
          </p:cNvSpPr>
          <p:nvPr>
            <p:ph type="sldNum" sz="quarter" idx="10"/>
          </p:nvPr>
        </p:nvSpPr>
        <p:spPr/>
        <p:txBody>
          <a:bodyPr/>
          <a:lstStyle/>
          <a:p>
            <a:fld id="{08CF5D08-7284-46FC-8ACB-7971CB51900B}" type="slidenum">
              <a:rPr lang="en-US" smtClean="0"/>
              <a:t>6</a:t>
            </a:fld>
            <a:endParaRPr lang="en-US"/>
          </a:p>
        </p:txBody>
      </p:sp>
    </p:spTree>
    <p:extLst>
      <p:ext uri="{BB962C8B-B14F-4D97-AF65-F5344CB8AC3E}">
        <p14:creationId xmlns:p14="http://schemas.microsoft.com/office/powerpoint/2010/main" val="132756722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Limitations of Fixed-Width Standard </a:t>
            </a:r>
          </a:p>
          <a:p>
            <a:r>
              <a:rPr lang="en-US" dirty="0"/>
              <a:t>• Lack of Extensibility </a:t>
            </a:r>
          </a:p>
          <a:p>
            <a:r>
              <a:rPr lang="en-US" dirty="0"/>
              <a:t>• New items </a:t>
            </a:r>
          </a:p>
          <a:p>
            <a:r>
              <a:rPr lang="en-US" dirty="0"/>
              <a:t>• Retired items </a:t>
            </a:r>
          </a:p>
          <a:p>
            <a:r>
              <a:rPr lang="en-US" dirty="0"/>
              <a:t>• Custom items </a:t>
            </a:r>
          </a:p>
          <a:p>
            <a:r>
              <a:rPr lang="en-US" dirty="0"/>
              <a:t>• Poor Readability </a:t>
            </a:r>
          </a:p>
          <a:p>
            <a:r>
              <a:rPr lang="en-US" dirty="0"/>
              <a:t>• Empty Space is Wasted</a:t>
            </a:r>
          </a:p>
        </p:txBody>
      </p:sp>
      <p:sp>
        <p:nvSpPr>
          <p:cNvPr id="4" name="Slide Number Placeholder 3"/>
          <p:cNvSpPr>
            <a:spLocks noGrp="1"/>
          </p:cNvSpPr>
          <p:nvPr>
            <p:ph type="sldNum" sz="quarter" idx="10"/>
          </p:nvPr>
        </p:nvSpPr>
        <p:spPr/>
        <p:txBody>
          <a:bodyPr/>
          <a:lstStyle/>
          <a:p>
            <a:fld id="{08CF5D08-7284-46FC-8ACB-7971CB51900B}" type="slidenum">
              <a:rPr lang="en-US" smtClean="0"/>
              <a:t>8</a:t>
            </a:fld>
            <a:endParaRPr lang="en-US" dirty="0"/>
          </a:p>
        </p:txBody>
      </p:sp>
    </p:spTree>
    <p:extLst>
      <p:ext uri="{BB962C8B-B14F-4D97-AF65-F5344CB8AC3E}">
        <p14:creationId xmlns:p14="http://schemas.microsoft.com/office/powerpoint/2010/main" val="274934729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More than 5 years in the making (started</a:t>
            </a:r>
            <a:r>
              <a:rPr lang="en-US" baseline="0" dirty="0"/>
              <a:t> looking for a new standard even earlier). Several data standards were evaluated, but ultimately XML was chosen as the best fit for the needs of the cancer surveillance community.</a:t>
            </a:r>
            <a:endParaRPr lang="en-US" dirty="0"/>
          </a:p>
        </p:txBody>
      </p:sp>
      <p:sp>
        <p:nvSpPr>
          <p:cNvPr id="4" name="Slide Number Placeholder 3"/>
          <p:cNvSpPr>
            <a:spLocks noGrp="1"/>
          </p:cNvSpPr>
          <p:nvPr>
            <p:ph type="sldNum" sz="quarter" idx="10"/>
          </p:nvPr>
        </p:nvSpPr>
        <p:spPr/>
        <p:txBody>
          <a:bodyPr/>
          <a:lstStyle/>
          <a:p>
            <a:fld id="{08CF5D08-7284-46FC-8ACB-7971CB51900B}" type="slidenum">
              <a:rPr lang="en-US" smtClean="0"/>
              <a:t>9</a:t>
            </a:fld>
            <a:endParaRPr lang="en-US"/>
          </a:p>
        </p:txBody>
      </p:sp>
    </p:spTree>
    <p:extLst>
      <p:ext uri="{BB962C8B-B14F-4D97-AF65-F5344CB8AC3E}">
        <p14:creationId xmlns:p14="http://schemas.microsoft.com/office/powerpoint/2010/main" val="419440639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I’m sure I don’t have to tell you that NAACCR did</a:t>
            </a:r>
            <a:r>
              <a:rPr lang="en-US" baseline="0" dirty="0"/>
              <a:t> not invent XML – there are well over 100 of organizations and groups that have defined their own XML </a:t>
            </a:r>
            <a:endParaRPr lang="en-US" dirty="0"/>
          </a:p>
        </p:txBody>
      </p:sp>
      <p:sp>
        <p:nvSpPr>
          <p:cNvPr id="4" name="Slide Number Placeholder 3"/>
          <p:cNvSpPr>
            <a:spLocks noGrp="1"/>
          </p:cNvSpPr>
          <p:nvPr>
            <p:ph type="sldNum" sz="quarter" idx="10"/>
          </p:nvPr>
        </p:nvSpPr>
        <p:spPr/>
        <p:txBody>
          <a:bodyPr/>
          <a:lstStyle/>
          <a:p>
            <a:fld id="{08CF5D08-7284-46FC-8ACB-7971CB51900B}" type="slidenum">
              <a:rPr lang="en-US" smtClean="0"/>
              <a:t>10</a:t>
            </a:fld>
            <a:endParaRPr lang="en-US"/>
          </a:p>
        </p:txBody>
      </p:sp>
    </p:spTree>
    <p:extLst>
      <p:ext uri="{BB962C8B-B14F-4D97-AF65-F5344CB8AC3E}">
        <p14:creationId xmlns:p14="http://schemas.microsoft.com/office/powerpoint/2010/main" val="234185861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kern="1200" dirty="0">
                <a:solidFill>
                  <a:schemeClr val="tx1"/>
                </a:solidFill>
                <a:effectLst/>
                <a:latin typeface="+mn-lt"/>
                <a:ea typeface="+mn-ea"/>
                <a:cs typeface="+mn-cs"/>
              </a:rPr>
              <a:t>Any change to standards has an impact on registry operations, funding agencies, and users of the data. </a:t>
            </a:r>
          </a:p>
          <a:p>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The purpose of the change management process is to facilitate successful implementation of change to cancer registry data collection standards, requirements, and systems. </a:t>
            </a:r>
            <a:endParaRPr lang="en-US" dirty="0"/>
          </a:p>
        </p:txBody>
      </p:sp>
      <p:sp>
        <p:nvSpPr>
          <p:cNvPr id="4" name="Slide Number Placeholder 3"/>
          <p:cNvSpPr>
            <a:spLocks noGrp="1"/>
          </p:cNvSpPr>
          <p:nvPr>
            <p:ph type="sldNum" sz="quarter" idx="10"/>
          </p:nvPr>
        </p:nvSpPr>
        <p:spPr/>
        <p:txBody>
          <a:bodyPr/>
          <a:lstStyle/>
          <a:p>
            <a:fld id="{08CF5D08-7284-46FC-8ACB-7971CB51900B}" type="slidenum">
              <a:rPr lang="en-US" smtClean="0"/>
              <a:t>16</a:t>
            </a:fld>
            <a:endParaRPr lang="en-US"/>
          </a:p>
        </p:txBody>
      </p:sp>
    </p:spTree>
    <p:extLst>
      <p:ext uri="{BB962C8B-B14F-4D97-AF65-F5344CB8AC3E}">
        <p14:creationId xmlns:p14="http://schemas.microsoft.com/office/powerpoint/2010/main" val="393518067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8CF5D08-7284-46FC-8ACB-7971CB51900B}" type="slidenum">
              <a:rPr lang="en-US" smtClean="0"/>
              <a:t>18</a:t>
            </a:fld>
            <a:endParaRPr lang="en-US"/>
          </a:p>
        </p:txBody>
      </p:sp>
    </p:spTree>
    <p:extLst>
      <p:ext uri="{BB962C8B-B14F-4D97-AF65-F5344CB8AC3E}">
        <p14:creationId xmlns:p14="http://schemas.microsoft.com/office/powerpoint/2010/main" val="3003101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9" name="Group 18"/>
          <p:cNvGrpSpPr/>
          <p:nvPr/>
        </p:nvGrpSpPr>
        <p:grpSpPr>
          <a:xfrm>
            <a:off x="546100" y="-4763"/>
            <a:ext cx="5014912" cy="6862763"/>
            <a:chOff x="2928938" y="-4763"/>
            <a:chExt cx="5014912" cy="6862763"/>
          </a:xfrm>
        </p:grpSpPr>
        <p:sp>
          <p:nvSpPr>
            <p:cNvPr id="22" name="Freeform 6"/>
            <p:cNvSpPr/>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sp>
        <p:sp>
          <p:nvSpPr>
            <p:cNvPr id="23" name="Freeform 7"/>
            <p:cNvSpPr/>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sp>
        <p:sp>
          <p:nvSpPr>
            <p:cNvPr id="24" name="Freeform 9"/>
            <p:cNvSpPr/>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sp>
        <p:sp>
          <p:nvSpPr>
            <p:cNvPr id="25" name="Freeform 10"/>
            <p:cNvSpPr/>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26" name="Freeform 11"/>
            <p:cNvSpPr/>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27" name="Freeform 12"/>
            <p:cNvSpPr/>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sp>
      </p:grpSp>
      <p:sp>
        <p:nvSpPr>
          <p:cNvPr id="2" name="Title 1"/>
          <p:cNvSpPr>
            <a:spLocks noGrp="1"/>
          </p:cNvSpPr>
          <p:nvPr>
            <p:ph type="ctrTitle"/>
          </p:nvPr>
        </p:nvSpPr>
        <p:spPr>
          <a:xfrm>
            <a:off x="2928401" y="1380068"/>
            <a:ext cx="8574622" cy="2616199"/>
          </a:xfrm>
        </p:spPr>
        <p:txBody>
          <a:bodyPr anchor="b">
            <a:normAutofit/>
          </a:bodyPr>
          <a:lstStyle>
            <a:lvl1pPr algn="r">
              <a:defRPr sz="6000">
                <a:effectLst/>
              </a:defRPr>
            </a:lvl1pPr>
          </a:lstStyle>
          <a:p>
            <a:r>
              <a:rPr lang="en-US"/>
              <a:t>Click to edit Master title style</a:t>
            </a:r>
            <a:endParaRPr lang="en-US" dirty="0"/>
          </a:p>
        </p:txBody>
      </p:sp>
      <p:sp>
        <p:nvSpPr>
          <p:cNvPr id="3" name="Subtitle 2"/>
          <p:cNvSpPr>
            <a:spLocks noGrp="1"/>
          </p:cNvSpPr>
          <p:nvPr>
            <p:ph type="subTitle" idx="1"/>
          </p:nvPr>
        </p:nvSpPr>
        <p:spPr>
          <a:xfrm>
            <a:off x="4515377" y="3996267"/>
            <a:ext cx="6987645" cy="1388534"/>
          </a:xfrm>
        </p:spPr>
        <p:txBody>
          <a:bodyPr anchor="t">
            <a:normAutofit/>
          </a:bodyPr>
          <a:lstStyle>
            <a:lvl1pPr marL="0" indent="0" algn="r">
              <a:buNone/>
              <a:defRPr sz="21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E32BF009-0256-4FBC-9303-D26884200F75}" type="datetimeFigureOut">
              <a:rPr lang="en-US" smtClean="0"/>
              <a:t>2/8/2021</a:t>
            </a:fld>
            <a:endParaRPr lang="en-US"/>
          </a:p>
        </p:txBody>
      </p:sp>
      <p:sp>
        <p:nvSpPr>
          <p:cNvPr id="5" name="Footer Placeholder 4"/>
          <p:cNvSpPr>
            <a:spLocks noGrp="1"/>
          </p:cNvSpPr>
          <p:nvPr>
            <p:ph type="ftr" sz="quarter" idx="11"/>
          </p:nvPr>
        </p:nvSpPr>
        <p:spPr>
          <a:xfrm>
            <a:off x="5332412" y="5883275"/>
            <a:ext cx="4324044" cy="365125"/>
          </a:xfrm>
        </p:spPr>
        <p:txBody>
          <a:bodyPr/>
          <a:lstStyle/>
          <a:p>
            <a:endParaRPr lang="en-US"/>
          </a:p>
        </p:txBody>
      </p:sp>
      <p:sp>
        <p:nvSpPr>
          <p:cNvPr id="6" name="Slide Number Placeholder 5"/>
          <p:cNvSpPr>
            <a:spLocks noGrp="1"/>
          </p:cNvSpPr>
          <p:nvPr>
            <p:ph type="sldNum" sz="quarter" idx="12"/>
          </p:nvPr>
        </p:nvSpPr>
        <p:spPr/>
        <p:txBody>
          <a:bodyPr/>
          <a:lstStyle/>
          <a:p>
            <a:fld id="{02AC65BF-A01D-4E37-8E76-2208139CEC94}" type="slidenum">
              <a:rPr lang="en-US" smtClean="0"/>
              <a:t>‹#›</a:t>
            </a:fld>
            <a:endParaRPr lang="en-US"/>
          </a:p>
        </p:txBody>
      </p:sp>
    </p:spTree>
    <p:extLst>
      <p:ext uri="{BB962C8B-B14F-4D97-AF65-F5344CB8AC3E}">
        <p14:creationId xmlns:p14="http://schemas.microsoft.com/office/powerpoint/2010/main" val="16172176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1" y="4732865"/>
            <a:ext cx="10018711" cy="566738"/>
          </a:xfrm>
        </p:spPr>
        <p:txBody>
          <a:bodyPr anchor="b">
            <a:normAutofit/>
          </a:bodyPr>
          <a:lstStyle>
            <a:lvl1pPr algn="ctr">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386012" y="932112"/>
            <a:ext cx="8225944"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484311" y="5299603"/>
            <a:ext cx="1001871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E32BF009-0256-4FBC-9303-D26884200F75}" type="datetimeFigureOut">
              <a:rPr lang="en-US" smtClean="0"/>
              <a:t>2/8/2021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2AC65BF-A01D-4E37-8E76-2208139CEC94}" type="slidenum">
              <a:rPr lang="en-US" smtClean="0"/>
              <a:t>‹#›</a:t>
            </a:fld>
            <a:endParaRPr lang="en-US"/>
          </a:p>
        </p:txBody>
      </p:sp>
    </p:spTree>
    <p:extLst>
      <p:ext uri="{BB962C8B-B14F-4D97-AF65-F5344CB8AC3E}">
        <p14:creationId xmlns:p14="http://schemas.microsoft.com/office/powerpoint/2010/main" val="8127035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685800"/>
            <a:ext cx="10018711" cy="3048000"/>
          </a:xfrm>
        </p:spPr>
        <p:txBody>
          <a:bodyPr anchor="ctr">
            <a:normAutofit/>
          </a:bodyPr>
          <a:lstStyle>
            <a:lvl1pPr algn="ctr">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484312" y="4343400"/>
            <a:ext cx="10018713"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E32BF009-0256-4FBC-9303-D26884200F75}" type="datetimeFigureOut">
              <a:rPr lang="en-US" smtClean="0"/>
              <a:t>2/8/2021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2AC65BF-A01D-4E37-8E76-2208139CEC94}" type="slidenum">
              <a:rPr lang="en-US" smtClean="0"/>
              <a:t>‹#›</a:t>
            </a:fld>
            <a:endParaRPr lang="en-US"/>
          </a:p>
        </p:txBody>
      </p:sp>
    </p:spTree>
    <p:extLst>
      <p:ext uri="{BB962C8B-B14F-4D97-AF65-F5344CB8AC3E}">
        <p14:creationId xmlns:p14="http://schemas.microsoft.com/office/powerpoint/2010/main" val="401061727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2436811" y="3428999"/>
            <a:ext cx="8532815"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1484311" y="4343400"/>
            <a:ext cx="1001871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E32BF009-0256-4FBC-9303-D26884200F75}" type="datetimeFigureOut">
              <a:rPr lang="en-US" smtClean="0"/>
              <a:t>2/8/2021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2AC65BF-A01D-4E37-8E76-2208139CEC94}" type="slidenum">
              <a:rPr lang="en-US" smtClean="0"/>
              <a:t>‹#›</a:t>
            </a:fld>
            <a:endParaRPr lang="en-US"/>
          </a:p>
        </p:txBody>
      </p:sp>
    </p:spTree>
    <p:extLst>
      <p:ext uri="{BB962C8B-B14F-4D97-AF65-F5344CB8AC3E}">
        <p14:creationId xmlns:p14="http://schemas.microsoft.com/office/powerpoint/2010/main" val="35840989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484313" y="3308581"/>
            <a:ext cx="10018709" cy="1468800"/>
          </a:xfrm>
        </p:spPr>
        <p:txBody>
          <a:bodyPr anchor="b">
            <a:normAutofit/>
          </a:bodyPr>
          <a:lstStyle>
            <a:lvl1pPr algn="r">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484312" y="4777381"/>
            <a:ext cx="1001871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E32BF009-0256-4FBC-9303-D26884200F75}" type="datetimeFigureOut">
              <a:rPr lang="en-US" smtClean="0"/>
              <a:t>2/8/2021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2AC65BF-A01D-4E37-8E76-2208139CEC94}" type="slidenum">
              <a:rPr lang="en-US" smtClean="0"/>
              <a:t>‹#›</a:t>
            </a:fld>
            <a:endParaRPr lang="en-US"/>
          </a:p>
        </p:txBody>
      </p:sp>
    </p:spTree>
    <p:extLst>
      <p:ext uri="{BB962C8B-B14F-4D97-AF65-F5344CB8AC3E}">
        <p14:creationId xmlns:p14="http://schemas.microsoft.com/office/powerpoint/2010/main" val="223124074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484313" y="3886200"/>
            <a:ext cx="10018710"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en-US"/>
              <a:t>Edit Master text styles</a:t>
            </a:r>
          </a:p>
        </p:txBody>
      </p:sp>
      <p:sp>
        <p:nvSpPr>
          <p:cNvPr id="3" name="Text Placeholder 2"/>
          <p:cNvSpPr>
            <a:spLocks noGrp="1"/>
          </p:cNvSpPr>
          <p:nvPr>
            <p:ph type="body" idx="1"/>
          </p:nvPr>
        </p:nvSpPr>
        <p:spPr>
          <a:xfrm>
            <a:off x="1484312" y="4775200"/>
            <a:ext cx="1001871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E32BF009-0256-4FBC-9303-D26884200F75}" type="datetimeFigureOut">
              <a:rPr lang="en-US" smtClean="0"/>
              <a:t>2/8/2021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2AC65BF-A01D-4E37-8E76-2208139CEC94}" type="slidenum">
              <a:rPr lang="en-US" smtClean="0"/>
              <a:t>‹#›</a:t>
            </a:fld>
            <a:endParaRPr lang="en-US"/>
          </a:p>
        </p:txBody>
      </p:sp>
    </p:spTree>
    <p:extLst>
      <p:ext uri="{BB962C8B-B14F-4D97-AF65-F5344CB8AC3E}">
        <p14:creationId xmlns:p14="http://schemas.microsoft.com/office/powerpoint/2010/main" val="424085786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484313" y="685800"/>
            <a:ext cx="10018712" cy="2727325"/>
          </a:xfrm>
        </p:spPr>
        <p:txBody>
          <a:bodyPr vert="horz" lIns="91440" tIns="45720" rIns="91440" bIns="45720" rtlCol="0" anchor="ctr">
            <a:normAutofit/>
          </a:bodyPr>
          <a:lstStyle>
            <a:lvl1pPr>
              <a:defRPr lang="en-US"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1484312" y="3505200"/>
            <a:ext cx="10018713"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n-US"/>
              <a:t>Edit Master text styles</a:t>
            </a:r>
          </a:p>
        </p:txBody>
      </p:sp>
      <p:sp>
        <p:nvSpPr>
          <p:cNvPr id="3" name="Text Placeholder 2"/>
          <p:cNvSpPr>
            <a:spLocks noGrp="1"/>
          </p:cNvSpPr>
          <p:nvPr>
            <p:ph type="body" idx="1"/>
          </p:nvPr>
        </p:nvSpPr>
        <p:spPr>
          <a:xfrm>
            <a:off x="1484311" y="4343400"/>
            <a:ext cx="10018713"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E32BF009-0256-4FBC-9303-D26884200F75}" type="datetimeFigureOut">
              <a:rPr lang="en-US" smtClean="0"/>
              <a:t>2/8/2021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2AC65BF-A01D-4E37-8E76-2208139CEC94}" type="slidenum">
              <a:rPr lang="en-US" smtClean="0"/>
              <a:t>‹#›</a:t>
            </a:fld>
            <a:endParaRPr lang="en-US"/>
          </a:p>
        </p:txBody>
      </p:sp>
    </p:spTree>
    <p:extLst>
      <p:ext uri="{BB962C8B-B14F-4D97-AF65-F5344CB8AC3E}">
        <p14:creationId xmlns:p14="http://schemas.microsoft.com/office/powerpoint/2010/main" val="306069166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32BF009-0256-4FBC-9303-D26884200F75}" type="datetimeFigureOut">
              <a:rPr lang="en-US" smtClean="0"/>
              <a:t>2/8/2021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2AC65BF-A01D-4E37-8E76-2208139CEC94}" type="slidenum">
              <a:rPr lang="en-US" smtClean="0"/>
              <a:t>‹#›</a:t>
            </a:fld>
            <a:endParaRPr lang="en-US"/>
          </a:p>
        </p:txBody>
      </p:sp>
    </p:spTree>
    <p:extLst>
      <p:ext uri="{BB962C8B-B14F-4D97-AF65-F5344CB8AC3E}">
        <p14:creationId xmlns:p14="http://schemas.microsoft.com/office/powerpoint/2010/main" val="137908029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732655" y="685800"/>
            <a:ext cx="1770369" cy="51054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484312" y="685800"/>
            <a:ext cx="8019742" cy="5105400"/>
          </a:xfrm>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32BF009-0256-4FBC-9303-D26884200F75}" type="datetimeFigureOut">
              <a:rPr lang="en-US" smtClean="0"/>
              <a:t>2/8/2021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2AC65BF-A01D-4E37-8E76-2208139CEC94}" type="slidenum">
              <a:rPr lang="en-US" smtClean="0"/>
              <a:t>‹#›</a:t>
            </a:fld>
            <a:endParaRPr lang="en-US"/>
          </a:p>
        </p:txBody>
      </p:sp>
    </p:spTree>
    <p:extLst>
      <p:ext uri="{BB962C8B-B14F-4D97-AF65-F5344CB8AC3E}">
        <p14:creationId xmlns:p14="http://schemas.microsoft.com/office/powerpoint/2010/main" val="40914467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ct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32BF009-0256-4FBC-9303-D26884200F75}" type="datetimeFigureOut">
              <a:rPr lang="en-US" smtClean="0"/>
              <a:t>2/8/2021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10951856" y="5867131"/>
            <a:ext cx="551167" cy="365125"/>
          </a:xfrm>
        </p:spPr>
        <p:txBody>
          <a:bodyPr/>
          <a:lstStyle/>
          <a:p>
            <a:fld id="{02AC65BF-A01D-4E37-8E76-2208139CEC94}" type="slidenum">
              <a:rPr lang="en-US" smtClean="0"/>
              <a:t>‹#›</a:t>
            </a:fld>
            <a:endParaRPr lang="en-US"/>
          </a:p>
        </p:txBody>
      </p:sp>
    </p:spTree>
    <p:extLst>
      <p:ext uri="{BB962C8B-B14F-4D97-AF65-F5344CB8AC3E}">
        <p14:creationId xmlns:p14="http://schemas.microsoft.com/office/powerpoint/2010/main" val="23975764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72279" y="2666999"/>
            <a:ext cx="8930747" cy="2110382"/>
          </a:xfrm>
        </p:spPr>
        <p:txBody>
          <a:bodyPr anchor="b"/>
          <a:lstStyle>
            <a:lvl1pPr algn="r">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72278" y="4777381"/>
            <a:ext cx="8930748"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E32BF009-0256-4FBC-9303-D26884200F75}" type="datetimeFigureOut">
              <a:rPr lang="en-US" smtClean="0"/>
              <a:t>2/8/2021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2AC65BF-A01D-4E37-8E76-2208139CEC94}" type="slidenum">
              <a:rPr lang="en-US" smtClean="0"/>
              <a:t>‹#›</a:t>
            </a:fld>
            <a:endParaRPr lang="en-US"/>
          </a:p>
        </p:txBody>
      </p:sp>
    </p:spTree>
    <p:extLst>
      <p:ext uri="{BB962C8B-B14F-4D97-AF65-F5344CB8AC3E}">
        <p14:creationId xmlns:p14="http://schemas.microsoft.com/office/powerpoint/2010/main" val="42042023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0"/>
            <a:ext cx="10018713" cy="1752599"/>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84312" y="2666999"/>
            <a:ext cx="4895055" cy="3124201"/>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607967" y="2667000"/>
            <a:ext cx="4895056" cy="3124200"/>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32BF009-0256-4FBC-9303-D26884200F75}" type="datetimeFigureOut">
              <a:rPr lang="en-US" smtClean="0"/>
              <a:t>2/8/2021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2AC65BF-A01D-4E37-8E76-2208139CEC94}" type="slidenum">
              <a:rPr lang="en-US" smtClean="0"/>
              <a:t>‹#›</a:t>
            </a:fld>
            <a:endParaRPr lang="en-US"/>
          </a:p>
        </p:txBody>
      </p:sp>
    </p:spTree>
    <p:extLst>
      <p:ext uri="{BB962C8B-B14F-4D97-AF65-F5344CB8AC3E}">
        <p14:creationId xmlns:p14="http://schemas.microsoft.com/office/powerpoint/2010/main" val="2304670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772179" y="2658533"/>
            <a:ext cx="4607188"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484311"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880487" y="2667000"/>
            <a:ext cx="4622537"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607967"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E32BF009-0256-4FBC-9303-D26884200F75}" type="datetimeFigureOut">
              <a:rPr lang="en-US" smtClean="0"/>
              <a:t>2/8/2021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2AC65BF-A01D-4E37-8E76-2208139CEC94}" type="slidenum">
              <a:rPr lang="en-US" smtClean="0"/>
              <a:t>‹#›</a:t>
            </a:fld>
            <a:endParaRPr lang="en-US"/>
          </a:p>
        </p:txBody>
      </p:sp>
    </p:spTree>
    <p:extLst>
      <p:ext uri="{BB962C8B-B14F-4D97-AF65-F5344CB8AC3E}">
        <p14:creationId xmlns:p14="http://schemas.microsoft.com/office/powerpoint/2010/main" val="35255354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32BF009-0256-4FBC-9303-D26884200F75}" type="datetimeFigureOut">
              <a:rPr lang="en-US" smtClean="0"/>
              <a:t>2/8/2021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2AC65BF-A01D-4E37-8E76-2208139CEC94}" type="slidenum">
              <a:rPr lang="en-US" smtClean="0"/>
              <a:t>‹#›</a:t>
            </a:fld>
            <a:endParaRPr lang="en-US"/>
          </a:p>
        </p:txBody>
      </p:sp>
    </p:spTree>
    <p:extLst>
      <p:ext uri="{BB962C8B-B14F-4D97-AF65-F5344CB8AC3E}">
        <p14:creationId xmlns:p14="http://schemas.microsoft.com/office/powerpoint/2010/main" val="3633609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32BF009-0256-4FBC-9303-D26884200F75}" type="datetimeFigureOut">
              <a:rPr lang="en-US" smtClean="0"/>
              <a:t>2/8/2021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2AC65BF-A01D-4E37-8E76-2208139CEC94}" type="slidenum">
              <a:rPr lang="en-US" smtClean="0"/>
              <a:t>‹#›</a:t>
            </a:fld>
            <a:endParaRPr lang="en-US"/>
          </a:p>
        </p:txBody>
      </p:sp>
    </p:spTree>
    <p:extLst>
      <p:ext uri="{BB962C8B-B14F-4D97-AF65-F5344CB8AC3E}">
        <p14:creationId xmlns:p14="http://schemas.microsoft.com/office/powerpoint/2010/main" val="7831552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1600200"/>
            <a:ext cx="3549121" cy="1371600"/>
          </a:xfrm>
        </p:spPr>
        <p:txBody>
          <a:bodyPr anchor="b">
            <a:normAutofit/>
          </a:bodyPr>
          <a:lstStyle>
            <a:lvl1pPr algn="ctr">
              <a:defRPr sz="2400" b="0"/>
            </a:lvl1pPr>
          </a:lstStyle>
          <a:p>
            <a:r>
              <a:rPr lang="en-US"/>
              <a:t>Click to edit Master title style</a:t>
            </a:r>
            <a:endParaRPr lang="en-US" dirty="0"/>
          </a:p>
        </p:txBody>
      </p:sp>
      <p:sp>
        <p:nvSpPr>
          <p:cNvPr id="3" name="Content Placeholder 2"/>
          <p:cNvSpPr>
            <a:spLocks noGrp="1"/>
          </p:cNvSpPr>
          <p:nvPr>
            <p:ph idx="1"/>
          </p:nvPr>
        </p:nvSpPr>
        <p:spPr>
          <a:xfrm>
            <a:off x="5262033" y="685799"/>
            <a:ext cx="6240990"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84312" y="2971800"/>
            <a:ext cx="3549121"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E32BF009-0256-4FBC-9303-D26884200F75}" type="datetimeFigureOut">
              <a:rPr lang="en-US" smtClean="0"/>
              <a:t>2/8/2021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2AC65BF-A01D-4E37-8E76-2208139CEC94}" type="slidenum">
              <a:rPr lang="en-US" smtClean="0"/>
              <a:t>‹#›</a:t>
            </a:fld>
            <a:endParaRPr lang="en-US"/>
          </a:p>
        </p:txBody>
      </p:sp>
    </p:spTree>
    <p:extLst>
      <p:ext uri="{BB962C8B-B14F-4D97-AF65-F5344CB8AC3E}">
        <p14:creationId xmlns:p14="http://schemas.microsoft.com/office/powerpoint/2010/main" val="605073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2724" y="1752599"/>
            <a:ext cx="5426158" cy="1371600"/>
          </a:xfrm>
        </p:spPr>
        <p:txBody>
          <a:bodyPr anchor="b">
            <a:normAutofit/>
          </a:bodyPr>
          <a:lstStyle>
            <a:lvl1pPr algn="ctr">
              <a:defRPr sz="280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7594682" y="914400"/>
            <a:ext cx="3280974"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482724" y="3124199"/>
            <a:ext cx="5426158"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E32BF009-0256-4FBC-9303-D26884200F75}" type="datetimeFigureOut">
              <a:rPr lang="en-US" smtClean="0"/>
              <a:t>2/8/2021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2AC65BF-A01D-4E37-8E76-2208139CEC94}" type="slidenum">
              <a:rPr lang="en-US" smtClean="0"/>
              <a:t>‹#›</a:t>
            </a:fld>
            <a:endParaRPr lang="en-US"/>
          </a:p>
        </p:txBody>
      </p:sp>
    </p:spTree>
    <p:extLst>
      <p:ext uri="{BB962C8B-B14F-4D97-AF65-F5344CB8AC3E}">
        <p14:creationId xmlns:p14="http://schemas.microsoft.com/office/powerpoint/2010/main" val="19946009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7" name="Group 6"/>
          <p:cNvGrpSpPr/>
          <p:nvPr/>
        </p:nvGrpSpPr>
        <p:grpSpPr>
          <a:xfrm>
            <a:off x="150812" y="0"/>
            <a:ext cx="2436813" cy="6858001"/>
            <a:chOff x="1320800" y="0"/>
            <a:chExt cx="2436813" cy="6858001"/>
          </a:xfrm>
        </p:grpSpPr>
        <p:sp>
          <p:nvSpPr>
            <p:cNvPr id="8" name="Freeform 6"/>
            <p:cNvSpPr/>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9" name="Freeform 7"/>
            <p:cNvSpPr/>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sp>
        <p:sp>
          <p:nvSpPr>
            <p:cNvPr id="10" name="Freeform 8"/>
            <p:cNvSpPr/>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sp>
        <p:sp>
          <p:nvSpPr>
            <p:cNvPr id="11" name="Freeform 9"/>
            <p:cNvSpPr/>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12" name="Freeform 10"/>
            <p:cNvSpPr/>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13" name="Freeform 11"/>
            <p:cNvSpPr/>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sp>
      </p:grpSp>
      <p:sp>
        <p:nvSpPr>
          <p:cNvPr id="2" name="Title Placeholder 1"/>
          <p:cNvSpPr>
            <a:spLocks noGrp="1"/>
          </p:cNvSpPr>
          <p:nvPr>
            <p:ph type="title"/>
          </p:nvPr>
        </p:nvSpPr>
        <p:spPr>
          <a:xfrm>
            <a:off x="1484311" y="685800"/>
            <a:ext cx="10018713" cy="1752599"/>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484310" y="2666999"/>
            <a:ext cx="10018713" cy="3124201"/>
          </a:xfrm>
          <a:prstGeom prst="rect">
            <a:avLst/>
          </a:prstGeom>
        </p:spPr>
        <p:txBody>
          <a:bodyPr vert="horz" lIns="91440" tIns="45720" rIns="91440" bIns="45720" rtlCol="0"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9732656" y="5883275"/>
            <a:ext cx="1143000"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E32BF009-0256-4FBC-9303-D26884200F75}" type="datetimeFigureOut">
              <a:rPr lang="en-US" smtClean="0"/>
              <a:t>2/8/2021</a:t>
            </a:fld>
            <a:endParaRPr lang="en-US"/>
          </a:p>
        </p:txBody>
      </p:sp>
      <p:sp>
        <p:nvSpPr>
          <p:cNvPr id="5" name="Footer Placeholder 4"/>
          <p:cNvSpPr>
            <a:spLocks noGrp="1"/>
          </p:cNvSpPr>
          <p:nvPr>
            <p:ph type="ftr" sz="quarter" idx="3"/>
          </p:nvPr>
        </p:nvSpPr>
        <p:spPr>
          <a:xfrm>
            <a:off x="2572279" y="5883275"/>
            <a:ext cx="7084177" cy="3651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US"/>
          </a:p>
        </p:txBody>
      </p:sp>
      <p:sp>
        <p:nvSpPr>
          <p:cNvPr id="6" name="Slide Number Placeholder 5"/>
          <p:cNvSpPr>
            <a:spLocks noGrp="1"/>
          </p:cNvSpPr>
          <p:nvPr>
            <p:ph type="sldNum" sz="quarter" idx="4"/>
          </p:nvPr>
        </p:nvSpPr>
        <p:spPr>
          <a:xfrm>
            <a:off x="10951856" y="5883275"/>
            <a:ext cx="551167"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02AC65BF-A01D-4E37-8E76-2208139CEC94}" type="slidenum">
              <a:rPr lang="en-US" smtClean="0"/>
              <a:t>‹#›</a:t>
            </a:fld>
            <a:endParaRPr lang="en-US"/>
          </a:p>
        </p:txBody>
      </p:sp>
    </p:spTree>
    <p:extLst>
      <p:ext uri="{BB962C8B-B14F-4D97-AF65-F5344CB8AC3E}">
        <p14:creationId xmlns:p14="http://schemas.microsoft.com/office/powerpoint/2010/main" val="788896178"/>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 id="2147483687" r:id="rId15"/>
    <p:sldLayoutId id="2147483688" r:id="rId16"/>
    <p:sldLayoutId id="2147483689" r:id="rId17"/>
  </p:sldLayoutIdLst>
  <p:txStyles>
    <p:title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shill@naaccr.org"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hyperlink" Target="http://datadictionary.naaccr.org/"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hyperlink" Target="https://www.naaccr.org/wp-content/uploads/2020/07/Data-Exchange-Standards_20200721.pdf" TargetMode="External"/><Relationship Id="rId2" Type="http://schemas.openxmlformats.org/officeDocument/2006/relationships/hyperlink" Target="https://www.naaccr.org/xml-data-exchange-standard/" TargetMode="External"/><Relationship Id="rId1" Type="http://schemas.openxmlformats.org/officeDocument/2006/relationships/slideLayout" Target="../slideLayouts/slideLayout2.xml"/><Relationship Id="rId5" Type="http://schemas.openxmlformats.org/officeDocument/2006/relationships/hyperlink" Target="https://www.naaccr.org/data-standards-data-dictionary/#changerequest" TargetMode="External"/><Relationship Id="rId4" Type="http://schemas.openxmlformats.org/officeDocument/2006/relationships/hyperlink" Target="https://www.naaccr.org/data-standards-data-dictionary/"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hyperlink" Target="mailto:shill@naaccr.org" TargetMode="Externa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microsoft.com/office/2007/relationships/hdphoto" Target="../media/hdphoto1.wdp"/><Relationship Id="rId13" Type="http://schemas.microsoft.com/office/2007/relationships/hdphoto" Target="../media/hdphoto3.wdp"/><Relationship Id="rId3" Type="http://schemas.openxmlformats.org/officeDocument/2006/relationships/image" Target="../media/image2.jpeg"/><Relationship Id="rId7" Type="http://schemas.openxmlformats.org/officeDocument/2006/relationships/image" Target="../media/image6.png"/><Relationship Id="rId12" Type="http://schemas.openxmlformats.org/officeDocument/2006/relationships/image" Target="../media/image9.png"/><Relationship Id="rId17" Type="http://schemas.microsoft.com/office/2007/relationships/hdphoto" Target="../media/hdphoto5.wdp"/><Relationship Id="rId2" Type="http://schemas.openxmlformats.org/officeDocument/2006/relationships/notesSlide" Target="../notesSlides/notesSlide2.xml"/><Relationship Id="rId16" Type="http://schemas.openxmlformats.org/officeDocument/2006/relationships/image" Target="../media/image11.png"/><Relationship Id="rId1" Type="http://schemas.openxmlformats.org/officeDocument/2006/relationships/slideLayout" Target="../slideLayouts/slideLayout2.xml"/><Relationship Id="rId6" Type="http://schemas.openxmlformats.org/officeDocument/2006/relationships/image" Target="../media/image5.png"/><Relationship Id="rId11" Type="http://schemas.microsoft.com/office/2007/relationships/hdphoto" Target="../media/hdphoto2.wdp"/><Relationship Id="rId5" Type="http://schemas.openxmlformats.org/officeDocument/2006/relationships/image" Target="../media/image4.png"/><Relationship Id="rId15" Type="http://schemas.microsoft.com/office/2007/relationships/hdphoto" Target="../media/hdphoto4.wdp"/><Relationship Id="rId10" Type="http://schemas.openxmlformats.org/officeDocument/2006/relationships/image" Target="../media/image8.png"/><Relationship Id="rId4" Type="http://schemas.openxmlformats.org/officeDocument/2006/relationships/image" Target="../media/image3.png"/><Relationship Id="rId9" Type="http://schemas.openxmlformats.org/officeDocument/2006/relationships/image" Target="../media/image7.png"/><Relationship Id="rId14" Type="http://schemas.openxmlformats.org/officeDocument/2006/relationships/image" Target="../media/image10.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hyperlink" Target="https://www.naaccr.org/"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www.naaccr.org/data-standards-data-dictionary/" TargetMode="External"/><Relationship Id="rId2" Type="http://schemas.openxmlformats.org/officeDocument/2006/relationships/hyperlink" Target="https://www.naaccr.org/xml-data-exchange-standard/"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NAACCR Standards</a:t>
            </a:r>
          </a:p>
        </p:txBody>
      </p:sp>
      <p:sp>
        <p:nvSpPr>
          <p:cNvPr id="3" name="Subtitle 2"/>
          <p:cNvSpPr>
            <a:spLocks noGrp="1"/>
          </p:cNvSpPr>
          <p:nvPr>
            <p:ph type="subTitle" idx="1"/>
          </p:nvPr>
        </p:nvSpPr>
        <p:spPr>
          <a:xfrm>
            <a:off x="4515377" y="3996267"/>
            <a:ext cx="6987645" cy="2143276"/>
          </a:xfrm>
        </p:spPr>
        <p:txBody>
          <a:bodyPr>
            <a:normAutofit fontScale="92500"/>
          </a:bodyPr>
          <a:lstStyle/>
          <a:p>
            <a:pPr>
              <a:spcAft>
                <a:spcPts val="0"/>
              </a:spcAft>
            </a:pPr>
            <a:r>
              <a:rPr lang="en-US" dirty="0"/>
              <a:t>CCDI NCCR Cancer Center Supplement Data Summit</a:t>
            </a:r>
          </a:p>
          <a:p>
            <a:r>
              <a:rPr lang="en-US" dirty="0"/>
              <a:t>February 8, 2021</a:t>
            </a:r>
          </a:p>
          <a:p>
            <a:pPr>
              <a:spcAft>
                <a:spcPts val="0"/>
              </a:spcAft>
            </a:pPr>
            <a:r>
              <a:rPr lang="en-US" b="1" dirty="0"/>
              <a:t>Stephanie M. Hill, MPH, CTR</a:t>
            </a:r>
          </a:p>
          <a:p>
            <a:pPr>
              <a:spcBef>
                <a:spcPts val="0"/>
              </a:spcBef>
              <a:spcAft>
                <a:spcPts val="0"/>
              </a:spcAft>
            </a:pPr>
            <a:r>
              <a:rPr lang="en-US" dirty="0"/>
              <a:t>Associate Director </a:t>
            </a:r>
          </a:p>
          <a:p>
            <a:pPr>
              <a:lnSpc>
                <a:spcPct val="120000"/>
              </a:lnSpc>
              <a:spcBef>
                <a:spcPts val="0"/>
              </a:spcBef>
              <a:spcAft>
                <a:spcPts val="0"/>
              </a:spcAft>
            </a:pPr>
            <a:r>
              <a:rPr lang="en-US" dirty="0"/>
              <a:t>North American Association of Central Cancer Registries</a:t>
            </a:r>
          </a:p>
          <a:p>
            <a:pPr>
              <a:lnSpc>
                <a:spcPct val="120000"/>
              </a:lnSpc>
              <a:spcBef>
                <a:spcPts val="0"/>
              </a:spcBef>
            </a:pPr>
            <a:r>
              <a:rPr lang="en-US" dirty="0">
                <a:hlinkClick r:id="rId2"/>
              </a:rPr>
              <a:t>shill@naaccr.org</a:t>
            </a:r>
            <a:endParaRPr lang="en-US" dirty="0"/>
          </a:p>
        </p:txBody>
      </p:sp>
      <p:cxnSp>
        <p:nvCxnSpPr>
          <p:cNvPr id="4" name="Straight Connector 3"/>
          <p:cNvCxnSpPr/>
          <p:nvPr/>
        </p:nvCxnSpPr>
        <p:spPr>
          <a:xfrm>
            <a:off x="5932449" y="3985115"/>
            <a:ext cx="5486400" cy="0"/>
          </a:xfrm>
          <a:prstGeom prst="line">
            <a:avLst/>
          </a:prstGeom>
          <a:ln w="38100">
            <a:solidFill>
              <a:srgbClr val="1287C3"/>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9473328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4310" y="139535"/>
            <a:ext cx="10018713" cy="1752599"/>
          </a:xfrm>
        </p:spPr>
        <p:txBody>
          <a:bodyPr/>
          <a:lstStyle/>
          <a:p>
            <a:r>
              <a:rPr lang="en-US" dirty="0"/>
              <a:t>NAACCR XML Data Exchange Standard</a:t>
            </a:r>
          </a:p>
        </p:txBody>
      </p:sp>
      <p:sp>
        <p:nvSpPr>
          <p:cNvPr id="3" name="Content Placeholder 2"/>
          <p:cNvSpPr>
            <a:spLocks noGrp="1"/>
          </p:cNvSpPr>
          <p:nvPr>
            <p:ph idx="1"/>
          </p:nvPr>
        </p:nvSpPr>
        <p:spPr>
          <a:xfrm>
            <a:off x="1901208" y="1634362"/>
            <a:ext cx="3360822" cy="4846082"/>
          </a:xfrm>
        </p:spPr>
        <p:txBody>
          <a:bodyPr>
            <a:normAutofit/>
          </a:bodyPr>
          <a:lstStyle/>
          <a:p>
            <a:r>
              <a:rPr lang="en-US" dirty="0"/>
              <a:t>Extensibility</a:t>
            </a:r>
          </a:p>
          <a:p>
            <a:r>
              <a:rPr lang="en-US" dirty="0"/>
              <a:t>Easy to maintain by NAACCR community</a:t>
            </a:r>
          </a:p>
          <a:p>
            <a:r>
              <a:rPr lang="en-US" dirty="0"/>
              <a:t>Simplified transition from fixed-width format</a:t>
            </a:r>
          </a:p>
          <a:p>
            <a:r>
              <a:rPr lang="en-US" dirty="0"/>
              <a:t>Easy to create, consume and process</a:t>
            </a:r>
          </a:p>
          <a:p>
            <a:endParaRPr lang="en-US" dirty="0"/>
          </a:p>
        </p:txBody>
      </p:sp>
      <p:pic>
        <p:nvPicPr>
          <p:cNvPr id="4" name="Picture 3"/>
          <p:cNvPicPr>
            <a:picLocks noChangeAspect="1"/>
          </p:cNvPicPr>
          <p:nvPr/>
        </p:nvPicPr>
        <p:blipFill>
          <a:blip r:embed="rId3"/>
          <a:stretch>
            <a:fillRect/>
          </a:stretch>
        </p:blipFill>
        <p:spPr>
          <a:xfrm>
            <a:off x="5417885" y="1704359"/>
            <a:ext cx="6537861" cy="4518312"/>
          </a:xfrm>
          <a:prstGeom prst="rect">
            <a:avLst/>
          </a:prstGeom>
        </p:spPr>
      </p:pic>
    </p:spTree>
    <p:extLst>
      <p:ext uri="{BB962C8B-B14F-4D97-AF65-F5344CB8AC3E}">
        <p14:creationId xmlns:p14="http://schemas.microsoft.com/office/powerpoint/2010/main" val="320510798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4309" y="0"/>
            <a:ext cx="10018713" cy="1752599"/>
          </a:xfrm>
        </p:spPr>
        <p:txBody>
          <a:bodyPr/>
          <a:lstStyle/>
          <a:p>
            <a:r>
              <a:rPr lang="en-US" dirty="0"/>
              <a:t>NAACCR Data Dictionary</a:t>
            </a:r>
          </a:p>
        </p:txBody>
      </p:sp>
      <p:sp>
        <p:nvSpPr>
          <p:cNvPr id="3" name="Content Placeholder 2"/>
          <p:cNvSpPr>
            <a:spLocks noGrp="1"/>
          </p:cNvSpPr>
          <p:nvPr>
            <p:ph idx="1"/>
          </p:nvPr>
        </p:nvSpPr>
        <p:spPr>
          <a:xfrm>
            <a:off x="1484310" y="1752599"/>
            <a:ext cx="10018713" cy="4038601"/>
          </a:xfrm>
        </p:spPr>
        <p:txBody>
          <a:bodyPr anchor="t"/>
          <a:lstStyle/>
          <a:p>
            <a:r>
              <a:rPr lang="en-US" dirty="0"/>
              <a:t>Defines each data item in the NAACCR layout, including:</a:t>
            </a:r>
          </a:p>
          <a:p>
            <a:pPr lvl="1"/>
            <a:r>
              <a:rPr lang="en-US" dirty="0"/>
              <a:t>XML ID</a:t>
            </a:r>
          </a:p>
          <a:p>
            <a:pPr lvl="1"/>
            <a:r>
              <a:rPr lang="en-US" dirty="0"/>
              <a:t>Description </a:t>
            </a:r>
          </a:p>
          <a:p>
            <a:pPr lvl="1"/>
            <a:r>
              <a:rPr lang="en-US" dirty="0"/>
              <a:t>Source of standard</a:t>
            </a:r>
          </a:p>
          <a:p>
            <a:pPr lvl="1"/>
            <a:r>
              <a:rPr lang="en-US" dirty="0"/>
              <a:t>Rationale</a:t>
            </a:r>
          </a:p>
          <a:p>
            <a:pPr lvl="1"/>
            <a:r>
              <a:rPr lang="en-US" dirty="0"/>
              <a:t>Year Implemented/Retired</a:t>
            </a:r>
          </a:p>
          <a:p>
            <a:pPr lvl="1"/>
            <a:r>
              <a:rPr lang="en-US" dirty="0"/>
              <a:t>Allowable codes</a:t>
            </a:r>
          </a:p>
          <a:p>
            <a:endParaRPr lang="en-US" dirty="0"/>
          </a:p>
        </p:txBody>
      </p:sp>
    </p:spTree>
    <p:extLst>
      <p:ext uri="{BB962C8B-B14F-4D97-AF65-F5344CB8AC3E}">
        <p14:creationId xmlns:p14="http://schemas.microsoft.com/office/powerpoint/2010/main" val="48029642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4309" y="0"/>
            <a:ext cx="10018713" cy="1752599"/>
          </a:xfrm>
        </p:spPr>
        <p:txBody>
          <a:bodyPr/>
          <a:lstStyle/>
          <a:p>
            <a:r>
              <a:rPr lang="en-US" dirty="0"/>
              <a:t>NAACCR Data Dictionary</a:t>
            </a:r>
          </a:p>
        </p:txBody>
      </p:sp>
      <p:sp>
        <p:nvSpPr>
          <p:cNvPr id="3" name="Content Placeholder 2"/>
          <p:cNvSpPr>
            <a:spLocks noGrp="1"/>
          </p:cNvSpPr>
          <p:nvPr>
            <p:ph idx="1"/>
          </p:nvPr>
        </p:nvSpPr>
        <p:spPr>
          <a:xfrm>
            <a:off x="1484308" y="1360713"/>
            <a:ext cx="10018713" cy="3124201"/>
          </a:xfrm>
        </p:spPr>
        <p:txBody>
          <a:bodyPr anchor="t"/>
          <a:lstStyle/>
          <a:p>
            <a:pPr marL="0" indent="0" algn="ctr">
              <a:buNone/>
            </a:pPr>
            <a:r>
              <a:rPr lang="en-US" dirty="0">
                <a:hlinkClick r:id="rId2"/>
              </a:rPr>
              <a:t>http://datadictionary.naaccr.org/</a:t>
            </a:r>
            <a:r>
              <a:rPr lang="en-US" dirty="0"/>
              <a:t>  </a:t>
            </a:r>
          </a:p>
        </p:txBody>
      </p:sp>
      <p:pic>
        <p:nvPicPr>
          <p:cNvPr id="4" name="Picture 3"/>
          <p:cNvPicPr>
            <a:picLocks noChangeAspect="1"/>
          </p:cNvPicPr>
          <p:nvPr/>
        </p:nvPicPr>
        <p:blipFill>
          <a:blip r:embed="rId3"/>
          <a:stretch>
            <a:fillRect/>
          </a:stretch>
        </p:blipFill>
        <p:spPr>
          <a:xfrm>
            <a:off x="1484307" y="2018908"/>
            <a:ext cx="9316750" cy="2962688"/>
          </a:xfrm>
          <a:prstGeom prst="rect">
            <a:avLst/>
          </a:prstGeom>
        </p:spPr>
      </p:pic>
      <p:sp>
        <p:nvSpPr>
          <p:cNvPr id="5" name="TextBox 4"/>
          <p:cNvSpPr txBox="1"/>
          <p:nvPr/>
        </p:nvSpPr>
        <p:spPr>
          <a:xfrm>
            <a:off x="2660073" y="2446320"/>
            <a:ext cx="950901" cy="307777"/>
          </a:xfrm>
          <a:prstGeom prst="rect">
            <a:avLst/>
          </a:prstGeom>
          <a:noFill/>
        </p:spPr>
        <p:txBody>
          <a:bodyPr wrap="none" rtlCol="0">
            <a:spAutoFit/>
          </a:bodyPr>
          <a:lstStyle/>
          <a:p>
            <a:r>
              <a:rPr lang="en-US" sz="1400" dirty="0"/>
              <a:t>diagnostic</a:t>
            </a:r>
          </a:p>
        </p:txBody>
      </p:sp>
      <p:sp>
        <p:nvSpPr>
          <p:cNvPr id="6" name="Right Arrow 5"/>
          <p:cNvSpPr/>
          <p:nvPr/>
        </p:nvSpPr>
        <p:spPr>
          <a:xfrm flipH="1">
            <a:off x="4904509" y="2333064"/>
            <a:ext cx="914400" cy="53428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2172957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iterate type="lt">
                                    <p:tmAbs val="300"/>
                                  </p:iterate>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69025" y="0"/>
            <a:ext cx="10018713" cy="1752599"/>
          </a:xfrm>
        </p:spPr>
        <p:txBody>
          <a:bodyPr/>
          <a:lstStyle/>
          <a:p>
            <a:r>
              <a:rPr lang="en-US" dirty="0"/>
              <a:t>NAACCR Data Dictionary</a:t>
            </a:r>
          </a:p>
        </p:txBody>
      </p:sp>
      <p:pic>
        <p:nvPicPr>
          <p:cNvPr id="4" name="Content Placeholder 3"/>
          <p:cNvPicPr>
            <a:picLocks noGrp="1" noChangeAspect="1"/>
          </p:cNvPicPr>
          <p:nvPr>
            <p:ph idx="1"/>
          </p:nvPr>
        </p:nvPicPr>
        <p:blipFill>
          <a:blip r:embed="rId2"/>
          <a:stretch>
            <a:fillRect/>
          </a:stretch>
        </p:blipFill>
        <p:spPr>
          <a:xfrm>
            <a:off x="914400" y="1577204"/>
            <a:ext cx="10747169" cy="4894848"/>
          </a:xfrm>
          <a:prstGeom prst="rect">
            <a:avLst/>
          </a:prstGeom>
        </p:spPr>
      </p:pic>
      <p:sp>
        <p:nvSpPr>
          <p:cNvPr id="5" name="Down Arrow 4"/>
          <p:cNvSpPr/>
          <p:nvPr/>
        </p:nvSpPr>
        <p:spPr>
          <a:xfrm>
            <a:off x="10782795" y="1788224"/>
            <a:ext cx="356259" cy="736271"/>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128124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4309" y="0"/>
            <a:ext cx="10018713" cy="1068779"/>
          </a:xfrm>
        </p:spPr>
        <p:txBody>
          <a:bodyPr/>
          <a:lstStyle/>
          <a:p>
            <a:r>
              <a:rPr lang="en-US" dirty="0"/>
              <a:t>NAACCR Data Dictionary</a:t>
            </a:r>
          </a:p>
        </p:txBody>
      </p:sp>
      <p:pic>
        <p:nvPicPr>
          <p:cNvPr id="6" name="Content Placeholder 5"/>
          <p:cNvPicPr>
            <a:picLocks noGrp="1" noChangeAspect="1"/>
          </p:cNvPicPr>
          <p:nvPr>
            <p:ph idx="1"/>
          </p:nvPr>
        </p:nvPicPr>
        <p:blipFill>
          <a:blip r:embed="rId2"/>
          <a:stretch>
            <a:fillRect/>
          </a:stretch>
        </p:blipFill>
        <p:spPr>
          <a:xfrm>
            <a:off x="2176985" y="927050"/>
            <a:ext cx="8633360" cy="5803190"/>
          </a:xfrm>
          <a:prstGeom prst="rect">
            <a:avLst/>
          </a:prstGeom>
        </p:spPr>
      </p:pic>
    </p:spTree>
    <p:extLst>
      <p:ext uri="{BB962C8B-B14F-4D97-AF65-F5344CB8AC3E}">
        <p14:creationId xmlns:p14="http://schemas.microsoft.com/office/powerpoint/2010/main" val="190545860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4312" y="1"/>
            <a:ext cx="10018713" cy="1094966"/>
          </a:xfrm>
        </p:spPr>
        <p:txBody>
          <a:bodyPr/>
          <a:lstStyle/>
          <a:p>
            <a:r>
              <a:rPr lang="en-US" dirty="0"/>
              <a:t>NAACCR Data Dictionary</a:t>
            </a:r>
          </a:p>
        </p:txBody>
      </p:sp>
      <p:pic>
        <p:nvPicPr>
          <p:cNvPr id="4" name="Content Placeholder 3"/>
          <p:cNvPicPr>
            <a:picLocks noGrp="1" noChangeAspect="1"/>
          </p:cNvPicPr>
          <p:nvPr>
            <p:ph idx="1"/>
          </p:nvPr>
        </p:nvPicPr>
        <p:blipFill>
          <a:blip r:embed="rId2"/>
          <a:stretch>
            <a:fillRect/>
          </a:stretch>
        </p:blipFill>
        <p:spPr>
          <a:xfrm>
            <a:off x="2208810" y="869335"/>
            <a:ext cx="8383979" cy="5903358"/>
          </a:xfrm>
          <a:prstGeom prst="rect">
            <a:avLst/>
          </a:prstGeom>
        </p:spPr>
      </p:pic>
    </p:spTree>
    <p:extLst>
      <p:ext uri="{BB962C8B-B14F-4D97-AF65-F5344CB8AC3E}">
        <p14:creationId xmlns:p14="http://schemas.microsoft.com/office/powerpoint/2010/main" val="363137794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4310" y="0"/>
            <a:ext cx="10018713" cy="1752599"/>
          </a:xfrm>
        </p:spPr>
        <p:txBody>
          <a:bodyPr/>
          <a:lstStyle/>
          <a:p>
            <a:r>
              <a:rPr lang="en-US" dirty="0"/>
              <a:t>NAACCR Standard Change Control Process</a:t>
            </a:r>
          </a:p>
        </p:txBody>
      </p:sp>
      <p:sp>
        <p:nvSpPr>
          <p:cNvPr id="3" name="Content Placeholder 2"/>
          <p:cNvSpPr>
            <a:spLocks noGrp="1"/>
          </p:cNvSpPr>
          <p:nvPr>
            <p:ph idx="1"/>
          </p:nvPr>
        </p:nvSpPr>
        <p:spPr>
          <a:xfrm>
            <a:off x="1484310" y="1496291"/>
            <a:ext cx="10018713" cy="4560125"/>
          </a:xfrm>
        </p:spPr>
        <p:txBody>
          <a:bodyPr>
            <a:normAutofit/>
          </a:bodyPr>
          <a:lstStyle/>
          <a:p>
            <a:r>
              <a:rPr lang="en-US" dirty="0"/>
              <a:t>Implemented in 2018</a:t>
            </a:r>
          </a:p>
          <a:p>
            <a:pPr lvl="1"/>
            <a:r>
              <a:rPr lang="en-US" dirty="0"/>
              <a:t>Revisions to existing data items</a:t>
            </a:r>
          </a:p>
          <a:p>
            <a:pPr lvl="1"/>
            <a:r>
              <a:rPr lang="en-US" dirty="0"/>
              <a:t>Introduction of new data items</a:t>
            </a:r>
          </a:p>
          <a:p>
            <a:r>
              <a:rPr lang="en-US" dirty="0"/>
              <a:t>High Level Strategic Group</a:t>
            </a:r>
          </a:p>
          <a:p>
            <a:pPr lvl="1"/>
            <a:r>
              <a:rPr lang="en-US" dirty="0"/>
              <a:t>Ensure high-level coordination and communication among all cancer surveillance organizations regarding the development and implementation of major changes in standards and procedures.</a:t>
            </a:r>
          </a:p>
          <a:p>
            <a:r>
              <a:rPr lang="en-US" dirty="0"/>
              <a:t>Mid-Level Tactical Group</a:t>
            </a:r>
          </a:p>
          <a:p>
            <a:pPr lvl="1"/>
            <a:r>
              <a:rPr lang="en-US" dirty="0"/>
              <a:t>Coordinate and communicate among the cancer surveillance community the development and implementation of changes to standards and procedures as directed by the High-Level Strategic Group.</a:t>
            </a:r>
          </a:p>
        </p:txBody>
      </p:sp>
    </p:spTree>
    <p:extLst>
      <p:ext uri="{BB962C8B-B14F-4D97-AF65-F5344CB8AC3E}">
        <p14:creationId xmlns:p14="http://schemas.microsoft.com/office/powerpoint/2010/main" val="108175076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31125" y="329499"/>
            <a:ext cx="11060875" cy="1325563"/>
          </a:xfrm>
        </p:spPr>
        <p:txBody>
          <a:bodyPr>
            <a:normAutofit fontScale="90000"/>
          </a:bodyPr>
          <a:lstStyle/>
          <a:p>
            <a:r>
              <a:rPr lang="en-US" sz="4100" dirty="0"/>
              <a:t>High-Level Strategic Group/Mid-Level Tactical Group</a:t>
            </a:r>
          </a:p>
        </p:txBody>
      </p:sp>
      <p:sp>
        <p:nvSpPr>
          <p:cNvPr id="5" name="Content Placeholder 4"/>
          <p:cNvSpPr>
            <a:spLocks noGrp="1"/>
          </p:cNvSpPr>
          <p:nvPr>
            <p:ph idx="1"/>
          </p:nvPr>
        </p:nvSpPr>
        <p:spPr>
          <a:xfrm>
            <a:off x="1519936" y="1880693"/>
            <a:ext cx="10018713" cy="4100512"/>
          </a:xfrm>
        </p:spPr>
        <p:txBody>
          <a:bodyPr anchor="t">
            <a:normAutofit lnSpcReduction="10000"/>
          </a:bodyPr>
          <a:lstStyle/>
          <a:p>
            <a:r>
              <a:rPr lang="en-US" dirty="0"/>
              <a:t>Standard-Setting Agencies</a:t>
            </a:r>
          </a:p>
          <a:p>
            <a:pPr lvl="1"/>
            <a:r>
              <a:rPr lang="en-US" dirty="0"/>
              <a:t>NCI Surveillance, Epidemiology and End Results (SEER) Program</a:t>
            </a:r>
          </a:p>
          <a:p>
            <a:pPr lvl="1"/>
            <a:r>
              <a:rPr lang="en-US" dirty="0"/>
              <a:t>CDC National Program of Cancer Registries (NPCR)</a:t>
            </a:r>
          </a:p>
          <a:p>
            <a:pPr lvl="1"/>
            <a:r>
              <a:rPr lang="en-US" dirty="0"/>
              <a:t>American College of Surgeons Commission on Cancer (</a:t>
            </a:r>
            <a:r>
              <a:rPr lang="en-US" dirty="0" err="1"/>
              <a:t>CoC</a:t>
            </a:r>
            <a:r>
              <a:rPr lang="en-US" dirty="0"/>
              <a:t>)</a:t>
            </a:r>
          </a:p>
          <a:p>
            <a:pPr lvl="1"/>
            <a:r>
              <a:rPr lang="en-US" dirty="0"/>
              <a:t>North American Association of Central Cancer Registries (NAACCR)</a:t>
            </a:r>
          </a:p>
          <a:p>
            <a:r>
              <a:rPr lang="en-US" dirty="0"/>
              <a:t>Other Stakeholders</a:t>
            </a:r>
          </a:p>
          <a:p>
            <a:pPr lvl="1"/>
            <a:r>
              <a:rPr lang="en-US" dirty="0"/>
              <a:t>National Cancer Registrars Association (NCRA)</a:t>
            </a:r>
          </a:p>
          <a:p>
            <a:pPr lvl="1"/>
            <a:r>
              <a:rPr lang="en-US" dirty="0"/>
              <a:t>Central Cancer Registries</a:t>
            </a:r>
          </a:p>
          <a:p>
            <a:pPr lvl="1"/>
            <a:r>
              <a:rPr lang="en-US" dirty="0"/>
              <a:t>College of American Pathologists (CAP)</a:t>
            </a:r>
          </a:p>
          <a:p>
            <a:pPr lvl="1"/>
            <a:endParaRPr lang="en-US" dirty="0"/>
          </a:p>
          <a:p>
            <a:pPr lvl="2"/>
            <a:endParaRPr lang="en-US" dirty="0"/>
          </a:p>
          <a:p>
            <a:pPr lvl="2"/>
            <a:endParaRPr lang="en-US" dirty="0"/>
          </a:p>
        </p:txBody>
      </p:sp>
    </p:spTree>
    <p:extLst>
      <p:ext uri="{BB962C8B-B14F-4D97-AF65-F5344CB8AC3E}">
        <p14:creationId xmlns:p14="http://schemas.microsoft.com/office/powerpoint/2010/main" val="278489387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663338" y="8846"/>
            <a:ext cx="10515600" cy="983385"/>
          </a:xfrm>
        </p:spPr>
        <p:txBody>
          <a:bodyPr/>
          <a:lstStyle/>
          <a:p>
            <a:r>
              <a:rPr lang="en-US" dirty="0"/>
              <a:t>18-Month Change Control Process</a:t>
            </a: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4045594574"/>
              </p:ext>
            </p:extLst>
          </p:nvPr>
        </p:nvGraphicFramePr>
        <p:xfrm>
          <a:off x="1163780" y="1093808"/>
          <a:ext cx="10524233" cy="5576015"/>
        </p:xfrm>
        <a:graphic>
          <a:graphicData uri="http://schemas.openxmlformats.org/drawingml/2006/table">
            <a:tbl>
              <a:tblPr firstRow="1" bandRow="1">
                <a:tableStyleId>{5C22544A-7EE6-4342-B048-85BDC9FD1C3A}</a:tableStyleId>
              </a:tblPr>
              <a:tblGrid>
                <a:gridCol w="531668">
                  <a:extLst>
                    <a:ext uri="{9D8B030D-6E8A-4147-A177-3AD203B41FA5}">
                      <a16:colId xmlns:a16="http://schemas.microsoft.com/office/drawing/2014/main" val="983796412"/>
                    </a:ext>
                  </a:extLst>
                </a:gridCol>
                <a:gridCol w="608365">
                  <a:extLst>
                    <a:ext uri="{9D8B030D-6E8A-4147-A177-3AD203B41FA5}">
                      <a16:colId xmlns:a16="http://schemas.microsoft.com/office/drawing/2014/main" val="1269164853"/>
                    </a:ext>
                  </a:extLst>
                </a:gridCol>
                <a:gridCol w="570016">
                  <a:extLst>
                    <a:ext uri="{9D8B030D-6E8A-4147-A177-3AD203B41FA5}">
                      <a16:colId xmlns:a16="http://schemas.microsoft.com/office/drawing/2014/main" val="3004790515"/>
                    </a:ext>
                  </a:extLst>
                </a:gridCol>
                <a:gridCol w="581890">
                  <a:extLst>
                    <a:ext uri="{9D8B030D-6E8A-4147-A177-3AD203B41FA5}">
                      <a16:colId xmlns:a16="http://schemas.microsoft.com/office/drawing/2014/main" val="1629608796"/>
                    </a:ext>
                  </a:extLst>
                </a:gridCol>
                <a:gridCol w="631460">
                  <a:extLst>
                    <a:ext uri="{9D8B030D-6E8A-4147-A177-3AD203B41FA5}">
                      <a16:colId xmlns:a16="http://schemas.microsoft.com/office/drawing/2014/main" val="3102990446"/>
                    </a:ext>
                  </a:extLst>
                </a:gridCol>
                <a:gridCol w="584680">
                  <a:extLst>
                    <a:ext uri="{9D8B030D-6E8A-4147-A177-3AD203B41FA5}">
                      <a16:colId xmlns:a16="http://schemas.microsoft.com/office/drawing/2014/main" val="2188732683"/>
                    </a:ext>
                  </a:extLst>
                </a:gridCol>
                <a:gridCol w="584680">
                  <a:extLst>
                    <a:ext uri="{9D8B030D-6E8A-4147-A177-3AD203B41FA5}">
                      <a16:colId xmlns:a16="http://schemas.microsoft.com/office/drawing/2014/main" val="3159416983"/>
                    </a:ext>
                  </a:extLst>
                </a:gridCol>
                <a:gridCol w="584680">
                  <a:extLst>
                    <a:ext uri="{9D8B030D-6E8A-4147-A177-3AD203B41FA5}">
                      <a16:colId xmlns:a16="http://schemas.microsoft.com/office/drawing/2014/main" val="2896525288"/>
                    </a:ext>
                  </a:extLst>
                </a:gridCol>
                <a:gridCol w="602297">
                  <a:extLst>
                    <a:ext uri="{9D8B030D-6E8A-4147-A177-3AD203B41FA5}">
                      <a16:colId xmlns:a16="http://schemas.microsoft.com/office/drawing/2014/main" val="3291180089"/>
                    </a:ext>
                  </a:extLst>
                </a:gridCol>
                <a:gridCol w="567062">
                  <a:extLst>
                    <a:ext uri="{9D8B030D-6E8A-4147-A177-3AD203B41FA5}">
                      <a16:colId xmlns:a16="http://schemas.microsoft.com/office/drawing/2014/main" val="601569215"/>
                    </a:ext>
                  </a:extLst>
                </a:gridCol>
                <a:gridCol w="641184">
                  <a:extLst>
                    <a:ext uri="{9D8B030D-6E8A-4147-A177-3AD203B41FA5}">
                      <a16:colId xmlns:a16="http://schemas.microsoft.com/office/drawing/2014/main" val="3896276534"/>
                    </a:ext>
                  </a:extLst>
                </a:gridCol>
                <a:gridCol w="567844">
                  <a:extLst>
                    <a:ext uri="{9D8B030D-6E8A-4147-A177-3AD203B41FA5}">
                      <a16:colId xmlns:a16="http://schemas.microsoft.com/office/drawing/2014/main" val="447219987"/>
                    </a:ext>
                  </a:extLst>
                </a:gridCol>
                <a:gridCol w="545010">
                  <a:extLst>
                    <a:ext uri="{9D8B030D-6E8A-4147-A177-3AD203B41FA5}">
                      <a16:colId xmlns:a16="http://schemas.microsoft.com/office/drawing/2014/main" val="932058208"/>
                    </a:ext>
                  </a:extLst>
                </a:gridCol>
                <a:gridCol w="614840">
                  <a:extLst>
                    <a:ext uri="{9D8B030D-6E8A-4147-A177-3AD203B41FA5}">
                      <a16:colId xmlns:a16="http://schemas.microsoft.com/office/drawing/2014/main" val="2388298075"/>
                    </a:ext>
                  </a:extLst>
                </a:gridCol>
                <a:gridCol w="560191">
                  <a:extLst>
                    <a:ext uri="{9D8B030D-6E8A-4147-A177-3AD203B41FA5}">
                      <a16:colId xmlns:a16="http://schemas.microsoft.com/office/drawing/2014/main" val="2594204633"/>
                    </a:ext>
                  </a:extLst>
                </a:gridCol>
                <a:gridCol w="568587">
                  <a:extLst>
                    <a:ext uri="{9D8B030D-6E8A-4147-A177-3AD203B41FA5}">
                      <a16:colId xmlns:a16="http://schemas.microsoft.com/office/drawing/2014/main" val="3146883305"/>
                    </a:ext>
                  </a:extLst>
                </a:gridCol>
                <a:gridCol w="600538">
                  <a:extLst>
                    <a:ext uri="{9D8B030D-6E8A-4147-A177-3AD203B41FA5}">
                      <a16:colId xmlns:a16="http://schemas.microsoft.com/office/drawing/2014/main" val="602288406"/>
                    </a:ext>
                  </a:extLst>
                </a:gridCol>
                <a:gridCol w="579241">
                  <a:extLst>
                    <a:ext uri="{9D8B030D-6E8A-4147-A177-3AD203B41FA5}">
                      <a16:colId xmlns:a16="http://schemas.microsoft.com/office/drawing/2014/main" val="3507600923"/>
                    </a:ext>
                  </a:extLst>
                </a:gridCol>
              </a:tblGrid>
              <a:tr h="356886">
                <a:tc>
                  <a:txBody>
                    <a:bodyPr/>
                    <a:lstStyle/>
                    <a:p>
                      <a:pPr algn="ctr"/>
                      <a:r>
                        <a:rPr lang="en-US" dirty="0">
                          <a:solidFill>
                            <a:sysClr val="windowText" lastClr="000000"/>
                          </a:solidFill>
                        </a:rPr>
                        <a:t>Jul</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algn="ctr"/>
                      <a:r>
                        <a:rPr lang="en-US" dirty="0">
                          <a:solidFill>
                            <a:sysClr val="windowText" lastClr="000000"/>
                          </a:solidFill>
                        </a:rPr>
                        <a:t>Aug</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dirty="0">
                          <a:solidFill>
                            <a:sysClr val="windowText" lastClr="000000"/>
                          </a:solidFill>
                        </a:rPr>
                        <a:t>Sep</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algn="ctr"/>
                      <a:r>
                        <a:rPr lang="en-US" dirty="0">
                          <a:solidFill>
                            <a:sysClr val="windowText" lastClr="000000"/>
                          </a:solidFill>
                        </a:rPr>
                        <a:t>Oct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dirty="0">
                          <a:solidFill>
                            <a:sysClr val="windowText" lastClr="000000"/>
                          </a:solidFill>
                        </a:rPr>
                        <a:t>Nov</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algn="ctr"/>
                      <a:r>
                        <a:rPr lang="en-US" dirty="0">
                          <a:solidFill>
                            <a:sysClr val="windowText" lastClr="000000"/>
                          </a:solidFill>
                        </a:rPr>
                        <a:t>Dec</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dirty="0">
                          <a:solidFill>
                            <a:sysClr val="windowText" lastClr="000000"/>
                          </a:solidFill>
                        </a:rPr>
                        <a:t>Jan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algn="ctr"/>
                      <a:r>
                        <a:rPr lang="en-US" dirty="0">
                          <a:solidFill>
                            <a:sysClr val="windowText" lastClr="000000"/>
                          </a:solidFill>
                        </a:rPr>
                        <a:t>Feb</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dirty="0">
                          <a:solidFill>
                            <a:sysClr val="windowText" lastClr="000000"/>
                          </a:solidFill>
                        </a:rPr>
                        <a:t>Mar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algn="ctr"/>
                      <a:r>
                        <a:rPr lang="en-US" dirty="0">
                          <a:solidFill>
                            <a:sysClr val="windowText" lastClr="000000"/>
                          </a:solidFill>
                        </a:rPr>
                        <a:t>Apr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dirty="0">
                          <a:solidFill>
                            <a:sysClr val="windowText" lastClr="000000"/>
                          </a:solidFill>
                        </a:rPr>
                        <a:t>May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algn="ctr"/>
                      <a:r>
                        <a:rPr lang="en-US" dirty="0">
                          <a:solidFill>
                            <a:sysClr val="windowText" lastClr="000000"/>
                          </a:solidFill>
                        </a:rPr>
                        <a:t>Jun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dirty="0">
                          <a:solidFill>
                            <a:sysClr val="windowText" lastClr="000000"/>
                          </a:solidFill>
                        </a:rPr>
                        <a:t>Jul</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algn="ctr"/>
                      <a:r>
                        <a:rPr lang="en-US" dirty="0">
                          <a:solidFill>
                            <a:sysClr val="windowText" lastClr="000000"/>
                          </a:solidFill>
                        </a:rPr>
                        <a:t>Aug</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dirty="0">
                          <a:solidFill>
                            <a:sysClr val="windowText" lastClr="000000"/>
                          </a:solidFill>
                        </a:rPr>
                        <a:t>Sep</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algn="ctr"/>
                      <a:r>
                        <a:rPr lang="en-US" dirty="0">
                          <a:solidFill>
                            <a:sysClr val="windowText" lastClr="000000"/>
                          </a:solidFill>
                        </a:rPr>
                        <a:t>Oct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dirty="0">
                          <a:solidFill>
                            <a:sysClr val="windowText" lastClr="000000"/>
                          </a:solidFill>
                        </a:rPr>
                        <a:t>Nov</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algn="ctr"/>
                      <a:r>
                        <a:rPr lang="en-US" dirty="0">
                          <a:solidFill>
                            <a:sysClr val="windowText" lastClr="000000"/>
                          </a:solidFill>
                        </a:rPr>
                        <a:t>Dec</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844595194"/>
                  </a:ext>
                </a:extLst>
              </a:tr>
              <a:tr h="5210255">
                <a:tc>
                  <a:txBody>
                    <a:bodyPr/>
                    <a:lstStyle/>
                    <a:p>
                      <a:endParaRPr lang="en-US" dirty="0">
                        <a:solidFill>
                          <a:sysClr val="windowText" lastClr="0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endParaRPr lang="en-US" dirty="0">
                        <a:solidFill>
                          <a:sysClr val="windowText" lastClr="0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solidFill>
                          <a:sysClr val="windowText" lastClr="0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endParaRPr lang="en-US" dirty="0">
                        <a:solidFill>
                          <a:sysClr val="windowText" lastClr="0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solidFill>
                          <a:sysClr val="windowText" lastClr="0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endParaRPr lang="en-US" dirty="0">
                        <a:solidFill>
                          <a:sysClr val="windowText" lastClr="0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solidFill>
                          <a:sysClr val="windowText" lastClr="0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endParaRPr lang="en-US" dirty="0">
                        <a:solidFill>
                          <a:sysClr val="windowText" lastClr="0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solidFill>
                          <a:sysClr val="windowText" lastClr="0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endParaRPr lang="en-US" dirty="0">
                        <a:solidFill>
                          <a:sysClr val="windowText" lastClr="0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solidFill>
                          <a:sysClr val="windowText" lastClr="0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endParaRPr lang="en-US" dirty="0">
                        <a:solidFill>
                          <a:sysClr val="windowText" lastClr="0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solidFill>
                          <a:sysClr val="windowText" lastClr="0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endParaRPr lang="en-US" dirty="0">
                        <a:solidFill>
                          <a:sysClr val="windowText" lastClr="0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solidFill>
                          <a:sysClr val="windowText" lastClr="0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endParaRPr lang="en-US" dirty="0">
                        <a:solidFill>
                          <a:sysClr val="windowText" lastClr="0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solidFill>
                          <a:sysClr val="windowText" lastClr="0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endParaRPr lang="en-US" dirty="0">
                        <a:solidFill>
                          <a:sysClr val="windowText" lastClr="0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180163912"/>
                  </a:ext>
                </a:extLst>
              </a:tr>
            </a:tbl>
          </a:graphicData>
        </a:graphic>
      </p:graphicFrame>
      <p:sp>
        <p:nvSpPr>
          <p:cNvPr id="6" name="Rounded Rectangle 5"/>
          <p:cNvSpPr/>
          <p:nvPr/>
        </p:nvSpPr>
        <p:spPr>
          <a:xfrm>
            <a:off x="1175655" y="1529747"/>
            <a:ext cx="1659847" cy="47501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Request for change submitted to MLTG</a:t>
            </a:r>
          </a:p>
        </p:txBody>
      </p:sp>
      <p:sp>
        <p:nvSpPr>
          <p:cNvPr id="7" name="Rounded Rectangle 6"/>
          <p:cNvSpPr/>
          <p:nvPr/>
        </p:nvSpPr>
        <p:spPr>
          <a:xfrm>
            <a:off x="1726736" y="2156374"/>
            <a:ext cx="1649107" cy="47501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MLTG conducts initial assessment</a:t>
            </a:r>
          </a:p>
        </p:txBody>
      </p:sp>
      <p:sp>
        <p:nvSpPr>
          <p:cNvPr id="8" name="Rounded Rectangle 7"/>
          <p:cNvSpPr/>
          <p:nvPr/>
        </p:nvSpPr>
        <p:spPr>
          <a:xfrm>
            <a:off x="3570606" y="3465081"/>
            <a:ext cx="1005544" cy="53430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Technical review</a:t>
            </a:r>
          </a:p>
        </p:txBody>
      </p:sp>
      <p:sp>
        <p:nvSpPr>
          <p:cNvPr id="9" name="Rounded Rectangle 8"/>
          <p:cNvSpPr/>
          <p:nvPr/>
        </p:nvSpPr>
        <p:spPr>
          <a:xfrm>
            <a:off x="4143966" y="1530131"/>
            <a:ext cx="1046076" cy="47548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Field testing</a:t>
            </a:r>
          </a:p>
        </p:txBody>
      </p:sp>
      <p:sp>
        <p:nvSpPr>
          <p:cNvPr id="10" name="Rounded Rectangle 9"/>
          <p:cNvSpPr/>
          <p:nvPr/>
        </p:nvSpPr>
        <p:spPr>
          <a:xfrm>
            <a:off x="4826323" y="2102904"/>
            <a:ext cx="1614061" cy="64031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300" dirty="0"/>
              <a:t>Review UDS recommendation &amp; field testing results</a:t>
            </a:r>
          </a:p>
        </p:txBody>
      </p:sp>
      <p:sp>
        <p:nvSpPr>
          <p:cNvPr id="11" name="Rounded Rectangle 10"/>
          <p:cNvSpPr/>
          <p:nvPr/>
        </p:nvSpPr>
        <p:spPr>
          <a:xfrm>
            <a:off x="5977250" y="4188722"/>
            <a:ext cx="906450" cy="53430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Final Approval</a:t>
            </a:r>
          </a:p>
        </p:txBody>
      </p:sp>
      <p:sp>
        <p:nvSpPr>
          <p:cNvPr id="12" name="Rounded Rectangle 11"/>
          <p:cNvSpPr/>
          <p:nvPr/>
        </p:nvSpPr>
        <p:spPr>
          <a:xfrm>
            <a:off x="7111333" y="2505432"/>
            <a:ext cx="4502431" cy="53430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MLTG Coordinates &amp; monitors implementation</a:t>
            </a:r>
          </a:p>
        </p:txBody>
      </p:sp>
      <p:sp>
        <p:nvSpPr>
          <p:cNvPr id="13" name="Rounded Rectangle 12"/>
          <p:cNvSpPr/>
          <p:nvPr/>
        </p:nvSpPr>
        <p:spPr>
          <a:xfrm>
            <a:off x="7096017" y="4936387"/>
            <a:ext cx="1614061" cy="96564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t>Implementation guidelines &amp; edit metafile development &amp; testing</a:t>
            </a:r>
          </a:p>
        </p:txBody>
      </p:sp>
      <p:sp>
        <p:nvSpPr>
          <p:cNvPr id="14" name="Rounded Rectangle 13"/>
          <p:cNvSpPr/>
          <p:nvPr/>
        </p:nvSpPr>
        <p:spPr>
          <a:xfrm>
            <a:off x="8835989" y="6062509"/>
            <a:ext cx="2764735" cy="53430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Software development</a:t>
            </a:r>
          </a:p>
        </p:txBody>
      </p:sp>
      <p:sp>
        <p:nvSpPr>
          <p:cNvPr id="15" name="Rounded Rectangle 14"/>
          <p:cNvSpPr/>
          <p:nvPr/>
        </p:nvSpPr>
        <p:spPr>
          <a:xfrm>
            <a:off x="8835990" y="5141945"/>
            <a:ext cx="2764735" cy="53430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Training material development</a:t>
            </a:r>
          </a:p>
        </p:txBody>
      </p:sp>
      <p:sp>
        <p:nvSpPr>
          <p:cNvPr id="17" name="Rounded Rectangle 16"/>
          <p:cNvSpPr/>
          <p:nvPr/>
        </p:nvSpPr>
        <p:spPr>
          <a:xfrm>
            <a:off x="11752848" y="1441313"/>
            <a:ext cx="333262" cy="489931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vert="vert" rtlCol="0" anchor="ctr"/>
          <a:lstStyle/>
          <a:p>
            <a:pPr algn="ctr"/>
            <a:r>
              <a:rPr lang="en-US" sz="2200" dirty="0"/>
              <a:t>IMPLEMENTATION</a:t>
            </a:r>
          </a:p>
        </p:txBody>
      </p:sp>
      <p:sp>
        <p:nvSpPr>
          <p:cNvPr id="18" name="TextBox 17"/>
          <p:cNvSpPr txBox="1"/>
          <p:nvPr/>
        </p:nvSpPr>
        <p:spPr>
          <a:xfrm>
            <a:off x="98028" y="1591303"/>
            <a:ext cx="1207264" cy="338554"/>
          </a:xfrm>
          <a:prstGeom prst="rect">
            <a:avLst/>
          </a:prstGeom>
          <a:noFill/>
        </p:spPr>
        <p:txBody>
          <a:bodyPr wrap="square" rtlCol="0">
            <a:spAutoFit/>
          </a:bodyPr>
          <a:lstStyle/>
          <a:p>
            <a:r>
              <a:rPr lang="en-US" sz="1600" dirty="0"/>
              <a:t>Requestor</a:t>
            </a:r>
          </a:p>
        </p:txBody>
      </p:sp>
      <p:sp>
        <p:nvSpPr>
          <p:cNvPr id="20" name="Rounded Rectangle 19"/>
          <p:cNvSpPr/>
          <p:nvPr/>
        </p:nvSpPr>
        <p:spPr>
          <a:xfrm>
            <a:off x="4804527" y="2813325"/>
            <a:ext cx="1635858" cy="53415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300" dirty="0"/>
              <a:t>Send recommendations to HLSG</a:t>
            </a:r>
          </a:p>
        </p:txBody>
      </p:sp>
      <p:cxnSp>
        <p:nvCxnSpPr>
          <p:cNvPr id="22" name="Straight Connector 21"/>
          <p:cNvCxnSpPr/>
          <p:nvPr/>
        </p:nvCxnSpPr>
        <p:spPr>
          <a:xfrm flipV="1">
            <a:off x="82197" y="2055405"/>
            <a:ext cx="11567495" cy="4749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a:off x="98028" y="3406827"/>
            <a:ext cx="11564533" cy="23"/>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24" name="TextBox 23"/>
          <p:cNvSpPr txBox="1"/>
          <p:nvPr/>
        </p:nvSpPr>
        <p:spPr>
          <a:xfrm>
            <a:off x="82197" y="2331696"/>
            <a:ext cx="1207264" cy="830997"/>
          </a:xfrm>
          <a:prstGeom prst="rect">
            <a:avLst/>
          </a:prstGeom>
          <a:noFill/>
        </p:spPr>
        <p:txBody>
          <a:bodyPr wrap="square" rtlCol="0">
            <a:spAutoFit/>
          </a:bodyPr>
          <a:lstStyle/>
          <a:p>
            <a:r>
              <a:rPr lang="en-US" sz="1600" dirty="0"/>
              <a:t>Mid-Level Tactical Group</a:t>
            </a:r>
          </a:p>
        </p:txBody>
      </p:sp>
      <p:sp>
        <p:nvSpPr>
          <p:cNvPr id="25" name="TextBox 24"/>
          <p:cNvSpPr txBox="1"/>
          <p:nvPr/>
        </p:nvSpPr>
        <p:spPr>
          <a:xfrm>
            <a:off x="82197" y="3442452"/>
            <a:ext cx="1207264" cy="584775"/>
          </a:xfrm>
          <a:prstGeom prst="rect">
            <a:avLst/>
          </a:prstGeom>
          <a:noFill/>
        </p:spPr>
        <p:txBody>
          <a:bodyPr wrap="square" rtlCol="0">
            <a:spAutoFit/>
          </a:bodyPr>
          <a:lstStyle/>
          <a:p>
            <a:r>
              <a:rPr lang="en-US" sz="1600" dirty="0"/>
              <a:t>NAACCR UDS WG</a:t>
            </a:r>
          </a:p>
        </p:txBody>
      </p:sp>
      <p:sp>
        <p:nvSpPr>
          <p:cNvPr id="26" name="TextBox 25"/>
          <p:cNvSpPr txBox="1"/>
          <p:nvPr/>
        </p:nvSpPr>
        <p:spPr>
          <a:xfrm>
            <a:off x="59706" y="4040377"/>
            <a:ext cx="1207264" cy="830997"/>
          </a:xfrm>
          <a:prstGeom prst="rect">
            <a:avLst/>
          </a:prstGeom>
          <a:noFill/>
        </p:spPr>
        <p:txBody>
          <a:bodyPr wrap="square" rtlCol="0">
            <a:spAutoFit/>
          </a:bodyPr>
          <a:lstStyle/>
          <a:p>
            <a:r>
              <a:rPr lang="en-US" sz="1600" dirty="0"/>
              <a:t>High-Level Strategic Group</a:t>
            </a:r>
          </a:p>
        </p:txBody>
      </p:sp>
      <p:cxnSp>
        <p:nvCxnSpPr>
          <p:cNvPr id="27" name="Straight Connector 26"/>
          <p:cNvCxnSpPr/>
          <p:nvPr/>
        </p:nvCxnSpPr>
        <p:spPr>
          <a:xfrm>
            <a:off x="98028" y="4053158"/>
            <a:ext cx="11564533" cy="19488"/>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a:xfrm>
            <a:off x="98027" y="4847200"/>
            <a:ext cx="11564533" cy="19488"/>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32" name="TextBox 31"/>
          <p:cNvSpPr txBox="1"/>
          <p:nvPr/>
        </p:nvSpPr>
        <p:spPr>
          <a:xfrm>
            <a:off x="96547" y="5281347"/>
            <a:ext cx="1207264" cy="338554"/>
          </a:xfrm>
          <a:prstGeom prst="rect">
            <a:avLst/>
          </a:prstGeom>
          <a:noFill/>
        </p:spPr>
        <p:txBody>
          <a:bodyPr wrap="square" rtlCol="0">
            <a:spAutoFit/>
          </a:bodyPr>
          <a:lstStyle/>
          <a:p>
            <a:r>
              <a:rPr lang="en-US" sz="1600" dirty="0"/>
              <a:t>NAACCR</a:t>
            </a:r>
          </a:p>
        </p:txBody>
      </p:sp>
      <p:cxnSp>
        <p:nvCxnSpPr>
          <p:cNvPr id="33" name="Straight Connector 32"/>
          <p:cNvCxnSpPr/>
          <p:nvPr/>
        </p:nvCxnSpPr>
        <p:spPr>
          <a:xfrm>
            <a:off x="89121" y="5948860"/>
            <a:ext cx="11564533" cy="19488"/>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34" name="TextBox 33"/>
          <p:cNvSpPr txBox="1"/>
          <p:nvPr/>
        </p:nvSpPr>
        <p:spPr>
          <a:xfrm>
            <a:off x="110896" y="6072898"/>
            <a:ext cx="1207264" cy="584775"/>
          </a:xfrm>
          <a:prstGeom prst="rect">
            <a:avLst/>
          </a:prstGeom>
          <a:noFill/>
        </p:spPr>
        <p:txBody>
          <a:bodyPr wrap="square" rtlCol="0">
            <a:spAutoFit/>
          </a:bodyPr>
          <a:lstStyle/>
          <a:p>
            <a:r>
              <a:rPr lang="en-US" sz="1600" dirty="0"/>
              <a:t>Software vendors</a:t>
            </a:r>
          </a:p>
        </p:txBody>
      </p:sp>
      <p:sp>
        <p:nvSpPr>
          <p:cNvPr id="35" name="Rounded Rectangle 34"/>
          <p:cNvSpPr/>
          <p:nvPr/>
        </p:nvSpPr>
        <p:spPr>
          <a:xfrm>
            <a:off x="8835988" y="1529272"/>
            <a:ext cx="2764735" cy="47548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Training material development</a:t>
            </a:r>
          </a:p>
        </p:txBody>
      </p:sp>
      <p:sp>
        <p:nvSpPr>
          <p:cNvPr id="36" name="Rounded Rectangle 35"/>
          <p:cNvSpPr/>
          <p:nvPr/>
        </p:nvSpPr>
        <p:spPr>
          <a:xfrm>
            <a:off x="7087584" y="3461029"/>
            <a:ext cx="1094516" cy="53430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300" dirty="0"/>
              <a:t>Volume II: Data Dictionary</a:t>
            </a:r>
          </a:p>
        </p:txBody>
      </p:sp>
      <p:sp>
        <p:nvSpPr>
          <p:cNvPr id="37" name="Rounded Rectangle 36"/>
          <p:cNvSpPr/>
          <p:nvPr/>
        </p:nvSpPr>
        <p:spPr>
          <a:xfrm>
            <a:off x="4726341" y="3465080"/>
            <a:ext cx="1005544" cy="53430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Final review</a:t>
            </a:r>
          </a:p>
        </p:txBody>
      </p:sp>
    </p:spTree>
    <p:extLst>
      <p:ext uri="{BB962C8B-B14F-4D97-AF65-F5344CB8AC3E}">
        <p14:creationId xmlns:p14="http://schemas.microsoft.com/office/powerpoint/2010/main" val="401369486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91189" y="0"/>
            <a:ext cx="10018713" cy="1752599"/>
          </a:xfrm>
        </p:spPr>
        <p:txBody>
          <a:bodyPr/>
          <a:lstStyle/>
          <a:p>
            <a:r>
              <a:rPr lang="en-US" dirty="0"/>
              <a:t>Tools &amp; Resources</a:t>
            </a:r>
          </a:p>
        </p:txBody>
      </p:sp>
      <p:sp>
        <p:nvSpPr>
          <p:cNvPr id="3" name="Content Placeholder 2"/>
          <p:cNvSpPr>
            <a:spLocks noGrp="1"/>
          </p:cNvSpPr>
          <p:nvPr>
            <p:ph idx="1"/>
          </p:nvPr>
        </p:nvSpPr>
        <p:spPr>
          <a:xfrm>
            <a:off x="1401183" y="1574470"/>
            <a:ext cx="10018713" cy="4921333"/>
          </a:xfrm>
        </p:spPr>
        <p:txBody>
          <a:bodyPr anchor="t">
            <a:normAutofit/>
          </a:bodyPr>
          <a:lstStyle/>
          <a:p>
            <a:pPr>
              <a:spcAft>
                <a:spcPts val="0"/>
              </a:spcAft>
            </a:pPr>
            <a:r>
              <a:rPr lang="en-US" dirty="0"/>
              <a:t>NAACCR XML Data Exchange Standard </a:t>
            </a:r>
          </a:p>
          <a:p>
            <a:pPr marL="225425" indent="0">
              <a:spcBef>
                <a:spcPts val="0"/>
              </a:spcBef>
              <a:buNone/>
            </a:pPr>
            <a:r>
              <a:rPr lang="en-US" dirty="0">
                <a:hlinkClick r:id="rId2"/>
              </a:rPr>
              <a:t>https://www.naaccr.org/xml-data-exchange-standard/</a:t>
            </a:r>
            <a:r>
              <a:rPr lang="en-US" dirty="0"/>
              <a:t> </a:t>
            </a:r>
          </a:p>
          <a:p>
            <a:pPr>
              <a:spcAft>
                <a:spcPts val="0"/>
              </a:spcAft>
            </a:pPr>
            <a:r>
              <a:rPr lang="en-US" dirty="0"/>
              <a:t>XML Specification for Cancer Registry Records, Version 1.4</a:t>
            </a:r>
          </a:p>
          <a:p>
            <a:pPr marL="225425" indent="0">
              <a:spcBef>
                <a:spcPts val="0"/>
              </a:spcBef>
              <a:buNone/>
            </a:pPr>
            <a:r>
              <a:rPr lang="en-US" dirty="0">
                <a:hlinkClick r:id="rId3"/>
              </a:rPr>
              <a:t>https://www.naaccr.org/wp-content/uploads/2020/07/Data-Exchange-Standards_20200721.pdf</a:t>
            </a:r>
            <a:endParaRPr lang="en-US" dirty="0"/>
          </a:p>
          <a:p>
            <a:pPr>
              <a:spcAft>
                <a:spcPts val="0"/>
              </a:spcAft>
            </a:pPr>
            <a:r>
              <a:rPr lang="en-US" dirty="0"/>
              <a:t>NAACCR Data Dictionary</a:t>
            </a:r>
          </a:p>
          <a:p>
            <a:pPr indent="0">
              <a:spcBef>
                <a:spcPts val="0"/>
              </a:spcBef>
              <a:buNone/>
            </a:pPr>
            <a:r>
              <a:rPr lang="en-US" dirty="0">
                <a:hlinkClick r:id="rId4"/>
              </a:rPr>
              <a:t>https://www.naaccr.org/data-standards-data-dictionary/</a:t>
            </a:r>
            <a:r>
              <a:rPr lang="en-US" dirty="0"/>
              <a:t> </a:t>
            </a:r>
          </a:p>
          <a:p>
            <a:pPr>
              <a:spcAft>
                <a:spcPts val="0"/>
              </a:spcAft>
            </a:pPr>
            <a:r>
              <a:rPr lang="en-US" dirty="0"/>
              <a:t>Change Request Forms</a:t>
            </a:r>
          </a:p>
          <a:p>
            <a:pPr indent="0">
              <a:spcBef>
                <a:spcPts val="0"/>
              </a:spcBef>
              <a:buNone/>
            </a:pPr>
            <a:r>
              <a:rPr lang="en-US" dirty="0">
                <a:hlinkClick r:id="rId5"/>
              </a:rPr>
              <a:t>https://www.naaccr.org/data-standards-data-dictionary/#changerequest</a:t>
            </a:r>
            <a:r>
              <a:rPr lang="en-US" dirty="0"/>
              <a:t> </a:t>
            </a:r>
          </a:p>
          <a:p>
            <a:endParaRPr lang="en-US" dirty="0"/>
          </a:p>
        </p:txBody>
      </p:sp>
    </p:spTree>
    <p:extLst>
      <p:ext uri="{BB962C8B-B14F-4D97-AF65-F5344CB8AC3E}">
        <p14:creationId xmlns:p14="http://schemas.microsoft.com/office/powerpoint/2010/main" val="14975168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4309" y="0"/>
            <a:ext cx="10018713" cy="1752599"/>
          </a:xfrm>
        </p:spPr>
        <p:txBody>
          <a:bodyPr/>
          <a:lstStyle/>
          <a:p>
            <a:r>
              <a:rPr lang="en-US" dirty="0"/>
              <a:t>Overview</a:t>
            </a:r>
          </a:p>
        </p:txBody>
      </p:sp>
      <p:sp>
        <p:nvSpPr>
          <p:cNvPr id="3" name="Content Placeholder 2"/>
          <p:cNvSpPr>
            <a:spLocks noGrp="1"/>
          </p:cNvSpPr>
          <p:nvPr>
            <p:ph idx="1"/>
          </p:nvPr>
        </p:nvSpPr>
        <p:spPr>
          <a:xfrm>
            <a:off x="1484310" y="1650671"/>
            <a:ext cx="10018713" cy="4140530"/>
          </a:xfrm>
        </p:spPr>
        <p:txBody>
          <a:bodyPr anchor="t"/>
          <a:lstStyle/>
          <a:p>
            <a:r>
              <a:rPr lang="en-US" dirty="0"/>
              <a:t>Introduction to NAACCR</a:t>
            </a:r>
          </a:p>
          <a:p>
            <a:r>
              <a:rPr lang="en-US" dirty="0"/>
              <a:t>NAACCR Data Exchange Standards</a:t>
            </a:r>
          </a:p>
          <a:p>
            <a:r>
              <a:rPr lang="en-US" dirty="0"/>
              <a:t>NAACCR Data Dictionary</a:t>
            </a:r>
          </a:p>
          <a:p>
            <a:r>
              <a:rPr lang="en-US" dirty="0"/>
              <a:t>Change Control Process</a:t>
            </a:r>
          </a:p>
          <a:p>
            <a:r>
              <a:rPr lang="en-US" dirty="0"/>
              <a:t>Tools &amp; Resources</a:t>
            </a:r>
          </a:p>
        </p:txBody>
      </p:sp>
    </p:spTree>
    <p:extLst>
      <p:ext uri="{BB962C8B-B14F-4D97-AF65-F5344CB8AC3E}">
        <p14:creationId xmlns:p14="http://schemas.microsoft.com/office/powerpoint/2010/main" val="103725127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Thank you</a:t>
            </a:r>
          </a:p>
        </p:txBody>
      </p:sp>
      <p:sp>
        <p:nvSpPr>
          <p:cNvPr id="5" name="Text Placeholder 4"/>
          <p:cNvSpPr>
            <a:spLocks noGrp="1"/>
          </p:cNvSpPr>
          <p:nvPr>
            <p:ph type="body" idx="1"/>
          </p:nvPr>
        </p:nvSpPr>
        <p:spPr/>
        <p:txBody>
          <a:bodyPr/>
          <a:lstStyle/>
          <a:p>
            <a:r>
              <a:rPr lang="en-US" dirty="0"/>
              <a:t>Stephanie M. Hill, MPH, CTR</a:t>
            </a:r>
          </a:p>
          <a:p>
            <a:r>
              <a:rPr lang="en-US" dirty="0">
                <a:hlinkClick r:id="rId2"/>
              </a:rPr>
              <a:t>shill@naaccr.org</a:t>
            </a:r>
            <a:r>
              <a:rPr lang="en-US" dirty="0"/>
              <a:t> </a:t>
            </a:r>
          </a:p>
        </p:txBody>
      </p:sp>
    </p:spTree>
    <p:extLst>
      <p:ext uri="{BB962C8B-B14F-4D97-AF65-F5344CB8AC3E}">
        <p14:creationId xmlns:p14="http://schemas.microsoft.com/office/powerpoint/2010/main" val="14168492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4310" y="0"/>
            <a:ext cx="10018713" cy="1752599"/>
          </a:xfrm>
        </p:spPr>
        <p:txBody>
          <a:bodyPr/>
          <a:lstStyle/>
          <a:p>
            <a:r>
              <a:rPr lang="en-US" dirty="0"/>
              <a:t>NAACCR</a:t>
            </a:r>
          </a:p>
        </p:txBody>
      </p:sp>
      <p:sp>
        <p:nvSpPr>
          <p:cNvPr id="3" name="Content Placeholder 2"/>
          <p:cNvSpPr>
            <a:spLocks noGrp="1"/>
          </p:cNvSpPr>
          <p:nvPr>
            <p:ph idx="1"/>
          </p:nvPr>
        </p:nvSpPr>
        <p:spPr>
          <a:xfrm>
            <a:off x="1484310" y="1413165"/>
            <a:ext cx="10018713" cy="4378036"/>
          </a:xfrm>
        </p:spPr>
        <p:txBody>
          <a:bodyPr>
            <a:normAutofit lnSpcReduction="10000"/>
          </a:bodyPr>
          <a:lstStyle/>
          <a:p>
            <a:r>
              <a:rPr lang="en-US" b="1" dirty="0"/>
              <a:t>N</a:t>
            </a:r>
            <a:r>
              <a:rPr lang="en-US" dirty="0"/>
              <a:t>orth </a:t>
            </a:r>
            <a:r>
              <a:rPr lang="en-US" b="1" dirty="0"/>
              <a:t>A</a:t>
            </a:r>
            <a:r>
              <a:rPr lang="en-US" dirty="0"/>
              <a:t>merican </a:t>
            </a:r>
            <a:r>
              <a:rPr lang="en-US" b="1" dirty="0"/>
              <a:t>A</a:t>
            </a:r>
            <a:r>
              <a:rPr lang="en-US" dirty="0"/>
              <a:t>ssociation of </a:t>
            </a:r>
            <a:r>
              <a:rPr lang="en-US" b="1" dirty="0"/>
              <a:t>C</a:t>
            </a:r>
            <a:r>
              <a:rPr lang="en-US" dirty="0"/>
              <a:t>entral </a:t>
            </a:r>
            <a:r>
              <a:rPr lang="en-US" b="1" dirty="0"/>
              <a:t>C</a:t>
            </a:r>
            <a:r>
              <a:rPr lang="en-US" dirty="0"/>
              <a:t>ancer </a:t>
            </a:r>
            <a:r>
              <a:rPr lang="en-US" b="1" dirty="0"/>
              <a:t>R</a:t>
            </a:r>
            <a:r>
              <a:rPr lang="en-US" dirty="0"/>
              <a:t>egistries</a:t>
            </a:r>
          </a:p>
          <a:p>
            <a:r>
              <a:rPr lang="en-US" dirty="0"/>
              <a:t>Established in 1987</a:t>
            </a:r>
          </a:p>
          <a:p>
            <a:r>
              <a:rPr lang="en-US" dirty="0"/>
              <a:t>All central cancer registries in the United States and Canada are members</a:t>
            </a:r>
          </a:p>
          <a:p>
            <a:r>
              <a:rPr lang="en-US" dirty="0"/>
              <a:t>Mission:</a:t>
            </a:r>
          </a:p>
          <a:p>
            <a:pPr lvl="1"/>
            <a:r>
              <a:rPr lang="en-US" dirty="0"/>
              <a:t>Develop &amp; promote </a:t>
            </a:r>
            <a:r>
              <a:rPr lang="en-US" u="sng" dirty="0"/>
              <a:t>uniform data standards</a:t>
            </a:r>
            <a:r>
              <a:rPr lang="en-US" dirty="0"/>
              <a:t> for cancer registration</a:t>
            </a:r>
          </a:p>
          <a:p>
            <a:pPr lvl="1"/>
            <a:r>
              <a:rPr lang="en-US" dirty="0"/>
              <a:t>Provide education and training</a:t>
            </a:r>
          </a:p>
          <a:p>
            <a:pPr lvl="1"/>
            <a:r>
              <a:rPr lang="en-US" dirty="0"/>
              <a:t>Certify population-based registries</a:t>
            </a:r>
          </a:p>
          <a:p>
            <a:pPr lvl="1"/>
            <a:r>
              <a:rPr lang="en-US" dirty="0"/>
              <a:t>Aggregate and publish data from central cancer registries</a:t>
            </a:r>
          </a:p>
          <a:p>
            <a:pPr lvl="1"/>
            <a:r>
              <a:rPr lang="en-US" dirty="0"/>
              <a:t>Promote the use of cancer surveillance data and systems for cancer control and epidemiologic research, public health programs, and patient care</a:t>
            </a:r>
          </a:p>
          <a:p>
            <a:endParaRPr lang="en-US" dirty="0"/>
          </a:p>
        </p:txBody>
      </p:sp>
    </p:spTree>
    <p:extLst>
      <p:ext uri="{BB962C8B-B14F-4D97-AF65-F5344CB8AC3E}">
        <p14:creationId xmlns:p14="http://schemas.microsoft.com/office/powerpoint/2010/main" val="7260228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1034" name="Picture 10" descr="Commission on Canc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22537" y="5345354"/>
            <a:ext cx="1830904" cy="1061321"/>
          </a:xfrm>
          <a:prstGeom prst="rect">
            <a:avLst/>
          </a:prstGeom>
          <a:noFill/>
          <a:extLst>
            <a:ext uri="{909E8E84-426E-40DD-AFC4-6F175D3DCCD1}">
              <a14:hiddenFill xmlns:a14="http://schemas.microsoft.com/office/drawing/2010/main">
                <a:solidFill>
                  <a:srgbClr val="FFFFFF"/>
                </a:solidFill>
              </a14:hiddenFill>
            </a:ext>
          </a:extLst>
        </p:spPr>
      </p:pic>
      <p:sp>
        <p:nvSpPr>
          <p:cNvPr id="63" name="Moon 62"/>
          <p:cNvSpPr/>
          <p:nvPr/>
        </p:nvSpPr>
        <p:spPr>
          <a:xfrm rot="20947310">
            <a:off x="4483481" y="299250"/>
            <a:ext cx="2446460" cy="6787186"/>
          </a:xfrm>
          <a:prstGeom prst="moon">
            <a:avLst>
              <a:gd name="adj" fmla="val 14481"/>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1038" y="-210874"/>
            <a:ext cx="10515600" cy="1325563"/>
          </a:xfrm>
        </p:spPr>
        <p:txBody>
          <a:bodyPr/>
          <a:lstStyle/>
          <a:p>
            <a:r>
              <a:rPr lang="en-US" dirty="0"/>
              <a:t>Cancer Reporting in the U.S.</a:t>
            </a:r>
          </a:p>
        </p:txBody>
      </p:sp>
      <p:grpSp>
        <p:nvGrpSpPr>
          <p:cNvPr id="18" name="Group 17"/>
          <p:cNvGrpSpPr/>
          <p:nvPr/>
        </p:nvGrpSpPr>
        <p:grpSpPr>
          <a:xfrm>
            <a:off x="5248288" y="1006926"/>
            <a:ext cx="2743200" cy="2743200"/>
            <a:chOff x="7238999" y="2670858"/>
            <a:chExt cx="2743200" cy="2743200"/>
          </a:xfrm>
        </p:grpSpPr>
        <p:sp>
          <p:nvSpPr>
            <p:cNvPr id="7" name="Oval 6"/>
            <p:cNvSpPr/>
            <p:nvPr/>
          </p:nvSpPr>
          <p:spPr>
            <a:xfrm>
              <a:off x="7238999" y="2670858"/>
              <a:ext cx="2743200" cy="2743200"/>
            </a:xfrm>
            <a:prstGeom prst="ellipse">
              <a:avLst/>
            </a:prstGeom>
            <a:solidFill>
              <a:srgbClr val="064B6C"/>
            </a:solidFill>
            <a:ln>
              <a:solidFill>
                <a:srgbClr val="064B6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401898" y="3493758"/>
              <a:ext cx="2417401" cy="1031284"/>
            </a:xfrm>
            <a:prstGeom prst="rect">
              <a:avLst/>
            </a:prstGeom>
          </p:spPr>
        </p:pic>
      </p:grpSp>
      <p:grpSp>
        <p:nvGrpSpPr>
          <p:cNvPr id="65" name="Group 64"/>
          <p:cNvGrpSpPr/>
          <p:nvPr/>
        </p:nvGrpSpPr>
        <p:grpSpPr>
          <a:xfrm>
            <a:off x="911743" y="239889"/>
            <a:ext cx="2458528" cy="2084317"/>
            <a:chOff x="911743" y="239889"/>
            <a:chExt cx="2458528" cy="2084317"/>
          </a:xfrm>
        </p:grpSpPr>
        <p:sp>
          <p:nvSpPr>
            <p:cNvPr id="52" name="Teardrop 51"/>
            <p:cNvSpPr/>
            <p:nvPr/>
          </p:nvSpPr>
          <p:spPr>
            <a:xfrm rot="2681857">
              <a:off x="1264850" y="1402200"/>
              <a:ext cx="457200" cy="457200"/>
            </a:xfrm>
            <a:prstGeom prst="teardrop">
              <a:avLst>
                <a:gd name="adj" fmla="val 130281"/>
              </a:avLst>
            </a:prstGeom>
            <a:solidFill>
              <a:srgbClr val="009FD5"/>
            </a:solidFill>
            <a:ln>
              <a:solidFill>
                <a:srgbClr val="009FD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 name="Teardrop 50"/>
            <p:cNvSpPr/>
            <p:nvPr/>
          </p:nvSpPr>
          <p:spPr>
            <a:xfrm rot="5124552">
              <a:off x="1553185" y="651834"/>
              <a:ext cx="457200" cy="457200"/>
            </a:xfrm>
            <a:prstGeom prst="teardrop">
              <a:avLst>
                <a:gd name="adj" fmla="val 130281"/>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6" name="Teardrop 45"/>
            <p:cNvSpPr/>
            <p:nvPr/>
          </p:nvSpPr>
          <p:spPr>
            <a:xfrm rot="7854593">
              <a:off x="2351216" y="239889"/>
              <a:ext cx="457200" cy="457200"/>
            </a:xfrm>
            <a:prstGeom prst="teardrop">
              <a:avLst>
                <a:gd name="adj" fmla="val 130281"/>
              </a:avLst>
            </a:prstGeom>
            <a:solidFill>
              <a:srgbClr val="C7CA24"/>
            </a:solidFill>
            <a:ln>
              <a:solidFill>
                <a:srgbClr val="C7CA2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19" name="Group 18"/>
            <p:cNvGrpSpPr/>
            <p:nvPr/>
          </p:nvGrpSpPr>
          <p:grpSpPr>
            <a:xfrm>
              <a:off x="911743" y="330957"/>
              <a:ext cx="2458528" cy="1993249"/>
              <a:chOff x="1098644" y="1213524"/>
              <a:chExt cx="2458528" cy="1993249"/>
            </a:xfrm>
          </p:grpSpPr>
          <p:sp>
            <p:nvSpPr>
              <p:cNvPr id="4" name="Oval 3"/>
              <p:cNvSpPr/>
              <p:nvPr/>
            </p:nvSpPr>
            <p:spPr>
              <a:xfrm>
                <a:off x="2185572" y="1835173"/>
                <a:ext cx="1371600" cy="1371600"/>
              </a:xfrm>
              <a:prstGeom prst="ellipse">
                <a:avLst/>
              </a:prstGeom>
              <a:solidFill>
                <a:srgbClr val="EF5F49"/>
              </a:solidFill>
              <a:ln>
                <a:solidFill>
                  <a:srgbClr val="EF5F4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Central Registry  A</a:t>
                </a:r>
              </a:p>
            </p:txBody>
          </p:sp>
          <p:sp>
            <p:nvSpPr>
              <p:cNvPr id="12" name="TextBox 11"/>
              <p:cNvSpPr txBox="1"/>
              <p:nvPr/>
            </p:nvSpPr>
            <p:spPr>
              <a:xfrm>
                <a:off x="2236043" y="1213524"/>
                <a:ext cx="1175657" cy="369332"/>
              </a:xfrm>
              <a:prstGeom prst="rect">
                <a:avLst/>
              </a:prstGeom>
              <a:noFill/>
            </p:spPr>
            <p:txBody>
              <a:bodyPr wrap="square" rtlCol="0">
                <a:spAutoFit/>
              </a:bodyPr>
              <a:lstStyle/>
              <a:p>
                <a:pPr algn="ctr"/>
                <a:r>
                  <a:rPr lang="en-US" dirty="0"/>
                  <a:t>Hospitals</a:t>
                </a:r>
              </a:p>
            </p:txBody>
          </p:sp>
          <p:sp>
            <p:nvSpPr>
              <p:cNvPr id="13" name="TextBox 12"/>
              <p:cNvSpPr txBox="1"/>
              <p:nvPr/>
            </p:nvSpPr>
            <p:spPr>
              <a:xfrm>
                <a:off x="1391729" y="1596321"/>
                <a:ext cx="1175657" cy="369332"/>
              </a:xfrm>
              <a:prstGeom prst="rect">
                <a:avLst/>
              </a:prstGeom>
              <a:noFill/>
            </p:spPr>
            <p:txBody>
              <a:bodyPr wrap="square" rtlCol="0">
                <a:spAutoFit/>
              </a:bodyPr>
              <a:lstStyle/>
              <a:p>
                <a:pPr algn="ctr"/>
                <a:r>
                  <a:rPr lang="en-US" dirty="0"/>
                  <a:t>Labs</a:t>
                </a:r>
              </a:p>
            </p:txBody>
          </p:sp>
          <p:sp>
            <p:nvSpPr>
              <p:cNvPr id="14" name="TextBox 13"/>
              <p:cNvSpPr txBox="1"/>
              <p:nvPr/>
            </p:nvSpPr>
            <p:spPr>
              <a:xfrm>
                <a:off x="1098644" y="2327957"/>
                <a:ext cx="1175657" cy="369332"/>
              </a:xfrm>
              <a:prstGeom prst="rect">
                <a:avLst/>
              </a:prstGeom>
              <a:noFill/>
            </p:spPr>
            <p:txBody>
              <a:bodyPr wrap="square" rtlCol="0">
                <a:spAutoFit/>
              </a:bodyPr>
              <a:lstStyle/>
              <a:p>
                <a:pPr algn="ctr"/>
                <a:r>
                  <a:rPr lang="en-US" dirty="0"/>
                  <a:t>Physicians</a:t>
                </a:r>
              </a:p>
            </p:txBody>
          </p:sp>
        </p:grpSp>
      </p:grpSp>
      <p:grpSp>
        <p:nvGrpSpPr>
          <p:cNvPr id="66" name="Group 65"/>
          <p:cNvGrpSpPr/>
          <p:nvPr/>
        </p:nvGrpSpPr>
        <p:grpSpPr>
          <a:xfrm>
            <a:off x="645603" y="2844475"/>
            <a:ext cx="2339692" cy="2202708"/>
            <a:chOff x="645603" y="2844475"/>
            <a:chExt cx="2339692" cy="2202708"/>
          </a:xfrm>
        </p:grpSpPr>
        <p:sp>
          <p:nvSpPr>
            <p:cNvPr id="60" name="Teardrop 59"/>
            <p:cNvSpPr/>
            <p:nvPr/>
          </p:nvSpPr>
          <p:spPr>
            <a:xfrm rot="19938156">
              <a:off x="1748803" y="4589983"/>
              <a:ext cx="457200" cy="457200"/>
            </a:xfrm>
            <a:prstGeom prst="teardrop">
              <a:avLst>
                <a:gd name="adj" fmla="val 130281"/>
              </a:avLst>
            </a:prstGeom>
            <a:solidFill>
              <a:srgbClr val="009FD5"/>
            </a:solidFill>
            <a:ln>
              <a:solidFill>
                <a:srgbClr val="009FD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9" name="Teardrop 48"/>
            <p:cNvSpPr/>
            <p:nvPr/>
          </p:nvSpPr>
          <p:spPr>
            <a:xfrm rot="1333533">
              <a:off x="981726" y="3815987"/>
              <a:ext cx="457200" cy="457200"/>
            </a:xfrm>
            <a:prstGeom prst="teardrop">
              <a:avLst>
                <a:gd name="adj" fmla="val 130281"/>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8" name="Teardrop 47"/>
            <p:cNvSpPr/>
            <p:nvPr/>
          </p:nvSpPr>
          <p:spPr>
            <a:xfrm rot="4533700">
              <a:off x="1004831" y="2844475"/>
              <a:ext cx="457200" cy="457200"/>
            </a:xfrm>
            <a:prstGeom prst="teardrop">
              <a:avLst>
                <a:gd name="adj" fmla="val 130281"/>
              </a:avLst>
            </a:prstGeom>
            <a:solidFill>
              <a:srgbClr val="C7CA24"/>
            </a:solidFill>
            <a:ln>
              <a:solidFill>
                <a:srgbClr val="C7CA2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42" name="Group 41"/>
            <p:cNvGrpSpPr/>
            <p:nvPr/>
          </p:nvGrpSpPr>
          <p:grpSpPr>
            <a:xfrm>
              <a:off x="645603" y="2906485"/>
              <a:ext cx="2339692" cy="2058434"/>
              <a:chOff x="1985389" y="3564917"/>
              <a:chExt cx="2339692" cy="2058434"/>
            </a:xfrm>
          </p:grpSpPr>
          <p:sp>
            <p:nvSpPr>
              <p:cNvPr id="21" name="Oval 20"/>
              <p:cNvSpPr/>
              <p:nvPr/>
            </p:nvSpPr>
            <p:spPr>
              <a:xfrm>
                <a:off x="2953481" y="3626368"/>
                <a:ext cx="1371600" cy="1371600"/>
              </a:xfrm>
              <a:prstGeom prst="ellipse">
                <a:avLst/>
              </a:prstGeom>
              <a:solidFill>
                <a:srgbClr val="EF5F49"/>
              </a:solidFill>
              <a:ln>
                <a:solidFill>
                  <a:srgbClr val="EF5F4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Central Registry  B</a:t>
                </a:r>
              </a:p>
            </p:txBody>
          </p:sp>
          <p:sp>
            <p:nvSpPr>
              <p:cNvPr id="30" name="TextBox 29"/>
              <p:cNvSpPr txBox="1"/>
              <p:nvPr/>
            </p:nvSpPr>
            <p:spPr>
              <a:xfrm>
                <a:off x="2023310" y="3564917"/>
                <a:ext cx="1175657" cy="369332"/>
              </a:xfrm>
              <a:prstGeom prst="rect">
                <a:avLst/>
              </a:prstGeom>
              <a:noFill/>
            </p:spPr>
            <p:txBody>
              <a:bodyPr wrap="square" rtlCol="0">
                <a:spAutoFit/>
              </a:bodyPr>
              <a:lstStyle/>
              <a:p>
                <a:pPr algn="ctr"/>
                <a:r>
                  <a:rPr lang="en-US" dirty="0"/>
                  <a:t>Hospitals</a:t>
                </a:r>
              </a:p>
            </p:txBody>
          </p:sp>
          <p:sp>
            <p:nvSpPr>
              <p:cNvPr id="28" name="TextBox 27"/>
              <p:cNvSpPr txBox="1"/>
              <p:nvPr/>
            </p:nvSpPr>
            <p:spPr>
              <a:xfrm>
                <a:off x="1985389" y="4523707"/>
                <a:ext cx="1175657" cy="369332"/>
              </a:xfrm>
              <a:prstGeom prst="rect">
                <a:avLst/>
              </a:prstGeom>
              <a:noFill/>
            </p:spPr>
            <p:txBody>
              <a:bodyPr wrap="square" rtlCol="0">
                <a:spAutoFit/>
              </a:bodyPr>
              <a:lstStyle/>
              <a:p>
                <a:pPr algn="ctr"/>
                <a:r>
                  <a:rPr lang="en-US" dirty="0"/>
                  <a:t>Labs</a:t>
                </a:r>
              </a:p>
            </p:txBody>
          </p:sp>
          <p:sp>
            <p:nvSpPr>
              <p:cNvPr id="26" name="TextBox 25"/>
              <p:cNvSpPr txBox="1"/>
              <p:nvPr/>
            </p:nvSpPr>
            <p:spPr>
              <a:xfrm>
                <a:off x="2714003" y="5254019"/>
                <a:ext cx="1175657" cy="369332"/>
              </a:xfrm>
              <a:prstGeom prst="rect">
                <a:avLst/>
              </a:prstGeom>
              <a:noFill/>
            </p:spPr>
            <p:txBody>
              <a:bodyPr wrap="square" rtlCol="0">
                <a:spAutoFit/>
              </a:bodyPr>
              <a:lstStyle/>
              <a:p>
                <a:pPr algn="ctr"/>
                <a:r>
                  <a:rPr lang="en-US" dirty="0"/>
                  <a:t>Physicians</a:t>
                </a:r>
              </a:p>
            </p:txBody>
          </p:sp>
        </p:grpSp>
      </p:grpSp>
      <p:grpSp>
        <p:nvGrpSpPr>
          <p:cNvPr id="67" name="Group 66"/>
          <p:cNvGrpSpPr/>
          <p:nvPr/>
        </p:nvGrpSpPr>
        <p:grpSpPr>
          <a:xfrm>
            <a:off x="2399044" y="4736132"/>
            <a:ext cx="2429103" cy="2042012"/>
            <a:chOff x="2399044" y="4736132"/>
            <a:chExt cx="2429103" cy="2042012"/>
          </a:xfrm>
        </p:grpSpPr>
        <p:sp>
          <p:nvSpPr>
            <p:cNvPr id="47" name="Teardrop 46"/>
            <p:cNvSpPr/>
            <p:nvPr/>
          </p:nvSpPr>
          <p:spPr>
            <a:xfrm rot="3006025">
              <a:off x="2732981" y="5006031"/>
              <a:ext cx="457200" cy="457200"/>
            </a:xfrm>
            <a:prstGeom prst="teardrop">
              <a:avLst>
                <a:gd name="adj" fmla="val 130281"/>
              </a:avLst>
            </a:prstGeom>
            <a:solidFill>
              <a:srgbClr val="C7CA24"/>
            </a:solidFill>
            <a:ln>
              <a:solidFill>
                <a:srgbClr val="C7CA2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58" name="Group 57"/>
            <p:cNvGrpSpPr/>
            <p:nvPr/>
          </p:nvGrpSpPr>
          <p:grpSpPr>
            <a:xfrm>
              <a:off x="2399044" y="4736132"/>
              <a:ext cx="2429103" cy="2042012"/>
              <a:chOff x="3919083" y="4736132"/>
              <a:chExt cx="2429103" cy="2042012"/>
            </a:xfrm>
          </p:grpSpPr>
          <p:sp>
            <p:nvSpPr>
              <p:cNvPr id="54" name="Teardrop 53"/>
              <p:cNvSpPr/>
              <p:nvPr/>
            </p:nvSpPr>
            <p:spPr>
              <a:xfrm rot="19938156">
                <a:off x="5133333" y="6320944"/>
                <a:ext cx="457200" cy="457200"/>
              </a:xfrm>
              <a:prstGeom prst="teardrop">
                <a:avLst>
                  <a:gd name="adj" fmla="val 130281"/>
                </a:avLst>
              </a:prstGeom>
              <a:solidFill>
                <a:srgbClr val="009FD5"/>
              </a:solidFill>
              <a:ln>
                <a:solidFill>
                  <a:srgbClr val="009FD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0" name="Teardrop 49"/>
              <p:cNvSpPr/>
              <p:nvPr/>
            </p:nvSpPr>
            <p:spPr>
              <a:xfrm rot="1007963">
                <a:off x="4421074" y="5833477"/>
                <a:ext cx="457200" cy="457200"/>
              </a:xfrm>
              <a:prstGeom prst="teardrop">
                <a:avLst>
                  <a:gd name="adj" fmla="val 130281"/>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Oval 31"/>
              <p:cNvSpPr/>
              <p:nvPr/>
            </p:nvSpPr>
            <p:spPr>
              <a:xfrm>
                <a:off x="4976586" y="4736132"/>
                <a:ext cx="1371600" cy="1371600"/>
              </a:xfrm>
              <a:prstGeom prst="ellipse">
                <a:avLst/>
              </a:prstGeom>
              <a:solidFill>
                <a:srgbClr val="EF5F49"/>
              </a:solidFill>
              <a:ln>
                <a:solidFill>
                  <a:srgbClr val="EF5F4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Central Registry C</a:t>
                </a:r>
              </a:p>
            </p:txBody>
          </p:sp>
          <p:sp>
            <p:nvSpPr>
              <p:cNvPr id="41" name="TextBox 40"/>
              <p:cNvSpPr txBox="1"/>
              <p:nvPr/>
            </p:nvSpPr>
            <p:spPr>
              <a:xfrm>
                <a:off x="3919083" y="5063942"/>
                <a:ext cx="1175657" cy="369332"/>
              </a:xfrm>
              <a:prstGeom prst="rect">
                <a:avLst/>
              </a:prstGeom>
              <a:noFill/>
            </p:spPr>
            <p:txBody>
              <a:bodyPr wrap="square" rtlCol="0">
                <a:spAutoFit/>
              </a:bodyPr>
              <a:lstStyle/>
              <a:p>
                <a:pPr algn="ctr"/>
                <a:r>
                  <a:rPr lang="en-US" dirty="0"/>
                  <a:t>Hospitals</a:t>
                </a:r>
              </a:p>
            </p:txBody>
          </p:sp>
          <p:sp>
            <p:nvSpPr>
              <p:cNvPr id="39" name="TextBox 38"/>
              <p:cNvSpPr txBox="1"/>
              <p:nvPr/>
            </p:nvSpPr>
            <p:spPr>
              <a:xfrm>
                <a:off x="4121221" y="5863489"/>
                <a:ext cx="1175657" cy="369332"/>
              </a:xfrm>
              <a:prstGeom prst="rect">
                <a:avLst/>
              </a:prstGeom>
              <a:noFill/>
            </p:spPr>
            <p:txBody>
              <a:bodyPr wrap="square" rtlCol="0">
                <a:spAutoFit/>
              </a:bodyPr>
              <a:lstStyle/>
              <a:p>
                <a:pPr algn="ctr"/>
                <a:r>
                  <a:rPr lang="en-US" dirty="0"/>
                  <a:t>Labs</a:t>
                </a:r>
              </a:p>
            </p:txBody>
          </p:sp>
          <p:sp>
            <p:nvSpPr>
              <p:cNvPr id="37" name="TextBox 36"/>
              <p:cNvSpPr txBox="1"/>
              <p:nvPr/>
            </p:nvSpPr>
            <p:spPr>
              <a:xfrm>
                <a:off x="4774105" y="6345596"/>
                <a:ext cx="1175657" cy="369332"/>
              </a:xfrm>
              <a:prstGeom prst="rect">
                <a:avLst/>
              </a:prstGeom>
              <a:noFill/>
            </p:spPr>
            <p:txBody>
              <a:bodyPr wrap="square" rtlCol="0">
                <a:spAutoFit/>
              </a:bodyPr>
              <a:lstStyle/>
              <a:p>
                <a:pPr algn="ctr"/>
                <a:r>
                  <a:rPr lang="en-US" dirty="0"/>
                  <a:t>Physicians</a:t>
                </a:r>
              </a:p>
            </p:txBody>
          </p:sp>
        </p:grpSp>
      </p:grpSp>
      <p:sp>
        <p:nvSpPr>
          <p:cNvPr id="55" name="Right Arrow 54"/>
          <p:cNvSpPr/>
          <p:nvPr/>
        </p:nvSpPr>
        <p:spPr>
          <a:xfrm rot="672892">
            <a:off x="3413342" y="1637417"/>
            <a:ext cx="1711789" cy="727794"/>
          </a:xfrm>
          <a:prstGeom prst="rightArrow">
            <a:avLst/>
          </a:prstGeom>
          <a:solidFill>
            <a:srgbClr val="C7CA24"/>
          </a:solidFill>
          <a:ln>
            <a:solidFill>
              <a:srgbClr val="C7CA2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Right Arrow 55"/>
          <p:cNvSpPr/>
          <p:nvPr/>
        </p:nvSpPr>
        <p:spPr>
          <a:xfrm rot="20823486">
            <a:off x="3070880" y="2855694"/>
            <a:ext cx="2078394" cy="727794"/>
          </a:xfrm>
          <a:prstGeom prst="rightArrow">
            <a:avLst/>
          </a:prstGeom>
          <a:solidFill>
            <a:srgbClr val="C7CA24"/>
          </a:solidFill>
          <a:ln>
            <a:solidFill>
              <a:srgbClr val="C7CA2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Right Arrow 58"/>
          <p:cNvSpPr/>
          <p:nvPr/>
        </p:nvSpPr>
        <p:spPr>
          <a:xfrm rot="18573859">
            <a:off x="4396393" y="3842694"/>
            <a:ext cx="1639969" cy="727794"/>
          </a:xfrm>
          <a:prstGeom prst="rightArrow">
            <a:avLst/>
          </a:prstGeom>
          <a:solidFill>
            <a:srgbClr val="C7CA24"/>
          </a:solidFill>
          <a:ln>
            <a:solidFill>
              <a:srgbClr val="C7CA2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026" name="Picture 2" descr="Welcome to SEER Trainin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122589" y="1186151"/>
            <a:ext cx="1914525" cy="1905000"/>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NPCR-logo"/>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122589" y="3715112"/>
            <a:ext cx="2256270" cy="1486167"/>
          </a:xfrm>
          <a:prstGeom prst="rect">
            <a:avLst/>
          </a:prstGeom>
          <a:noFill/>
          <a:extLst>
            <a:ext uri="{909E8E84-426E-40DD-AFC4-6F175D3DCCD1}">
              <a14:hiddenFill xmlns:a14="http://schemas.microsoft.com/office/drawing/2010/main">
                <a:solidFill>
                  <a:srgbClr val="FFFFFF"/>
                </a:solidFill>
              </a14:hiddenFill>
            </a:ext>
          </a:extLst>
        </p:spPr>
      </p:pic>
      <p:pic>
        <p:nvPicPr>
          <p:cNvPr id="1032" name="Picture 8" descr="White Curved Arrow Png - Transparent Background Curved Arrow , Free  Transparent Clipart - ClipartKey"/>
          <p:cNvPicPr>
            <a:picLocks noChangeAspect="1" noChangeArrowheads="1"/>
          </p:cNvPicPr>
          <p:nvPr/>
        </p:nvPicPr>
        <p:blipFill>
          <a:blip r:embed="rId7">
            <a:extLst>
              <a:ext uri="{BEBA8EAE-BF5A-486C-A8C5-ECC9F3942E4B}">
                <a14:imgProps xmlns:a14="http://schemas.microsoft.com/office/drawing/2010/main">
                  <a14:imgLayer r:embed="rId8">
                    <a14:imgEffect>
                      <a14:backgroundRemoval t="3077" b="91469" l="3000" r="97000"/>
                    </a14:imgEffect>
                  </a14:imgLayer>
                </a14:imgProps>
              </a:ext>
              <a:ext uri="{28A0092B-C50C-407E-A947-70E740481C1C}">
                <a14:useLocalDpi xmlns:a14="http://schemas.microsoft.com/office/drawing/2010/main" val="0"/>
              </a:ext>
            </a:extLst>
          </a:blip>
          <a:srcRect/>
          <a:stretch>
            <a:fillRect/>
          </a:stretch>
        </p:blipFill>
        <p:spPr bwMode="auto">
          <a:xfrm rot="20136993" flipH="1">
            <a:off x="3345433" y="-457518"/>
            <a:ext cx="6699327" cy="3412332"/>
          </a:xfrm>
          <a:prstGeom prst="rect">
            <a:avLst/>
          </a:prstGeom>
          <a:noFill/>
          <a:extLst>
            <a:ext uri="{909E8E84-426E-40DD-AFC4-6F175D3DCCD1}">
              <a14:hiddenFill xmlns:a14="http://schemas.microsoft.com/office/drawing/2010/main">
                <a:solidFill>
                  <a:srgbClr val="FFFFFF"/>
                </a:solidFill>
              </a14:hiddenFill>
            </a:ext>
          </a:extLst>
        </p:spPr>
      </p:pic>
      <p:pic>
        <p:nvPicPr>
          <p:cNvPr id="69" name="Picture 8" descr="White Curved Arrow Png - Transparent Background Curved Arrow , Free  Transparent Clipart - ClipartKey"/>
          <p:cNvPicPr>
            <a:picLocks noChangeAspect="1" noChangeArrowheads="1"/>
          </p:cNvPicPr>
          <p:nvPr/>
        </p:nvPicPr>
        <p:blipFill>
          <a:blip r:embed="rId7">
            <a:extLst>
              <a:ext uri="{BEBA8EAE-BF5A-486C-A8C5-ECC9F3942E4B}">
                <a14:imgProps xmlns:a14="http://schemas.microsoft.com/office/drawing/2010/main">
                  <a14:imgLayer r:embed="rId8">
                    <a14:imgEffect>
                      <a14:backgroundRemoval t="3077" b="91469" l="3000" r="97000"/>
                    </a14:imgEffect>
                  </a14:imgLayer>
                </a14:imgProps>
              </a:ext>
              <a:ext uri="{28A0092B-C50C-407E-A947-70E740481C1C}">
                <a14:useLocalDpi xmlns:a14="http://schemas.microsoft.com/office/drawing/2010/main" val="0"/>
              </a:ext>
            </a:extLst>
          </a:blip>
          <a:srcRect/>
          <a:stretch>
            <a:fillRect/>
          </a:stretch>
        </p:blipFill>
        <p:spPr bwMode="auto">
          <a:xfrm rot="1463007" flipH="1" flipV="1">
            <a:off x="4766297" y="3937860"/>
            <a:ext cx="5953543" cy="3412332"/>
          </a:xfrm>
          <a:prstGeom prst="rect">
            <a:avLst/>
          </a:prstGeom>
          <a:noFill/>
          <a:extLst>
            <a:ext uri="{909E8E84-426E-40DD-AFC4-6F175D3DCCD1}">
              <a14:hiddenFill xmlns:a14="http://schemas.microsoft.com/office/drawing/2010/main">
                <a:solidFill>
                  <a:srgbClr val="FFFFFF"/>
                </a:solidFill>
              </a14:hiddenFill>
            </a:ext>
          </a:extLst>
        </p:spPr>
      </p:pic>
      <p:grpSp>
        <p:nvGrpSpPr>
          <p:cNvPr id="68" name="Group 67"/>
          <p:cNvGrpSpPr/>
          <p:nvPr/>
        </p:nvGrpSpPr>
        <p:grpSpPr>
          <a:xfrm>
            <a:off x="1828586" y="2044681"/>
            <a:ext cx="2322299" cy="2920238"/>
            <a:chOff x="1817795" y="2032783"/>
            <a:chExt cx="2322299" cy="2920238"/>
          </a:xfrm>
        </p:grpSpPr>
        <p:pic>
          <p:nvPicPr>
            <p:cNvPr id="70" name="Picture 8" descr="White Curved Arrow Png - Transparent Background Curved Arrow , Free  Transparent Clipart - ClipartKey"/>
            <p:cNvPicPr>
              <a:picLocks noChangeAspect="1" noChangeArrowheads="1"/>
            </p:cNvPicPr>
            <p:nvPr/>
          </p:nvPicPr>
          <p:blipFill>
            <a:blip r:embed="rId9" cstate="print">
              <a:extLst>
                <a:ext uri="{BEBA8EAE-BF5A-486C-A8C5-ECC9F3942E4B}">
                  <a14:imgProps xmlns:a14="http://schemas.microsoft.com/office/drawing/2010/main">
                    <a14:imgLayer r:embed="rId8">
                      <a14:imgEffect>
                        <a14:backgroundRemoval t="3077" b="91469" l="3000" r="97000"/>
                      </a14:imgEffect>
                    </a14:imgLayer>
                  </a14:imgProps>
                </a:ext>
                <a:ext uri="{28A0092B-C50C-407E-A947-70E740481C1C}">
                  <a14:useLocalDpi xmlns:a14="http://schemas.microsoft.com/office/drawing/2010/main" val="0"/>
                </a:ext>
              </a:extLst>
            </a:blip>
            <a:srcRect/>
            <a:stretch>
              <a:fillRect/>
            </a:stretch>
          </p:blipFill>
          <p:spPr bwMode="auto">
            <a:xfrm rot="15671948" flipH="1">
              <a:off x="1561645" y="2288933"/>
              <a:ext cx="1026536" cy="514235"/>
            </a:xfrm>
            <a:prstGeom prst="rect">
              <a:avLst/>
            </a:prstGeom>
            <a:noFill/>
            <a:extLst>
              <a:ext uri="{909E8E84-426E-40DD-AFC4-6F175D3DCCD1}">
                <a14:hiddenFill xmlns:a14="http://schemas.microsoft.com/office/drawing/2010/main">
                  <a:solidFill>
                    <a:srgbClr val="FFFFFF"/>
                  </a:solidFill>
                </a14:hiddenFill>
              </a:ext>
            </a:extLst>
          </p:spPr>
        </p:pic>
        <p:pic>
          <p:nvPicPr>
            <p:cNvPr id="71" name="Picture 8" descr="White Curved Arrow Png - Transparent Background Curved Arrow , Free  Transparent Clipart - ClipartKey"/>
            <p:cNvPicPr>
              <a:picLocks noChangeAspect="1" noChangeArrowheads="1"/>
            </p:cNvPicPr>
            <p:nvPr/>
          </p:nvPicPr>
          <p:blipFill>
            <a:blip r:embed="rId9" cstate="print">
              <a:extLst>
                <a:ext uri="{BEBA8EAE-BF5A-486C-A8C5-ECC9F3942E4B}">
                  <a14:imgProps xmlns:a14="http://schemas.microsoft.com/office/drawing/2010/main">
                    <a14:imgLayer r:embed="rId8">
                      <a14:imgEffect>
                        <a14:backgroundRemoval t="3077" b="91469" l="3000" r="97000"/>
                      </a14:imgEffect>
                    </a14:imgLayer>
                  </a14:imgProps>
                </a:ext>
                <a:ext uri="{28A0092B-C50C-407E-A947-70E740481C1C}">
                  <a14:useLocalDpi xmlns:a14="http://schemas.microsoft.com/office/drawing/2010/main" val="0"/>
                </a:ext>
              </a:extLst>
            </a:blip>
            <a:srcRect/>
            <a:stretch>
              <a:fillRect/>
            </a:stretch>
          </p:blipFill>
          <p:spPr bwMode="auto">
            <a:xfrm rot="4871948" flipH="1">
              <a:off x="2177532" y="2461895"/>
              <a:ext cx="1026536" cy="514235"/>
            </a:xfrm>
            <a:prstGeom prst="rect">
              <a:avLst/>
            </a:prstGeom>
            <a:noFill/>
            <a:extLst>
              <a:ext uri="{909E8E84-426E-40DD-AFC4-6F175D3DCCD1}">
                <a14:hiddenFill xmlns:a14="http://schemas.microsoft.com/office/drawing/2010/main">
                  <a:solidFill>
                    <a:srgbClr val="FFFFFF"/>
                  </a:solidFill>
                </a14:hiddenFill>
              </a:ext>
            </a:extLst>
          </p:spPr>
        </p:pic>
        <p:pic>
          <p:nvPicPr>
            <p:cNvPr id="72" name="Picture 8" descr="White Curved Arrow Png - Transparent Background Curved Arrow , Free  Transparent Clipart - ClipartKey"/>
            <p:cNvPicPr>
              <a:picLocks noChangeAspect="1" noChangeArrowheads="1"/>
            </p:cNvPicPr>
            <p:nvPr/>
          </p:nvPicPr>
          <p:blipFill>
            <a:blip r:embed="rId10" cstate="print">
              <a:extLst>
                <a:ext uri="{BEBA8EAE-BF5A-486C-A8C5-ECC9F3942E4B}">
                  <a14:imgProps xmlns:a14="http://schemas.microsoft.com/office/drawing/2010/main">
                    <a14:imgLayer r:embed="rId11">
                      <a14:imgEffect>
                        <a14:backgroundRemoval t="3077" b="91469" l="3000" r="97000"/>
                      </a14:imgEffect>
                    </a14:imgLayer>
                  </a14:imgProps>
                </a:ext>
                <a:ext uri="{28A0092B-C50C-407E-A947-70E740481C1C}">
                  <a14:useLocalDpi xmlns:a14="http://schemas.microsoft.com/office/drawing/2010/main" val="0"/>
                </a:ext>
              </a:extLst>
            </a:blip>
            <a:srcRect/>
            <a:stretch>
              <a:fillRect/>
            </a:stretch>
          </p:blipFill>
          <p:spPr bwMode="auto">
            <a:xfrm rot="11596449" flipH="1">
              <a:off x="2330067" y="4319403"/>
              <a:ext cx="1396705" cy="633618"/>
            </a:xfrm>
            <a:prstGeom prst="rect">
              <a:avLst/>
            </a:prstGeom>
            <a:noFill/>
            <a:extLst>
              <a:ext uri="{909E8E84-426E-40DD-AFC4-6F175D3DCCD1}">
                <a14:hiddenFill xmlns:a14="http://schemas.microsoft.com/office/drawing/2010/main">
                  <a:solidFill>
                    <a:srgbClr val="FFFFFF"/>
                  </a:solidFill>
                </a14:hiddenFill>
              </a:ext>
            </a:extLst>
          </p:spPr>
        </p:pic>
        <p:pic>
          <p:nvPicPr>
            <p:cNvPr id="73" name="Picture 8" descr="White Curved Arrow Png - Transparent Background Curved Arrow , Free  Transparent Clipart - ClipartKey"/>
            <p:cNvPicPr>
              <a:picLocks noChangeAspect="1" noChangeArrowheads="1"/>
            </p:cNvPicPr>
            <p:nvPr/>
          </p:nvPicPr>
          <p:blipFill>
            <a:blip r:embed="rId10" cstate="print">
              <a:extLst>
                <a:ext uri="{BEBA8EAE-BF5A-486C-A8C5-ECC9F3942E4B}">
                  <a14:imgProps xmlns:a14="http://schemas.microsoft.com/office/drawing/2010/main">
                    <a14:imgLayer r:embed="rId11">
                      <a14:imgEffect>
                        <a14:backgroundRemoval t="3077" b="91469" l="3000" r="97000"/>
                      </a14:imgEffect>
                    </a14:imgLayer>
                  </a14:imgProps>
                </a:ext>
                <a:ext uri="{28A0092B-C50C-407E-A947-70E740481C1C}">
                  <a14:useLocalDpi xmlns:a14="http://schemas.microsoft.com/office/drawing/2010/main" val="0"/>
                </a:ext>
              </a:extLst>
            </a:blip>
            <a:srcRect/>
            <a:stretch>
              <a:fillRect/>
            </a:stretch>
          </p:blipFill>
          <p:spPr bwMode="auto">
            <a:xfrm rot="796449" flipH="1">
              <a:off x="2743389" y="4116131"/>
              <a:ext cx="1396705" cy="633618"/>
            </a:xfrm>
            <a:prstGeom prst="rect">
              <a:avLst/>
            </a:prstGeom>
            <a:noFill/>
            <a:extLst>
              <a:ext uri="{909E8E84-426E-40DD-AFC4-6F175D3DCCD1}">
                <a14:hiddenFill xmlns:a14="http://schemas.microsoft.com/office/drawing/2010/main">
                  <a:solidFill>
                    <a:srgbClr val="FFFFFF"/>
                  </a:solidFill>
                </a14:hiddenFill>
              </a:ext>
            </a:extLst>
          </p:spPr>
        </p:pic>
      </p:grpSp>
      <p:sp>
        <p:nvSpPr>
          <p:cNvPr id="74" name="Moon 73"/>
          <p:cNvSpPr/>
          <p:nvPr/>
        </p:nvSpPr>
        <p:spPr>
          <a:xfrm rot="8203439">
            <a:off x="1067035" y="3980265"/>
            <a:ext cx="810686" cy="2969705"/>
          </a:xfrm>
          <a:prstGeom prst="moon">
            <a:avLst>
              <a:gd name="adj" fmla="val 21893"/>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76" name="Group 75"/>
          <p:cNvGrpSpPr/>
          <p:nvPr/>
        </p:nvGrpSpPr>
        <p:grpSpPr>
          <a:xfrm>
            <a:off x="1443771" y="668946"/>
            <a:ext cx="1915178" cy="5121503"/>
            <a:chOff x="1443771" y="668946"/>
            <a:chExt cx="1915178" cy="5121503"/>
          </a:xfrm>
        </p:grpSpPr>
        <p:pic>
          <p:nvPicPr>
            <p:cNvPr id="81" name="Picture 8" descr="White Curved Arrow Png - Transparent Background Curved Arrow , Free  Transparent Clipart - ClipartKey"/>
            <p:cNvPicPr>
              <a:picLocks noChangeAspect="1" noChangeArrowheads="1"/>
            </p:cNvPicPr>
            <p:nvPr/>
          </p:nvPicPr>
          <p:blipFill>
            <a:blip r:embed="rId12" cstate="print">
              <a:extLst>
                <a:ext uri="{BEBA8EAE-BF5A-486C-A8C5-ECC9F3942E4B}">
                  <a14:imgProps xmlns:a14="http://schemas.microsoft.com/office/drawing/2010/main">
                    <a14:imgLayer r:embed="rId13">
                      <a14:imgEffect>
                        <a14:backgroundRemoval t="3077" b="91469" l="3000" r="97000"/>
                      </a14:imgEffect>
                    </a14:imgLayer>
                  </a14:imgProps>
                </a:ext>
                <a:ext uri="{28A0092B-C50C-407E-A947-70E740481C1C}">
                  <a14:useLocalDpi xmlns:a14="http://schemas.microsoft.com/office/drawing/2010/main" val="0"/>
                </a:ext>
              </a:extLst>
            </a:blip>
            <a:srcRect/>
            <a:stretch>
              <a:fillRect/>
            </a:stretch>
          </p:blipFill>
          <p:spPr bwMode="auto">
            <a:xfrm rot="4218070">
              <a:off x="1436088" y="2762674"/>
              <a:ext cx="406808" cy="391442"/>
            </a:xfrm>
            <a:prstGeom prst="rect">
              <a:avLst/>
            </a:prstGeom>
            <a:noFill/>
            <a:extLst>
              <a:ext uri="{909E8E84-426E-40DD-AFC4-6F175D3DCCD1}">
                <a14:hiddenFill xmlns:a14="http://schemas.microsoft.com/office/drawing/2010/main">
                  <a:solidFill>
                    <a:srgbClr val="FFFFFF"/>
                  </a:solidFill>
                </a14:hiddenFill>
              </a:ext>
            </a:extLst>
          </p:spPr>
        </p:pic>
        <p:pic>
          <p:nvPicPr>
            <p:cNvPr id="82" name="Picture 8" descr="White Curved Arrow Png - Transparent Background Curved Arrow , Free  Transparent Clipart - ClipartKey"/>
            <p:cNvPicPr>
              <a:picLocks noChangeAspect="1" noChangeArrowheads="1"/>
            </p:cNvPicPr>
            <p:nvPr/>
          </p:nvPicPr>
          <p:blipFill>
            <a:blip r:embed="rId14" cstate="print">
              <a:extLst>
                <a:ext uri="{BEBA8EAE-BF5A-486C-A8C5-ECC9F3942E4B}">
                  <a14:imgProps xmlns:a14="http://schemas.microsoft.com/office/drawing/2010/main">
                    <a14:imgLayer r:embed="rId15">
                      <a14:imgEffect>
                        <a14:backgroundRemoval t="3077" b="91469" l="3000" r="97000"/>
                      </a14:imgEffect>
                    </a14:imgLayer>
                  </a14:imgProps>
                </a:ext>
                <a:ext uri="{28A0092B-C50C-407E-A947-70E740481C1C}">
                  <a14:useLocalDpi xmlns:a14="http://schemas.microsoft.com/office/drawing/2010/main" val="0"/>
                </a:ext>
              </a:extLst>
            </a:blip>
            <a:srcRect/>
            <a:stretch>
              <a:fillRect/>
            </a:stretch>
          </p:blipFill>
          <p:spPr bwMode="auto">
            <a:xfrm rot="7656230">
              <a:off x="2774252" y="597399"/>
              <a:ext cx="248347" cy="391442"/>
            </a:xfrm>
            <a:prstGeom prst="rect">
              <a:avLst/>
            </a:prstGeom>
            <a:noFill/>
            <a:extLst>
              <a:ext uri="{909E8E84-426E-40DD-AFC4-6F175D3DCCD1}">
                <a14:hiddenFill xmlns:a14="http://schemas.microsoft.com/office/drawing/2010/main">
                  <a:solidFill>
                    <a:srgbClr val="FFFFFF"/>
                  </a:solidFill>
                </a14:hiddenFill>
              </a:ext>
            </a:extLst>
          </p:spPr>
        </p:pic>
        <p:pic>
          <p:nvPicPr>
            <p:cNvPr id="83" name="Picture 8" descr="White Curved Arrow Png - Transparent Background Curved Arrow , Free  Transparent Clipart - ClipartKey"/>
            <p:cNvPicPr>
              <a:picLocks noChangeAspect="1" noChangeArrowheads="1"/>
            </p:cNvPicPr>
            <p:nvPr/>
          </p:nvPicPr>
          <p:blipFill>
            <a:blip r:embed="rId12" cstate="print">
              <a:extLst>
                <a:ext uri="{BEBA8EAE-BF5A-486C-A8C5-ECC9F3942E4B}">
                  <a14:imgProps xmlns:a14="http://schemas.microsoft.com/office/drawing/2010/main">
                    <a14:imgLayer r:embed="rId13">
                      <a14:imgEffect>
                        <a14:backgroundRemoval t="3077" b="91469" l="3000" r="97000"/>
                      </a14:imgEffect>
                    </a14:imgLayer>
                  </a14:imgProps>
                </a:ext>
                <a:ext uri="{28A0092B-C50C-407E-A947-70E740481C1C}">
                  <a14:useLocalDpi xmlns:a14="http://schemas.microsoft.com/office/drawing/2010/main" val="0"/>
                </a:ext>
              </a:extLst>
            </a:blip>
            <a:srcRect/>
            <a:stretch>
              <a:fillRect/>
            </a:stretch>
          </p:blipFill>
          <p:spPr bwMode="auto">
            <a:xfrm rot="8321887" flipH="1">
              <a:off x="2952141" y="5399007"/>
              <a:ext cx="406808" cy="391442"/>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77" name="Group 76"/>
          <p:cNvGrpSpPr/>
          <p:nvPr/>
        </p:nvGrpSpPr>
        <p:grpSpPr>
          <a:xfrm>
            <a:off x="-150707" y="3429928"/>
            <a:ext cx="2882184" cy="3454719"/>
            <a:chOff x="-150707" y="3429928"/>
            <a:chExt cx="2882184" cy="3454719"/>
          </a:xfrm>
        </p:grpSpPr>
        <p:pic>
          <p:nvPicPr>
            <p:cNvPr id="85" name="Picture 8" descr="White Curved Arrow Png - Transparent Background Curved Arrow , Free  Transparent Clipart - ClipartKey"/>
            <p:cNvPicPr>
              <a:picLocks noChangeAspect="1" noChangeArrowheads="1"/>
            </p:cNvPicPr>
            <p:nvPr/>
          </p:nvPicPr>
          <p:blipFill>
            <a:blip r:embed="rId9" cstate="print">
              <a:extLst>
                <a:ext uri="{BEBA8EAE-BF5A-486C-A8C5-ECC9F3942E4B}">
                  <a14:imgProps xmlns:a14="http://schemas.microsoft.com/office/drawing/2010/main">
                    <a14:imgLayer r:embed="rId8">
                      <a14:imgEffect>
                        <a14:backgroundRemoval t="3077" b="91469" l="3000" r="97000"/>
                      </a14:imgEffect>
                    </a14:imgLayer>
                  </a14:imgProps>
                </a:ext>
                <a:ext uri="{28A0092B-C50C-407E-A947-70E740481C1C}">
                  <a14:useLocalDpi xmlns:a14="http://schemas.microsoft.com/office/drawing/2010/main" val="0"/>
                </a:ext>
              </a:extLst>
            </a:blip>
            <a:srcRect/>
            <a:stretch>
              <a:fillRect/>
            </a:stretch>
          </p:blipFill>
          <p:spPr bwMode="auto">
            <a:xfrm rot="19868817">
              <a:off x="-150707" y="3429928"/>
              <a:ext cx="1644898" cy="1582767"/>
            </a:xfrm>
            <a:prstGeom prst="rect">
              <a:avLst/>
            </a:prstGeom>
            <a:noFill/>
            <a:extLst>
              <a:ext uri="{909E8E84-426E-40DD-AFC4-6F175D3DCCD1}">
                <a14:hiddenFill xmlns:a14="http://schemas.microsoft.com/office/drawing/2010/main">
                  <a:solidFill>
                    <a:srgbClr val="FFFFFF"/>
                  </a:solidFill>
                </a14:hiddenFill>
              </a:ext>
            </a:extLst>
          </p:spPr>
        </p:pic>
        <p:pic>
          <p:nvPicPr>
            <p:cNvPr id="86" name="Picture 8" descr="White Curved Arrow Png - Transparent Background Curved Arrow , Free  Transparent Clipart - ClipartKey"/>
            <p:cNvPicPr>
              <a:picLocks noChangeAspect="1" noChangeArrowheads="1"/>
            </p:cNvPicPr>
            <p:nvPr/>
          </p:nvPicPr>
          <p:blipFill>
            <a:blip r:embed="rId16" cstate="print">
              <a:extLst>
                <a:ext uri="{BEBA8EAE-BF5A-486C-A8C5-ECC9F3942E4B}">
                  <a14:imgProps xmlns:a14="http://schemas.microsoft.com/office/drawing/2010/main">
                    <a14:imgLayer r:embed="rId17">
                      <a14:imgEffect>
                        <a14:backgroundRemoval t="3077" b="91469" l="3000" r="97000"/>
                      </a14:imgEffect>
                    </a14:imgLayer>
                  </a14:imgProps>
                </a:ext>
                <a:ext uri="{28A0092B-C50C-407E-A947-70E740481C1C}">
                  <a14:useLocalDpi xmlns:a14="http://schemas.microsoft.com/office/drawing/2010/main" val="0"/>
                </a:ext>
              </a:extLst>
            </a:blip>
            <a:srcRect/>
            <a:stretch>
              <a:fillRect/>
            </a:stretch>
          </p:blipFill>
          <p:spPr bwMode="auto">
            <a:xfrm rot="17381930" flipV="1">
              <a:off x="1241409" y="5394579"/>
              <a:ext cx="1678639" cy="1301497"/>
            </a:xfrm>
            <a:prstGeom prst="rect">
              <a:avLst/>
            </a:prstGeom>
            <a:noFill/>
            <a:extLst>
              <a:ext uri="{909E8E84-426E-40DD-AFC4-6F175D3DCCD1}">
                <a14:hiddenFill xmlns:a14="http://schemas.microsoft.com/office/drawing/2010/main">
                  <a:solidFill>
                    <a:srgbClr val="FFFFFF"/>
                  </a:solidFill>
                </a14:hiddenFill>
              </a:ext>
            </a:extLst>
          </p:spPr>
        </p:pic>
      </p:grpSp>
    </p:spTree>
    <p:extLst>
      <p:ext uri="{BB962C8B-B14F-4D97-AF65-F5344CB8AC3E}">
        <p14:creationId xmlns:p14="http://schemas.microsoft.com/office/powerpoint/2010/main" val="3443313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xit" presetSubtype="0" fill="hold" grpId="0" nodeType="clickEffect">
                                  <p:stCondLst>
                                    <p:cond delay="0"/>
                                  </p:stCondLst>
                                  <p:childTnLst>
                                    <p:animEffect transition="out" filter="fade">
                                      <p:cBhvr>
                                        <p:cTn id="6" dur="500"/>
                                        <p:tgtEl>
                                          <p:spTgt spid="2"/>
                                        </p:tgtEl>
                                      </p:cBhvr>
                                    </p:animEffect>
                                    <p:set>
                                      <p:cBhvr>
                                        <p:cTn id="7" dur="1" fill="hold">
                                          <p:stCondLst>
                                            <p:cond delay="499"/>
                                          </p:stCondLst>
                                        </p:cTn>
                                        <p:tgtEl>
                                          <p:spTgt spid="2"/>
                                        </p:tgtEl>
                                        <p:attrNameLst>
                                          <p:attrName>style.visibility</p:attrName>
                                        </p:attrNameLst>
                                      </p:cBhvr>
                                      <p:to>
                                        <p:strVal val="hidden"/>
                                      </p:to>
                                    </p:set>
                                  </p:childTnLst>
                                </p:cTn>
                              </p:par>
                            </p:childTnLst>
                          </p:cTn>
                        </p:par>
                        <p:par>
                          <p:cTn id="8" fill="hold">
                            <p:stCondLst>
                              <p:cond delay="500"/>
                            </p:stCondLst>
                            <p:childTnLst>
                              <p:par>
                                <p:cTn id="9" presetID="10" presetClass="entr" presetSubtype="0" fill="hold" nodeType="afterEffect">
                                  <p:stCondLst>
                                    <p:cond delay="0"/>
                                  </p:stCondLst>
                                  <p:childTnLst>
                                    <p:set>
                                      <p:cBhvr>
                                        <p:cTn id="10" dur="1" fill="hold">
                                          <p:stCondLst>
                                            <p:cond delay="0"/>
                                          </p:stCondLst>
                                        </p:cTn>
                                        <p:tgtEl>
                                          <p:spTgt spid="65"/>
                                        </p:tgtEl>
                                        <p:attrNameLst>
                                          <p:attrName>style.visibility</p:attrName>
                                        </p:attrNameLst>
                                      </p:cBhvr>
                                      <p:to>
                                        <p:strVal val="visible"/>
                                      </p:to>
                                    </p:set>
                                    <p:animEffect transition="in" filter="fade">
                                      <p:cBhvr>
                                        <p:cTn id="11" dur="500"/>
                                        <p:tgtEl>
                                          <p:spTgt spid="65"/>
                                        </p:tgtEl>
                                      </p:cBhvr>
                                    </p:animEffec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nodeType="clickEffect">
                                  <p:stCondLst>
                                    <p:cond delay="0"/>
                                  </p:stCondLst>
                                  <p:childTnLst>
                                    <p:set>
                                      <p:cBhvr>
                                        <p:cTn id="15" dur="1" fill="hold">
                                          <p:stCondLst>
                                            <p:cond delay="0"/>
                                          </p:stCondLst>
                                        </p:cTn>
                                        <p:tgtEl>
                                          <p:spTgt spid="66"/>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nodeType="clickEffect">
                                  <p:stCondLst>
                                    <p:cond delay="0"/>
                                  </p:stCondLst>
                                  <p:childTnLst>
                                    <p:set>
                                      <p:cBhvr>
                                        <p:cTn id="19" dur="1" fill="hold">
                                          <p:stCondLst>
                                            <p:cond delay="0"/>
                                          </p:stCondLst>
                                        </p:cTn>
                                        <p:tgtEl>
                                          <p:spTgt spid="67"/>
                                        </p:tgtEl>
                                        <p:attrNameLst>
                                          <p:attrName>style.visibility</p:attrName>
                                        </p:attrNameLst>
                                      </p:cBhvr>
                                      <p:to>
                                        <p:strVal val="visible"/>
                                      </p:to>
                                    </p:set>
                                  </p:childTnLst>
                                </p:cTn>
                              </p:par>
                            </p:childTnLst>
                          </p:cTn>
                        </p:par>
                      </p:childTnLst>
                    </p:cTn>
                  </p:par>
                  <p:par>
                    <p:cTn id="20" fill="hold">
                      <p:stCondLst>
                        <p:cond delay="indefinite"/>
                      </p:stCondLst>
                      <p:childTnLst>
                        <p:par>
                          <p:cTn id="21" fill="hold">
                            <p:stCondLst>
                              <p:cond delay="0"/>
                            </p:stCondLst>
                            <p:childTnLst>
                              <p:par>
                                <p:cTn id="22" presetID="22" presetClass="entr" presetSubtype="8" fill="hold" grpId="0" nodeType="clickEffect">
                                  <p:stCondLst>
                                    <p:cond delay="0"/>
                                  </p:stCondLst>
                                  <p:childTnLst>
                                    <p:set>
                                      <p:cBhvr>
                                        <p:cTn id="23" dur="1" fill="hold">
                                          <p:stCondLst>
                                            <p:cond delay="0"/>
                                          </p:stCondLst>
                                        </p:cTn>
                                        <p:tgtEl>
                                          <p:spTgt spid="56"/>
                                        </p:tgtEl>
                                        <p:attrNameLst>
                                          <p:attrName>style.visibility</p:attrName>
                                        </p:attrNameLst>
                                      </p:cBhvr>
                                      <p:to>
                                        <p:strVal val="visible"/>
                                      </p:to>
                                    </p:set>
                                    <p:animEffect transition="in" filter="wipe(left)">
                                      <p:cBhvr>
                                        <p:cTn id="24" dur="500"/>
                                        <p:tgtEl>
                                          <p:spTgt spid="56"/>
                                        </p:tgtEl>
                                      </p:cBhvr>
                                    </p:animEffect>
                                  </p:childTnLst>
                                </p:cTn>
                              </p:par>
                              <p:par>
                                <p:cTn id="25" presetID="22" presetClass="entr" presetSubtype="8" fill="hold" grpId="0" nodeType="withEffect">
                                  <p:stCondLst>
                                    <p:cond delay="0"/>
                                  </p:stCondLst>
                                  <p:childTnLst>
                                    <p:set>
                                      <p:cBhvr>
                                        <p:cTn id="26" dur="1" fill="hold">
                                          <p:stCondLst>
                                            <p:cond delay="0"/>
                                          </p:stCondLst>
                                        </p:cTn>
                                        <p:tgtEl>
                                          <p:spTgt spid="59"/>
                                        </p:tgtEl>
                                        <p:attrNameLst>
                                          <p:attrName>style.visibility</p:attrName>
                                        </p:attrNameLst>
                                      </p:cBhvr>
                                      <p:to>
                                        <p:strVal val="visible"/>
                                      </p:to>
                                    </p:set>
                                    <p:animEffect transition="in" filter="wipe(left)">
                                      <p:cBhvr>
                                        <p:cTn id="27" dur="500"/>
                                        <p:tgtEl>
                                          <p:spTgt spid="59"/>
                                        </p:tgtEl>
                                      </p:cBhvr>
                                    </p:animEffect>
                                  </p:childTnLst>
                                </p:cTn>
                              </p:par>
                              <p:par>
                                <p:cTn id="28" presetID="22" presetClass="entr" presetSubtype="8" fill="hold" grpId="0" nodeType="withEffect">
                                  <p:stCondLst>
                                    <p:cond delay="0"/>
                                  </p:stCondLst>
                                  <p:childTnLst>
                                    <p:set>
                                      <p:cBhvr>
                                        <p:cTn id="29" dur="1" fill="hold">
                                          <p:stCondLst>
                                            <p:cond delay="0"/>
                                          </p:stCondLst>
                                        </p:cTn>
                                        <p:tgtEl>
                                          <p:spTgt spid="55"/>
                                        </p:tgtEl>
                                        <p:attrNameLst>
                                          <p:attrName>style.visibility</p:attrName>
                                        </p:attrNameLst>
                                      </p:cBhvr>
                                      <p:to>
                                        <p:strVal val="visible"/>
                                      </p:to>
                                    </p:set>
                                    <p:animEffect transition="in" filter="wipe(left)">
                                      <p:cBhvr>
                                        <p:cTn id="30" dur="500"/>
                                        <p:tgtEl>
                                          <p:spTgt spid="55"/>
                                        </p:tgtEl>
                                      </p:cBhvr>
                                    </p:animEffect>
                                  </p:childTnLst>
                                </p:cTn>
                              </p:par>
                            </p:childTnLst>
                          </p:cTn>
                        </p:par>
                        <p:par>
                          <p:cTn id="31" fill="hold">
                            <p:stCondLst>
                              <p:cond delay="500"/>
                            </p:stCondLst>
                            <p:childTnLst>
                              <p:par>
                                <p:cTn id="32" presetID="22" presetClass="entr" presetSubtype="8" fill="hold" nodeType="afterEffect">
                                  <p:stCondLst>
                                    <p:cond delay="0"/>
                                  </p:stCondLst>
                                  <p:childTnLst>
                                    <p:set>
                                      <p:cBhvr>
                                        <p:cTn id="33" dur="1" fill="hold">
                                          <p:stCondLst>
                                            <p:cond delay="0"/>
                                          </p:stCondLst>
                                        </p:cTn>
                                        <p:tgtEl>
                                          <p:spTgt spid="18"/>
                                        </p:tgtEl>
                                        <p:attrNameLst>
                                          <p:attrName>style.visibility</p:attrName>
                                        </p:attrNameLst>
                                      </p:cBhvr>
                                      <p:to>
                                        <p:strVal val="visible"/>
                                      </p:to>
                                    </p:set>
                                    <p:animEffect transition="in" filter="wipe(left)">
                                      <p:cBhvr>
                                        <p:cTn id="34" dur="500"/>
                                        <p:tgtEl>
                                          <p:spTgt spid="18"/>
                                        </p:tgtEl>
                                      </p:cBhvr>
                                    </p:animEffect>
                                  </p:childTnLst>
                                </p:cTn>
                              </p:par>
                            </p:childTnLst>
                          </p:cTn>
                        </p:par>
                      </p:childTnLst>
                    </p:cTn>
                  </p:par>
                  <p:par>
                    <p:cTn id="35" fill="hold">
                      <p:stCondLst>
                        <p:cond delay="indefinite"/>
                      </p:stCondLst>
                      <p:childTnLst>
                        <p:par>
                          <p:cTn id="36" fill="hold">
                            <p:stCondLst>
                              <p:cond delay="0"/>
                            </p:stCondLst>
                            <p:childTnLst>
                              <p:par>
                                <p:cTn id="37" presetID="22" presetClass="entr" presetSubtype="8" fill="hold" nodeType="clickEffect">
                                  <p:stCondLst>
                                    <p:cond delay="0"/>
                                  </p:stCondLst>
                                  <p:childTnLst>
                                    <p:set>
                                      <p:cBhvr>
                                        <p:cTn id="38" dur="1" fill="hold">
                                          <p:stCondLst>
                                            <p:cond delay="0"/>
                                          </p:stCondLst>
                                        </p:cTn>
                                        <p:tgtEl>
                                          <p:spTgt spid="1032"/>
                                        </p:tgtEl>
                                        <p:attrNameLst>
                                          <p:attrName>style.visibility</p:attrName>
                                        </p:attrNameLst>
                                      </p:cBhvr>
                                      <p:to>
                                        <p:strVal val="visible"/>
                                      </p:to>
                                    </p:set>
                                    <p:animEffect transition="in" filter="wipe(left)">
                                      <p:cBhvr>
                                        <p:cTn id="39" dur="500"/>
                                        <p:tgtEl>
                                          <p:spTgt spid="1032"/>
                                        </p:tgtEl>
                                      </p:cBhvr>
                                    </p:animEffect>
                                  </p:childTnLst>
                                </p:cTn>
                              </p:par>
                              <p:par>
                                <p:cTn id="40" presetID="22" presetClass="entr" presetSubtype="8" fill="hold" nodeType="withEffect">
                                  <p:stCondLst>
                                    <p:cond delay="0"/>
                                  </p:stCondLst>
                                  <p:childTnLst>
                                    <p:set>
                                      <p:cBhvr>
                                        <p:cTn id="41" dur="1" fill="hold">
                                          <p:stCondLst>
                                            <p:cond delay="0"/>
                                          </p:stCondLst>
                                        </p:cTn>
                                        <p:tgtEl>
                                          <p:spTgt spid="69"/>
                                        </p:tgtEl>
                                        <p:attrNameLst>
                                          <p:attrName>style.visibility</p:attrName>
                                        </p:attrNameLst>
                                      </p:cBhvr>
                                      <p:to>
                                        <p:strVal val="visible"/>
                                      </p:to>
                                    </p:set>
                                    <p:animEffect transition="in" filter="wipe(left)">
                                      <p:cBhvr>
                                        <p:cTn id="42" dur="500"/>
                                        <p:tgtEl>
                                          <p:spTgt spid="69"/>
                                        </p:tgtEl>
                                      </p:cBhvr>
                                    </p:animEffect>
                                  </p:childTnLst>
                                </p:cTn>
                              </p:par>
                            </p:childTnLst>
                          </p:cTn>
                        </p:par>
                        <p:par>
                          <p:cTn id="43" fill="hold">
                            <p:stCondLst>
                              <p:cond delay="500"/>
                            </p:stCondLst>
                            <p:childTnLst>
                              <p:par>
                                <p:cTn id="44" presetID="1" presetClass="entr" presetSubtype="0" fill="hold" nodeType="afterEffect">
                                  <p:stCondLst>
                                    <p:cond delay="0"/>
                                  </p:stCondLst>
                                  <p:childTnLst>
                                    <p:set>
                                      <p:cBhvr>
                                        <p:cTn id="45" dur="1" fill="hold">
                                          <p:stCondLst>
                                            <p:cond delay="0"/>
                                          </p:stCondLst>
                                        </p:cTn>
                                        <p:tgtEl>
                                          <p:spTgt spid="1026"/>
                                        </p:tgtEl>
                                        <p:attrNameLst>
                                          <p:attrName>style.visibility</p:attrName>
                                        </p:attrNameLst>
                                      </p:cBhvr>
                                      <p:to>
                                        <p:strVal val="visible"/>
                                      </p:to>
                                    </p:set>
                                  </p:childTnLst>
                                </p:cTn>
                              </p:par>
                              <p:par>
                                <p:cTn id="46" presetID="1" presetClass="entr" presetSubtype="0" fill="hold" nodeType="withEffect">
                                  <p:stCondLst>
                                    <p:cond delay="0"/>
                                  </p:stCondLst>
                                  <p:childTnLst>
                                    <p:set>
                                      <p:cBhvr>
                                        <p:cTn id="47" dur="1" fill="hold">
                                          <p:stCondLst>
                                            <p:cond delay="0"/>
                                          </p:stCondLst>
                                        </p:cTn>
                                        <p:tgtEl>
                                          <p:spTgt spid="1028"/>
                                        </p:tgtEl>
                                        <p:attrNameLst>
                                          <p:attrName>style.visibility</p:attrName>
                                        </p:attrNameLst>
                                      </p:cBhvr>
                                      <p:to>
                                        <p:strVal val="visible"/>
                                      </p:to>
                                    </p:se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63"/>
                                        </p:tgtEl>
                                        <p:attrNameLst>
                                          <p:attrName>style.visibility</p:attrName>
                                        </p:attrNameLst>
                                      </p:cBhvr>
                                      <p:to>
                                        <p:strVal val="visible"/>
                                      </p:to>
                                    </p:set>
                                    <p:animEffect transition="in" filter="fade">
                                      <p:cBhvr>
                                        <p:cTn id="52" dur="500"/>
                                        <p:tgtEl>
                                          <p:spTgt spid="63"/>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nodeType="clickEffect">
                                  <p:stCondLst>
                                    <p:cond delay="0"/>
                                  </p:stCondLst>
                                  <p:childTnLst>
                                    <p:set>
                                      <p:cBhvr>
                                        <p:cTn id="56" dur="1" fill="hold">
                                          <p:stCondLst>
                                            <p:cond delay="0"/>
                                          </p:stCondLst>
                                        </p:cTn>
                                        <p:tgtEl>
                                          <p:spTgt spid="68"/>
                                        </p:tgtEl>
                                        <p:attrNameLst>
                                          <p:attrName>style.visibility</p:attrName>
                                        </p:attrNameLst>
                                      </p:cBhvr>
                                      <p:to>
                                        <p:strVal val="visible"/>
                                      </p:to>
                                    </p:set>
                                    <p:animEffect transition="in" filter="fade">
                                      <p:cBhvr>
                                        <p:cTn id="57" dur="500"/>
                                        <p:tgtEl>
                                          <p:spTgt spid="68"/>
                                        </p:tgtEl>
                                      </p:cBhvr>
                                    </p:animEffect>
                                  </p:childTnLst>
                                </p:cTn>
                              </p:par>
                            </p:childTnLst>
                          </p:cTn>
                        </p:par>
                      </p:childTnLst>
                    </p:cTn>
                  </p:par>
                  <p:par>
                    <p:cTn id="58" fill="hold">
                      <p:stCondLst>
                        <p:cond delay="indefinite"/>
                      </p:stCondLst>
                      <p:childTnLst>
                        <p:par>
                          <p:cTn id="59" fill="hold">
                            <p:stCondLst>
                              <p:cond delay="0"/>
                            </p:stCondLst>
                            <p:childTnLst>
                              <p:par>
                                <p:cTn id="60" presetID="1" presetClass="entr" presetSubtype="0" fill="hold" nodeType="clickEffect">
                                  <p:stCondLst>
                                    <p:cond delay="0"/>
                                  </p:stCondLst>
                                  <p:childTnLst>
                                    <p:set>
                                      <p:cBhvr>
                                        <p:cTn id="61" dur="1" fill="hold">
                                          <p:stCondLst>
                                            <p:cond delay="0"/>
                                          </p:stCondLst>
                                        </p:cTn>
                                        <p:tgtEl>
                                          <p:spTgt spid="76"/>
                                        </p:tgtEl>
                                        <p:attrNameLst>
                                          <p:attrName>style.visibility</p:attrName>
                                        </p:attrNameLst>
                                      </p:cBhvr>
                                      <p:to>
                                        <p:strVal val="visible"/>
                                      </p:to>
                                    </p:set>
                                  </p:childTnLst>
                                </p:cTn>
                              </p:par>
                            </p:childTnLst>
                          </p:cTn>
                        </p:par>
                      </p:childTnLst>
                    </p:cTn>
                  </p:par>
                  <p:par>
                    <p:cTn id="62" fill="hold">
                      <p:stCondLst>
                        <p:cond delay="indefinite"/>
                      </p:stCondLst>
                      <p:childTnLst>
                        <p:par>
                          <p:cTn id="63" fill="hold">
                            <p:stCondLst>
                              <p:cond delay="0"/>
                            </p:stCondLst>
                            <p:childTnLst>
                              <p:par>
                                <p:cTn id="64" presetID="1" presetClass="entr" presetSubtype="0" fill="hold" nodeType="clickEffect">
                                  <p:stCondLst>
                                    <p:cond delay="0"/>
                                  </p:stCondLst>
                                  <p:childTnLst>
                                    <p:set>
                                      <p:cBhvr>
                                        <p:cTn id="65" dur="1" fill="hold">
                                          <p:stCondLst>
                                            <p:cond delay="0"/>
                                          </p:stCondLst>
                                        </p:cTn>
                                        <p:tgtEl>
                                          <p:spTgt spid="1034"/>
                                        </p:tgtEl>
                                        <p:attrNameLst>
                                          <p:attrName>style.visibility</p:attrName>
                                        </p:attrNameLst>
                                      </p:cBhvr>
                                      <p:to>
                                        <p:strVal val="visible"/>
                                      </p:to>
                                    </p:set>
                                  </p:childTnLst>
                                </p:cTn>
                              </p:par>
                            </p:childTnLst>
                          </p:cTn>
                        </p:par>
                        <p:par>
                          <p:cTn id="66" fill="hold">
                            <p:stCondLst>
                              <p:cond delay="0"/>
                            </p:stCondLst>
                            <p:childTnLst>
                              <p:par>
                                <p:cTn id="67" presetID="22" presetClass="entr" presetSubtype="2" fill="hold" nodeType="afterEffect">
                                  <p:stCondLst>
                                    <p:cond delay="0"/>
                                  </p:stCondLst>
                                  <p:childTnLst>
                                    <p:set>
                                      <p:cBhvr>
                                        <p:cTn id="68" dur="1" fill="hold">
                                          <p:stCondLst>
                                            <p:cond delay="0"/>
                                          </p:stCondLst>
                                        </p:cTn>
                                        <p:tgtEl>
                                          <p:spTgt spid="77"/>
                                        </p:tgtEl>
                                        <p:attrNameLst>
                                          <p:attrName>style.visibility</p:attrName>
                                        </p:attrNameLst>
                                      </p:cBhvr>
                                      <p:to>
                                        <p:strVal val="visible"/>
                                      </p:to>
                                    </p:set>
                                    <p:animEffect transition="in" filter="wipe(right)">
                                      <p:cBhvr>
                                        <p:cTn id="69" dur="500"/>
                                        <p:tgtEl>
                                          <p:spTgt spid="77"/>
                                        </p:tgtEl>
                                      </p:cBhvr>
                                    </p:animEffect>
                                  </p:childTnLst>
                                </p:cTn>
                              </p:par>
                            </p:childTnLst>
                          </p:cTn>
                        </p:par>
                      </p:childTnLst>
                    </p:cTn>
                  </p:par>
                  <p:par>
                    <p:cTn id="70" fill="hold">
                      <p:stCondLst>
                        <p:cond delay="indefinite"/>
                      </p:stCondLst>
                      <p:childTnLst>
                        <p:par>
                          <p:cTn id="71" fill="hold">
                            <p:stCondLst>
                              <p:cond delay="0"/>
                            </p:stCondLst>
                            <p:childTnLst>
                              <p:par>
                                <p:cTn id="72" presetID="1" presetClass="entr" presetSubtype="0" fill="hold" grpId="0" nodeType="clickEffect">
                                  <p:stCondLst>
                                    <p:cond delay="0"/>
                                  </p:stCondLst>
                                  <p:childTnLst>
                                    <p:set>
                                      <p:cBhvr>
                                        <p:cTn id="73" dur="1" fill="hold">
                                          <p:stCondLst>
                                            <p:cond delay="0"/>
                                          </p:stCondLst>
                                        </p:cTn>
                                        <p:tgtEl>
                                          <p:spTgt spid="7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3" grpId="0" animBg="1"/>
      <p:bldP spid="2" grpId="0"/>
      <p:bldP spid="55" grpId="0" animBg="1"/>
      <p:bldP spid="56" grpId="0" animBg="1"/>
      <p:bldP spid="59" grpId="0" animBg="1"/>
      <p:bldP spid="74"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484312" y="0"/>
            <a:ext cx="10018713" cy="1752599"/>
          </a:xfrm>
        </p:spPr>
        <p:txBody>
          <a:bodyPr/>
          <a:lstStyle/>
          <a:p>
            <a:r>
              <a:rPr lang="en-US" dirty="0"/>
              <a:t>NAACCR Data</a:t>
            </a:r>
          </a:p>
        </p:txBody>
      </p:sp>
      <p:sp>
        <p:nvSpPr>
          <p:cNvPr id="3" name="Content Placeholder 2"/>
          <p:cNvSpPr>
            <a:spLocks noGrp="1"/>
          </p:cNvSpPr>
          <p:nvPr>
            <p:ph sz="half" idx="1"/>
          </p:nvPr>
        </p:nvSpPr>
        <p:spPr>
          <a:xfrm>
            <a:off x="1722056" y="1298448"/>
            <a:ext cx="4895055" cy="5559552"/>
          </a:xfrm>
        </p:spPr>
        <p:txBody>
          <a:bodyPr anchor="t">
            <a:normAutofit fontScale="92500" lnSpcReduction="10000"/>
          </a:bodyPr>
          <a:lstStyle/>
          <a:p>
            <a:pPr>
              <a:spcAft>
                <a:spcPts val="0"/>
              </a:spcAft>
            </a:pPr>
            <a:r>
              <a:rPr lang="en-US" sz="2600" dirty="0"/>
              <a:t>Patient Demographics</a:t>
            </a:r>
          </a:p>
          <a:p>
            <a:pPr lvl="1">
              <a:spcAft>
                <a:spcPts val="0"/>
              </a:spcAft>
            </a:pPr>
            <a:r>
              <a:rPr lang="en-US" sz="2200" dirty="0"/>
              <a:t>Last name</a:t>
            </a:r>
          </a:p>
          <a:p>
            <a:pPr lvl="1">
              <a:spcAft>
                <a:spcPts val="0"/>
              </a:spcAft>
            </a:pPr>
            <a:r>
              <a:rPr lang="en-US" sz="2200" dirty="0"/>
              <a:t>First name</a:t>
            </a:r>
          </a:p>
          <a:p>
            <a:pPr lvl="1">
              <a:spcAft>
                <a:spcPts val="0"/>
              </a:spcAft>
            </a:pPr>
            <a:r>
              <a:rPr lang="en-US" sz="2200" dirty="0"/>
              <a:t>Date of birth</a:t>
            </a:r>
          </a:p>
          <a:p>
            <a:pPr lvl="1">
              <a:spcAft>
                <a:spcPts val="0"/>
              </a:spcAft>
            </a:pPr>
            <a:r>
              <a:rPr lang="en-US" sz="2200" dirty="0"/>
              <a:t>Social Security Number</a:t>
            </a:r>
          </a:p>
          <a:p>
            <a:pPr lvl="1">
              <a:spcAft>
                <a:spcPts val="0"/>
              </a:spcAft>
            </a:pPr>
            <a:r>
              <a:rPr lang="en-US" sz="2200" dirty="0"/>
              <a:t>Race/Ethnicity</a:t>
            </a:r>
          </a:p>
          <a:p>
            <a:pPr lvl="1">
              <a:spcAft>
                <a:spcPts val="0"/>
              </a:spcAft>
            </a:pPr>
            <a:r>
              <a:rPr lang="en-US" sz="2200" dirty="0"/>
              <a:t>Address</a:t>
            </a:r>
          </a:p>
          <a:p>
            <a:pPr lvl="1">
              <a:spcAft>
                <a:spcPts val="0"/>
              </a:spcAft>
            </a:pPr>
            <a:endParaRPr lang="en-US" dirty="0"/>
          </a:p>
          <a:p>
            <a:pPr>
              <a:spcAft>
                <a:spcPts val="0"/>
              </a:spcAft>
            </a:pPr>
            <a:r>
              <a:rPr lang="en-US" sz="2600" dirty="0"/>
              <a:t>Tumor Characteristics</a:t>
            </a:r>
          </a:p>
          <a:p>
            <a:pPr lvl="1">
              <a:spcAft>
                <a:spcPts val="0"/>
              </a:spcAft>
            </a:pPr>
            <a:r>
              <a:rPr lang="en-US" sz="2200" dirty="0"/>
              <a:t>Site &amp; Laterality</a:t>
            </a:r>
          </a:p>
          <a:p>
            <a:pPr lvl="1">
              <a:spcAft>
                <a:spcPts val="0"/>
              </a:spcAft>
            </a:pPr>
            <a:r>
              <a:rPr lang="en-US" sz="2200" dirty="0"/>
              <a:t>Histology &amp; Behavior</a:t>
            </a:r>
          </a:p>
          <a:p>
            <a:pPr lvl="1">
              <a:spcAft>
                <a:spcPts val="0"/>
              </a:spcAft>
            </a:pPr>
            <a:r>
              <a:rPr lang="en-US" sz="2200" dirty="0"/>
              <a:t>Grade</a:t>
            </a:r>
          </a:p>
          <a:p>
            <a:pPr lvl="1">
              <a:spcAft>
                <a:spcPts val="0"/>
              </a:spcAft>
            </a:pPr>
            <a:r>
              <a:rPr lang="en-US" sz="2200" dirty="0"/>
              <a:t>Prognostic &amp; predictive factors</a:t>
            </a:r>
          </a:p>
          <a:p>
            <a:pPr lvl="1">
              <a:spcAft>
                <a:spcPts val="0"/>
              </a:spcAft>
            </a:pPr>
            <a:r>
              <a:rPr lang="en-US" sz="2200" dirty="0"/>
              <a:t>Date of diagnosis</a:t>
            </a:r>
          </a:p>
          <a:p>
            <a:pPr lvl="1">
              <a:spcAft>
                <a:spcPts val="0"/>
              </a:spcAft>
            </a:pPr>
            <a:r>
              <a:rPr lang="en-US" sz="2200" dirty="0"/>
              <a:t>Diagnostic confirmation</a:t>
            </a:r>
          </a:p>
          <a:p>
            <a:pPr lvl="1">
              <a:spcAft>
                <a:spcPts val="0"/>
              </a:spcAft>
            </a:pPr>
            <a:r>
              <a:rPr lang="en-US" sz="2200" dirty="0"/>
              <a:t>Stage at diagnosis</a:t>
            </a:r>
          </a:p>
        </p:txBody>
      </p:sp>
      <p:sp>
        <p:nvSpPr>
          <p:cNvPr id="5" name="Content Placeholder 4"/>
          <p:cNvSpPr>
            <a:spLocks noGrp="1"/>
          </p:cNvSpPr>
          <p:nvPr>
            <p:ph sz="half" idx="2"/>
          </p:nvPr>
        </p:nvSpPr>
        <p:spPr>
          <a:xfrm>
            <a:off x="6882287" y="1298448"/>
            <a:ext cx="4895056" cy="5559552"/>
          </a:xfrm>
        </p:spPr>
        <p:txBody>
          <a:bodyPr anchor="t">
            <a:normAutofit fontScale="92500" lnSpcReduction="10000"/>
          </a:bodyPr>
          <a:lstStyle/>
          <a:p>
            <a:pPr>
              <a:spcAft>
                <a:spcPts val="0"/>
              </a:spcAft>
            </a:pPr>
            <a:r>
              <a:rPr lang="en-US" sz="2600" dirty="0"/>
              <a:t>First Course of Treatment</a:t>
            </a:r>
          </a:p>
          <a:p>
            <a:pPr lvl="1">
              <a:spcAft>
                <a:spcPts val="0"/>
              </a:spcAft>
            </a:pPr>
            <a:r>
              <a:rPr lang="en-US" sz="2200" dirty="0"/>
              <a:t>Surgery</a:t>
            </a:r>
          </a:p>
          <a:p>
            <a:pPr lvl="1">
              <a:spcAft>
                <a:spcPts val="0"/>
              </a:spcAft>
            </a:pPr>
            <a:r>
              <a:rPr lang="en-US" sz="2200" dirty="0"/>
              <a:t>Chemotherapy</a:t>
            </a:r>
          </a:p>
          <a:p>
            <a:pPr lvl="1">
              <a:spcAft>
                <a:spcPts val="0"/>
              </a:spcAft>
            </a:pPr>
            <a:r>
              <a:rPr lang="en-US" sz="2200" dirty="0"/>
              <a:t>Radiation therapy</a:t>
            </a:r>
          </a:p>
          <a:p>
            <a:pPr lvl="1">
              <a:spcAft>
                <a:spcPts val="0"/>
              </a:spcAft>
            </a:pPr>
            <a:r>
              <a:rPr lang="en-US" sz="2200" dirty="0"/>
              <a:t>Hormone therapy</a:t>
            </a:r>
          </a:p>
          <a:p>
            <a:pPr lvl="1">
              <a:spcAft>
                <a:spcPts val="0"/>
              </a:spcAft>
            </a:pPr>
            <a:r>
              <a:rPr lang="en-US" sz="2200" dirty="0"/>
              <a:t>Immunotherapy</a:t>
            </a:r>
          </a:p>
          <a:p>
            <a:pPr lvl="1">
              <a:spcAft>
                <a:spcPts val="0"/>
              </a:spcAft>
            </a:pPr>
            <a:r>
              <a:rPr lang="en-US" sz="2200" dirty="0"/>
              <a:t>Hematologic transplant &amp; endocrine procedures</a:t>
            </a:r>
          </a:p>
          <a:p>
            <a:pPr lvl="1">
              <a:spcAft>
                <a:spcPts val="0"/>
              </a:spcAft>
            </a:pPr>
            <a:endParaRPr lang="en-US" dirty="0"/>
          </a:p>
          <a:p>
            <a:pPr>
              <a:spcAft>
                <a:spcPts val="0"/>
              </a:spcAft>
            </a:pPr>
            <a:r>
              <a:rPr lang="en-US" sz="2600" dirty="0"/>
              <a:t>Follow-Up</a:t>
            </a:r>
          </a:p>
          <a:p>
            <a:pPr lvl="1">
              <a:spcAft>
                <a:spcPts val="0"/>
              </a:spcAft>
            </a:pPr>
            <a:r>
              <a:rPr lang="en-US" sz="2200" dirty="0"/>
              <a:t>Date of last contact</a:t>
            </a:r>
          </a:p>
          <a:p>
            <a:pPr lvl="1">
              <a:spcAft>
                <a:spcPts val="0"/>
              </a:spcAft>
            </a:pPr>
            <a:r>
              <a:rPr lang="en-US" sz="2200" dirty="0"/>
              <a:t>Vital status</a:t>
            </a:r>
          </a:p>
          <a:p>
            <a:pPr lvl="1">
              <a:spcAft>
                <a:spcPts val="0"/>
              </a:spcAft>
            </a:pPr>
            <a:r>
              <a:rPr lang="en-US" sz="2200" dirty="0"/>
              <a:t>Date of death</a:t>
            </a:r>
          </a:p>
          <a:p>
            <a:pPr marL="457200" lvl="1" indent="0">
              <a:spcAft>
                <a:spcPts val="0"/>
              </a:spcAft>
              <a:buNone/>
            </a:pPr>
            <a:endParaRPr lang="en-US" sz="2600" dirty="0"/>
          </a:p>
          <a:p>
            <a:pPr>
              <a:spcAft>
                <a:spcPts val="0"/>
              </a:spcAft>
            </a:pPr>
            <a:r>
              <a:rPr lang="en-US" sz="2600" dirty="0"/>
              <a:t>Administrative Codes</a:t>
            </a:r>
          </a:p>
          <a:p>
            <a:pPr lvl="1">
              <a:spcAft>
                <a:spcPts val="0"/>
              </a:spcAft>
            </a:pPr>
            <a:endParaRPr lang="en-US" sz="2600" dirty="0"/>
          </a:p>
        </p:txBody>
      </p:sp>
    </p:spTree>
    <p:extLst>
      <p:ext uri="{BB962C8B-B14F-4D97-AF65-F5344CB8AC3E}">
        <p14:creationId xmlns:p14="http://schemas.microsoft.com/office/powerpoint/2010/main" val="19159708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1015" y="0"/>
            <a:ext cx="10018713" cy="1752599"/>
          </a:xfrm>
        </p:spPr>
        <p:txBody>
          <a:bodyPr/>
          <a:lstStyle/>
          <a:p>
            <a:r>
              <a:rPr lang="en-US" dirty="0"/>
              <a:t>NAACCR Standards</a:t>
            </a:r>
          </a:p>
        </p:txBody>
      </p:sp>
      <p:sp>
        <p:nvSpPr>
          <p:cNvPr id="5" name="Content Placeholder 4"/>
          <p:cNvSpPr>
            <a:spLocks noGrp="1"/>
          </p:cNvSpPr>
          <p:nvPr>
            <p:ph idx="1"/>
          </p:nvPr>
        </p:nvSpPr>
        <p:spPr>
          <a:xfrm>
            <a:off x="1282534" y="1825625"/>
            <a:ext cx="10257193" cy="4995798"/>
          </a:xfrm>
        </p:spPr>
        <p:txBody>
          <a:bodyPr anchor="t">
            <a:normAutofit/>
          </a:bodyPr>
          <a:lstStyle/>
          <a:p>
            <a:r>
              <a:rPr lang="en-US" dirty="0"/>
              <a:t>Data Exchange Standards: XML Specifications for Cancer Registry Records</a:t>
            </a:r>
          </a:p>
          <a:p>
            <a:r>
              <a:rPr lang="en-US" dirty="0"/>
              <a:t>Data Standards &amp; Data Dictionary</a:t>
            </a:r>
          </a:p>
          <a:p>
            <a:r>
              <a:rPr lang="en-US" dirty="0"/>
              <a:t>Standards for Quality, Completeness, Analysis, and Management of Data (under revision)</a:t>
            </a:r>
          </a:p>
          <a:p>
            <a:r>
              <a:rPr lang="en-US" dirty="0"/>
              <a:t>Standard Data Edits</a:t>
            </a:r>
          </a:p>
          <a:p>
            <a:r>
              <a:rPr lang="en-US" dirty="0"/>
              <a:t>Pathology Laboratory Electronic Reporting</a:t>
            </a:r>
          </a:p>
          <a:p>
            <a:endParaRPr lang="en-US" dirty="0"/>
          </a:p>
          <a:p>
            <a:pPr marL="0" indent="0" algn="ctr">
              <a:buNone/>
            </a:pPr>
            <a:r>
              <a:rPr lang="en-US" dirty="0">
                <a:hlinkClick r:id="rId3"/>
              </a:rPr>
              <a:t>https://www.naaccr.org/</a:t>
            </a:r>
            <a:r>
              <a:rPr lang="en-US" dirty="0"/>
              <a:t> </a:t>
            </a:r>
          </a:p>
        </p:txBody>
      </p:sp>
      <p:sp>
        <p:nvSpPr>
          <p:cNvPr id="6" name="Rectangle 5"/>
          <p:cNvSpPr/>
          <p:nvPr/>
        </p:nvSpPr>
        <p:spPr>
          <a:xfrm>
            <a:off x="1282534" y="1825625"/>
            <a:ext cx="10257194" cy="988827"/>
          </a:xfrm>
          <a:prstGeom prst="rect">
            <a:avLst/>
          </a:prstGeom>
          <a:noFill/>
          <a:ln w="28575">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4655643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4310" y="0"/>
            <a:ext cx="10018713" cy="1752599"/>
          </a:xfrm>
        </p:spPr>
        <p:txBody>
          <a:bodyPr/>
          <a:lstStyle/>
          <a:p>
            <a:r>
              <a:rPr lang="en-US" dirty="0"/>
              <a:t>NAACCR Standards</a:t>
            </a:r>
          </a:p>
        </p:txBody>
      </p:sp>
      <p:sp>
        <p:nvSpPr>
          <p:cNvPr id="3" name="Content Placeholder 2"/>
          <p:cNvSpPr>
            <a:spLocks noGrp="1"/>
          </p:cNvSpPr>
          <p:nvPr>
            <p:ph idx="1"/>
          </p:nvPr>
        </p:nvSpPr>
        <p:spPr>
          <a:xfrm>
            <a:off x="1484310" y="1752599"/>
            <a:ext cx="10018713" cy="4038601"/>
          </a:xfrm>
        </p:spPr>
        <p:txBody>
          <a:bodyPr anchor="t"/>
          <a:lstStyle/>
          <a:p>
            <a:r>
              <a:rPr lang="en-US" dirty="0"/>
              <a:t>Data Exchange Standards: XML Specifications for Cancer Registry Records</a:t>
            </a:r>
          </a:p>
          <a:p>
            <a:pPr lvl="1"/>
            <a:r>
              <a:rPr lang="en-US" dirty="0"/>
              <a:t>Defines standard method and format for the transmission of cancer registry data</a:t>
            </a:r>
          </a:p>
          <a:p>
            <a:pPr lvl="1"/>
            <a:r>
              <a:rPr lang="en-US" dirty="0">
                <a:hlinkClick r:id="rId2"/>
              </a:rPr>
              <a:t>https://www.naaccr.org/xml-data-exchange-standard/</a:t>
            </a:r>
            <a:r>
              <a:rPr lang="en-US" dirty="0"/>
              <a:t> </a:t>
            </a:r>
          </a:p>
          <a:p>
            <a:r>
              <a:rPr lang="en-US" dirty="0"/>
              <a:t>Data Standards &amp; Data Dictionary</a:t>
            </a:r>
          </a:p>
          <a:p>
            <a:pPr lvl="1"/>
            <a:r>
              <a:rPr lang="en-US" dirty="0"/>
              <a:t>Detailed specifications and codes for each data item in the NAACCR data exchange record layout</a:t>
            </a:r>
          </a:p>
          <a:p>
            <a:pPr lvl="1"/>
            <a:r>
              <a:rPr lang="en-US" dirty="0"/>
              <a:t>Defines “Required” status of each data item by standard setter</a:t>
            </a:r>
          </a:p>
          <a:p>
            <a:pPr lvl="1"/>
            <a:r>
              <a:rPr lang="en-US" dirty="0">
                <a:hlinkClick r:id="rId3"/>
              </a:rPr>
              <a:t>https://www.naaccr.org/data-standards-data-dictionary/</a:t>
            </a:r>
            <a:r>
              <a:rPr lang="en-US" dirty="0"/>
              <a:t> </a:t>
            </a:r>
          </a:p>
          <a:p>
            <a:endParaRPr lang="en-US" dirty="0"/>
          </a:p>
        </p:txBody>
      </p:sp>
    </p:spTree>
    <p:extLst>
      <p:ext uri="{BB962C8B-B14F-4D97-AF65-F5344CB8AC3E}">
        <p14:creationId xmlns:p14="http://schemas.microsoft.com/office/powerpoint/2010/main" val="8936203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4310" y="30324"/>
            <a:ext cx="10018713" cy="1752599"/>
          </a:xfrm>
        </p:spPr>
        <p:txBody>
          <a:bodyPr/>
          <a:lstStyle/>
          <a:p>
            <a:r>
              <a:rPr lang="en-US" dirty="0"/>
              <a:t>Data Exchange Standards</a:t>
            </a:r>
          </a:p>
        </p:txBody>
      </p:sp>
      <p:sp>
        <p:nvSpPr>
          <p:cNvPr id="3" name="Content Placeholder 2"/>
          <p:cNvSpPr>
            <a:spLocks noGrp="1"/>
          </p:cNvSpPr>
          <p:nvPr>
            <p:ph idx="1"/>
          </p:nvPr>
        </p:nvSpPr>
        <p:spPr>
          <a:xfrm>
            <a:off x="1484310" y="1450003"/>
            <a:ext cx="10018713" cy="1050040"/>
          </a:xfrm>
        </p:spPr>
        <p:txBody>
          <a:bodyPr/>
          <a:lstStyle/>
          <a:p>
            <a:pPr marL="0" indent="0">
              <a:buNone/>
            </a:pPr>
            <a:r>
              <a:rPr lang="en-US" dirty="0"/>
              <a:t>&lt;1993 – 2020 NAACCR Fixed-width Format</a:t>
            </a:r>
          </a:p>
          <a:p>
            <a:pPr marL="0" indent="0">
              <a:buNone/>
            </a:pPr>
            <a:r>
              <a:rPr lang="en-US" sz="2200" dirty="0"/>
              <a:t>A18000000000000100000009SEVERNA PARKMD21146 999 9999999501 8801074…</a:t>
            </a:r>
          </a:p>
        </p:txBody>
      </p:sp>
      <p:graphicFrame>
        <p:nvGraphicFramePr>
          <p:cNvPr id="4" name="Table 3"/>
          <p:cNvGraphicFramePr>
            <a:graphicFrameLocks noGrp="1"/>
          </p:cNvGraphicFramePr>
          <p:nvPr>
            <p:extLst>
              <p:ext uri="{D42A27DB-BD31-4B8C-83A1-F6EECF244321}">
                <p14:modId xmlns:p14="http://schemas.microsoft.com/office/powerpoint/2010/main" val="2633130072"/>
              </p:ext>
            </p:extLst>
          </p:nvPr>
        </p:nvGraphicFramePr>
        <p:xfrm>
          <a:off x="1235866" y="2692142"/>
          <a:ext cx="10515600" cy="3039039"/>
        </p:xfrm>
        <a:graphic>
          <a:graphicData uri="http://schemas.openxmlformats.org/drawingml/2006/table">
            <a:tbl>
              <a:tblPr firstRow="1" bandRow="1">
                <a:tableStyleId>{5C22544A-7EE6-4342-B048-85BDC9FD1C3A}</a:tableStyleId>
              </a:tblPr>
              <a:tblGrid>
                <a:gridCol w="3505200">
                  <a:extLst>
                    <a:ext uri="{9D8B030D-6E8A-4147-A177-3AD203B41FA5}">
                      <a16:colId xmlns:a16="http://schemas.microsoft.com/office/drawing/2014/main" val="1307033470"/>
                    </a:ext>
                  </a:extLst>
                </a:gridCol>
                <a:gridCol w="3505200">
                  <a:extLst>
                    <a:ext uri="{9D8B030D-6E8A-4147-A177-3AD203B41FA5}">
                      <a16:colId xmlns:a16="http://schemas.microsoft.com/office/drawing/2014/main" val="551254523"/>
                    </a:ext>
                  </a:extLst>
                </a:gridCol>
                <a:gridCol w="3505200">
                  <a:extLst>
                    <a:ext uri="{9D8B030D-6E8A-4147-A177-3AD203B41FA5}">
                      <a16:colId xmlns:a16="http://schemas.microsoft.com/office/drawing/2014/main" val="566374284"/>
                    </a:ext>
                  </a:extLst>
                </a:gridCol>
              </a:tblGrid>
              <a:tr h="679521">
                <a:tc>
                  <a:txBody>
                    <a:bodyPr/>
                    <a:lstStyle/>
                    <a:p>
                      <a:pPr algn="ctr"/>
                      <a:r>
                        <a:rPr lang="en-US" sz="2800" dirty="0"/>
                        <a:t>Incidence Record</a:t>
                      </a:r>
                    </a:p>
                  </a:txBody>
                  <a:tcPr anchor="ctr"/>
                </a:tc>
                <a:tc>
                  <a:txBody>
                    <a:bodyPr/>
                    <a:lstStyle/>
                    <a:p>
                      <a:pPr algn="ctr"/>
                      <a:r>
                        <a:rPr lang="en-US" sz="2800" dirty="0"/>
                        <a:t>Confidential Record</a:t>
                      </a:r>
                    </a:p>
                  </a:txBody>
                  <a:tcPr anchor="ctr"/>
                </a:tc>
                <a:tc>
                  <a:txBody>
                    <a:bodyPr/>
                    <a:lstStyle/>
                    <a:p>
                      <a:pPr algn="ctr"/>
                      <a:r>
                        <a:rPr lang="en-US" sz="2800" dirty="0"/>
                        <a:t>Full Case Abstract</a:t>
                      </a:r>
                    </a:p>
                  </a:txBody>
                  <a:tcPr anchor="ctr"/>
                </a:tc>
                <a:extLst>
                  <a:ext uri="{0D108BD9-81ED-4DB2-BD59-A6C34878D82A}">
                    <a16:rowId xmlns:a16="http://schemas.microsoft.com/office/drawing/2014/main" val="1241995157"/>
                  </a:ext>
                </a:extLst>
              </a:tr>
              <a:tr h="1007515">
                <a:tc>
                  <a:txBody>
                    <a:bodyPr/>
                    <a:lstStyle/>
                    <a:p>
                      <a:pPr algn="ctr"/>
                      <a:r>
                        <a:rPr lang="en-US" sz="2800" dirty="0"/>
                        <a:t>4,048 characters</a:t>
                      </a:r>
                    </a:p>
                  </a:txBody>
                  <a:tcPr anchor="ctr"/>
                </a:tc>
                <a:tc>
                  <a:txBody>
                    <a:bodyPr/>
                    <a:lstStyle/>
                    <a:p>
                      <a:pPr algn="ctr"/>
                      <a:r>
                        <a:rPr lang="en-US" sz="2800" dirty="0"/>
                        <a:t>6,154 characters</a:t>
                      </a:r>
                    </a:p>
                  </a:txBody>
                  <a:tcPr anchor="ctr"/>
                </a:tc>
                <a:tc>
                  <a:txBody>
                    <a:bodyPr/>
                    <a:lstStyle/>
                    <a:p>
                      <a:pPr algn="ctr"/>
                      <a:r>
                        <a:rPr lang="en-US" sz="2800" dirty="0"/>
                        <a:t>24,194 characters</a:t>
                      </a:r>
                    </a:p>
                  </a:txBody>
                  <a:tcPr anchor="ctr"/>
                </a:tc>
                <a:extLst>
                  <a:ext uri="{0D108BD9-81ED-4DB2-BD59-A6C34878D82A}">
                    <a16:rowId xmlns:a16="http://schemas.microsoft.com/office/drawing/2014/main" val="1745991031"/>
                  </a:ext>
                </a:extLst>
              </a:tr>
              <a:tr h="1352003">
                <a:tc>
                  <a:txBody>
                    <a:bodyPr/>
                    <a:lstStyle/>
                    <a:p>
                      <a:pPr algn="ctr"/>
                      <a:r>
                        <a:rPr lang="en-US" sz="2600" dirty="0"/>
                        <a:t>Demographic, Tumor,</a:t>
                      </a:r>
                      <a:r>
                        <a:rPr lang="en-US" sz="2600" baseline="0" dirty="0"/>
                        <a:t> Staging, Treatment, and Follow-up</a:t>
                      </a:r>
                      <a:endParaRPr lang="en-US" sz="2600" dirty="0"/>
                    </a:p>
                  </a:txBody>
                  <a:tcPr anchor="ctr"/>
                </a:tc>
                <a:tc>
                  <a:txBody>
                    <a:bodyPr/>
                    <a:lstStyle/>
                    <a:p>
                      <a:pPr algn="ctr"/>
                      <a:r>
                        <a:rPr lang="en-US" sz="2600" dirty="0"/>
                        <a:t>+ Patient and Physician Identifiers</a:t>
                      </a:r>
                      <a:r>
                        <a:rPr lang="en-US" sz="2600" baseline="0" dirty="0"/>
                        <a:t> and</a:t>
                      </a:r>
                      <a:r>
                        <a:rPr lang="en-US" sz="2600" dirty="0"/>
                        <a:t> Pathology Metadata</a:t>
                      </a:r>
                    </a:p>
                  </a:txBody>
                  <a:tcPr anchor="ctr"/>
                </a:tc>
                <a:tc>
                  <a:txBody>
                    <a:bodyPr/>
                    <a:lstStyle/>
                    <a:p>
                      <a:pPr algn="ctr"/>
                      <a:r>
                        <a:rPr lang="en-US" sz="2600" dirty="0"/>
                        <a:t>+Text</a:t>
                      </a:r>
                    </a:p>
                  </a:txBody>
                  <a:tcPr anchor="ctr"/>
                </a:tc>
                <a:extLst>
                  <a:ext uri="{0D108BD9-81ED-4DB2-BD59-A6C34878D82A}">
                    <a16:rowId xmlns:a16="http://schemas.microsoft.com/office/drawing/2014/main" val="4121241109"/>
                  </a:ext>
                </a:extLst>
              </a:tr>
            </a:tbl>
          </a:graphicData>
        </a:graphic>
      </p:graphicFrame>
      <p:sp>
        <p:nvSpPr>
          <p:cNvPr id="5" name="TextBox 4"/>
          <p:cNvSpPr txBox="1"/>
          <p:nvPr/>
        </p:nvSpPr>
        <p:spPr>
          <a:xfrm>
            <a:off x="6293922" y="6448301"/>
            <a:ext cx="5898078" cy="307777"/>
          </a:xfrm>
          <a:prstGeom prst="rect">
            <a:avLst/>
          </a:prstGeom>
          <a:noFill/>
        </p:spPr>
        <p:txBody>
          <a:bodyPr wrap="square" rtlCol="0">
            <a:spAutoFit/>
          </a:bodyPr>
          <a:lstStyle/>
          <a:p>
            <a:r>
              <a:rPr lang="en-US" sz="1400" dirty="0"/>
              <a:t>Source: Hands, Isaac. </a:t>
            </a:r>
            <a:r>
              <a:rPr lang="en-US" sz="1400" i="1" dirty="0"/>
              <a:t>Guiding the Way to XML Data Exchange Implementation </a:t>
            </a:r>
          </a:p>
        </p:txBody>
      </p:sp>
    </p:spTree>
    <p:extLst>
      <p:ext uri="{BB962C8B-B14F-4D97-AF65-F5344CB8AC3E}">
        <p14:creationId xmlns:p14="http://schemas.microsoft.com/office/powerpoint/2010/main" val="2672226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389413" y="1645213"/>
            <a:ext cx="9535885" cy="4351338"/>
          </a:xfrm>
        </p:spPr>
        <p:txBody>
          <a:bodyPr>
            <a:normAutofit/>
          </a:bodyPr>
          <a:lstStyle/>
          <a:p>
            <a:pPr marL="0" indent="0">
              <a:buNone/>
            </a:pPr>
            <a:r>
              <a:rPr lang="en-US" sz="4800" u="sng" dirty="0"/>
              <a:t>January 1, 2021 </a:t>
            </a:r>
          </a:p>
          <a:p>
            <a:pPr marL="0" indent="0">
              <a:buNone/>
            </a:pPr>
            <a:r>
              <a:rPr lang="en-US" sz="4800" dirty="0"/>
              <a:t>Implementation of XML data exchange standard</a:t>
            </a:r>
          </a:p>
        </p:txBody>
      </p:sp>
    </p:spTree>
    <p:extLst>
      <p:ext uri="{BB962C8B-B14F-4D97-AF65-F5344CB8AC3E}">
        <p14:creationId xmlns:p14="http://schemas.microsoft.com/office/powerpoint/2010/main" val="422127258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arallax">
  <a:themeElements>
    <a:clrScheme name="Parallax">
      <a:dk1>
        <a:sysClr val="windowText" lastClr="000000"/>
      </a:dk1>
      <a:lt1>
        <a:sysClr val="window" lastClr="FFFFFF"/>
      </a:lt1>
      <a:dk2>
        <a:srgbClr val="212121"/>
      </a:dk2>
      <a:lt2>
        <a:srgbClr val="CDD0D1"/>
      </a:lt2>
      <a:accent1>
        <a:srgbClr val="30ACEC"/>
      </a:accent1>
      <a:accent2>
        <a:srgbClr val="80C34F"/>
      </a:accent2>
      <a:accent3>
        <a:srgbClr val="E29D3E"/>
      </a:accent3>
      <a:accent4>
        <a:srgbClr val="D64A3B"/>
      </a:accent4>
      <a:accent5>
        <a:srgbClr val="D64787"/>
      </a:accent5>
      <a:accent6>
        <a:srgbClr val="A666E1"/>
      </a:accent6>
      <a:hlink>
        <a:srgbClr val="3085ED"/>
      </a:hlink>
      <a:folHlink>
        <a:srgbClr val="82B6F4"/>
      </a:folHlink>
    </a:clrScheme>
    <a:fontScheme name="Parallax">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rallax">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Parallax" id="{3388167B-A2EB-4685-9635-1831D9AEF8C4}" vid="{4F7A876A-7598-49CA-AFC8-8EDA2551E4A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1682234CFCADEC4781492B0245941B3D" ma:contentTypeVersion="8" ma:contentTypeDescription="Create a new document." ma:contentTypeScope="" ma:versionID="9645015943353dfac4623e7125123b42">
  <xsd:schema xmlns:xsd="http://www.w3.org/2001/XMLSchema" xmlns:xs="http://www.w3.org/2001/XMLSchema" xmlns:p="http://schemas.microsoft.com/office/2006/metadata/properties" xmlns:ns2="0f445d48-f5dd-4696-ba16-7766ed970f15" xmlns:ns3="9ce50b0f-2423-4929-9f50-4fe8e7f79deb" targetNamespace="http://schemas.microsoft.com/office/2006/metadata/properties" ma:root="true" ma:fieldsID="18932721fe931b78c56005a5f8ab6ede" ns2:_="" ns3:_="">
    <xsd:import namespace="0f445d48-f5dd-4696-ba16-7766ed970f15"/>
    <xsd:import namespace="9ce50b0f-2423-4929-9f50-4fe8e7f79deb"/>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AutoTags"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f445d48-f5dd-4696-ba16-7766ed970f1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9ce50b0f-2423-4929-9f50-4fe8e7f79deb"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26019DEA-CAC5-4217-8F7C-7CD703B7D536}"/>
</file>

<file path=customXml/itemProps2.xml><?xml version="1.0" encoding="utf-8"?>
<ds:datastoreItem xmlns:ds="http://schemas.openxmlformats.org/officeDocument/2006/customXml" ds:itemID="{4EC02A3E-B97F-4146-B4B3-B4C12DDC8B40}"/>
</file>

<file path=customXml/itemProps3.xml><?xml version="1.0" encoding="utf-8"?>
<ds:datastoreItem xmlns:ds="http://schemas.openxmlformats.org/officeDocument/2006/customXml" ds:itemID="{32CA9055-F7E6-4AD3-9070-C3FD80B87A32}"/>
</file>

<file path=docProps/app.xml><?xml version="1.0" encoding="utf-8"?>
<Properties xmlns="http://schemas.openxmlformats.org/officeDocument/2006/extended-properties" xmlns:vt="http://schemas.openxmlformats.org/officeDocument/2006/docPropsVTypes">
  <Template>Parallax</Template>
  <TotalTime>7293</TotalTime>
  <Words>1081</Words>
  <Application>Microsoft Office PowerPoint</Application>
  <PresentationFormat>Widescreen</PresentationFormat>
  <Paragraphs>213</Paragraphs>
  <Slides>20</Slides>
  <Notes>8</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20</vt:i4>
      </vt:variant>
    </vt:vector>
  </HeadingPairs>
  <TitlesOfParts>
    <vt:vector size="24" baseType="lpstr">
      <vt:lpstr>Arial</vt:lpstr>
      <vt:lpstr>Calibri</vt:lpstr>
      <vt:lpstr>Corbel</vt:lpstr>
      <vt:lpstr>Parallax</vt:lpstr>
      <vt:lpstr>NAACCR Standards</vt:lpstr>
      <vt:lpstr>Overview</vt:lpstr>
      <vt:lpstr>NAACCR</vt:lpstr>
      <vt:lpstr>Cancer Reporting in the U.S.</vt:lpstr>
      <vt:lpstr>NAACCR Data</vt:lpstr>
      <vt:lpstr>NAACCR Standards</vt:lpstr>
      <vt:lpstr>NAACCR Standards</vt:lpstr>
      <vt:lpstr>Data Exchange Standards</vt:lpstr>
      <vt:lpstr>PowerPoint Presentation</vt:lpstr>
      <vt:lpstr>NAACCR XML Data Exchange Standard</vt:lpstr>
      <vt:lpstr>NAACCR Data Dictionary</vt:lpstr>
      <vt:lpstr>NAACCR Data Dictionary</vt:lpstr>
      <vt:lpstr>NAACCR Data Dictionary</vt:lpstr>
      <vt:lpstr>NAACCR Data Dictionary</vt:lpstr>
      <vt:lpstr>NAACCR Data Dictionary</vt:lpstr>
      <vt:lpstr>NAACCR Standard Change Control Process</vt:lpstr>
      <vt:lpstr>High-Level Strategic Group/Mid-Level Tactical Group</vt:lpstr>
      <vt:lpstr>18-Month Change Control Process</vt:lpstr>
      <vt:lpstr>Tools &amp; Resources</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Stephanie M. Hill</dc:creator>
  <cp:lastModifiedBy>Goderre Jones, Johanna (NIH/NCI) [C]</cp:lastModifiedBy>
  <cp:revision>69</cp:revision>
  <cp:lastPrinted>2021-02-03T17:45:43Z</cp:lastPrinted>
  <dcterms:created xsi:type="dcterms:W3CDTF">2021-02-03T13:41:32Z</dcterms:created>
  <dcterms:modified xsi:type="dcterms:W3CDTF">2021-02-08T15:18:24Z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0x0101001682234CFCADEC4781492B0245941B3D</vt:lpwstr>
  </property>
</Properties>
</file>