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57" r:id="rId6"/>
    <p:sldId id="922" r:id="rId7"/>
    <p:sldId id="256" r:id="rId8"/>
    <p:sldId id="258" r:id="rId9"/>
    <p:sldId id="259" r:id="rId10"/>
    <p:sldId id="260" r:id="rId11"/>
    <p:sldId id="261" r:id="rId12"/>
    <p:sldId id="262" r:id="rId13"/>
    <p:sldId id="263" r:id="rId14"/>
    <p:sldId id="921" r:id="rId15"/>
    <p:sldId id="920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B6FD84-4682-4E3B-A611-3057E963BCD3}" v="60" dt="2021-02-03T21:05:44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1057" autoAdjust="0"/>
  </p:normalViewPr>
  <p:slideViewPr>
    <p:cSldViewPr snapToGrid="0">
      <p:cViewPr varScale="1">
        <p:scale>
          <a:sx n="60" d="100"/>
          <a:sy n="60" d="100"/>
        </p:scale>
        <p:origin x="63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erre Jones, Johanna (NIH/NCI) [C]" userId="37f1a6bb-b6e3-4e67-84cf-e180bcc00828" providerId="ADAL" clId="{C3B6FD84-4682-4E3B-A611-3057E963BCD3}"/>
    <pc:docChg chg="undo custSel mod addSld modSld sldOrd modMainMaster">
      <pc:chgData name="Goderre Jones, Johanna (NIH/NCI) [C]" userId="37f1a6bb-b6e3-4e67-84cf-e180bcc00828" providerId="ADAL" clId="{C3B6FD84-4682-4E3B-A611-3057E963BCD3}" dt="2021-02-08T16:58:07.326" v="977" actId="20577"/>
      <pc:docMkLst>
        <pc:docMk/>
      </pc:docMkLst>
      <pc:sldChg chg="modSp mod">
        <pc:chgData name="Goderre Jones, Johanna (NIH/NCI) [C]" userId="37f1a6bb-b6e3-4e67-84cf-e180bcc00828" providerId="ADAL" clId="{C3B6FD84-4682-4E3B-A611-3057E963BCD3}" dt="2021-02-03T21:58:09.332" v="805" actId="1035"/>
        <pc:sldMkLst>
          <pc:docMk/>
          <pc:sldMk cId="1415066414" sldId="256"/>
        </pc:sldMkLst>
        <pc:picChg chg="mod">
          <ac:chgData name="Goderre Jones, Johanna (NIH/NCI) [C]" userId="37f1a6bb-b6e3-4e67-84cf-e180bcc00828" providerId="ADAL" clId="{C3B6FD84-4682-4E3B-A611-3057E963BCD3}" dt="2021-02-03T21:58:09.332" v="805" actId="1035"/>
          <ac:picMkLst>
            <pc:docMk/>
            <pc:sldMk cId="1415066414" sldId="256"/>
            <ac:picMk id="7" creationId="{253FB6BF-AA61-4166-B73F-C1AC7AA41C64}"/>
          </ac:picMkLst>
        </pc:picChg>
        <pc:picChg chg="mod">
          <ac:chgData name="Goderre Jones, Johanna (NIH/NCI) [C]" userId="37f1a6bb-b6e3-4e67-84cf-e180bcc00828" providerId="ADAL" clId="{C3B6FD84-4682-4E3B-A611-3057E963BCD3}" dt="2021-02-02T16:24:09.609" v="23" actId="688"/>
          <ac:picMkLst>
            <pc:docMk/>
            <pc:sldMk cId="1415066414" sldId="256"/>
            <ac:picMk id="22" creationId="{D0CDBF99-489D-43BE-9415-7E7FE60B143D}"/>
          </ac:picMkLst>
        </pc:picChg>
      </pc:sldChg>
      <pc:sldChg chg="modSp mod">
        <pc:chgData name="Goderre Jones, Johanna (NIH/NCI) [C]" userId="37f1a6bb-b6e3-4e67-84cf-e180bcc00828" providerId="ADAL" clId="{C3B6FD84-4682-4E3B-A611-3057E963BCD3}" dt="2021-02-08T15:23:47.731" v="935" actId="20577"/>
        <pc:sldMkLst>
          <pc:docMk/>
          <pc:sldMk cId="334769474" sldId="257"/>
        </pc:sldMkLst>
        <pc:spChg chg="mod">
          <ac:chgData name="Goderre Jones, Johanna (NIH/NCI) [C]" userId="37f1a6bb-b6e3-4e67-84cf-e180bcc00828" providerId="ADAL" clId="{C3B6FD84-4682-4E3B-A611-3057E963BCD3}" dt="2021-02-08T15:23:47.731" v="935" actId="20577"/>
          <ac:spMkLst>
            <pc:docMk/>
            <pc:sldMk cId="334769474" sldId="257"/>
            <ac:spMk id="5" creationId="{510CF2F1-1BF8-40DE-9E13-D1B6A85E7486}"/>
          </ac:spMkLst>
        </pc:spChg>
      </pc:sldChg>
      <pc:sldChg chg="modSp mod">
        <pc:chgData name="Goderre Jones, Johanna (NIH/NCI) [C]" userId="37f1a6bb-b6e3-4e67-84cf-e180bcc00828" providerId="ADAL" clId="{C3B6FD84-4682-4E3B-A611-3057E963BCD3}" dt="2021-02-04T18:53:15.996" v="867" actId="20577"/>
        <pc:sldMkLst>
          <pc:docMk/>
          <pc:sldMk cId="3225478255" sldId="261"/>
        </pc:sldMkLst>
        <pc:graphicFrameChg chg="modGraphic">
          <ac:chgData name="Goderre Jones, Johanna (NIH/NCI) [C]" userId="37f1a6bb-b6e3-4e67-84cf-e180bcc00828" providerId="ADAL" clId="{C3B6FD84-4682-4E3B-A611-3057E963BCD3}" dt="2021-02-04T18:53:15.996" v="867" actId="20577"/>
          <ac:graphicFrameMkLst>
            <pc:docMk/>
            <pc:sldMk cId="3225478255" sldId="261"/>
            <ac:graphicFrameMk id="2" creationId="{535427D4-7F21-4BC0-A402-0389AE7B55CB}"/>
          </ac:graphicFrameMkLst>
        </pc:graphicFrameChg>
      </pc:sldChg>
      <pc:sldChg chg="modSp mod">
        <pc:chgData name="Goderre Jones, Johanna (NIH/NCI) [C]" userId="37f1a6bb-b6e3-4e67-84cf-e180bcc00828" providerId="ADAL" clId="{C3B6FD84-4682-4E3B-A611-3057E963BCD3}" dt="2021-02-03T20:38:16.026" v="490" actId="20577"/>
        <pc:sldMkLst>
          <pc:docMk/>
          <pc:sldMk cId="1262583048" sldId="262"/>
        </pc:sldMkLst>
        <pc:spChg chg="mod">
          <ac:chgData name="Goderre Jones, Johanna (NIH/NCI) [C]" userId="37f1a6bb-b6e3-4e67-84cf-e180bcc00828" providerId="ADAL" clId="{C3B6FD84-4682-4E3B-A611-3057E963BCD3}" dt="2021-02-03T20:38:16.026" v="490" actId="20577"/>
          <ac:spMkLst>
            <pc:docMk/>
            <pc:sldMk cId="1262583048" sldId="262"/>
            <ac:spMk id="4" creationId="{496EB56E-BCF3-4CD2-8EA4-1F1713DCF403}"/>
          </ac:spMkLst>
        </pc:spChg>
        <pc:spChg chg="mod">
          <ac:chgData name="Goderre Jones, Johanna (NIH/NCI) [C]" userId="37f1a6bb-b6e3-4e67-84cf-e180bcc00828" providerId="ADAL" clId="{C3B6FD84-4682-4E3B-A611-3057E963BCD3}" dt="2021-02-02T16:24:47.899" v="29" actId="1076"/>
          <ac:spMkLst>
            <pc:docMk/>
            <pc:sldMk cId="1262583048" sldId="262"/>
            <ac:spMk id="9" creationId="{68070F56-3F47-4F7F-A067-90BEBD024C4F}"/>
          </ac:spMkLst>
        </pc:spChg>
        <pc:graphicFrameChg chg="mod modGraphic">
          <ac:chgData name="Goderre Jones, Johanna (NIH/NCI) [C]" userId="37f1a6bb-b6e3-4e67-84cf-e180bcc00828" providerId="ADAL" clId="{C3B6FD84-4682-4E3B-A611-3057E963BCD3}" dt="2021-02-03T04:04:14.309" v="45" actId="20577"/>
          <ac:graphicFrameMkLst>
            <pc:docMk/>
            <pc:sldMk cId="1262583048" sldId="262"/>
            <ac:graphicFrameMk id="6" creationId="{F3CCB530-642F-43DF-A23F-A5655E1857D3}"/>
          </ac:graphicFrameMkLst>
        </pc:graphicFrameChg>
      </pc:sldChg>
      <pc:sldChg chg="modSp mod">
        <pc:chgData name="Goderre Jones, Johanna (NIH/NCI) [C]" userId="37f1a6bb-b6e3-4e67-84cf-e180bcc00828" providerId="ADAL" clId="{C3B6FD84-4682-4E3B-A611-3057E963BCD3}" dt="2021-02-02T16:25:06.313" v="42" actId="20577"/>
        <pc:sldMkLst>
          <pc:docMk/>
          <pc:sldMk cId="4180055688" sldId="263"/>
        </pc:sldMkLst>
        <pc:spChg chg="mod">
          <ac:chgData name="Goderre Jones, Johanna (NIH/NCI) [C]" userId="37f1a6bb-b6e3-4e67-84cf-e180bcc00828" providerId="ADAL" clId="{C3B6FD84-4682-4E3B-A611-3057E963BCD3}" dt="2021-02-02T16:25:06.313" v="42" actId="20577"/>
          <ac:spMkLst>
            <pc:docMk/>
            <pc:sldMk cId="4180055688" sldId="263"/>
            <ac:spMk id="7" creationId="{A01B7B5D-BD6F-47DD-A848-48940566C694}"/>
          </ac:spMkLst>
        </pc:spChg>
      </pc:sldChg>
      <pc:sldChg chg="addSp delSp modSp new mod">
        <pc:chgData name="Goderre Jones, Johanna (NIH/NCI) [C]" userId="37f1a6bb-b6e3-4e67-84cf-e180bcc00828" providerId="ADAL" clId="{C3B6FD84-4682-4E3B-A611-3057E963BCD3}" dt="2021-02-02T16:21:57.646" v="21" actId="14100"/>
        <pc:sldMkLst>
          <pc:docMk/>
          <pc:sldMk cId="2931489827" sldId="264"/>
        </pc:sldMkLst>
        <pc:graphicFrameChg chg="add del mod modGraphic">
          <ac:chgData name="Goderre Jones, Johanna (NIH/NCI) [C]" userId="37f1a6bb-b6e3-4e67-84cf-e180bcc00828" providerId="ADAL" clId="{C3B6FD84-4682-4E3B-A611-3057E963BCD3}" dt="2021-02-02T16:21:23.492" v="13"/>
          <ac:graphicFrameMkLst>
            <pc:docMk/>
            <pc:sldMk cId="2931489827" sldId="264"/>
            <ac:graphicFrameMk id="2" creationId="{0D9C0DF0-AB63-4A7E-97F2-2DBFC2E10FDC}"/>
          </ac:graphicFrameMkLst>
        </pc:graphicFrameChg>
        <pc:graphicFrameChg chg="add mod modGraphic">
          <ac:chgData name="Goderre Jones, Johanna (NIH/NCI) [C]" userId="37f1a6bb-b6e3-4e67-84cf-e180bcc00828" providerId="ADAL" clId="{C3B6FD84-4682-4E3B-A611-3057E963BCD3}" dt="2021-02-02T16:21:57.646" v="21" actId="14100"/>
          <ac:graphicFrameMkLst>
            <pc:docMk/>
            <pc:sldMk cId="2931489827" sldId="264"/>
            <ac:graphicFrameMk id="3" creationId="{82FE7E7B-663B-4EDD-925E-457C4ED03730}"/>
          </ac:graphicFrameMkLst>
        </pc:graphicFrameChg>
      </pc:sldChg>
      <pc:sldChg chg="modSp mod">
        <pc:chgData name="Goderre Jones, Johanna (NIH/NCI) [C]" userId="37f1a6bb-b6e3-4e67-84cf-e180bcc00828" providerId="ADAL" clId="{C3B6FD84-4682-4E3B-A611-3057E963BCD3}" dt="2021-02-02T16:20:32.596" v="2" actId="20577"/>
        <pc:sldMkLst>
          <pc:docMk/>
          <pc:sldMk cId="1164525542" sldId="920"/>
        </pc:sldMkLst>
        <pc:spChg chg="mod">
          <ac:chgData name="Goderre Jones, Johanna (NIH/NCI) [C]" userId="37f1a6bb-b6e3-4e67-84cf-e180bcc00828" providerId="ADAL" clId="{C3B6FD84-4682-4E3B-A611-3057E963BCD3}" dt="2021-02-02T16:20:32.596" v="2" actId="20577"/>
          <ac:spMkLst>
            <pc:docMk/>
            <pc:sldMk cId="1164525542" sldId="920"/>
            <ac:spMk id="2" creationId="{E3645802-35D2-4C16-87C0-AB6399BD0AB9}"/>
          </ac:spMkLst>
        </pc:spChg>
      </pc:sldChg>
      <pc:sldChg chg="addSp delSp modSp new mod ord setBg modClrScheme setClrOvrMap chgLayout modNotesTx">
        <pc:chgData name="Goderre Jones, Johanna (NIH/NCI) [C]" userId="37f1a6bb-b6e3-4e67-84cf-e180bcc00828" providerId="ADAL" clId="{C3B6FD84-4682-4E3B-A611-3057E963BCD3}" dt="2021-02-08T16:58:07.326" v="977" actId="20577"/>
        <pc:sldMkLst>
          <pc:docMk/>
          <pc:sldMk cId="4060601620" sldId="921"/>
        </pc:sldMkLst>
        <pc:spChg chg="add mod ord">
          <ac:chgData name="Goderre Jones, Johanna (NIH/NCI) [C]" userId="37f1a6bb-b6e3-4e67-84cf-e180bcc00828" providerId="ADAL" clId="{C3B6FD84-4682-4E3B-A611-3057E963BCD3}" dt="2021-02-04T18:53:45.017" v="870" actId="14100"/>
          <ac:spMkLst>
            <pc:docMk/>
            <pc:sldMk cId="4060601620" sldId="921"/>
            <ac:spMk id="2" creationId="{C321E59D-528A-4D99-B63B-DAC08EB91111}"/>
          </ac:spMkLst>
        </pc:spChg>
        <pc:spChg chg="add del mod">
          <ac:chgData name="Goderre Jones, Johanna (NIH/NCI) [C]" userId="37f1a6bb-b6e3-4e67-84cf-e180bcc00828" providerId="ADAL" clId="{C3B6FD84-4682-4E3B-A611-3057E963BCD3}" dt="2021-02-03T21:08:00.449" v="527" actId="478"/>
          <ac:spMkLst>
            <pc:docMk/>
            <pc:sldMk cId="4060601620" sldId="921"/>
            <ac:spMk id="4" creationId="{C99A8B08-4A5F-4673-934E-FD3198AFBBC3}"/>
          </ac:spMkLst>
        </pc:spChg>
        <pc:spChg chg="add del">
          <ac:chgData name="Goderre Jones, Johanna (NIH/NCI) [C]" userId="37f1a6bb-b6e3-4e67-84cf-e180bcc00828" providerId="ADAL" clId="{C3B6FD84-4682-4E3B-A611-3057E963BCD3}" dt="2021-02-03T20:06:51.937" v="101" actId="26606"/>
          <ac:spMkLst>
            <pc:docMk/>
            <pc:sldMk cId="4060601620" sldId="921"/>
            <ac:spMk id="8" creationId="{E91DC736-0EF8-4F87-9146-EBF1D2EE4D3D}"/>
          </ac:spMkLst>
        </pc:spChg>
        <pc:spChg chg="add del">
          <ac:chgData name="Goderre Jones, Johanna (NIH/NCI) [C]" userId="37f1a6bb-b6e3-4e67-84cf-e180bcc00828" providerId="ADAL" clId="{C3B6FD84-4682-4E3B-A611-3057E963BCD3}" dt="2021-02-03T20:06:51.937" v="101" actId="26606"/>
          <ac:spMkLst>
            <pc:docMk/>
            <pc:sldMk cId="4060601620" sldId="921"/>
            <ac:spMk id="10" creationId="{097CD68E-23E3-4007-8847-CD0944C4F7BE}"/>
          </ac:spMkLst>
        </pc:spChg>
        <pc:spChg chg="add del">
          <ac:chgData name="Goderre Jones, Johanna (NIH/NCI) [C]" userId="37f1a6bb-b6e3-4e67-84cf-e180bcc00828" providerId="ADAL" clId="{C3B6FD84-4682-4E3B-A611-3057E963BCD3}" dt="2021-02-03T20:06:51.937" v="101" actId="26606"/>
          <ac:spMkLst>
            <pc:docMk/>
            <pc:sldMk cId="4060601620" sldId="921"/>
            <ac:spMk id="12" creationId="{AF2F604E-43BE-4DC3-B983-E071523364F8}"/>
          </ac:spMkLst>
        </pc:spChg>
        <pc:spChg chg="add del">
          <ac:chgData name="Goderre Jones, Johanna (NIH/NCI) [C]" userId="37f1a6bb-b6e3-4e67-84cf-e180bcc00828" providerId="ADAL" clId="{C3B6FD84-4682-4E3B-A611-3057E963BCD3}" dt="2021-02-03T20:06:51.937" v="101" actId="26606"/>
          <ac:spMkLst>
            <pc:docMk/>
            <pc:sldMk cId="4060601620" sldId="921"/>
            <ac:spMk id="14" creationId="{08C9B587-E65E-4B52-B37C-ABEBB6E87928}"/>
          </ac:spMkLst>
        </pc:spChg>
        <pc:spChg chg="add del">
          <ac:chgData name="Goderre Jones, Johanna (NIH/NCI) [C]" userId="37f1a6bb-b6e3-4e67-84cf-e180bcc00828" providerId="ADAL" clId="{C3B6FD84-4682-4E3B-A611-3057E963BCD3}" dt="2021-02-03T20:29:44.629" v="449" actId="26606"/>
          <ac:spMkLst>
            <pc:docMk/>
            <pc:sldMk cId="4060601620" sldId="921"/>
            <ac:spMk id="16" creationId="{BCC55ACC-A2F6-403C-A3A4-D59B3734D45F}"/>
          </ac:spMkLst>
        </pc:spChg>
        <pc:spChg chg="add del">
          <ac:chgData name="Goderre Jones, Johanna (NIH/NCI) [C]" userId="37f1a6bb-b6e3-4e67-84cf-e180bcc00828" providerId="ADAL" clId="{C3B6FD84-4682-4E3B-A611-3057E963BCD3}" dt="2021-02-03T20:29:20.829" v="440" actId="26606"/>
          <ac:spMkLst>
            <pc:docMk/>
            <pc:sldMk cId="4060601620" sldId="921"/>
            <ac:spMk id="18" creationId="{5396781C-32A1-4FDA-A83B-A7FF8C1B1E99}"/>
          </ac:spMkLst>
        </pc:spChg>
        <pc:spChg chg="add del">
          <ac:chgData name="Goderre Jones, Johanna (NIH/NCI) [C]" userId="37f1a6bb-b6e3-4e67-84cf-e180bcc00828" providerId="ADAL" clId="{C3B6FD84-4682-4E3B-A611-3057E963BCD3}" dt="2021-02-03T20:29:44.629" v="449" actId="26606"/>
          <ac:spMkLst>
            <pc:docMk/>
            <pc:sldMk cId="4060601620" sldId="921"/>
            <ac:spMk id="20" creationId="{C232B152-3720-4D3B-97ED-45CE5483F16F}"/>
          </ac:spMkLst>
        </pc:spChg>
        <pc:spChg chg="add del">
          <ac:chgData name="Goderre Jones, Johanna (NIH/NCI) [C]" userId="37f1a6bb-b6e3-4e67-84cf-e180bcc00828" providerId="ADAL" clId="{C3B6FD84-4682-4E3B-A611-3057E963BCD3}" dt="2021-02-03T20:29:13.953" v="438" actId="26606"/>
          <ac:spMkLst>
            <pc:docMk/>
            <pc:sldMk cId="4060601620" sldId="921"/>
            <ac:spMk id="21" creationId="{8F23F8A3-8FD7-4779-8323-FDC26BE99889}"/>
          </ac:spMkLst>
        </pc:spChg>
        <pc:spChg chg="add del">
          <ac:chgData name="Goderre Jones, Johanna (NIH/NCI) [C]" userId="37f1a6bb-b6e3-4e67-84cf-e180bcc00828" providerId="ADAL" clId="{C3B6FD84-4682-4E3B-A611-3057E963BCD3}" dt="2021-02-03T20:29:44.629" v="449" actId="26606"/>
          <ac:spMkLst>
            <pc:docMk/>
            <pc:sldMk cId="4060601620" sldId="921"/>
            <ac:spMk id="22" creationId="{11BAB570-FF10-4E96-8A3F-FA9804702B89}"/>
          </ac:spMkLst>
        </pc:spChg>
        <pc:spChg chg="add del">
          <ac:chgData name="Goderre Jones, Johanna (NIH/NCI) [C]" userId="37f1a6bb-b6e3-4e67-84cf-e180bcc00828" providerId="ADAL" clId="{C3B6FD84-4682-4E3B-A611-3057E963BCD3}" dt="2021-02-03T20:29:13.953" v="438" actId="26606"/>
          <ac:spMkLst>
            <pc:docMk/>
            <pc:sldMk cId="4060601620" sldId="921"/>
            <ac:spMk id="23" creationId="{F605C4CC-A25C-416F-8333-7CB7DC97D870}"/>
          </ac:spMkLst>
        </pc:spChg>
        <pc:spChg chg="add del">
          <ac:chgData name="Goderre Jones, Johanna (NIH/NCI) [C]" userId="37f1a6bb-b6e3-4e67-84cf-e180bcc00828" providerId="ADAL" clId="{C3B6FD84-4682-4E3B-A611-3057E963BCD3}" dt="2021-02-03T20:29:44.629" v="449" actId="26606"/>
          <ac:spMkLst>
            <pc:docMk/>
            <pc:sldMk cId="4060601620" sldId="921"/>
            <ac:spMk id="25" creationId="{4B9FAFB2-BEB5-4848-8018-BCAD99E2E1AA}"/>
          </ac:spMkLst>
        </pc:spChg>
        <pc:spChg chg="add del">
          <ac:chgData name="Goderre Jones, Johanna (NIH/NCI) [C]" userId="37f1a6bb-b6e3-4e67-84cf-e180bcc00828" providerId="ADAL" clId="{C3B6FD84-4682-4E3B-A611-3057E963BCD3}" dt="2021-02-03T20:29:23.746" v="442" actId="26606"/>
          <ac:spMkLst>
            <pc:docMk/>
            <pc:sldMk cId="4060601620" sldId="921"/>
            <ac:spMk id="27" creationId="{7A5F0580-5EE9-419F-96EE-B6529EF6E7D0}"/>
          </ac:spMkLst>
        </pc:spChg>
        <pc:spChg chg="add del">
          <ac:chgData name="Goderre Jones, Johanna (NIH/NCI) [C]" userId="37f1a6bb-b6e3-4e67-84cf-e180bcc00828" providerId="ADAL" clId="{C3B6FD84-4682-4E3B-A611-3057E963BCD3}" dt="2021-02-03T20:29:23.746" v="442" actId="26606"/>
          <ac:spMkLst>
            <pc:docMk/>
            <pc:sldMk cId="4060601620" sldId="921"/>
            <ac:spMk id="28" creationId="{9AA72BD9-2C5A-4EDC-931F-5AA08EACA0F3}"/>
          </ac:spMkLst>
        </pc:spChg>
        <pc:spChg chg="add del">
          <ac:chgData name="Goderre Jones, Johanna (NIH/NCI) [C]" userId="37f1a6bb-b6e3-4e67-84cf-e180bcc00828" providerId="ADAL" clId="{C3B6FD84-4682-4E3B-A611-3057E963BCD3}" dt="2021-02-03T20:29:23.746" v="442" actId="26606"/>
          <ac:spMkLst>
            <pc:docMk/>
            <pc:sldMk cId="4060601620" sldId="921"/>
            <ac:spMk id="29" creationId="{DD3981AC-7B61-4947-BCF3-F7AA7FA385B9}"/>
          </ac:spMkLst>
        </pc:spChg>
        <pc:spChg chg="add del">
          <ac:chgData name="Goderre Jones, Johanna (NIH/NCI) [C]" userId="37f1a6bb-b6e3-4e67-84cf-e180bcc00828" providerId="ADAL" clId="{C3B6FD84-4682-4E3B-A611-3057E963BCD3}" dt="2021-02-03T20:29:23.746" v="442" actId="26606"/>
          <ac:spMkLst>
            <pc:docMk/>
            <pc:sldMk cId="4060601620" sldId="921"/>
            <ac:spMk id="30" creationId="{55D4142C-5077-457F-A6AD-3FECFDB39685}"/>
          </ac:spMkLst>
        </pc:spChg>
        <pc:grpChg chg="add del">
          <ac:chgData name="Goderre Jones, Johanna (NIH/NCI) [C]" userId="37f1a6bb-b6e3-4e67-84cf-e180bcc00828" providerId="ADAL" clId="{C3B6FD84-4682-4E3B-A611-3057E963BCD3}" dt="2021-02-03T20:29:20.829" v="440" actId="26606"/>
          <ac:grpSpMkLst>
            <pc:docMk/>
            <pc:sldMk cId="4060601620" sldId="921"/>
            <ac:grpSpMk id="19" creationId="{54A1C8FD-E5B7-4BEC-A74A-A55FB8EA7CFE}"/>
          </ac:grpSpMkLst>
        </pc:grpChg>
        <pc:graphicFrameChg chg="add mod modGraphic">
          <ac:chgData name="Goderre Jones, Johanna (NIH/NCI) [C]" userId="37f1a6bb-b6e3-4e67-84cf-e180bcc00828" providerId="ADAL" clId="{C3B6FD84-4682-4E3B-A611-3057E963BCD3}" dt="2021-02-08T16:58:07.326" v="977" actId="20577"/>
          <ac:graphicFrameMkLst>
            <pc:docMk/>
            <pc:sldMk cId="4060601620" sldId="921"/>
            <ac:graphicFrameMk id="5" creationId="{1F54EED3-9520-4EB4-B910-994FDFB6235E}"/>
          </ac:graphicFrameMkLst>
        </pc:graphicFrameChg>
        <pc:picChg chg="add mod ord">
          <ac:chgData name="Goderre Jones, Johanna (NIH/NCI) [C]" userId="37f1a6bb-b6e3-4e67-84cf-e180bcc00828" providerId="ADAL" clId="{C3B6FD84-4682-4E3B-A611-3057E963BCD3}" dt="2021-02-03T21:57:01.090" v="804" actId="14100"/>
          <ac:picMkLst>
            <pc:docMk/>
            <pc:sldMk cId="4060601620" sldId="921"/>
            <ac:picMk id="3" creationId="{6043F242-9021-4182-9A96-E9C849E35FA0}"/>
          </ac:picMkLst>
        </pc:picChg>
        <pc:picChg chg="add del mod">
          <ac:chgData name="Goderre Jones, Johanna (NIH/NCI) [C]" userId="37f1a6bb-b6e3-4e67-84cf-e180bcc00828" providerId="ADAL" clId="{C3B6FD84-4682-4E3B-A611-3057E963BCD3}" dt="2021-02-03T20:06:31.714" v="98" actId="478"/>
          <ac:picMkLst>
            <pc:docMk/>
            <pc:sldMk cId="4060601620" sldId="921"/>
            <ac:picMk id="1026" creationId="{BCA380AE-C9CD-457A-846C-5313D70B2157}"/>
          </ac:picMkLst>
        </pc:picChg>
      </pc:sldChg>
      <pc:sldChg chg="delSp modSp new mod">
        <pc:chgData name="Goderre Jones, Johanna (NIH/NCI) [C]" userId="37f1a6bb-b6e3-4e67-84cf-e180bcc00828" providerId="ADAL" clId="{C3B6FD84-4682-4E3B-A611-3057E963BCD3}" dt="2021-02-08T16:45:48.304" v="976" actId="14100"/>
        <pc:sldMkLst>
          <pc:docMk/>
          <pc:sldMk cId="947058662" sldId="922"/>
        </pc:sldMkLst>
        <pc:spChg chg="mod">
          <ac:chgData name="Goderre Jones, Johanna (NIH/NCI) [C]" userId="37f1a6bb-b6e3-4e67-84cf-e180bcc00828" providerId="ADAL" clId="{C3B6FD84-4682-4E3B-A611-3057E963BCD3}" dt="2021-02-08T16:45:48.304" v="976" actId="14100"/>
          <ac:spMkLst>
            <pc:docMk/>
            <pc:sldMk cId="947058662" sldId="922"/>
            <ac:spMk id="2" creationId="{EF5DE15B-FEC3-4FEC-91A7-7744B9DF850E}"/>
          </ac:spMkLst>
        </pc:spChg>
        <pc:spChg chg="del mod">
          <ac:chgData name="Goderre Jones, Johanna (NIH/NCI) [C]" userId="37f1a6bb-b6e3-4e67-84cf-e180bcc00828" providerId="ADAL" clId="{C3B6FD84-4682-4E3B-A611-3057E963BCD3}" dt="2021-02-08T16:44:58.254" v="953" actId="478"/>
          <ac:spMkLst>
            <pc:docMk/>
            <pc:sldMk cId="947058662" sldId="922"/>
            <ac:spMk id="3" creationId="{2E13079C-CF88-4ADB-85FB-1DBB7FFEFE93}"/>
          </ac:spMkLst>
        </pc:spChg>
      </pc:sldChg>
      <pc:sldMasterChg chg="modSldLayout">
        <pc:chgData name="Goderre Jones, Johanna (NIH/NCI) [C]" userId="37f1a6bb-b6e3-4e67-84cf-e180bcc00828" providerId="ADAL" clId="{C3B6FD84-4682-4E3B-A611-3057E963BCD3}" dt="2021-02-03T04:03:03.602" v="43" actId="14100"/>
        <pc:sldMasterMkLst>
          <pc:docMk/>
          <pc:sldMasterMk cId="2466957000" sldId="2147483660"/>
        </pc:sldMasterMkLst>
        <pc:sldLayoutChg chg="modSp mod">
          <pc:chgData name="Goderre Jones, Johanna (NIH/NCI) [C]" userId="37f1a6bb-b6e3-4e67-84cf-e180bcc00828" providerId="ADAL" clId="{C3B6FD84-4682-4E3B-A611-3057E963BCD3}" dt="2021-02-03T04:03:03.602" v="43" actId="14100"/>
          <pc:sldLayoutMkLst>
            <pc:docMk/>
            <pc:sldMasterMk cId="2466957000" sldId="2147483660"/>
            <pc:sldLayoutMk cId="1607094446" sldId="2147483671"/>
          </pc:sldLayoutMkLst>
          <pc:picChg chg="mod">
            <ac:chgData name="Goderre Jones, Johanna (NIH/NCI) [C]" userId="37f1a6bb-b6e3-4e67-84cf-e180bcc00828" providerId="ADAL" clId="{C3B6FD84-4682-4E3B-A611-3057E963BCD3}" dt="2021-02-03T04:03:03.602" v="43" actId="14100"/>
            <ac:picMkLst>
              <pc:docMk/>
              <pc:sldMasterMk cId="2466957000" sldId="2147483660"/>
              <pc:sldLayoutMk cId="1607094446" sldId="2147483671"/>
              <ac:picMk id="2" creationId="{00000000-0000-0000-0000-000000000000}"/>
            </ac:picMkLst>
          </pc:picChg>
        </pc:sldLayoutChg>
      </pc:sldMasterChg>
    </pc:docChg>
  </pc:docChgLst>
  <pc:docChgLst>
    <pc:chgData clId="Web-{C51A6EF3-DDA3-402A-B33D-CFB1AD3CEB5C}"/>
    <pc:docChg chg="modSld">
      <pc:chgData name="" userId="" providerId="" clId="Web-{C51A6EF3-DDA3-402A-B33D-CFB1AD3CEB5C}" dt="2021-02-03T03:57:10.678" v="9"/>
      <pc:docMkLst>
        <pc:docMk/>
      </pc:docMkLst>
      <pc:sldChg chg="modSp">
        <pc:chgData name="" userId="" providerId="" clId="Web-{C51A6EF3-DDA3-402A-B33D-CFB1AD3CEB5C}" dt="2021-02-03T03:57:02.209" v="7" actId="1076"/>
        <pc:sldMkLst>
          <pc:docMk/>
          <pc:sldMk cId="1291887263" sldId="260"/>
        </pc:sldMkLst>
        <pc:picChg chg="mod">
          <ac:chgData name="" userId="" providerId="" clId="Web-{C51A6EF3-DDA3-402A-B33D-CFB1AD3CEB5C}" dt="2021-02-03T03:57:02.209" v="7" actId="1076"/>
          <ac:picMkLst>
            <pc:docMk/>
            <pc:sldMk cId="1291887263" sldId="260"/>
            <ac:picMk id="1034" creationId="{038B1746-6CB6-4C47-879E-2D7A512A9BE5}"/>
          </ac:picMkLst>
        </pc:picChg>
      </pc:sldChg>
      <pc:sldChg chg="modSp">
        <pc:chgData name="" userId="" providerId="" clId="Web-{C51A6EF3-DDA3-402A-B33D-CFB1AD3CEB5C}" dt="2021-02-03T03:57:10.678" v="9"/>
        <pc:sldMkLst>
          <pc:docMk/>
          <pc:sldMk cId="3225478255" sldId="261"/>
        </pc:sldMkLst>
        <pc:graphicFrameChg chg="mod modGraphic">
          <ac:chgData name="" userId="" providerId="" clId="Web-{C51A6EF3-DDA3-402A-B33D-CFB1AD3CEB5C}" dt="2021-02-03T03:57:10.678" v="9"/>
          <ac:graphicFrameMkLst>
            <pc:docMk/>
            <pc:sldMk cId="3225478255" sldId="261"/>
            <ac:graphicFrameMk id="2" creationId="{535427D4-7F21-4BC0-A402-0389AE7B55CB}"/>
          </ac:graphicFrameMkLst>
        </pc:graphicFrameChg>
      </pc:sldChg>
    </pc:docChg>
  </pc:docChgLst>
  <pc:docChgLst>
    <pc:chgData clId="Web-{761D77C2-8DBE-4C31-A239-330F46D42EB6}"/>
    <pc:docChg chg="modSld">
      <pc:chgData name="" userId="" providerId="" clId="Web-{761D77C2-8DBE-4C31-A239-330F46D42EB6}" dt="2021-02-02T16:59:20.378" v="0" actId="20577"/>
      <pc:docMkLst>
        <pc:docMk/>
      </pc:docMkLst>
      <pc:sldChg chg="modSp">
        <pc:chgData name="" userId="" providerId="" clId="Web-{761D77C2-8DBE-4C31-A239-330F46D42EB6}" dt="2021-02-02T16:59:20.378" v="0" actId="20577"/>
        <pc:sldMkLst>
          <pc:docMk/>
          <pc:sldMk cId="4180055688" sldId="263"/>
        </pc:sldMkLst>
        <pc:spChg chg="mod">
          <ac:chgData name="" userId="" providerId="" clId="Web-{761D77C2-8DBE-4C31-A239-330F46D42EB6}" dt="2021-02-02T16:59:20.378" v="0" actId="20577"/>
          <ac:spMkLst>
            <pc:docMk/>
            <pc:sldMk cId="4180055688" sldId="263"/>
            <ac:spMk id="7" creationId="{A01B7B5D-BD6F-47DD-A848-48940566C694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nih.sharepoint.com/sites/NCI-DCCPSNationalChildhoodCancerRegistry/Shared%20Documents/Cancer%20Center%20Supplement/NCCRAgreementsTracker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Standards!$M$4:$M$81</cx:f>
        <cx:lvl ptCount="78" formatCode="General">
          <cx:pt idx="0">6</cx:pt>
          <cx:pt idx="1">4</cx:pt>
          <cx:pt idx="2">4</cx:pt>
          <cx:pt idx="3">3</cx:pt>
          <cx:pt idx="4">3</cx:pt>
          <cx:pt idx="5">3</cx:pt>
          <cx:pt idx="6">3</cx:pt>
          <cx:pt idx="7">3</cx:pt>
          <cx:pt idx="8">3</cx:pt>
          <cx:pt idx="9">3</cx:pt>
          <cx:pt idx="10">2</cx:pt>
          <cx:pt idx="11">2</cx:pt>
          <cx:pt idx="12">2</cx:pt>
          <cx:pt idx="13">2</cx:pt>
          <cx:pt idx="14">2</cx:pt>
          <cx:pt idx="15">2</cx:pt>
          <cx:pt idx="16">2</cx:pt>
          <cx:pt idx="17">2</cx:pt>
          <cx:pt idx="18">2</cx:pt>
          <cx:pt idx="19">2</cx:pt>
          <cx:pt idx="20">1</cx:pt>
          <cx:pt idx="21">1</cx:pt>
          <cx:pt idx="22">1</cx:pt>
          <cx:pt idx="23">1</cx:pt>
          <cx:pt idx="24">1</cx:pt>
          <cx:pt idx="25">1</cx:pt>
          <cx:pt idx="26">1</cx:pt>
          <cx:pt idx="27">1</cx:pt>
          <cx:pt idx="28">1</cx:pt>
          <cx:pt idx="29">1</cx:pt>
          <cx:pt idx="30">1</cx:pt>
          <cx:pt idx="31">1</cx:pt>
          <cx:pt idx="32">1</cx:pt>
          <cx:pt idx="33">1</cx:pt>
          <cx:pt idx="34">1</cx:pt>
          <cx:pt idx="35">1</cx:pt>
          <cx:pt idx="36">1</cx:pt>
          <cx:pt idx="37">1</cx:pt>
          <cx:pt idx="38">1</cx:pt>
          <cx:pt idx="39">1</cx:pt>
          <cx:pt idx="40">1</cx:pt>
          <cx:pt idx="41">1</cx:pt>
          <cx:pt idx="42">1</cx:pt>
          <cx:pt idx="43">1</cx:pt>
          <cx:pt idx="44">1</cx:pt>
          <cx:pt idx="45">1</cx:pt>
          <cx:pt idx="46">1</cx:pt>
          <cx:pt idx="47">1</cx:pt>
          <cx:pt idx="48">1</cx:pt>
          <cx:pt idx="49">1</cx:pt>
          <cx:pt idx="50">1</cx:pt>
          <cx:pt idx="51">1</cx:pt>
          <cx:pt idx="52">1</cx:pt>
          <cx:pt idx="53">1</cx:pt>
          <cx:pt idx="54">1</cx:pt>
          <cx:pt idx="55">1</cx:pt>
          <cx:pt idx="56">1</cx:pt>
          <cx:pt idx="57">1</cx:pt>
          <cx:pt idx="58">1</cx:pt>
          <cx:pt idx="59">1</cx:pt>
          <cx:pt idx="60">1</cx:pt>
          <cx:pt idx="61">1</cx:pt>
          <cx:pt idx="62">1</cx:pt>
          <cx:pt idx="63">1</cx:pt>
          <cx:pt idx="64">1</cx:pt>
          <cx:pt idx="65">1</cx:pt>
          <cx:pt idx="66">1</cx:pt>
          <cx:pt idx="67">1</cx:pt>
          <cx:pt idx="68">1</cx:pt>
          <cx:pt idx="69">1</cx:pt>
          <cx:pt idx="70">1</cx:pt>
          <cx:pt idx="71">1</cx:pt>
          <cx:pt idx="72">1</cx:pt>
          <cx:pt idx="73">1</cx:pt>
          <cx:pt idx="74">1</cx:pt>
          <cx:pt idx="75">1</cx:pt>
          <cx:pt idx="76">1</cx:pt>
          <cx:pt idx="77">1</cx:pt>
        </cx:lvl>
      </cx:numDim>
    </cx:data>
  </cx:chartData>
  <cx:chart>
    <cx:plotArea>
      <cx:plotAreaRegion>
        <cx:series layoutId="boxWhisker" uniqueId="{262450B1-2766-4E6A-99DE-D33600468E07}"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2000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200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97302-DED1-4D93-B91B-3319B0F55FC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4CB17-6539-4701-B0E3-647460741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Credits</a:t>
            </a:r>
          </a:p>
          <a:p>
            <a:r>
              <a:rPr lang="en-US" dirty="0" err="1"/>
              <a:t>Issac</a:t>
            </a:r>
            <a:r>
              <a:rPr lang="en-US" dirty="0"/>
              <a:t> Hands: NAACCR XML Readiness for 2021!</a:t>
            </a:r>
          </a:p>
          <a:p>
            <a:r>
              <a:rPr lang="en-US" dirty="0"/>
              <a:t>TeachJim.weebly.com</a:t>
            </a:r>
          </a:p>
          <a:p>
            <a:r>
              <a:rPr lang="en-US" dirty="0"/>
              <a:t>Starwars.fandom.com</a:t>
            </a:r>
          </a:p>
          <a:p>
            <a:r>
              <a:rPr lang="en-US" dirty="0"/>
              <a:t>https://education.arcus.chop.edu/redcap-api/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CB17-6539-4701-B0E3-647460741E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4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Credits</a:t>
            </a:r>
          </a:p>
          <a:p>
            <a:r>
              <a:rPr lang="en-US" dirty="0" err="1"/>
              <a:t>Issac</a:t>
            </a:r>
            <a:r>
              <a:rPr lang="en-US" dirty="0"/>
              <a:t> Hands: NAACCR XML Readiness for 2021!</a:t>
            </a:r>
          </a:p>
          <a:p>
            <a:r>
              <a:rPr lang="en-US" dirty="0"/>
              <a:t>TeachJim.weebly.com</a:t>
            </a:r>
          </a:p>
          <a:p>
            <a:r>
              <a:rPr lang="en-US" dirty="0"/>
              <a:t>Starwars.fandom.com</a:t>
            </a:r>
          </a:p>
          <a:p>
            <a:r>
              <a:rPr lang="en-US" dirty="0"/>
              <a:t>https://education.arcus.chop.edu/redcap-api/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CB17-6539-4701-B0E3-647460741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7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Credits</a:t>
            </a:r>
          </a:p>
          <a:p>
            <a:r>
              <a:rPr lang="en-US" dirty="0" err="1"/>
              <a:t>Issac</a:t>
            </a:r>
            <a:r>
              <a:rPr lang="en-US" dirty="0"/>
              <a:t> Hands: NAACCR XML Readiness for 2021!</a:t>
            </a:r>
          </a:p>
          <a:p>
            <a:r>
              <a:rPr lang="en-US" dirty="0"/>
              <a:t>TeachJim.weebly.com</a:t>
            </a:r>
          </a:p>
          <a:p>
            <a:r>
              <a:rPr lang="en-US" dirty="0"/>
              <a:t>Starwars.fandom.com</a:t>
            </a:r>
          </a:p>
          <a:p>
            <a:r>
              <a:rPr lang="en-US" dirty="0"/>
              <a:t>https://education.arcus.chop.edu/redcap-api/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CB17-6539-4701-B0E3-647460741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1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Credits</a:t>
            </a:r>
          </a:p>
          <a:p>
            <a:r>
              <a:rPr lang="en-US" dirty="0" err="1"/>
              <a:t>Issac</a:t>
            </a:r>
            <a:r>
              <a:rPr lang="en-US" dirty="0"/>
              <a:t> Hands: NAACCR XML Readiness for 2021!</a:t>
            </a:r>
          </a:p>
          <a:p>
            <a:r>
              <a:rPr lang="en-US" dirty="0"/>
              <a:t>TeachJim.weebly.com</a:t>
            </a:r>
          </a:p>
          <a:p>
            <a:r>
              <a:rPr lang="en-US" dirty="0"/>
              <a:t>Starwars.fandom.com</a:t>
            </a:r>
          </a:p>
          <a:p>
            <a:r>
              <a:rPr lang="en-US" dirty="0"/>
              <a:t>https://education.arcus.chop.edu/redcap-api/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CB17-6539-4701-B0E3-647460741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7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Credit:</a:t>
            </a:r>
          </a:p>
          <a:p>
            <a:r>
              <a:rPr lang="en-US" dirty="0"/>
              <a:t>https://abaforlawstudents.com/2017/05/31/national-security-law-student-writing-competition/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CB17-6539-4701-B0E3-647460741E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7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credit:</a:t>
            </a:r>
          </a:p>
          <a:p>
            <a:r>
              <a:rPr lang="en-US" dirty="0"/>
              <a:t>https://www.briefing.co.uk/tiger-team/tiger-team-definition/</a:t>
            </a:r>
          </a:p>
          <a:p>
            <a:r>
              <a:rPr lang="en-US" dirty="0"/>
              <a:t>“</a:t>
            </a:r>
            <a:r>
              <a:rPr lang="en-US" b="0" i="0" dirty="0">
                <a:solidFill>
                  <a:srgbClr val="000000"/>
                </a:solidFill>
                <a:effectLst/>
                <a:latin typeface="Merriweather"/>
              </a:rPr>
              <a:t>The Tiger Team is a problem-solving approach used by NASA to investigate, and hopefully solve, highly critical and complex issues. Most famously, it was adopted to bring the astronauts safely back to Earth when a module malfunctioned during the Apollo 13 mission. Experts in a range of areas, such as engineers and scientists, are brought together from different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erriweather"/>
              </a:rPr>
              <a:t>centres</a:t>
            </a:r>
            <a:r>
              <a:rPr lang="en-US" b="0" i="0" dirty="0">
                <a:solidFill>
                  <a:srgbClr val="000000"/>
                </a:solidFill>
                <a:effectLst/>
                <a:latin typeface="Merriweather"/>
              </a:rPr>
              <a:t> as required by a specific work project or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erriweather"/>
              </a:rPr>
              <a:t>programme</a:t>
            </a:r>
            <a:r>
              <a:rPr lang="en-US" b="0" i="0" dirty="0">
                <a:solidFill>
                  <a:srgbClr val="000000"/>
                </a:solidFill>
                <a:effectLst/>
                <a:latin typeface="Merriweather"/>
              </a:rPr>
              <a:t>.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CB17-6539-4701-B0E3-647460741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AD3D3-3C3F-45A6-8942-A6201952A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01E-B4D0-46C3-848D-551D7EB11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55009-AE5F-4C4B-B1B3-EA6CC8DE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0B51-E807-4F58-9254-8AD0447FB1F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3AA93-3553-457F-87C1-07ECED91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30C55-F33F-4C69-AC88-76D8A904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BF6D-F516-4170-8898-B779BEB0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9D1A7-5E49-4100-A0AE-997FBFB0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7F720-0251-4B20-8573-20F994D43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3749-EE4D-4BE7-9365-CE667E5A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0B51-E807-4F58-9254-8AD0447FB1F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384C7-AD8C-40F7-AAD4-05244EA5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ABBD6-4BED-4B5E-9CD7-25BF033E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BF6D-F516-4170-8898-B779BEB0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D0D234-E1B9-42ED-87D8-3E9AA5E45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2E315-EA3A-4432-9B95-5029FC8DA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FE270-9807-488D-83C2-E6A9FCF6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0B51-E807-4F58-9254-8AD0447FB1F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C545-A365-4788-BE71-06BA1A3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39B1A-4782-4AAC-A22F-FB5765CA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BF6D-F516-4170-8898-B779BEB0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50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2130426"/>
            <a:ext cx="103632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1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406400" y="57151"/>
            <a:ext cx="132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1A6FFC-B088-4388-97F5-4F3E021A930D}" type="slidenum">
              <a:rPr lang="en-US" sz="1400" smtClean="0">
                <a:solidFill>
                  <a:schemeClr val="accent3">
                    <a:lumMod val="7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76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283200" y="6324601"/>
            <a:ext cx="132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1A6FFC-B088-4388-97F5-4F3E021A930D}" type="slidenum">
              <a:rPr lang="en-US" sz="1400" smtClean="0">
                <a:solidFill>
                  <a:schemeClr val="accent3">
                    <a:lumMod val="7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0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11200" y="6400800"/>
            <a:ext cx="5080000" cy="304800"/>
          </a:xfrm>
        </p:spPr>
        <p:txBody>
          <a:bodyPr>
            <a:normAutofit/>
          </a:bodyPr>
          <a:lstStyle>
            <a:lvl1pPr marL="0" indent="0">
              <a:buNone/>
              <a:defRPr sz="1200" b="1" baseline="0"/>
            </a:lvl1pPr>
            <a:lvl2pPr marL="457200" indent="0">
              <a:buNone/>
              <a:defRPr sz="1200" b="1">
                <a:latin typeface="+mn-lt"/>
              </a:defRPr>
            </a:lvl2pPr>
          </a:lstStyle>
          <a:p>
            <a:pPr lvl="0"/>
            <a:r>
              <a:rPr lang="en-US" sz="1200" b="1" dirty="0"/>
              <a:t>Insert Citation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283200" y="6324601"/>
            <a:ext cx="132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1A6FFC-B088-4388-97F5-4F3E021A930D}" type="slidenum">
              <a:rPr lang="en-US" sz="1400" smtClean="0">
                <a:solidFill>
                  <a:schemeClr val="accent3">
                    <a:lumMod val="7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4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11200" y="6400800"/>
            <a:ext cx="5080000" cy="304800"/>
          </a:xfrm>
        </p:spPr>
        <p:txBody>
          <a:bodyPr>
            <a:normAutofit/>
          </a:bodyPr>
          <a:lstStyle>
            <a:lvl1pPr marL="0" indent="0">
              <a:buNone/>
              <a:defRPr sz="1200" b="1" baseline="0"/>
            </a:lvl1pPr>
            <a:lvl2pPr marL="457200" indent="0">
              <a:buNone/>
              <a:defRPr sz="1200" b="1">
                <a:latin typeface="+mn-lt"/>
              </a:defRPr>
            </a:lvl2pPr>
          </a:lstStyle>
          <a:p>
            <a:pPr lvl="0"/>
            <a:r>
              <a:rPr lang="en-US" sz="1200" b="1" dirty="0"/>
              <a:t>Insert Citation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283200" y="6324601"/>
            <a:ext cx="132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1A6FFC-B088-4388-97F5-4F3E021A930D}" type="slidenum">
              <a:rPr lang="en-US" sz="1400" smtClean="0">
                <a:solidFill>
                  <a:schemeClr val="accent3">
                    <a:lumMod val="7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3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11200" y="6400800"/>
            <a:ext cx="5080000" cy="304800"/>
          </a:xfrm>
        </p:spPr>
        <p:txBody>
          <a:bodyPr>
            <a:normAutofit/>
          </a:bodyPr>
          <a:lstStyle>
            <a:lvl1pPr marL="0" indent="0">
              <a:buNone/>
              <a:defRPr sz="1200" b="1" baseline="0"/>
            </a:lvl1pPr>
            <a:lvl2pPr marL="457200" indent="0">
              <a:buNone/>
              <a:defRPr sz="1200" b="1">
                <a:latin typeface="+mn-lt"/>
              </a:defRPr>
            </a:lvl2pPr>
          </a:lstStyle>
          <a:p>
            <a:pPr lvl="0"/>
            <a:r>
              <a:rPr lang="en-US" sz="1200" b="1" dirty="0"/>
              <a:t>Insert Citation Here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283200" y="6324601"/>
            <a:ext cx="132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1A6FFC-B088-4388-97F5-4F3E021A930D}" type="slidenum">
              <a:rPr lang="en-US" sz="1400" smtClean="0">
                <a:solidFill>
                  <a:schemeClr val="accent3">
                    <a:lumMod val="7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9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11200" y="6400800"/>
            <a:ext cx="5080000" cy="304800"/>
          </a:xfrm>
        </p:spPr>
        <p:txBody>
          <a:bodyPr>
            <a:normAutofit/>
          </a:bodyPr>
          <a:lstStyle>
            <a:lvl1pPr marL="0" indent="0">
              <a:buNone/>
              <a:defRPr sz="1200" b="1" baseline="0"/>
            </a:lvl1pPr>
            <a:lvl2pPr marL="457200" indent="0">
              <a:buNone/>
              <a:defRPr sz="1200" b="1">
                <a:latin typeface="+mn-lt"/>
              </a:defRPr>
            </a:lvl2pPr>
          </a:lstStyle>
          <a:p>
            <a:pPr lvl="0"/>
            <a:r>
              <a:rPr lang="en-US" sz="1200" b="1" dirty="0"/>
              <a:t>Insert Citation Here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283200" y="6324601"/>
            <a:ext cx="132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1A6FFC-B088-4388-97F5-4F3E021A930D}" type="slidenum">
              <a:rPr lang="en-US" sz="1400" smtClean="0">
                <a:solidFill>
                  <a:schemeClr val="accent3">
                    <a:lumMod val="7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62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2336800" y="533400"/>
            <a:ext cx="7416800" cy="41148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11200" y="6400800"/>
            <a:ext cx="5080000" cy="304800"/>
          </a:xfrm>
        </p:spPr>
        <p:txBody>
          <a:bodyPr>
            <a:normAutofit/>
          </a:bodyPr>
          <a:lstStyle>
            <a:lvl1pPr marL="0" indent="0">
              <a:buNone/>
              <a:defRPr sz="1200" b="1" baseline="0"/>
            </a:lvl1pPr>
            <a:lvl2pPr marL="457200" indent="0">
              <a:buNone/>
              <a:defRPr sz="1200" b="1">
                <a:latin typeface="+mn-lt"/>
              </a:defRPr>
            </a:lvl2pPr>
          </a:lstStyle>
          <a:p>
            <a:pPr lvl="0"/>
            <a:r>
              <a:rPr lang="en-US" sz="1200" b="1" dirty="0"/>
              <a:t>Insert Citation Here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283200" y="6324601"/>
            <a:ext cx="132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1A6FFC-B088-4388-97F5-4F3E021A930D}" type="slidenum">
              <a:rPr lang="en-US" sz="1400" smtClean="0">
                <a:solidFill>
                  <a:schemeClr val="accent3">
                    <a:lumMod val="7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1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E9B7-1710-44BB-8231-F57D0771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A9C78-22D0-402E-9C32-03E74211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A4086-936B-450D-9DB1-E35FE338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0B51-E807-4F58-9254-8AD0447FB1F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E6CDC-90E4-4E23-B248-6B9DCD11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39921-077B-4053-92FD-2C052C12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BF6D-F516-4170-8898-B779BEB0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1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1" y="2438400"/>
            <a:ext cx="945359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61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6201"/>
            <a:ext cx="5384800" cy="477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6201"/>
            <a:ext cx="5384800" cy="477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432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 userDrawn="1"/>
        </p:nvSpPr>
        <p:spPr>
          <a:xfrm>
            <a:off x="1557867" y="0"/>
            <a:ext cx="3826933" cy="6858000"/>
          </a:xfrm>
          <a:prstGeom prst="homePlate">
            <a:avLst>
              <a:gd name="adj" fmla="val 47787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entagon 13"/>
          <p:cNvSpPr/>
          <p:nvPr userDrawn="1"/>
        </p:nvSpPr>
        <p:spPr>
          <a:xfrm>
            <a:off x="0" y="0"/>
            <a:ext cx="3826933" cy="6858000"/>
          </a:xfrm>
          <a:prstGeom prst="homePlate">
            <a:avLst>
              <a:gd name="adj" fmla="val 47787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/>
          <p:cNvSpPr/>
          <p:nvPr userDrawn="1"/>
        </p:nvSpPr>
        <p:spPr>
          <a:xfrm flipV="1">
            <a:off x="0" y="502920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45920"/>
            <a:ext cx="10363200" cy="1827842"/>
          </a:xfrm>
        </p:spPr>
        <p:txBody>
          <a:bodyPr lIns="0" tIns="0" rIns="0" bIns="0" anchor="b">
            <a:noAutofit/>
          </a:bodyPr>
          <a:lstStyle>
            <a:lvl1pPr algn="r">
              <a:defRPr sz="3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566160"/>
            <a:ext cx="103632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8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2" name="Picture 1" descr="NCI-Logo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10326"/>
            <a:ext cx="5486400" cy="4745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5727700"/>
            <a:ext cx="3048000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82400" y="64008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C38B3-0501-4B30-BC97-04A3AA5E71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22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1999" y="2423160"/>
            <a:ext cx="6705599" cy="1828800"/>
          </a:xfrm>
        </p:spPr>
        <p:txBody>
          <a:bodyPr lIns="0" tIns="0" rIns="0" bIns="0" anchor="b">
            <a:noAutofit/>
          </a:bodyPr>
          <a:lstStyle>
            <a:lvl1pPr algn="r">
              <a:defRPr sz="36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9" y="4343400"/>
            <a:ext cx="6697189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7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529485" y="6579290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White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579290"/>
            <a:ext cx="255584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47B09-4B98-47EE-BBAD-D52BAAC7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7E789-E906-4D29-B7D6-0C3D956CC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3E67-0626-40F2-818B-A3A1EA7C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0B51-E807-4F58-9254-8AD0447FB1F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E59B3-B1D0-4E9F-B1FB-92DF2541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E5796-F1FF-43B7-AC2E-77AA0BB4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BF6D-F516-4170-8898-B779BEB0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F20C-D07C-4738-8639-664C89D0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F71C8-AEE9-4AF7-A8B7-AA15469E5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F36B9-B623-4B4F-9897-8C90FC3E4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DA415-9DC9-43B8-99D3-E5384550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0B51-E807-4F58-9254-8AD0447FB1F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FECA6-2A52-4FE2-B691-F5117540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BBF02-FEA8-4F9E-8B1F-0DBFDDDA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BF6D-F516-4170-8898-B779BEB0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0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2B70-986A-4DC1-91D0-1F3CAE59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0B8A8-6B74-4BDC-83D9-4177A56E0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D10A4-DE2A-466C-B3FC-D5B2918D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4E359-7A29-499C-9A15-D55F7D7FE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5FE04-5966-4FE6-AB61-0276C493F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81482D-B48D-4C72-937C-C2210043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0B51-E807-4F58-9254-8AD0447FB1F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33F9E-D5F0-4371-98C0-63CCA14B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7188F-6DFC-4DC6-BC67-4C1339BD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BF6D-F516-4170-8898-B779BEB0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0565-48C2-4CA6-9F9D-B546D654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317FA-1DF7-423F-B88A-2D8B04C5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0B51-E807-4F58-9254-8AD0447FB1F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78AB7-3D41-4A70-9649-46AF80F8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730B6-9EF2-4435-956B-E1B667C4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BF6D-F516-4170-8898-B779BEB0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8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144535-C43B-48D7-9445-F63F620E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0B51-E807-4F58-9254-8AD0447FB1F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4CB66-F09B-439E-907D-9B03FF8D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57EF-1F3A-42E1-932B-A70B288C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BF6D-F516-4170-8898-B779BEB0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5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4DF99-19FC-446A-B0D9-E3A54429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8F3A5-F112-40CC-A422-1A57A59F5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2E2BF-E9D4-456C-8937-B7F766F3D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D7279-71BA-48A4-AB88-C9E9402A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0B51-E807-4F58-9254-8AD0447FB1F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35298-0902-4A40-9FB1-2195D355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A2DF6-D189-415F-BBB8-0E48E19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BF6D-F516-4170-8898-B779BEB0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3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91F8-8490-489D-88F3-28C1C65B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EBF005-B23F-4BFD-B5E6-21BB4BBB2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408FC-EBAF-4457-B379-D42769A67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DFA09-FFB3-437A-9A5B-424AAC95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0B51-E807-4F58-9254-8AD0447FB1F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E07C5-ECB8-45E3-8CFA-82D77311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CACE8-34E5-4017-9C99-D1C98083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BF6D-F516-4170-8898-B779BEB0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5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FA99B-837E-4FB2-8FBD-38D3D99E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86395-8BD9-4E3A-9149-49CEDC59D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ECBAF-D946-448B-A339-0CA5D0D4D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80B51-E807-4F58-9254-8AD0447FB1F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C99F6-14E4-4304-AF76-6E877841E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E64CC-E5E4-4B5B-8A2B-CF894464F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BF6D-F516-4170-8898-B779BEB0E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1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985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695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colog.com/" TargetMode="External"/><Relationship Id="rId2" Type="http://schemas.openxmlformats.org/officeDocument/2006/relationships/hyperlink" Target="https://itcr.cancer.gov/informatics-tools/electronic-medical-record-search-engine-emers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4.png"/><Relationship Id="rId3" Type="http://schemas.openxmlformats.org/officeDocument/2006/relationships/image" Target="../media/image7.png"/><Relationship Id="rId21" Type="http://schemas.openxmlformats.org/officeDocument/2006/relationships/image" Target="../media/image2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1.svg"/><Relationship Id="rId5" Type="http://schemas.openxmlformats.org/officeDocument/2006/relationships/image" Target="../media/image9.svg"/><Relationship Id="rId15" Type="http://schemas.openxmlformats.org/officeDocument/2006/relationships/image" Target="../media/image19.png"/><Relationship Id="rId23" Type="http://schemas.openxmlformats.org/officeDocument/2006/relationships/image" Target="../media/image20.png"/><Relationship Id="rId10" Type="http://schemas.openxmlformats.org/officeDocument/2006/relationships/image" Target="../media/image14.png"/><Relationship Id="rId19" Type="http://schemas.openxmlformats.org/officeDocument/2006/relationships/image" Target="../media/image25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FE6141-91DA-4A1C-B7F9-EF26E523A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Standardizing Forces Reported by Cancer Centers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National Childhood Cancer Registry (NCCR)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0CF2F1-1BF8-40DE-9E13-D1B6A85E7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1485" y="3881846"/>
            <a:ext cx="10363200" cy="686376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</a:rPr>
              <a:t>Data Summit</a:t>
            </a:r>
            <a:br>
              <a:rPr lang="en-US" sz="2400" dirty="0">
                <a:solidFill>
                  <a:schemeClr val="accent5"/>
                </a:solidFill>
              </a:rPr>
            </a:br>
            <a:r>
              <a:rPr lang="en-US" sz="2400" dirty="0">
                <a:solidFill>
                  <a:schemeClr val="accent5"/>
                </a:solidFill>
              </a:rPr>
              <a:t>2021 Feb 08</a:t>
            </a:r>
          </a:p>
          <a:p>
            <a:endParaRPr lang="en-US" sz="2400" dirty="0">
              <a:solidFill>
                <a:schemeClr val="accent5"/>
              </a:solidFill>
            </a:endParaRPr>
          </a:p>
          <a:p>
            <a:r>
              <a:rPr lang="en-US" sz="2400" i="0" dirty="0">
                <a:solidFill>
                  <a:schemeClr val="accent5"/>
                </a:solidFill>
              </a:rPr>
              <a:t>Johanna Goderre, MPH</a:t>
            </a:r>
          </a:p>
          <a:p>
            <a:r>
              <a:rPr lang="en-US" sz="2400" i="0" dirty="0">
                <a:solidFill>
                  <a:schemeClr val="accent5"/>
                </a:solidFill>
              </a:rPr>
              <a:t>NCI/DCCPS/SRP</a:t>
            </a:r>
          </a:p>
        </p:txBody>
      </p:sp>
    </p:spTree>
    <p:extLst>
      <p:ext uri="{BB962C8B-B14F-4D97-AF65-F5344CB8AC3E}">
        <p14:creationId xmlns:p14="http://schemas.microsoft.com/office/powerpoint/2010/main" val="3347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E59D-528A-4D99-B63B-DAC08EB9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02" y="179927"/>
            <a:ext cx="7743369" cy="11047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Modest Proposal:</a:t>
            </a:r>
            <a:br>
              <a:rPr lang="en-US" sz="3600" dirty="0"/>
            </a:br>
            <a:r>
              <a:rPr lang="en-US" sz="3600" dirty="0"/>
              <a:t>Data Harmonization Tiger Team</a:t>
            </a:r>
          </a:p>
        </p:txBody>
      </p:sp>
      <p:sp>
        <p:nvSpPr>
          <p:cNvPr id="16" name="Freeform: Shape 7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43F242-9021-4182-9A96-E9C849E35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09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F54EED3-9520-4EB4-B910-994FDFB62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46560"/>
              </p:ext>
            </p:extLst>
          </p:nvPr>
        </p:nvGraphicFramePr>
        <p:xfrm>
          <a:off x="100875" y="1600811"/>
          <a:ext cx="5816275" cy="4793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756">
                  <a:extLst>
                    <a:ext uri="{9D8B030D-6E8A-4147-A177-3AD203B41FA5}">
                      <a16:colId xmlns:a16="http://schemas.microsoft.com/office/drawing/2014/main" val="1653763459"/>
                    </a:ext>
                  </a:extLst>
                </a:gridCol>
                <a:gridCol w="4893519">
                  <a:extLst>
                    <a:ext uri="{9D8B030D-6E8A-4147-A177-3AD203B41FA5}">
                      <a16:colId xmlns:a16="http://schemas.microsoft.com/office/drawing/2014/main" val="1005993863"/>
                    </a:ext>
                  </a:extLst>
                </a:gridCol>
              </a:tblGrid>
              <a:tr h="923236">
                <a:tc>
                  <a:txBody>
                    <a:bodyPr/>
                    <a:lstStyle/>
                    <a:p>
                      <a:r>
                        <a:rPr lang="en-US" sz="2000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1 representative from each Cancer Center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Technical advisors: IMS</a:t>
                      </a:r>
                      <a:r>
                        <a:rPr lang="en-US" sz="2000"/>
                        <a:t>, NAACCR</a:t>
                      </a:r>
                      <a:r>
                        <a:rPr lang="en-US" sz="2000" dirty="0"/>
                        <a:t>, U Chicago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195146"/>
                  </a:ext>
                </a:extLst>
              </a:tr>
              <a:tr h="33472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Collaboratively review all data elements and files for NCCR submission from each Cancer Center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Coordinate metadata, field names, permissible values, etc. for any data not currently captured in the NAACCR standard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Share consensus on data standards and methods to transform data with their own Cancer Centers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55820"/>
                  </a:ext>
                </a:extLst>
              </a:tr>
              <a:tr h="440766">
                <a:tc>
                  <a:txBody>
                    <a:bodyPr/>
                    <a:lstStyle/>
                    <a:p>
                      <a:r>
                        <a:rPr lang="en-US" sz="20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Frequency? Duration?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502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601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45802-35D2-4C16-87C0-AB6399BD0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2423160"/>
            <a:ext cx="4498582" cy="1828800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645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FE7E7B-663B-4EDD-925E-457C4ED03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97255"/>
              </p:ext>
            </p:extLst>
          </p:nvPr>
        </p:nvGraphicFramePr>
        <p:xfrm>
          <a:off x="2831126" y="79201"/>
          <a:ext cx="6486412" cy="6702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9649">
                  <a:extLst>
                    <a:ext uri="{9D8B030D-6E8A-4147-A177-3AD203B41FA5}">
                      <a16:colId xmlns:a16="http://schemas.microsoft.com/office/drawing/2014/main" val="2448442404"/>
                    </a:ext>
                  </a:extLst>
                </a:gridCol>
                <a:gridCol w="434391">
                  <a:extLst>
                    <a:ext uri="{9D8B030D-6E8A-4147-A177-3AD203B41FA5}">
                      <a16:colId xmlns:a16="http://schemas.microsoft.com/office/drawing/2014/main" val="2933548734"/>
                    </a:ext>
                  </a:extLst>
                </a:gridCol>
                <a:gridCol w="434391">
                  <a:extLst>
                    <a:ext uri="{9D8B030D-6E8A-4147-A177-3AD203B41FA5}">
                      <a16:colId xmlns:a16="http://schemas.microsoft.com/office/drawing/2014/main" val="782491129"/>
                    </a:ext>
                  </a:extLst>
                </a:gridCol>
                <a:gridCol w="434391">
                  <a:extLst>
                    <a:ext uri="{9D8B030D-6E8A-4147-A177-3AD203B41FA5}">
                      <a16:colId xmlns:a16="http://schemas.microsoft.com/office/drawing/2014/main" val="2748573992"/>
                    </a:ext>
                  </a:extLst>
                </a:gridCol>
                <a:gridCol w="434391">
                  <a:extLst>
                    <a:ext uri="{9D8B030D-6E8A-4147-A177-3AD203B41FA5}">
                      <a16:colId xmlns:a16="http://schemas.microsoft.com/office/drawing/2014/main" val="105236464"/>
                    </a:ext>
                  </a:extLst>
                </a:gridCol>
                <a:gridCol w="434391">
                  <a:extLst>
                    <a:ext uri="{9D8B030D-6E8A-4147-A177-3AD203B41FA5}">
                      <a16:colId xmlns:a16="http://schemas.microsoft.com/office/drawing/2014/main" val="1348745995"/>
                    </a:ext>
                  </a:extLst>
                </a:gridCol>
                <a:gridCol w="434391">
                  <a:extLst>
                    <a:ext uri="{9D8B030D-6E8A-4147-A177-3AD203B41FA5}">
                      <a16:colId xmlns:a16="http://schemas.microsoft.com/office/drawing/2014/main" val="410111093"/>
                    </a:ext>
                  </a:extLst>
                </a:gridCol>
                <a:gridCol w="434391">
                  <a:extLst>
                    <a:ext uri="{9D8B030D-6E8A-4147-A177-3AD203B41FA5}">
                      <a16:colId xmlns:a16="http://schemas.microsoft.com/office/drawing/2014/main" val="3386868859"/>
                    </a:ext>
                  </a:extLst>
                </a:gridCol>
                <a:gridCol w="434391">
                  <a:extLst>
                    <a:ext uri="{9D8B030D-6E8A-4147-A177-3AD203B41FA5}">
                      <a16:colId xmlns:a16="http://schemas.microsoft.com/office/drawing/2014/main" val="2403894958"/>
                    </a:ext>
                  </a:extLst>
                </a:gridCol>
                <a:gridCol w="434391">
                  <a:extLst>
                    <a:ext uri="{9D8B030D-6E8A-4147-A177-3AD203B41FA5}">
                      <a16:colId xmlns:a16="http://schemas.microsoft.com/office/drawing/2014/main" val="355955381"/>
                    </a:ext>
                  </a:extLst>
                </a:gridCol>
                <a:gridCol w="434391">
                  <a:extLst>
                    <a:ext uri="{9D8B030D-6E8A-4147-A177-3AD203B41FA5}">
                      <a16:colId xmlns:a16="http://schemas.microsoft.com/office/drawing/2014/main" val="1571585751"/>
                    </a:ext>
                  </a:extLst>
                </a:gridCol>
                <a:gridCol w="382853">
                  <a:extLst>
                    <a:ext uri="{9D8B030D-6E8A-4147-A177-3AD203B41FA5}">
                      <a16:colId xmlns:a16="http://schemas.microsoft.com/office/drawing/2014/main" val="4265226204"/>
                    </a:ext>
                  </a:extLst>
                </a:gridCol>
              </a:tblGrid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Total by Cancer Center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3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27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7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13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6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2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12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30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8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5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407066537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521143372"/>
                  </a:ext>
                </a:extLst>
              </a:tr>
              <a:tr h="138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Standard, Data Model, Resource, Tool, Software, Qx, etc.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Ohio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Michigan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Utah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Columbia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UCSF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San Antonio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U Penn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Roswell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Harvard, DFCI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Kentucky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Total by Standard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754890922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NAACCR XML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6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627736930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REDCap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4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705508527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NCI caDSR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4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951731691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ICD-10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3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78218120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ICD-9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3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443577296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RxNorm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3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826866029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SNOMED CT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3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610397918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COG forms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3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79687546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ICD-O-3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3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857470776"/>
                  </a:ext>
                </a:extLst>
              </a:tr>
              <a:tr h="138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Oncology Research Information Exchange Network (ORIEN) M2GEN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3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287715113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NCI Genomic Data Commons GDC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2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742990363"/>
                  </a:ext>
                </a:extLst>
              </a:tr>
              <a:tr h="2061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Pathology, Radiology/Imaging, Signs/Symptoms, Medical oncologist assessment, and tumor Markers (PRISSMM)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2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639709599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NCBI RefSeq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2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570087712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CPT-4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2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515576868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National Drug Code (NDC)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2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691698723"/>
                  </a:ext>
                </a:extLst>
              </a:tr>
              <a:tr h="138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Genomics Evidence Neoplasia Information Exchange (GENIE)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2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73308960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OHDSI, OMOP CDM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2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111899240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Unified Medical Language System (UMLS)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2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960752730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cBioPortal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2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251726116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ExtractEHR (R package)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2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581320621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COSMIC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659464524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NCBI dbGaP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033557488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Pediatric Cancer Data Commons (PCDC)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661793935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u="none" strike="noStrike">
                          <a:effectLst/>
                        </a:rPr>
                        <a:t>Roswell Data Commons CDEs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815735835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OMOP AllOfUs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835246040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OMOP Oncology Module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807907874"/>
                  </a:ext>
                </a:extLst>
              </a:tr>
              <a:tr h="138653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u="none" strike="noStrike">
                          <a:effectLst/>
                        </a:rPr>
                        <a:t>Roswell Data Commons cancer information model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827020459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CDISC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890530227"/>
                  </a:ext>
                </a:extLst>
              </a:tr>
              <a:tr h="138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Commission on Cancer (COC) Facility Oncology Registry Data Standard (FORDS)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162591430"/>
                  </a:ext>
                </a:extLst>
              </a:tr>
              <a:tr h="138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College of American Pathologists Next Generation Sequencing (CAP NGS)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805420243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The Cancer Genome Atlas (TCGA)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535367634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NCBI ClinVar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017359139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HemOnc.Org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4163906469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Human Phenotype Ontology (HPO)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14405603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NCI Metathesaurus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764774543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NCI Thesaurus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072920466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OncoTree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464963806"/>
                  </a:ext>
                </a:extLst>
              </a:tr>
              <a:tr h="138653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u="none" strike="noStrike">
                          <a:effectLst/>
                        </a:rPr>
                        <a:t>Hospital Anxiety and Depression Scale-Anxiety Form; HADS-A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4273624844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ATSDR Exposure History Form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18204043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Big Five Inventory-8 item; BFI8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4135985357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Brief COPE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768957452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CDC BRFSS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678755051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CDC NHIS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482857191"/>
                  </a:ext>
                </a:extLst>
              </a:tr>
              <a:tr h="138653"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u="none" strike="noStrike">
                          <a:effectLst/>
                        </a:rPr>
                        <a:t>Center for Epidemiological Studies Depression Scale; CES-D</a:t>
                      </a:r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464158041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u="none" strike="noStrike">
                          <a:effectLst/>
                        </a:rPr>
                        <a:t>Childhood Behavior Checklist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452478028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Childhood Cancer Survivor Study forms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505878171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COST measure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298663094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Gallup (Household Income Stability)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511195243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Impact of Event Scale- Revised (IES-R)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722288352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Marin Hispanic Acculturation Survey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115618615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NCI HINTS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094854762"/>
                  </a:ext>
                </a:extLst>
              </a:tr>
              <a:tr h="138653">
                <a:tc>
                  <a:txBody>
                    <a:bodyPr/>
                    <a:lstStyle/>
                    <a:p>
                      <a:pPr algn="l" fontAlgn="ctr"/>
                      <a:r>
                        <a:rPr lang="fr-FR" sz="300" u="none" strike="noStrike">
                          <a:effectLst/>
                        </a:rPr>
                        <a:t>NCI Occupational History &amp; Exposure Questionnaire</a:t>
                      </a:r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749325253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Psychosocial Assessment Tool (PAT)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273216471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Patient Health Questionnaire (PHQ-9)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074761982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Perceived Stress Scale; PSS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379306391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Profile of Mood States (POMS)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985721515"/>
                  </a:ext>
                </a:extLst>
              </a:tr>
              <a:tr h="138653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u="none" strike="noStrike">
                          <a:effectLst/>
                        </a:rPr>
                        <a:t>Short Assessment of Health Literacy (primary caregiver)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782747932"/>
                  </a:ext>
                </a:extLst>
              </a:tr>
              <a:tr h="135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Social Problem Solving Inventory- revised (SPSIR)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084544476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UCLA Loneliness Scale; ULS-8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640207561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NCBI GenBank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54679571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NCBI Gene Expression Omnibus (GEO)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189295652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GitHub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903219660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NCBI dbSNP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826301930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NCBI dbVar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494864352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300" u="none" strike="noStrike">
                          <a:effectLst/>
                        </a:rPr>
                        <a:t>METRIQ Cancer Registry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652046314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SAS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310756976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" u="sng" strike="noStrike">
                          <a:effectLst/>
                          <a:hlinkClick r:id="rId2"/>
                        </a:rPr>
                        <a:t>EMERSE</a:t>
                      </a:r>
                      <a:endParaRPr lang="en-US" sz="200" b="0" i="0" u="sng" strike="noStrike">
                        <a:solidFill>
                          <a:srgbClr val="44A5C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1232812697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300" u="none" strike="noStrike">
                          <a:effectLst/>
                        </a:rPr>
                        <a:t>Allscripts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676209938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Globus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602601969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300" u="none" strike="noStrike">
                          <a:effectLst/>
                        </a:rPr>
                        <a:t>LabVantage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620867217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300" u="none" strike="noStrike">
                          <a:effectLst/>
                        </a:rPr>
                        <a:t>OnCore (vendor product)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470747916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LOINC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841102952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NLM Metamap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742952091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Caboodle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4253255804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u="sng" strike="noStrike">
                          <a:effectLst/>
                          <a:hlinkClick r:id="rId3"/>
                        </a:rPr>
                        <a:t>Oncolog</a:t>
                      </a:r>
                      <a:endParaRPr lang="en-US" sz="200" b="0" i="0" u="sng" strike="noStrike">
                        <a:solidFill>
                          <a:srgbClr val="44A5C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3304087001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PCORnet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533961923"/>
                  </a:ext>
                </a:extLst>
              </a:tr>
              <a:tr h="138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HL7 Fast Healthcare Interoperability Resources (FHIR)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958705359"/>
                  </a:ext>
                </a:extLst>
              </a:tr>
              <a:tr h="71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u="none" strike="noStrike">
                          <a:effectLst/>
                        </a:rPr>
                        <a:t>HL7 Version 3 (V3)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>
                          <a:effectLst/>
                        </a:rPr>
                        <a:t>1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u="none" strike="noStrike" dirty="0">
                          <a:effectLst/>
                        </a:rPr>
                        <a:t>1</a:t>
                      </a:r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11" marR="2411" marT="2411" marB="0" anchor="ctr"/>
                </a:tc>
                <a:extLst>
                  <a:ext uri="{0D108BD9-81ED-4DB2-BD59-A6C34878D82A}">
                    <a16:rowId xmlns:a16="http://schemas.microsoft.com/office/drawing/2014/main" val="243624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8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E15B-FEC3-4FEC-91A7-7744B9DF8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0567" y="1645919"/>
            <a:ext cx="5727031" cy="3375259"/>
          </a:xfrm>
        </p:spPr>
        <p:txBody>
          <a:bodyPr/>
          <a:lstStyle/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Thank you!</a:t>
            </a:r>
            <a:br>
              <a:rPr lang="en-US" dirty="0"/>
            </a:b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Presenters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Planners, especially Maddy and Rebekah, ICF colleagues, breakout session leaders and notetakers, and our internal team at SRP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53FB6BF-AA61-4166-B73F-C1AC7AA41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"/>
            <a:ext cx="12192000" cy="6858000"/>
          </a:xfrm>
          <a:prstGeom prst="rect">
            <a:avLst/>
          </a:prstGeom>
        </p:spPr>
      </p:pic>
      <p:pic>
        <p:nvPicPr>
          <p:cNvPr id="18" name="Graphic 17" descr="Rose with solid fill">
            <a:extLst>
              <a:ext uri="{FF2B5EF4-FFF2-40B4-BE49-F238E27FC236}">
                <a16:creationId xmlns:a16="http://schemas.microsoft.com/office/drawing/2014/main" id="{76B38E0A-31F0-490D-8EF0-C6897F0A9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158" y="4347213"/>
            <a:ext cx="2090385" cy="2090385"/>
          </a:xfrm>
          <a:prstGeom prst="rect">
            <a:avLst/>
          </a:prstGeom>
        </p:spPr>
      </p:pic>
      <p:pic>
        <p:nvPicPr>
          <p:cNvPr id="20" name="Graphic 19" descr="Map compass with solid fill">
            <a:extLst>
              <a:ext uri="{FF2B5EF4-FFF2-40B4-BE49-F238E27FC236}">
                <a16:creationId xmlns:a16="http://schemas.microsoft.com/office/drawing/2014/main" id="{F0077743-C194-4716-9A2B-D44D90118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12903" y="4390502"/>
            <a:ext cx="1972168" cy="19721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375818B-DBC3-4815-BAA7-40B7F48E36AE}"/>
              </a:ext>
            </a:extLst>
          </p:cNvPr>
          <p:cNvSpPr txBox="1"/>
          <p:nvPr/>
        </p:nvSpPr>
        <p:spPr>
          <a:xfrm>
            <a:off x="443402" y="2110328"/>
            <a:ext cx="5818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Semantic</a:t>
            </a:r>
          </a:p>
          <a:p>
            <a:r>
              <a:rPr lang="en-US" sz="5400" dirty="0">
                <a:solidFill>
                  <a:schemeClr val="bg1"/>
                </a:solidFill>
              </a:rPr>
              <a:t>Meaning</a:t>
            </a:r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E4A50EE2-AB8E-4306-B881-688A6BB9CA86}"/>
              </a:ext>
            </a:extLst>
          </p:cNvPr>
          <p:cNvGrpSpPr/>
          <p:nvPr/>
        </p:nvGrpSpPr>
        <p:grpSpPr>
          <a:xfrm>
            <a:off x="4310040" y="4642369"/>
            <a:ext cx="3212336" cy="1795229"/>
            <a:chOff x="3906921" y="1951185"/>
            <a:chExt cx="2287772" cy="1278532"/>
          </a:xfrm>
        </p:grpSpPr>
        <p:pic>
          <p:nvPicPr>
            <p:cNvPr id="22" name="Graphic 21" descr="Crawl with solid fill">
              <a:extLst>
                <a:ext uri="{FF2B5EF4-FFF2-40B4-BE49-F238E27FC236}">
                  <a16:creationId xmlns:a16="http://schemas.microsoft.com/office/drawing/2014/main" id="{D0CDBF99-489D-43BE-9415-7E7FE60B1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06921" y="2059327"/>
              <a:ext cx="1170390" cy="1170390"/>
            </a:xfrm>
            <a:prstGeom prst="rect">
              <a:avLst/>
            </a:prstGeom>
          </p:spPr>
        </p:pic>
        <p:pic>
          <p:nvPicPr>
            <p:cNvPr id="24" name="Graphic 23" descr="Walk with solid fill">
              <a:extLst>
                <a:ext uri="{FF2B5EF4-FFF2-40B4-BE49-F238E27FC236}">
                  <a16:creationId xmlns:a16="http://schemas.microsoft.com/office/drawing/2014/main" id="{18C9D4B1-18BA-40FB-9FFE-B3CFA1C4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96740" y="1951185"/>
              <a:ext cx="1097953" cy="1097953"/>
            </a:xfrm>
            <a:prstGeom prst="rect">
              <a:avLst/>
            </a:prstGeom>
          </p:spPr>
        </p:pic>
        <p:pic>
          <p:nvPicPr>
            <p:cNvPr id="29" name="Graphic 28" descr="Chevron arrows with solid fill">
              <a:extLst>
                <a:ext uri="{FF2B5EF4-FFF2-40B4-BE49-F238E27FC236}">
                  <a16:creationId xmlns:a16="http://schemas.microsoft.com/office/drawing/2014/main" id="{C0A439A8-EF1A-4B14-81AE-51599D9FE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20799860" flipH="1">
              <a:off x="4944056" y="2415921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06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53FB6BF-AA61-4166-B73F-C1AC7AA41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Grammar &amp; Syntax - English Linguistics">
            <a:extLst>
              <a:ext uri="{FF2B5EF4-FFF2-40B4-BE49-F238E27FC236}">
                <a16:creationId xmlns:a16="http://schemas.microsoft.com/office/drawing/2014/main" id="{627726B7-5691-4B59-861F-404EFBB7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29" y="3864654"/>
            <a:ext cx="3065492" cy="245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32F931D6-7B12-464C-B7C4-8E03D8395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529" y="3864653"/>
            <a:ext cx="3579972" cy="2454838"/>
          </a:xfrm>
          <a:prstGeom prst="rect">
            <a:avLst/>
          </a:prstGeom>
        </p:spPr>
      </p:pic>
      <p:pic>
        <p:nvPicPr>
          <p:cNvPr id="1036" name="Graphic 1035" descr="Hierarchy with solid fill">
            <a:extLst>
              <a:ext uri="{FF2B5EF4-FFF2-40B4-BE49-F238E27FC236}">
                <a16:creationId xmlns:a16="http://schemas.microsoft.com/office/drawing/2014/main" id="{BB4E587E-0D69-4531-9DBB-215629C0B0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7896" y="4061639"/>
            <a:ext cx="2362504" cy="23625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1F94BC-61BA-4BC9-A7BB-4BB2F6BB965F}"/>
              </a:ext>
            </a:extLst>
          </p:cNvPr>
          <p:cNvSpPr txBox="1"/>
          <p:nvPr/>
        </p:nvSpPr>
        <p:spPr>
          <a:xfrm>
            <a:off x="443402" y="2110328"/>
            <a:ext cx="5818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Syntax</a:t>
            </a:r>
          </a:p>
          <a:p>
            <a:r>
              <a:rPr lang="en-US" sz="5400" dirty="0">
                <a:solidFill>
                  <a:schemeClr val="bg1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420922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53FB6BF-AA61-4166-B73F-C1AC7AA41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DF44238-D310-4562-AA13-C3DAFBE52FDB}"/>
              </a:ext>
            </a:extLst>
          </p:cNvPr>
          <p:cNvGrpSpPr/>
          <p:nvPr/>
        </p:nvGrpSpPr>
        <p:grpSpPr>
          <a:xfrm>
            <a:off x="519553" y="4773631"/>
            <a:ext cx="4240226" cy="1356608"/>
            <a:chOff x="2266710" y="5611849"/>
            <a:chExt cx="3100347" cy="991918"/>
          </a:xfrm>
        </p:grpSpPr>
        <p:pic>
          <p:nvPicPr>
            <p:cNvPr id="1027" name="Graphic 1026" descr="Server with solid fill">
              <a:extLst>
                <a:ext uri="{FF2B5EF4-FFF2-40B4-BE49-F238E27FC236}">
                  <a16:creationId xmlns:a16="http://schemas.microsoft.com/office/drawing/2014/main" id="{064B76F1-3668-4BF0-B78A-44DB58BFC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2657" y="5689367"/>
              <a:ext cx="914400" cy="914400"/>
            </a:xfrm>
            <a:prstGeom prst="rect">
              <a:avLst/>
            </a:prstGeom>
          </p:spPr>
        </p:pic>
        <p:pic>
          <p:nvPicPr>
            <p:cNvPr id="1029" name="Graphic 1028" descr="Laptop with solid fill">
              <a:extLst>
                <a:ext uri="{FF2B5EF4-FFF2-40B4-BE49-F238E27FC236}">
                  <a16:creationId xmlns:a16="http://schemas.microsoft.com/office/drawing/2014/main" id="{263F1A88-CAA3-41EE-BEFF-57996E3FB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66710" y="5611849"/>
              <a:ext cx="914400" cy="914400"/>
            </a:xfrm>
            <a:prstGeom prst="rect">
              <a:avLst/>
            </a:prstGeom>
          </p:spPr>
        </p:pic>
        <p:pic>
          <p:nvPicPr>
            <p:cNvPr id="1031" name="Graphic 1030" descr="Transfer with solid fill">
              <a:extLst>
                <a:ext uri="{FF2B5EF4-FFF2-40B4-BE49-F238E27FC236}">
                  <a16:creationId xmlns:a16="http://schemas.microsoft.com/office/drawing/2014/main" id="{389319CD-6DE8-4F12-ACC9-308FD64C9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09106" y="5611849"/>
              <a:ext cx="914400" cy="914400"/>
            </a:xfrm>
            <a:prstGeom prst="rect">
              <a:avLst/>
            </a:prstGeom>
          </p:spPr>
        </p:pic>
      </p:grpSp>
      <p:pic>
        <p:nvPicPr>
          <p:cNvPr id="1034" name="Picture 1033">
            <a:extLst>
              <a:ext uri="{FF2B5EF4-FFF2-40B4-BE49-F238E27FC236}">
                <a16:creationId xmlns:a16="http://schemas.microsoft.com/office/drawing/2014/main" id="{038B1746-6CB6-4C47-879E-2D7A512A9B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9440" y="4308149"/>
            <a:ext cx="6130610" cy="20619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AAAF98-374C-4AD8-927E-1F5919569FF2}"/>
              </a:ext>
            </a:extLst>
          </p:cNvPr>
          <p:cNvSpPr txBox="1"/>
          <p:nvPr/>
        </p:nvSpPr>
        <p:spPr>
          <a:xfrm>
            <a:off x="443402" y="2110328"/>
            <a:ext cx="5818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Transfer</a:t>
            </a:r>
          </a:p>
          <a:p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5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53FB6BF-AA61-4166-B73F-C1AC7AA41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Graphic 17" descr="Rose with solid fill">
            <a:extLst>
              <a:ext uri="{FF2B5EF4-FFF2-40B4-BE49-F238E27FC236}">
                <a16:creationId xmlns:a16="http://schemas.microsoft.com/office/drawing/2014/main" id="{76B38E0A-31F0-490D-8EF0-C6897F0A9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715" y="1951184"/>
            <a:ext cx="1170391" cy="1170391"/>
          </a:xfrm>
          <a:prstGeom prst="rect">
            <a:avLst/>
          </a:prstGeom>
        </p:spPr>
      </p:pic>
      <p:pic>
        <p:nvPicPr>
          <p:cNvPr id="20" name="Graphic 19" descr="Map compass with solid fill">
            <a:extLst>
              <a:ext uri="{FF2B5EF4-FFF2-40B4-BE49-F238E27FC236}">
                <a16:creationId xmlns:a16="http://schemas.microsoft.com/office/drawing/2014/main" id="{F0077743-C194-4716-9A2B-D44D90118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6474" y="1914966"/>
            <a:ext cx="1170392" cy="1170392"/>
          </a:xfrm>
          <a:prstGeom prst="rect">
            <a:avLst/>
          </a:prstGeom>
        </p:spPr>
      </p:pic>
      <p:pic>
        <p:nvPicPr>
          <p:cNvPr id="22" name="Graphic 21" descr="Crawl with solid fill">
            <a:extLst>
              <a:ext uri="{FF2B5EF4-FFF2-40B4-BE49-F238E27FC236}">
                <a16:creationId xmlns:a16="http://schemas.microsoft.com/office/drawing/2014/main" id="{D0CDBF99-489D-43BE-9415-7E7FE60B14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6921" y="2059327"/>
            <a:ext cx="1170390" cy="1170390"/>
          </a:xfrm>
          <a:prstGeom prst="rect">
            <a:avLst/>
          </a:prstGeom>
        </p:spPr>
      </p:pic>
      <p:pic>
        <p:nvPicPr>
          <p:cNvPr id="24" name="Graphic 23" descr="Walk with solid fill">
            <a:extLst>
              <a:ext uri="{FF2B5EF4-FFF2-40B4-BE49-F238E27FC236}">
                <a16:creationId xmlns:a16="http://schemas.microsoft.com/office/drawing/2014/main" id="{18C9D4B1-18BA-40FB-9FFE-B3CFA1C4E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96740" y="1951185"/>
            <a:ext cx="1097953" cy="109795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375818B-DBC3-4815-BAA7-40B7F48E36AE}"/>
              </a:ext>
            </a:extLst>
          </p:cNvPr>
          <p:cNvSpPr txBox="1"/>
          <p:nvPr/>
        </p:nvSpPr>
        <p:spPr>
          <a:xfrm>
            <a:off x="206637" y="2059327"/>
            <a:ext cx="164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Semantic</a:t>
            </a:r>
          </a:p>
          <a:p>
            <a:r>
              <a:rPr lang="en-US" sz="2800" dirty="0">
                <a:solidFill>
                  <a:schemeClr val="bg1"/>
                </a:solidFill>
              </a:rPr>
              <a:t>Meaning</a:t>
            </a:r>
          </a:p>
        </p:txBody>
      </p:sp>
      <p:pic>
        <p:nvPicPr>
          <p:cNvPr id="29" name="Graphic 28" descr="Chevron arrows with solid fill">
            <a:extLst>
              <a:ext uri="{FF2B5EF4-FFF2-40B4-BE49-F238E27FC236}">
                <a16:creationId xmlns:a16="http://schemas.microsoft.com/office/drawing/2014/main" id="{C0A439A8-EF1A-4B14-81AE-51599D9FE8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99860" flipH="1">
            <a:off x="4944056" y="2415921"/>
            <a:ext cx="457200" cy="4572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6DD45D1-110A-4889-96BF-D0B73B11291C}"/>
              </a:ext>
            </a:extLst>
          </p:cNvPr>
          <p:cNvSpPr txBox="1"/>
          <p:nvPr/>
        </p:nvSpPr>
        <p:spPr>
          <a:xfrm>
            <a:off x="206637" y="3733453"/>
            <a:ext cx="164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Syntax</a:t>
            </a:r>
          </a:p>
          <a:p>
            <a:r>
              <a:rPr lang="en-US" sz="2800" dirty="0">
                <a:solidFill>
                  <a:schemeClr val="bg1"/>
                </a:solidFill>
              </a:rPr>
              <a:t>Structure</a:t>
            </a:r>
          </a:p>
        </p:txBody>
      </p:sp>
      <p:pic>
        <p:nvPicPr>
          <p:cNvPr id="1026" name="Picture 2" descr="Grammar &amp; Syntax - English Linguistics">
            <a:extLst>
              <a:ext uri="{FF2B5EF4-FFF2-40B4-BE49-F238E27FC236}">
                <a16:creationId xmlns:a16="http://schemas.microsoft.com/office/drawing/2014/main" id="{627726B7-5691-4B59-861F-404EFBB7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23" y="3553521"/>
            <a:ext cx="1666112" cy="133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32F931D6-7B12-464C-B7C4-8E03D83958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06474" y="3542319"/>
            <a:ext cx="1945735" cy="133421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6AE5A70-D212-49B6-9D63-D0F6204D1DB6}"/>
              </a:ext>
            </a:extLst>
          </p:cNvPr>
          <p:cNvSpPr txBox="1"/>
          <p:nvPr/>
        </p:nvSpPr>
        <p:spPr>
          <a:xfrm>
            <a:off x="206637" y="5698324"/>
            <a:ext cx="16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Transfer</a:t>
            </a:r>
          </a:p>
        </p:txBody>
      </p:sp>
      <p:pic>
        <p:nvPicPr>
          <p:cNvPr id="1027" name="Graphic 1026" descr="Server with solid fill">
            <a:extLst>
              <a:ext uri="{FF2B5EF4-FFF2-40B4-BE49-F238E27FC236}">
                <a16:creationId xmlns:a16="http://schemas.microsoft.com/office/drawing/2014/main" id="{064B76F1-3668-4BF0-B78A-44DB58BFC2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52657" y="5689367"/>
            <a:ext cx="914400" cy="914400"/>
          </a:xfrm>
          <a:prstGeom prst="rect">
            <a:avLst/>
          </a:prstGeom>
        </p:spPr>
      </p:pic>
      <p:pic>
        <p:nvPicPr>
          <p:cNvPr id="1029" name="Graphic 1028" descr="Laptop with solid fill">
            <a:extLst>
              <a:ext uri="{FF2B5EF4-FFF2-40B4-BE49-F238E27FC236}">
                <a16:creationId xmlns:a16="http://schemas.microsoft.com/office/drawing/2014/main" id="{263F1A88-CAA3-41EE-BEFF-57996E3FB5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6710" y="5611849"/>
            <a:ext cx="914400" cy="914400"/>
          </a:xfrm>
          <a:prstGeom prst="rect">
            <a:avLst/>
          </a:prstGeom>
        </p:spPr>
      </p:pic>
      <p:pic>
        <p:nvPicPr>
          <p:cNvPr id="1031" name="Graphic 1030" descr="Transfer with solid fill">
            <a:extLst>
              <a:ext uri="{FF2B5EF4-FFF2-40B4-BE49-F238E27FC236}">
                <a16:creationId xmlns:a16="http://schemas.microsoft.com/office/drawing/2014/main" id="{389319CD-6DE8-4F12-ACC9-308FD64C9B3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09106" y="5611849"/>
            <a:ext cx="914400" cy="914400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038B1746-6CB6-4C47-879E-2D7A512A9BE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08870" y="5415245"/>
            <a:ext cx="3841521" cy="1292058"/>
          </a:xfrm>
          <a:prstGeom prst="rect">
            <a:avLst/>
          </a:prstGeom>
        </p:spPr>
      </p:pic>
      <p:pic>
        <p:nvPicPr>
          <p:cNvPr id="1036" name="Graphic 1035" descr="Hierarchy with solid fill">
            <a:extLst>
              <a:ext uri="{FF2B5EF4-FFF2-40B4-BE49-F238E27FC236}">
                <a16:creationId xmlns:a16="http://schemas.microsoft.com/office/drawing/2014/main" id="{BB4E587E-0D69-4531-9DBB-215629C0B0F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72733" y="3542319"/>
            <a:ext cx="1336373" cy="133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8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35427D4-7F21-4BC0-A402-0389AE7B5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248235"/>
              </p:ext>
            </p:extLst>
          </p:nvPr>
        </p:nvGraphicFramePr>
        <p:xfrm>
          <a:off x="658131" y="594360"/>
          <a:ext cx="10875738" cy="5669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7869">
                  <a:extLst>
                    <a:ext uri="{9D8B030D-6E8A-4147-A177-3AD203B41FA5}">
                      <a16:colId xmlns:a16="http://schemas.microsoft.com/office/drawing/2014/main" val="2696984788"/>
                    </a:ext>
                  </a:extLst>
                </a:gridCol>
                <a:gridCol w="5437869">
                  <a:extLst>
                    <a:ext uri="{9D8B030D-6E8A-4147-A177-3AD203B41FA5}">
                      <a16:colId xmlns:a16="http://schemas.microsoft.com/office/drawing/2014/main" val="3112007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Standardizing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Mature data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NAACCR XML; CAP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1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Data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OMOP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33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Terminology system or 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ICD-O; standardized questionnaires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743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SAS; METRIQ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7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REDCap</a:t>
                      </a:r>
                      <a:r>
                        <a:rPr lang="en-US" sz="3600" dirty="0"/>
                        <a:t>; SEER*DMS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533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Data Repository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PCDC; </a:t>
                      </a:r>
                      <a:r>
                        <a:rPr lang="en-US" sz="3600" dirty="0" err="1"/>
                        <a:t>dbGaP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58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caDSR</a:t>
                      </a:r>
                      <a:r>
                        <a:rPr lang="en-US" sz="3600" dirty="0"/>
                        <a:t>; NCI Thesaurus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788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47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133A18-A1D7-4B4A-BBBA-1CDA617E8560}"/>
              </a:ext>
            </a:extLst>
          </p:cNvPr>
          <p:cNvSpPr txBox="1"/>
          <p:nvPr/>
        </p:nvSpPr>
        <p:spPr>
          <a:xfrm>
            <a:off x="424542" y="57151"/>
            <a:ext cx="1681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78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655E3-6818-4CCA-9C79-C0EE3B3A5081}"/>
              </a:ext>
            </a:extLst>
          </p:cNvPr>
          <p:cNvSpPr txBox="1"/>
          <p:nvPr/>
        </p:nvSpPr>
        <p:spPr>
          <a:xfrm>
            <a:off x="2432957" y="502486"/>
            <a:ext cx="8942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Total number of standardizing forces reported by 10 Cancer Centers for the NCCR Supplements (application, monitoring, abstracts)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EB56E-BCF3-4CD2-8EA4-1F1713DCF403}"/>
              </a:ext>
            </a:extLst>
          </p:cNvPr>
          <p:cNvSpPr txBox="1"/>
          <p:nvPr/>
        </p:nvSpPr>
        <p:spPr>
          <a:xfrm>
            <a:off x="1265463" y="5410200"/>
            <a:ext cx="1681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57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63D428-60EF-417E-8773-9C8F1C69AD03}"/>
              </a:ext>
            </a:extLst>
          </p:cNvPr>
          <p:cNvSpPr txBox="1"/>
          <p:nvPr/>
        </p:nvSpPr>
        <p:spPr>
          <a:xfrm>
            <a:off x="2947306" y="5841086"/>
            <a:ext cx="894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Total number of standardizing forces reported by only 1 Cancer Center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3CCB530-642F-43DF-A23F-A5655E185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185238"/>
              </p:ext>
            </p:extLst>
          </p:nvPr>
        </p:nvGraphicFramePr>
        <p:xfrm>
          <a:off x="4570332" y="2778469"/>
          <a:ext cx="7032172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7685">
                  <a:extLst>
                    <a:ext uri="{9D8B030D-6E8A-4147-A177-3AD203B41FA5}">
                      <a16:colId xmlns:a16="http://schemas.microsoft.com/office/drawing/2014/main" val="1870397972"/>
                    </a:ext>
                  </a:extLst>
                </a:gridCol>
                <a:gridCol w="6214487">
                  <a:extLst>
                    <a:ext uri="{9D8B030D-6E8A-4147-A177-3AD203B41FA5}">
                      <a16:colId xmlns:a16="http://schemas.microsoft.com/office/drawing/2014/main" val="490423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NAACCR XML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066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REDCap</a:t>
                      </a:r>
                      <a:r>
                        <a:rPr lang="en-US" sz="2400" dirty="0"/>
                        <a:t>; </a:t>
                      </a:r>
                      <a:r>
                        <a:rPr lang="en-US" sz="2400" dirty="0" err="1"/>
                        <a:t>caDSR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0361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ICD-10, 9, O; </a:t>
                      </a:r>
                      <a:r>
                        <a:rPr lang="en-US" sz="2400" dirty="0" err="1"/>
                        <a:t>RxNorm</a:t>
                      </a:r>
                      <a:r>
                        <a:rPr lang="en-US" sz="2400" dirty="0"/>
                        <a:t>; SNOMED CT; COG forms; ORIEN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8693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763EB461-EB21-448F-9A51-1E402500A80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82033026"/>
                  </p:ext>
                </p:extLst>
              </p:nvPr>
            </p:nvGraphicFramePr>
            <p:xfrm>
              <a:off x="422605" y="2215662"/>
              <a:ext cx="3498764" cy="288655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763EB461-EB21-448F-9A51-1E402500A8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2605" y="2215662"/>
                <a:ext cx="3498764" cy="2886556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8070F56-3F47-4F7F-A067-90BEBD024C4F}"/>
              </a:ext>
            </a:extLst>
          </p:cNvPr>
          <p:cNvSpPr txBox="1"/>
          <p:nvPr/>
        </p:nvSpPr>
        <p:spPr>
          <a:xfrm>
            <a:off x="4147795" y="2336451"/>
            <a:ext cx="6141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 Cancer Centers cited use or familiarity:</a:t>
            </a:r>
          </a:p>
        </p:txBody>
      </p:sp>
    </p:spTree>
    <p:extLst>
      <p:ext uri="{BB962C8B-B14F-4D97-AF65-F5344CB8AC3E}">
        <p14:creationId xmlns:p14="http://schemas.microsoft.com/office/powerpoint/2010/main" val="126258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74AE3BC-CDE4-4D7B-943C-2FD5ED8851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5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F3BA8F-6B4D-4EBA-BBDB-54ECADD2B466}"/>
              </a:ext>
            </a:extLst>
          </p:cNvPr>
          <p:cNvSpPr txBox="1"/>
          <p:nvPr/>
        </p:nvSpPr>
        <p:spPr>
          <a:xfrm>
            <a:off x="186885" y="164707"/>
            <a:ext cx="6193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Eras Bold ITC" panose="020B0907030504020204" pitchFamily="34" charset="0"/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B7B5D-BD6F-47DD-A848-48940566C694}"/>
              </a:ext>
            </a:extLst>
          </p:cNvPr>
          <p:cNvSpPr txBox="1"/>
          <p:nvPr/>
        </p:nvSpPr>
        <p:spPr>
          <a:xfrm>
            <a:off x="1818788" y="5903893"/>
            <a:ext cx="912397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/>
              <a:t>Minimize semantic and syntactic standards to </a:t>
            </a:r>
            <a:br>
              <a:rPr lang="en-US" sz="2800" dirty="0"/>
            </a:br>
            <a:r>
              <a:rPr lang="en-US" sz="2800" dirty="0"/>
              <a:t>pre-coordinate Cancer Center data submissions to the NCCR</a:t>
            </a:r>
          </a:p>
        </p:txBody>
      </p:sp>
    </p:spTree>
    <p:extLst>
      <p:ext uri="{BB962C8B-B14F-4D97-AF65-F5344CB8AC3E}">
        <p14:creationId xmlns:p14="http://schemas.microsoft.com/office/powerpoint/2010/main" val="4180055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sa presentation draft 12_ 11_10_15">
  <a:themeElements>
    <a:clrScheme name="NCI Red">
      <a:dk1>
        <a:sysClr val="windowText" lastClr="000000"/>
      </a:dk1>
      <a:lt1>
        <a:srgbClr val="000000"/>
      </a:lt1>
      <a:dk2>
        <a:srgbClr val="7F7F7F"/>
      </a:dk2>
      <a:lt2>
        <a:srgbClr val="EEECE1"/>
      </a:lt2>
      <a:accent1>
        <a:srgbClr val="000000"/>
      </a:accent1>
      <a:accent2>
        <a:srgbClr val="7F7F7F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E31836"/>
      </a:hlink>
      <a:folHlink>
        <a:srgbClr val="A5A5A5"/>
      </a:folHlink>
    </a:clrScheme>
    <a:fontScheme name="SRP Font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82234CFCADEC4781492B0245941B3D" ma:contentTypeVersion="8" ma:contentTypeDescription="Create a new document." ma:contentTypeScope="" ma:versionID="9645015943353dfac4623e7125123b42">
  <xsd:schema xmlns:xsd="http://www.w3.org/2001/XMLSchema" xmlns:xs="http://www.w3.org/2001/XMLSchema" xmlns:p="http://schemas.microsoft.com/office/2006/metadata/properties" xmlns:ns2="0f445d48-f5dd-4696-ba16-7766ed970f15" xmlns:ns3="9ce50b0f-2423-4929-9f50-4fe8e7f79deb" targetNamespace="http://schemas.microsoft.com/office/2006/metadata/properties" ma:root="true" ma:fieldsID="18932721fe931b78c56005a5f8ab6ede" ns2:_="" ns3:_="">
    <xsd:import namespace="0f445d48-f5dd-4696-ba16-7766ed970f15"/>
    <xsd:import namespace="9ce50b0f-2423-4929-9f50-4fe8e7f79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45d48-f5dd-4696-ba16-7766ed970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50b0f-2423-4929-9f50-4fe8e7f79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7F6597-F524-4638-B40A-A8FF1A407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445d48-f5dd-4696-ba16-7766ed970f15"/>
    <ds:schemaRef ds:uri="9ce50b0f-2423-4929-9f50-4fe8e7f79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59008F-6FB5-4205-8936-A046F9BB24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E23289-69DF-418A-9655-A47D55D1A95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1077</Words>
  <Application>Microsoft Office PowerPoint</Application>
  <PresentationFormat>Widescreen</PresentationFormat>
  <Paragraphs>379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Eras Bold ITC</vt:lpstr>
      <vt:lpstr>Franklin Gothic Book</vt:lpstr>
      <vt:lpstr>Franklin Gothic Medium</vt:lpstr>
      <vt:lpstr>Merriweather</vt:lpstr>
      <vt:lpstr>Office Theme</vt:lpstr>
      <vt:lpstr>bsa presentation draft 12_ 11_10_15</vt:lpstr>
      <vt:lpstr>Standardizing Forces Reported by Cancer Centers National Childhood Cancer Registry (NCCR)</vt:lpstr>
      <vt:lpstr>Thank you!  - Participants - Presenters - Planners, especially Maddy and Rebekah, ICF colleagues, breakout session leaders and notetakers, and our internal team at SRP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Modest Proposal: Data Harmonization Tiger Team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Standardizing Forces Reported by Cancer Centers National Childhood Cancer Registry (NCCR)</dc:title>
  <dc:creator>Goderre Jones, Johanna (NIH/NCI) [C]</dc:creator>
  <cp:lastModifiedBy>Goderre Jones, Johanna (NIH/NCI) [C]</cp:lastModifiedBy>
  <cp:revision>1</cp:revision>
  <dcterms:created xsi:type="dcterms:W3CDTF">2021-02-03T20:06:51Z</dcterms:created>
  <dcterms:modified xsi:type="dcterms:W3CDTF">2021-02-08T16:58:33Z</dcterms:modified>
</cp:coreProperties>
</file>