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12.xml" ContentType="application/vnd.openxmlformats-officedocument.presentationml.slideLayout+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sldIdLst>
    <p:sldId id="256" r:id="rId2"/>
    <p:sldId id="257" r:id="rId3"/>
    <p:sldId id="261" r:id="rId4"/>
    <p:sldId id="265" r:id="rId5"/>
    <p:sldId id="260" r:id="rId6"/>
    <p:sldId id="268" r:id="rId7"/>
    <p:sldId id="269" r:id="rId8"/>
    <p:sldId id="263" r:id="rId9"/>
    <p:sldId id="266" r:id="rId10"/>
    <p:sldId id="270" r:id="rId11"/>
    <p:sldId id="264" r:id="rId12"/>
    <p:sldId id="271"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87C3"/>
    <a:srgbClr val="5959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77720" autoAdjust="0"/>
  </p:normalViewPr>
  <p:slideViewPr>
    <p:cSldViewPr snapToGrid="0">
      <p:cViewPr varScale="1">
        <p:scale>
          <a:sx n="51" d="100"/>
          <a:sy n="51" d="100"/>
        </p:scale>
        <p:origin x="100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E25E56-8E0D-4ACF-A565-7C553876C57A}" type="datetimeFigureOut">
              <a:rPr lang="en-US" smtClean="0"/>
              <a:t>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618941-BC1F-49BC-A037-A6B7216B9ADE}" type="slidenum">
              <a:rPr lang="en-US" smtClean="0"/>
              <a:t>‹#›</a:t>
            </a:fld>
            <a:endParaRPr lang="en-US"/>
          </a:p>
        </p:txBody>
      </p:sp>
    </p:spTree>
    <p:extLst>
      <p:ext uri="{BB962C8B-B14F-4D97-AF65-F5344CB8AC3E}">
        <p14:creationId xmlns:p14="http://schemas.microsoft.com/office/powerpoint/2010/main" val="16330442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3B6367D-3FC1-B242-B598-957BC1D571A2}" type="slidenum">
              <a:rPr lang="en-US" smtClean="0"/>
              <a:t>4</a:t>
            </a:fld>
            <a:endParaRPr lang="en-US"/>
          </a:p>
        </p:txBody>
      </p:sp>
    </p:spTree>
    <p:extLst>
      <p:ext uri="{BB962C8B-B14F-4D97-AF65-F5344CB8AC3E}">
        <p14:creationId xmlns:p14="http://schemas.microsoft.com/office/powerpoint/2010/main" val="3641048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Sharing of data between central cancer registries</a:t>
            </a:r>
          </a:p>
          <a:p>
            <a:r>
              <a:rPr lang="en-US" dirty="0"/>
              <a:t>	Both those</a:t>
            </a:r>
            <a:r>
              <a:rPr lang="en-US" baseline="0" dirty="0"/>
              <a:t> participating in NCCR and those not</a:t>
            </a:r>
          </a:p>
          <a:p>
            <a:endParaRPr lang="en-US" dirty="0"/>
          </a:p>
        </p:txBody>
      </p:sp>
      <p:sp>
        <p:nvSpPr>
          <p:cNvPr id="4" name="Slide Number Placeholder 3"/>
          <p:cNvSpPr>
            <a:spLocks noGrp="1"/>
          </p:cNvSpPr>
          <p:nvPr>
            <p:ph type="sldNum" sz="quarter" idx="10"/>
          </p:nvPr>
        </p:nvSpPr>
        <p:spPr/>
        <p:txBody>
          <a:bodyPr/>
          <a:lstStyle/>
          <a:p>
            <a:fld id="{58618941-BC1F-49BC-A037-A6B7216B9ADE}" type="slidenum">
              <a:rPr lang="en-US" smtClean="0"/>
              <a:t>6</a:t>
            </a:fld>
            <a:endParaRPr lang="en-US"/>
          </a:p>
        </p:txBody>
      </p:sp>
    </p:spTree>
    <p:extLst>
      <p:ext uri="{BB962C8B-B14F-4D97-AF65-F5344CB8AC3E}">
        <p14:creationId xmlns:p14="http://schemas.microsoft.com/office/powerpoint/2010/main" val="2357067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Multiple levels and modes of data access to maximize patient privacy and security while promoting data utilization to support research</a:t>
            </a:r>
          </a:p>
          <a:p>
            <a:pPr marL="171450" indent="-171450">
              <a:buFont typeface="Arial" panose="020B0604020202020204" pitchFamily="34" charset="0"/>
              <a:buChar char="•"/>
            </a:pPr>
            <a:r>
              <a:rPr lang="en-US" dirty="0"/>
              <a:t>Establish user authentication and authorization system</a:t>
            </a:r>
          </a:p>
          <a:p>
            <a:pPr marL="628650" lvl="1" indent="-171450">
              <a:buFont typeface="Arial" panose="020B0604020202020204" pitchFamily="34" charset="0"/>
              <a:buChar char="•"/>
            </a:pPr>
            <a:r>
              <a:rPr lang="en-US" dirty="0"/>
              <a:t>Modeled after current reconstruction of access to SEER Stat data. </a:t>
            </a:r>
          </a:p>
          <a:p>
            <a:pPr marL="171450" indent="-171450">
              <a:buFont typeface="Arial" panose="020B0604020202020204" pitchFamily="34" charset="0"/>
              <a:buChar char="•"/>
            </a:pPr>
            <a:r>
              <a:rPr lang="en-US" dirty="0"/>
              <a:t>Identify access/release restrictions for linked data sources </a:t>
            </a:r>
          </a:p>
          <a:p>
            <a:pPr marL="628650" lvl="1" indent="-171450">
              <a:buFont typeface="Arial" panose="020B0604020202020204" pitchFamily="34" charset="0"/>
              <a:buChar char="•"/>
            </a:pPr>
            <a:r>
              <a:rPr lang="en-US" dirty="0"/>
              <a:t>Including cancer center supplement</a:t>
            </a:r>
            <a:r>
              <a:rPr lang="en-US" baseline="0" dirty="0"/>
              <a:t> data</a:t>
            </a: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58618941-BC1F-49BC-A037-A6B7216B9ADE}" type="slidenum">
              <a:rPr lang="en-US" smtClean="0"/>
              <a:t>7</a:t>
            </a:fld>
            <a:endParaRPr lang="en-US"/>
          </a:p>
        </p:txBody>
      </p:sp>
    </p:spTree>
    <p:extLst>
      <p:ext uri="{BB962C8B-B14F-4D97-AF65-F5344CB8AC3E}">
        <p14:creationId xmlns:p14="http://schemas.microsoft.com/office/powerpoint/2010/main" val="2625392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AE3E42-FF89-4557-8323-E0F00E9CF756}" type="datetimeFigureOut">
              <a:rPr lang="en-US" smtClean="0"/>
              <a:t>2/8/2021</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927F5CF3-F3C4-4066-A087-2946BD111C87}" type="slidenum">
              <a:rPr lang="en-US" smtClean="0"/>
              <a:t>‹#›</a:t>
            </a:fld>
            <a:endParaRPr lang="en-US"/>
          </a:p>
        </p:txBody>
      </p:sp>
    </p:spTree>
    <p:extLst>
      <p:ext uri="{BB962C8B-B14F-4D97-AF65-F5344CB8AC3E}">
        <p14:creationId xmlns:p14="http://schemas.microsoft.com/office/powerpoint/2010/main" val="3790736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AE3E42-FF89-4557-8323-E0F00E9CF756}" type="datetimeFigureOut">
              <a:rPr lang="en-US" smtClean="0"/>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7F5CF3-F3C4-4066-A087-2946BD111C87}" type="slidenum">
              <a:rPr lang="en-US" smtClean="0"/>
              <a:t>‹#›</a:t>
            </a:fld>
            <a:endParaRPr lang="en-US"/>
          </a:p>
        </p:txBody>
      </p:sp>
    </p:spTree>
    <p:extLst>
      <p:ext uri="{BB962C8B-B14F-4D97-AF65-F5344CB8AC3E}">
        <p14:creationId xmlns:p14="http://schemas.microsoft.com/office/powerpoint/2010/main" val="2890220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AE3E42-FF89-4557-8323-E0F00E9CF756}"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7F5CF3-F3C4-4066-A087-2946BD111C87}" type="slidenum">
              <a:rPr lang="en-US" smtClean="0"/>
              <a:t>‹#›</a:t>
            </a:fld>
            <a:endParaRPr lang="en-US"/>
          </a:p>
        </p:txBody>
      </p:sp>
    </p:spTree>
    <p:extLst>
      <p:ext uri="{BB962C8B-B14F-4D97-AF65-F5344CB8AC3E}">
        <p14:creationId xmlns:p14="http://schemas.microsoft.com/office/powerpoint/2010/main" val="2834196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AE3E42-FF89-4557-8323-E0F00E9CF756}"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7F5CF3-F3C4-4066-A087-2946BD111C87}" type="slidenum">
              <a:rPr lang="en-US" smtClean="0"/>
              <a:t>‹#›</a:t>
            </a:fld>
            <a:endParaRPr lang="en-US"/>
          </a:p>
        </p:txBody>
      </p:sp>
    </p:spTree>
    <p:extLst>
      <p:ext uri="{BB962C8B-B14F-4D97-AF65-F5344CB8AC3E}">
        <p14:creationId xmlns:p14="http://schemas.microsoft.com/office/powerpoint/2010/main" val="17157912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AE3E42-FF89-4557-8323-E0F00E9CF756}"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7F5CF3-F3C4-4066-A087-2946BD111C87}" type="slidenum">
              <a:rPr lang="en-US" smtClean="0"/>
              <a:t>‹#›</a:t>
            </a:fld>
            <a:endParaRPr lang="en-US"/>
          </a:p>
        </p:txBody>
      </p:sp>
    </p:spTree>
    <p:extLst>
      <p:ext uri="{BB962C8B-B14F-4D97-AF65-F5344CB8AC3E}">
        <p14:creationId xmlns:p14="http://schemas.microsoft.com/office/powerpoint/2010/main" val="35629592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AE3E42-FF89-4557-8323-E0F00E9CF756}"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7F5CF3-F3C4-4066-A087-2946BD111C87}" type="slidenum">
              <a:rPr lang="en-US" smtClean="0"/>
              <a:t>‹#›</a:t>
            </a:fld>
            <a:endParaRPr lang="en-US"/>
          </a:p>
        </p:txBody>
      </p:sp>
    </p:spTree>
    <p:extLst>
      <p:ext uri="{BB962C8B-B14F-4D97-AF65-F5344CB8AC3E}">
        <p14:creationId xmlns:p14="http://schemas.microsoft.com/office/powerpoint/2010/main" val="11664327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AE3E42-FF89-4557-8323-E0F00E9CF756}"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7F5CF3-F3C4-4066-A087-2946BD111C87}" type="slidenum">
              <a:rPr lang="en-US" smtClean="0"/>
              <a:t>‹#›</a:t>
            </a:fld>
            <a:endParaRPr lang="en-US"/>
          </a:p>
        </p:txBody>
      </p:sp>
    </p:spTree>
    <p:extLst>
      <p:ext uri="{BB962C8B-B14F-4D97-AF65-F5344CB8AC3E}">
        <p14:creationId xmlns:p14="http://schemas.microsoft.com/office/powerpoint/2010/main" val="16235088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AE3E42-FF89-4557-8323-E0F00E9CF756}"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7F5CF3-F3C4-4066-A087-2946BD111C87}" type="slidenum">
              <a:rPr lang="en-US" smtClean="0"/>
              <a:t>‹#›</a:t>
            </a:fld>
            <a:endParaRPr lang="en-US"/>
          </a:p>
        </p:txBody>
      </p:sp>
    </p:spTree>
    <p:extLst>
      <p:ext uri="{BB962C8B-B14F-4D97-AF65-F5344CB8AC3E}">
        <p14:creationId xmlns:p14="http://schemas.microsoft.com/office/powerpoint/2010/main" val="7217025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AE3E42-FF89-4557-8323-E0F00E9CF756}"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7F5CF3-F3C4-4066-A087-2946BD111C87}" type="slidenum">
              <a:rPr lang="en-US" smtClean="0"/>
              <a:t>‹#›</a:t>
            </a:fld>
            <a:endParaRPr lang="en-US"/>
          </a:p>
        </p:txBody>
      </p:sp>
    </p:spTree>
    <p:extLst>
      <p:ext uri="{BB962C8B-B14F-4D97-AF65-F5344CB8AC3E}">
        <p14:creationId xmlns:p14="http://schemas.microsoft.com/office/powerpoint/2010/main" val="4005001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AE3E42-FF89-4557-8323-E0F00E9CF756}"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927F5CF3-F3C4-4066-A087-2946BD111C87}" type="slidenum">
              <a:rPr lang="en-US" smtClean="0"/>
              <a:t>‹#›</a:t>
            </a:fld>
            <a:endParaRPr lang="en-US"/>
          </a:p>
        </p:txBody>
      </p:sp>
    </p:spTree>
    <p:extLst>
      <p:ext uri="{BB962C8B-B14F-4D97-AF65-F5344CB8AC3E}">
        <p14:creationId xmlns:p14="http://schemas.microsoft.com/office/powerpoint/2010/main" val="596421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AE3E42-FF89-4557-8323-E0F00E9CF756}" type="datetimeFigureOut">
              <a:rPr lang="en-US" smtClean="0"/>
              <a:t>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7F5CF3-F3C4-4066-A087-2946BD111C87}" type="slidenum">
              <a:rPr lang="en-US" smtClean="0"/>
              <a:t>‹#›</a:t>
            </a:fld>
            <a:endParaRPr lang="en-US"/>
          </a:p>
        </p:txBody>
      </p:sp>
    </p:spTree>
    <p:extLst>
      <p:ext uri="{BB962C8B-B14F-4D97-AF65-F5344CB8AC3E}">
        <p14:creationId xmlns:p14="http://schemas.microsoft.com/office/powerpoint/2010/main" val="1853762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AE3E42-FF89-4557-8323-E0F00E9CF756}" type="datetimeFigureOut">
              <a:rPr lang="en-US" smtClean="0"/>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7F5CF3-F3C4-4066-A087-2946BD111C87}" type="slidenum">
              <a:rPr lang="en-US" smtClean="0"/>
              <a:t>‹#›</a:t>
            </a:fld>
            <a:endParaRPr lang="en-US"/>
          </a:p>
        </p:txBody>
      </p:sp>
    </p:spTree>
    <p:extLst>
      <p:ext uri="{BB962C8B-B14F-4D97-AF65-F5344CB8AC3E}">
        <p14:creationId xmlns:p14="http://schemas.microsoft.com/office/powerpoint/2010/main" val="250385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AE3E42-FF89-4557-8323-E0F00E9CF756}" type="datetimeFigureOut">
              <a:rPr lang="en-US" smtClean="0"/>
              <a:t>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7F5CF3-F3C4-4066-A087-2946BD111C87}" type="slidenum">
              <a:rPr lang="en-US" smtClean="0"/>
              <a:t>‹#›</a:t>
            </a:fld>
            <a:endParaRPr lang="en-US"/>
          </a:p>
        </p:txBody>
      </p:sp>
    </p:spTree>
    <p:extLst>
      <p:ext uri="{BB962C8B-B14F-4D97-AF65-F5344CB8AC3E}">
        <p14:creationId xmlns:p14="http://schemas.microsoft.com/office/powerpoint/2010/main" val="3753866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AE3E42-FF89-4557-8323-E0F00E9CF756}" type="datetimeFigureOut">
              <a:rPr lang="en-US" smtClean="0"/>
              <a:t>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7F5CF3-F3C4-4066-A087-2946BD111C87}" type="slidenum">
              <a:rPr lang="en-US" smtClean="0"/>
              <a:t>‹#›</a:t>
            </a:fld>
            <a:endParaRPr lang="en-US"/>
          </a:p>
        </p:txBody>
      </p:sp>
    </p:spTree>
    <p:extLst>
      <p:ext uri="{BB962C8B-B14F-4D97-AF65-F5344CB8AC3E}">
        <p14:creationId xmlns:p14="http://schemas.microsoft.com/office/powerpoint/2010/main" val="729369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AE3E42-FF89-4557-8323-E0F00E9CF756}" type="datetimeFigureOut">
              <a:rPr lang="en-US" smtClean="0"/>
              <a:t>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7F5CF3-F3C4-4066-A087-2946BD111C87}" type="slidenum">
              <a:rPr lang="en-US" smtClean="0"/>
              <a:t>‹#›</a:t>
            </a:fld>
            <a:endParaRPr lang="en-US"/>
          </a:p>
        </p:txBody>
      </p:sp>
    </p:spTree>
    <p:extLst>
      <p:ext uri="{BB962C8B-B14F-4D97-AF65-F5344CB8AC3E}">
        <p14:creationId xmlns:p14="http://schemas.microsoft.com/office/powerpoint/2010/main" val="2090437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AE3E42-FF89-4557-8323-E0F00E9CF756}" type="datetimeFigureOut">
              <a:rPr lang="en-US" smtClean="0"/>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7F5CF3-F3C4-4066-A087-2946BD111C87}" type="slidenum">
              <a:rPr lang="en-US" smtClean="0"/>
              <a:t>‹#›</a:t>
            </a:fld>
            <a:endParaRPr lang="en-US"/>
          </a:p>
        </p:txBody>
      </p:sp>
    </p:spTree>
    <p:extLst>
      <p:ext uri="{BB962C8B-B14F-4D97-AF65-F5344CB8AC3E}">
        <p14:creationId xmlns:p14="http://schemas.microsoft.com/office/powerpoint/2010/main" val="2766412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AE3E42-FF89-4557-8323-E0F00E9CF756}" type="datetimeFigureOut">
              <a:rPr lang="en-US" smtClean="0"/>
              <a:t>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7F5CF3-F3C4-4066-A087-2946BD111C87}" type="slidenum">
              <a:rPr lang="en-US" smtClean="0"/>
              <a:t>‹#›</a:t>
            </a:fld>
            <a:endParaRPr lang="en-US"/>
          </a:p>
        </p:txBody>
      </p:sp>
    </p:spTree>
    <p:extLst>
      <p:ext uri="{BB962C8B-B14F-4D97-AF65-F5344CB8AC3E}">
        <p14:creationId xmlns:p14="http://schemas.microsoft.com/office/powerpoint/2010/main" val="1134515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5AE3E42-FF89-4557-8323-E0F00E9CF756}" type="datetimeFigureOut">
              <a:rPr lang="en-US" smtClean="0"/>
              <a:t>2/8/2021</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27F5CF3-F3C4-4066-A087-2946BD111C87}" type="slidenum">
              <a:rPr lang="en-US" smtClean="0"/>
              <a:t>‹#›</a:t>
            </a:fld>
            <a:endParaRPr lang="en-US"/>
          </a:p>
        </p:txBody>
      </p:sp>
    </p:spTree>
    <p:extLst>
      <p:ext uri="{BB962C8B-B14F-4D97-AF65-F5344CB8AC3E}">
        <p14:creationId xmlns:p14="http://schemas.microsoft.com/office/powerpoint/2010/main" val="347402285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hill@naaccr.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shill@naaccr.org"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NCCR Working Groups</a:t>
            </a:r>
          </a:p>
        </p:txBody>
      </p:sp>
      <p:sp>
        <p:nvSpPr>
          <p:cNvPr id="3" name="Subtitle 2"/>
          <p:cNvSpPr>
            <a:spLocks noGrp="1"/>
          </p:cNvSpPr>
          <p:nvPr>
            <p:ph type="subTitle" idx="1"/>
          </p:nvPr>
        </p:nvSpPr>
        <p:spPr>
          <a:xfrm>
            <a:off x="4515377" y="3996266"/>
            <a:ext cx="6987645" cy="2081149"/>
          </a:xfrm>
        </p:spPr>
        <p:txBody>
          <a:bodyPr>
            <a:normAutofit fontScale="92500" lnSpcReduction="10000"/>
          </a:bodyPr>
          <a:lstStyle/>
          <a:p>
            <a:pPr>
              <a:spcAft>
                <a:spcPts val="0"/>
              </a:spcAft>
            </a:pPr>
            <a:r>
              <a:rPr lang="en-US" dirty="0"/>
              <a:t>CCDI NCCR Cancer Center Supplement Data Summit</a:t>
            </a:r>
          </a:p>
          <a:p>
            <a:r>
              <a:rPr lang="en-US" dirty="0"/>
              <a:t>February 8, 2021</a:t>
            </a:r>
          </a:p>
          <a:p>
            <a:pPr>
              <a:spcAft>
                <a:spcPts val="0"/>
              </a:spcAft>
            </a:pPr>
            <a:r>
              <a:rPr lang="en-US" b="1" dirty="0"/>
              <a:t>Stephanie M. Hill, MPH, CTR</a:t>
            </a:r>
          </a:p>
          <a:p>
            <a:pPr>
              <a:spcBef>
                <a:spcPts val="0"/>
              </a:spcBef>
              <a:spcAft>
                <a:spcPts val="0"/>
              </a:spcAft>
            </a:pPr>
            <a:r>
              <a:rPr lang="en-US" dirty="0"/>
              <a:t>Associate Director </a:t>
            </a:r>
          </a:p>
          <a:p>
            <a:pPr>
              <a:lnSpc>
                <a:spcPct val="120000"/>
              </a:lnSpc>
              <a:spcBef>
                <a:spcPts val="0"/>
              </a:spcBef>
              <a:spcAft>
                <a:spcPts val="0"/>
              </a:spcAft>
            </a:pPr>
            <a:r>
              <a:rPr lang="en-US" dirty="0"/>
              <a:t>North American Association of Central Cancer Registries</a:t>
            </a:r>
          </a:p>
          <a:p>
            <a:pPr>
              <a:lnSpc>
                <a:spcPct val="120000"/>
              </a:lnSpc>
              <a:spcBef>
                <a:spcPts val="0"/>
              </a:spcBef>
            </a:pPr>
            <a:r>
              <a:rPr lang="en-US" dirty="0">
                <a:hlinkClick r:id="rId2"/>
              </a:rPr>
              <a:t>shill@naaccr.org</a:t>
            </a:r>
            <a:endParaRPr lang="en-US" dirty="0"/>
          </a:p>
        </p:txBody>
      </p:sp>
      <p:cxnSp>
        <p:nvCxnSpPr>
          <p:cNvPr id="5" name="Straight Connector 4"/>
          <p:cNvCxnSpPr/>
          <p:nvPr/>
        </p:nvCxnSpPr>
        <p:spPr>
          <a:xfrm>
            <a:off x="5932449" y="3985115"/>
            <a:ext cx="5486400" cy="0"/>
          </a:xfrm>
          <a:prstGeom prst="line">
            <a:avLst/>
          </a:prstGeom>
          <a:ln w="38100">
            <a:solidFill>
              <a:srgbClr val="1287C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7135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18713" cy="1752599"/>
          </a:xfrm>
        </p:spPr>
        <p:txBody>
          <a:bodyPr/>
          <a:lstStyle/>
          <a:p>
            <a:r>
              <a:rPr lang="en-US" dirty="0"/>
              <a:t>International Classification of Childhood Cancer (ICCC)</a:t>
            </a:r>
          </a:p>
        </p:txBody>
      </p:sp>
      <p:sp>
        <p:nvSpPr>
          <p:cNvPr id="3" name="Content Placeholder 2"/>
          <p:cNvSpPr>
            <a:spLocks noGrp="1"/>
          </p:cNvSpPr>
          <p:nvPr>
            <p:ph idx="1"/>
          </p:nvPr>
        </p:nvSpPr>
        <p:spPr>
          <a:xfrm>
            <a:off x="1484310" y="1752599"/>
            <a:ext cx="10018713" cy="3900577"/>
          </a:xfrm>
        </p:spPr>
        <p:txBody>
          <a:bodyPr anchor="t"/>
          <a:lstStyle/>
          <a:p>
            <a:pPr marL="514350" indent="-514350">
              <a:buAutoNum type="romanUcPeriod"/>
            </a:pPr>
            <a:r>
              <a:rPr lang="en-US" dirty="0" err="1"/>
              <a:t>Leukemias</a:t>
            </a:r>
            <a:r>
              <a:rPr lang="en-US" dirty="0"/>
              <a:t>, Myeloproliferative and Myelodysplastic Diseases</a:t>
            </a:r>
          </a:p>
          <a:p>
            <a:pPr marL="457200" lvl="1" indent="0">
              <a:buNone/>
            </a:pPr>
            <a:r>
              <a:rPr lang="en-US" dirty="0"/>
              <a:t>I(a) Lymphoid </a:t>
            </a:r>
            <a:r>
              <a:rPr lang="en-US" dirty="0" err="1"/>
              <a:t>leukemias</a:t>
            </a:r>
            <a:endParaRPr lang="en-US" dirty="0"/>
          </a:p>
          <a:p>
            <a:pPr marL="457200" lvl="1" indent="0">
              <a:buNone/>
            </a:pPr>
            <a:r>
              <a:rPr lang="en-US" dirty="0"/>
              <a:t>	I(a.1) Precursor cell </a:t>
            </a:r>
            <a:r>
              <a:rPr lang="en-US" dirty="0" err="1"/>
              <a:t>leukemias</a:t>
            </a:r>
            <a:r>
              <a:rPr lang="en-US" dirty="0"/>
              <a:t>	 </a:t>
            </a:r>
          </a:p>
        </p:txBody>
      </p:sp>
      <p:graphicFrame>
        <p:nvGraphicFramePr>
          <p:cNvPr id="4" name="Table 3"/>
          <p:cNvGraphicFramePr>
            <a:graphicFrameLocks noGrp="1"/>
          </p:cNvGraphicFramePr>
          <p:nvPr>
            <p:extLst>
              <p:ext uri="{D42A27DB-BD31-4B8C-83A1-F6EECF244321}">
                <p14:modId xmlns:p14="http://schemas.microsoft.com/office/powerpoint/2010/main" val="63722853"/>
              </p:ext>
            </p:extLst>
          </p:nvPr>
        </p:nvGraphicFramePr>
        <p:xfrm>
          <a:off x="2881223" y="3122767"/>
          <a:ext cx="7108166" cy="3588585"/>
        </p:xfrm>
        <a:graphic>
          <a:graphicData uri="http://schemas.openxmlformats.org/drawingml/2006/table">
            <a:tbl>
              <a:tblPr>
                <a:tableStyleId>{5C22544A-7EE6-4342-B048-85BDC9FD1C3A}</a:tableStyleId>
              </a:tblPr>
              <a:tblGrid>
                <a:gridCol w="7108166">
                  <a:extLst>
                    <a:ext uri="{9D8B030D-6E8A-4147-A177-3AD203B41FA5}">
                      <a16:colId xmlns:a16="http://schemas.microsoft.com/office/drawing/2014/main" val="3252498374"/>
                    </a:ext>
                  </a:extLst>
                </a:gridCol>
              </a:tblGrid>
              <a:tr h="326235">
                <a:tc>
                  <a:txBody>
                    <a:bodyPr/>
                    <a:lstStyle/>
                    <a:p>
                      <a:pPr algn="l" fontAlgn="b"/>
                      <a:r>
                        <a:rPr lang="en-US" sz="1600" u="none" strike="noStrike" dirty="0">
                          <a:effectLst/>
                        </a:rPr>
                        <a:t>9835/3: Precursor cell lymphoblastic leukemia, NOS (OBS 2010+) see 9811/3</a:t>
                      </a:r>
                      <a:endParaRPr lang="en-US" sz="16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20872593"/>
                  </a:ext>
                </a:extLst>
              </a:tr>
              <a:tr h="326235">
                <a:tc>
                  <a:txBody>
                    <a:bodyPr/>
                    <a:lstStyle/>
                    <a:p>
                      <a:pPr algn="l" fontAlgn="b"/>
                      <a:r>
                        <a:rPr lang="en-US" sz="1600" u="none" strike="noStrike" dirty="0">
                          <a:effectLst/>
                        </a:rPr>
                        <a:t>9836/3: Precursor B-cell lymphoblastic leukemia (OBS 2010+) see code 9811/3</a:t>
                      </a:r>
                      <a:endParaRPr lang="en-US" sz="16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481163909"/>
                  </a:ext>
                </a:extLst>
              </a:tr>
              <a:tr h="326235">
                <a:tc>
                  <a:txBody>
                    <a:bodyPr/>
                    <a:lstStyle/>
                    <a:p>
                      <a:pPr algn="l" fontAlgn="b"/>
                      <a:r>
                        <a:rPr lang="en-US" sz="1600" u="none" strike="noStrike" dirty="0">
                          <a:effectLst/>
                        </a:rPr>
                        <a:t>9811/3: B lymphoblastic </a:t>
                      </a:r>
                      <a:r>
                        <a:rPr lang="en-US" sz="1600" u="none" strike="noStrike" dirty="0" err="1">
                          <a:effectLst/>
                        </a:rPr>
                        <a:t>leuk</a:t>
                      </a:r>
                      <a:r>
                        <a:rPr lang="en-US" sz="1600" u="none" strike="noStrike" dirty="0">
                          <a:effectLst/>
                        </a:rPr>
                        <a:t>/lymph, NOS</a:t>
                      </a:r>
                      <a:endParaRPr lang="en-US" sz="16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819797996"/>
                  </a:ext>
                </a:extLst>
              </a:tr>
              <a:tr h="326235">
                <a:tc>
                  <a:txBody>
                    <a:bodyPr/>
                    <a:lstStyle/>
                    <a:p>
                      <a:pPr algn="l" fontAlgn="b"/>
                      <a:r>
                        <a:rPr lang="en-US" sz="1600" u="none" strike="noStrike" dirty="0">
                          <a:effectLst/>
                        </a:rPr>
                        <a:t>9812/3: B </a:t>
                      </a:r>
                      <a:r>
                        <a:rPr lang="en-US" sz="1600" u="none" strike="noStrike" dirty="0" err="1">
                          <a:effectLst/>
                        </a:rPr>
                        <a:t>lymphobl</a:t>
                      </a:r>
                      <a:r>
                        <a:rPr lang="en-US" sz="1600" u="none" strike="noStrike" dirty="0">
                          <a:effectLst/>
                        </a:rPr>
                        <a:t> </a:t>
                      </a:r>
                      <a:r>
                        <a:rPr lang="en-US" sz="1600" u="none" strike="noStrike" dirty="0" err="1">
                          <a:effectLst/>
                        </a:rPr>
                        <a:t>leuk</a:t>
                      </a:r>
                      <a:r>
                        <a:rPr lang="en-US" sz="1600" u="none" strike="noStrike" dirty="0">
                          <a:effectLst/>
                        </a:rPr>
                        <a:t>/lymph w/t(9;22)(q34;q11.2); BCR-ABL1</a:t>
                      </a:r>
                      <a:endParaRPr lang="en-US" sz="16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92808887"/>
                  </a:ext>
                </a:extLst>
              </a:tr>
              <a:tr h="326235">
                <a:tc>
                  <a:txBody>
                    <a:bodyPr/>
                    <a:lstStyle/>
                    <a:p>
                      <a:pPr algn="l" fontAlgn="b"/>
                      <a:r>
                        <a:rPr lang="en-US" sz="1600" u="none" strike="noStrike" dirty="0">
                          <a:effectLst/>
                        </a:rPr>
                        <a:t>9813/3: B </a:t>
                      </a:r>
                      <a:r>
                        <a:rPr lang="en-US" sz="1600" u="none" strike="noStrike" dirty="0" err="1">
                          <a:effectLst/>
                        </a:rPr>
                        <a:t>lymphobl</a:t>
                      </a:r>
                      <a:r>
                        <a:rPr lang="en-US" sz="1600" u="none" strike="noStrike" dirty="0">
                          <a:effectLst/>
                        </a:rPr>
                        <a:t> </a:t>
                      </a:r>
                      <a:r>
                        <a:rPr lang="en-US" sz="1600" u="none" strike="noStrike" dirty="0" err="1">
                          <a:effectLst/>
                        </a:rPr>
                        <a:t>leuk</a:t>
                      </a:r>
                      <a:r>
                        <a:rPr lang="en-US" sz="1600" u="none" strike="noStrike" dirty="0">
                          <a:effectLst/>
                        </a:rPr>
                        <a:t>/lymph w/t(v;11q23); MLL rearranged</a:t>
                      </a:r>
                      <a:endParaRPr lang="en-US" sz="16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48670470"/>
                  </a:ext>
                </a:extLst>
              </a:tr>
              <a:tr h="326235">
                <a:tc>
                  <a:txBody>
                    <a:bodyPr/>
                    <a:lstStyle/>
                    <a:p>
                      <a:pPr algn="l" fontAlgn="b"/>
                      <a:r>
                        <a:rPr lang="en-US" sz="1600" u="none" strike="noStrike" dirty="0">
                          <a:effectLst/>
                        </a:rPr>
                        <a:t>9814/3: B </a:t>
                      </a:r>
                      <a:r>
                        <a:rPr lang="en-US" sz="1600" u="none" strike="noStrike" dirty="0" err="1">
                          <a:effectLst/>
                        </a:rPr>
                        <a:t>lymphobl</a:t>
                      </a:r>
                      <a:r>
                        <a:rPr lang="en-US" sz="1600" u="none" strike="noStrike" dirty="0">
                          <a:effectLst/>
                        </a:rPr>
                        <a:t> </a:t>
                      </a:r>
                      <a:r>
                        <a:rPr lang="en-US" sz="1600" u="none" strike="noStrike" dirty="0" err="1">
                          <a:effectLst/>
                        </a:rPr>
                        <a:t>leuk</a:t>
                      </a:r>
                      <a:r>
                        <a:rPr lang="en-US" sz="1600" u="none" strike="noStrike" dirty="0">
                          <a:effectLst/>
                        </a:rPr>
                        <a:t>/lymph w/t(12;21)(p13;q22);TEL-AML1</a:t>
                      </a:r>
                      <a:endParaRPr lang="en-US" sz="16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72964132"/>
                  </a:ext>
                </a:extLst>
              </a:tr>
              <a:tr h="326235">
                <a:tc>
                  <a:txBody>
                    <a:bodyPr/>
                    <a:lstStyle/>
                    <a:p>
                      <a:pPr algn="l" fontAlgn="b"/>
                      <a:r>
                        <a:rPr lang="en-US" sz="1600" u="none" strike="noStrike" dirty="0">
                          <a:effectLst/>
                        </a:rPr>
                        <a:t>9815/3: B lymphoblastic </a:t>
                      </a:r>
                      <a:r>
                        <a:rPr lang="en-US" sz="1600" u="none" strike="noStrike" dirty="0" err="1">
                          <a:effectLst/>
                        </a:rPr>
                        <a:t>leuk</a:t>
                      </a:r>
                      <a:r>
                        <a:rPr lang="en-US" sz="1600" u="none" strike="noStrike" dirty="0">
                          <a:effectLst/>
                        </a:rPr>
                        <a:t>/lymph w/</a:t>
                      </a:r>
                      <a:r>
                        <a:rPr lang="en-US" sz="1600" u="none" strike="noStrike" dirty="0" err="1">
                          <a:effectLst/>
                        </a:rPr>
                        <a:t>hyperdiploidy</a:t>
                      </a:r>
                      <a:endParaRPr lang="en-US" sz="16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92988523"/>
                  </a:ext>
                </a:extLst>
              </a:tr>
              <a:tr h="326235">
                <a:tc>
                  <a:txBody>
                    <a:bodyPr/>
                    <a:lstStyle/>
                    <a:p>
                      <a:pPr algn="l" fontAlgn="b"/>
                      <a:r>
                        <a:rPr lang="en-US" sz="1600" u="none" strike="noStrike" dirty="0">
                          <a:effectLst/>
                        </a:rPr>
                        <a:t>9816/3: B </a:t>
                      </a:r>
                      <a:r>
                        <a:rPr lang="en-US" sz="1600" u="none" strike="noStrike" dirty="0" err="1">
                          <a:effectLst/>
                        </a:rPr>
                        <a:t>lymphobl</a:t>
                      </a:r>
                      <a:r>
                        <a:rPr lang="en-US" sz="1600" u="none" strike="noStrike" dirty="0">
                          <a:effectLst/>
                        </a:rPr>
                        <a:t> </a:t>
                      </a:r>
                      <a:r>
                        <a:rPr lang="en-US" sz="1600" u="none" strike="noStrike" dirty="0" err="1">
                          <a:effectLst/>
                        </a:rPr>
                        <a:t>leuk</a:t>
                      </a:r>
                      <a:r>
                        <a:rPr lang="en-US" sz="1600" u="none" strike="noStrike" dirty="0">
                          <a:effectLst/>
                        </a:rPr>
                        <a:t>/lymph w/</a:t>
                      </a:r>
                      <a:r>
                        <a:rPr lang="en-US" sz="1600" u="none" strike="noStrike" dirty="0" err="1">
                          <a:effectLst/>
                        </a:rPr>
                        <a:t>hypodiploidy</a:t>
                      </a:r>
                      <a:r>
                        <a:rPr lang="en-US" sz="1600" u="none" strike="noStrike" dirty="0">
                          <a:effectLst/>
                        </a:rPr>
                        <a:t> (</a:t>
                      </a:r>
                      <a:r>
                        <a:rPr lang="en-US" sz="1600" u="none" strike="noStrike" dirty="0" err="1">
                          <a:effectLst/>
                        </a:rPr>
                        <a:t>hypodip</a:t>
                      </a:r>
                      <a:r>
                        <a:rPr lang="en-US" sz="1600" u="none" strike="noStrike" dirty="0">
                          <a:effectLst/>
                        </a:rPr>
                        <a:t> ALL)</a:t>
                      </a:r>
                      <a:endParaRPr lang="en-US" sz="16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162750495"/>
                  </a:ext>
                </a:extLst>
              </a:tr>
              <a:tr h="326235">
                <a:tc>
                  <a:txBody>
                    <a:bodyPr/>
                    <a:lstStyle/>
                    <a:p>
                      <a:pPr algn="l" fontAlgn="b"/>
                      <a:r>
                        <a:rPr lang="en-US" sz="1600" u="none" strike="noStrike" dirty="0">
                          <a:effectLst/>
                        </a:rPr>
                        <a:t>9817/3: B </a:t>
                      </a:r>
                      <a:r>
                        <a:rPr lang="en-US" sz="1600" u="none" strike="noStrike" dirty="0" err="1">
                          <a:effectLst/>
                        </a:rPr>
                        <a:t>lymphobl</a:t>
                      </a:r>
                      <a:r>
                        <a:rPr lang="en-US" sz="1600" u="none" strike="noStrike" dirty="0">
                          <a:effectLst/>
                        </a:rPr>
                        <a:t> </a:t>
                      </a:r>
                      <a:r>
                        <a:rPr lang="en-US" sz="1600" u="none" strike="noStrike" dirty="0" err="1">
                          <a:effectLst/>
                        </a:rPr>
                        <a:t>leuk</a:t>
                      </a:r>
                      <a:r>
                        <a:rPr lang="en-US" sz="1600" u="none" strike="noStrike" dirty="0">
                          <a:effectLst/>
                        </a:rPr>
                        <a:t>/lymph w/t(5;14)(q31;q32); IL3-IGH</a:t>
                      </a:r>
                      <a:endParaRPr lang="en-US" sz="16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077944342"/>
                  </a:ext>
                </a:extLst>
              </a:tr>
              <a:tr h="326235">
                <a:tc>
                  <a:txBody>
                    <a:bodyPr/>
                    <a:lstStyle/>
                    <a:p>
                      <a:pPr algn="l" fontAlgn="b"/>
                      <a:r>
                        <a:rPr lang="en-US" sz="1600" u="none" strike="noStrike" dirty="0">
                          <a:effectLst/>
                        </a:rPr>
                        <a:t>9818/3: B </a:t>
                      </a:r>
                      <a:r>
                        <a:rPr lang="en-US" sz="1600" u="none" strike="noStrike" dirty="0" err="1">
                          <a:effectLst/>
                        </a:rPr>
                        <a:t>lymphobl</a:t>
                      </a:r>
                      <a:r>
                        <a:rPr lang="en-US" sz="1600" u="none" strike="noStrike" dirty="0">
                          <a:effectLst/>
                        </a:rPr>
                        <a:t> </a:t>
                      </a:r>
                      <a:r>
                        <a:rPr lang="en-US" sz="1600" u="none" strike="noStrike" dirty="0" err="1">
                          <a:effectLst/>
                        </a:rPr>
                        <a:t>leuk</a:t>
                      </a:r>
                      <a:r>
                        <a:rPr lang="en-US" sz="1600" u="none" strike="noStrike" dirty="0">
                          <a:effectLst/>
                        </a:rPr>
                        <a:t>/lymph w/t(1;19)(q23;p13.3); E2A PBX1</a:t>
                      </a:r>
                      <a:endParaRPr lang="en-US" sz="16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291716708"/>
                  </a:ext>
                </a:extLst>
              </a:tr>
              <a:tr h="326235">
                <a:tc>
                  <a:txBody>
                    <a:bodyPr/>
                    <a:lstStyle/>
                    <a:p>
                      <a:pPr algn="l" fontAlgn="b"/>
                      <a:r>
                        <a:rPr lang="en-US" sz="1600" u="none" strike="noStrike" dirty="0">
                          <a:effectLst/>
                        </a:rPr>
                        <a:t>9837/3: Adult T-cell leukemia/lymphoma</a:t>
                      </a:r>
                      <a:endParaRPr lang="en-US" sz="1600" b="0" i="0" u="none" strike="noStrike" dirty="0">
                        <a:solidFill>
                          <a:srgbClr val="000000"/>
                        </a:solidFill>
                        <a:effectLst/>
                        <a:latin typeface="Calibri" panose="020F0502020204030204" pitchFamily="34" charset="0"/>
                      </a:endParaRP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10264324"/>
                  </a:ext>
                </a:extLst>
              </a:tr>
            </a:tbl>
          </a:graphicData>
        </a:graphic>
      </p:graphicFrame>
    </p:spTree>
    <p:extLst>
      <p:ext uri="{BB962C8B-B14F-4D97-AF65-F5344CB8AC3E}">
        <p14:creationId xmlns:p14="http://schemas.microsoft.com/office/powerpoint/2010/main" val="348527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2" presetClass="entr" presetSubtype="1"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p:tgtEl>
                                          <p:spTgt spid="4"/>
                                        </p:tgtEl>
                                        <p:attrNameLst>
                                          <p:attrName>ppt_y</p:attrName>
                                        </p:attrNameLst>
                                      </p:cBhvr>
                                      <p:tavLst>
                                        <p:tav tm="0">
                                          <p:val>
                                            <p:strVal val="#ppt_y-#ppt_h*1.125000"/>
                                          </p:val>
                                        </p:tav>
                                        <p:tav tm="100000">
                                          <p:val>
                                            <p:strVal val="#ppt_y"/>
                                          </p:val>
                                        </p:tav>
                                      </p:tavLst>
                                    </p:anim>
                                    <p:animEffect transition="in" filter="wipe(down)">
                                      <p:cBhvr>
                                        <p:cTn id="2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0"/>
            <a:ext cx="10018713" cy="1752599"/>
          </a:xfrm>
        </p:spPr>
        <p:txBody>
          <a:bodyPr>
            <a:normAutofit/>
          </a:bodyPr>
          <a:lstStyle/>
          <a:p>
            <a:r>
              <a:rPr lang="en-US" sz="4000" dirty="0"/>
              <a:t>Genomics &amp; Biospecimens Working Group</a:t>
            </a:r>
          </a:p>
        </p:txBody>
      </p:sp>
      <p:sp>
        <p:nvSpPr>
          <p:cNvPr id="3" name="Content Placeholder 2"/>
          <p:cNvSpPr>
            <a:spLocks noGrp="1"/>
          </p:cNvSpPr>
          <p:nvPr>
            <p:ph idx="1"/>
          </p:nvPr>
        </p:nvSpPr>
        <p:spPr>
          <a:xfrm>
            <a:off x="1484310" y="1535501"/>
            <a:ext cx="10018713" cy="4655749"/>
          </a:xfrm>
        </p:spPr>
        <p:txBody>
          <a:bodyPr>
            <a:normAutofit lnSpcReduction="10000"/>
          </a:bodyPr>
          <a:lstStyle/>
          <a:p>
            <a:r>
              <a:rPr lang="en-US" sz="2800" u="sng" dirty="0"/>
              <a:t>Chair:</a:t>
            </a:r>
            <a:r>
              <a:rPr lang="en-US" sz="2800" dirty="0"/>
              <a:t> </a:t>
            </a:r>
          </a:p>
          <a:p>
            <a:pPr lvl="1"/>
            <a:r>
              <a:rPr lang="en-US" sz="2400" dirty="0"/>
              <a:t>Eric Durbin, </a:t>
            </a:r>
            <a:r>
              <a:rPr lang="en-US" sz="2400" dirty="0" err="1"/>
              <a:t>DrPH</a:t>
            </a:r>
            <a:r>
              <a:rPr lang="en-US" sz="2400" dirty="0"/>
              <a:t>, MS (</a:t>
            </a:r>
            <a:r>
              <a:rPr lang="en-US" sz="2400" dirty="0" err="1"/>
              <a:t>Univ</a:t>
            </a:r>
            <a:r>
              <a:rPr lang="en-US" sz="2400" dirty="0"/>
              <a:t> of KY)</a:t>
            </a:r>
          </a:p>
          <a:p>
            <a:r>
              <a:rPr lang="en-US" sz="2800" u="sng" dirty="0"/>
              <a:t>Mission:</a:t>
            </a:r>
            <a:r>
              <a:rPr lang="en-US" sz="2800" dirty="0"/>
              <a:t> Identify sources of </a:t>
            </a:r>
            <a:r>
              <a:rPr lang="en-US" sz="2800" dirty="0" err="1"/>
              <a:t>biospecimens</a:t>
            </a:r>
            <a:r>
              <a:rPr lang="en-US" sz="2800" dirty="0"/>
              <a:t> and genomic and genetic data from NCCR patients and provide strategic planning for the cataloging, sharing, linking, integration and analysis through collaborations and partnerships.</a:t>
            </a:r>
          </a:p>
          <a:p>
            <a:pPr lvl="1"/>
            <a:r>
              <a:rPr lang="en-US" sz="2400" dirty="0"/>
              <a:t>Develop a process of linkage and access with groups holding genomic data on NCCR partnerships</a:t>
            </a:r>
          </a:p>
          <a:p>
            <a:pPr lvl="1"/>
            <a:r>
              <a:rPr lang="en-US" sz="2400" dirty="0"/>
              <a:t>Opportunity to leverage the SEER VTR process for accessing specimens outside the COG environment.</a:t>
            </a:r>
          </a:p>
        </p:txBody>
      </p:sp>
    </p:spTree>
    <p:extLst>
      <p:ext uri="{BB962C8B-B14F-4D97-AF65-F5344CB8AC3E}">
        <p14:creationId xmlns:p14="http://schemas.microsoft.com/office/powerpoint/2010/main" val="796020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0"/>
            <a:ext cx="10018713" cy="1752599"/>
          </a:xfrm>
        </p:spPr>
        <p:txBody>
          <a:bodyPr/>
          <a:lstStyle/>
          <a:p>
            <a:r>
              <a:rPr lang="en-US" dirty="0"/>
              <a:t>Genomics &amp; Biospecimens Working Group</a:t>
            </a:r>
          </a:p>
        </p:txBody>
      </p:sp>
      <p:sp>
        <p:nvSpPr>
          <p:cNvPr id="3" name="Content Placeholder 2"/>
          <p:cNvSpPr>
            <a:spLocks noGrp="1"/>
          </p:cNvSpPr>
          <p:nvPr>
            <p:ph idx="1"/>
          </p:nvPr>
        </p:nvSpPr>
        <p:spPr>
          <a:xfrm>
            <a:off x="1484308" y="1752599"/>
            <a:ext cx="10018713" cy="4012581"/>
          </a:xfrm>
        </p:spPr>
        <p:txBody>
          <a:bodyPr>
            <a:normAutofit/>
          </a:bodyPr>
          <a:lstStyle/>
          <a:p>
            <a:r>
              <a:rPr lang="en-US" sz="2800" dirty="0"/>
              <a:t>Inventory existing genomic data sources and evaluate the potential for linkages or other mechanisms for inclusion in the NCCR.  </a:t>
            </a:r>
          </a:p>
          <a:p>
            <a:pPr lvl="1"/>
            <a:r>
              <a:rPr lang="en-US" sz="2400" dirty="0"/>
              <a:t>PII for linking between data sources?</a:t>
            </a:r>
          </a:p>
          <a:p>
            <a:pPr lvl="1"/>
            <a:r>
              <a:rPr lang="en-US" sz="2400" dirty="0"/>
              <a:t>IRB approval required?</a:t>
            </a:r>
          </a:p>
          <a:p>
            <a:pPr lvl="1"/>
            <a:r>
              <a:rPr lang="en-US" sz="2400" dirty="0"/>
              <a:t>Coverage?</a:t>
            </a:r>
          </a:p>
          <a:p>
            <a:pPr lvl="1"/>
            <a:r>
              <a:rPr lang="en-US" sz="2400" dirty="0"/>
              <a:t>Known limitations?</a:t>
            </a:r>
          </a:p>
          <a:p>
            <a:pPr lvl="1"/>
            <a:r>
              <a:rPr lang="en-US" sz="2400" dirty="0"/>
              <a:t>Use restrictions?</a:t>
            </a:r>
          </a:p>
        </p:txBody>
      </p:sp>
    </p:spTree>
    <p:extLst>
      <p:ext uri="{BB962C8B-B14F-4D97-AF65-F5344CB8AC3E}">
        <p14:creationId xmlns:p14="http://schemas.microsoft.com/office/powerpoint/2010/main" val="1283163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Thank you</a:t>
            </a:r>
          </a:p>
        </p:txBody>
      </p:sp>
      <p:sp>
        <p:nvSpPr>
          <p:cNvPr id="5" name="Text Placeholder 4"/>
          <p:cNvSpPr>
            <a:spLocks noGrp="1"/>
          </p:cNvSpPr>
          <p:nvPr>
            <p:ph type="body" idx="1"/>
          </p:nvPr>
        </p:nvSpPr>
        <p:spPr/>
        <p:txBody>
          <a:bodyPr/>
          <a:lstStyle/>
          <a:p>
            <a:r>
              <a:rPr lang="en-US" dirty="0"/>
              <a:t>To participate in any NCCR Working Group, please email </a:t>
            </a:r>
            <a:r>
              <a:rPr lang="en-US" dirty="0">
                <a:hlinkClick r:id="rId2"/>
              </a:rPr>
              <a:t>shill@naaccr.org</a:t>
            </a:r>
            <a:r>
              <a:rPr lang="en-US" dirty="0"/>
              <a:t> </a:t>
            </a:r>
          </a:p>
        </p:txBody>
      </p:sp>
    </p:spTree>
    <p:extLst>
      <p:ext uri="{BB962C8B-B14F-4D97-AF65-F5344CB8AC3E}">
        <p14:creationId xmlns:p14="http://schemas.microsoft.com/office/powerpoint/2010/main" val="4255240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NCCR Working Groups</a:t>
            </a:r>
          </a:p>
        </p:txBody>
      </p:sp>
      <p:sp>
        <p:nvSpPr>
          <p:cNvPr id="3" name="Content Placeholder 2"/>
          <p:cNvSpPr>
            <a:spLocks noGrp="1"/>
          </p:cNvSpPr>
          <p:nvPr>
            <p:ph idx="1"/>
          </p:nvPr>
        </p:nvSpPr>
        <p:spPr>
          <a:xfrm>
            <a:off x="1484310" y="1971676"/>
            <a:ext cx="10018713" cy="3819526"/>
          </a:xfrm>
        </p:spPr>
        <p:txBody>
          <a:bodyPr/>
          <a:lstStyle/>
          <a:p>
            <a:pPr marL="0" indent="0">
              <a:buNone/>
            </a:pPr>
            <a:r>
              <a:rPr lang="en-US" dirty="0"/>
              <a:t>NCCR working groups serve in an advisory capacity to help NCI identify key activities, challenges and solutions related to the NCCR and to identify key areas on which the NCCR should focus. </a:t>
            </a:r>
          </a:p>
          <a:p>
            <a:pPr marL="742950"/>
            <a:r>
              <a:rPr lang="en-US" dirty="0"/>
              <a:t>Data Products</a:t>
            </a:r>
          </a:p>
          <a:p>
            <a:pPr marL="742950"/>
            <a:r>
              <a:rPr lang="en-US" dirty="0"/>
              <a:t>Data Access &amp; Data Release</a:t>
            </a:r>
          </a:p>
          <a:p>
            <a:pPr marL="742950"/>
            <a:r>
              <a:rPr lang="en-US" dirty="0"/>
              <a:t>Meta Data</a:t>
            </a:r>
          </a:p>
          <a:p>
            <a:pPr marL="742950"/>
            <a:r>
              <a:rPr lang="en-US" dirty="0"/>
              <a:t>Genomics &amp; Biospecimens</a:t>
            </a:r>
          </a:p>
        </p:txBody>
      </p:sp>
    </p:spTree>
    <p:extLst>
      <p:ext uri="{BB962C8B-B14F-4D97-AF65-F5344CB8AC3E}">
        <p14:creationId xmlns:p14="http://schemas.microsoft.com/office/powerpoint/2010/main" val="2348214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0"/>
            <a:ext cx="10018713" cy="1752599"/>
          </a:xfrm>
        </p:spPr>
        <p:txBody>
          <a:bodyPr>
            <a:normAutofit/>
          </a:bodyPr>
          <a:lstStyle/>
          <a:p>
            <a:r>
              <a:rPr lang="en-US" sz="4000" dirty="0"/>
              <a:t>Data Products Working Group</a:t>
            </a:r>
          </a:p>
        </p:txBody>
      </p:sp>
      <p:sp>
        <p:nvSpPr>
          <p:cNvPr id="3" name="Content Placeholder 2"/>
          <p:cNvSpPr>
            <a:spLocks noGrp="1"/>
          </p:cNvSpPr>
          <p:nvPr>
            <p:ph idx="1"/>
          </p:nvPr>
        </p:nvSpPr>
        <p:spPr>
          <a:xfrm>
            <a:off x="1484310" y="2035834"/>
            <a:ext cx="10018713" cy="4192437"/>
          </a:xfrm>
        </p:spPr>
        <p:txBody>
          <a:bodyPr>
            <a:normAutofit/>
          </a:bodyPr>
          <a:lstStyle/>
          <a:p>
            <a:r>
              <a:rPr lang="en-US" sz="2800" u="sng" dirty="0"/>
              <a:t>Co-Chairs:</a:t>
            </a:r>
            <a:r>
              <a:rPr lang="en-US" sz="2800" dirty="0"/>
              <a:t> </a:t>
            </a:r>
          </a:p>
          <a:p>
            <a:pPr lvl="1"/>
            <a:r>
              <a:rPr lang="en-US" sz="2400" dirty="0"/>
              <a:t>Dennis Deapen, </a:t>
            </a:r>
            <a:r>
              <a:rPr lang="en-US" sz="2400" dirty="0" err="1"/>
              <a:t>DrPH</a:t>
            </a:r>
            <a:r>
              <a:rPr lang="en-US" sz="2400" dirty="0"/>
              <a:t> (USC)</a:t>
            </a:r>
          </a:p>
          <a:p>
            <a:pPr lvl="1"/>
            <a:r>
              <a:rPr lang="en-US" sz="2400" dirty="0"/>
              <a:t>Amie Hwang, PhD, MPH (USC)</a:t>
            </a:r>
          </a:p>
          <a:p>
            <a:r>
              <a:rPr lang="en-US" sz="2800" u="sng" dirty="0"/>
              <a:t>Mission:</a:t>
            </a:r>
            <a:r>
              <a:rPr lang="en-US" sz="2800" dirty="0"/>
              <a:t> Comprehensively identify the data utilization potential for the NCCR and develop innovative data products that maximally utilize NCCR data and meet the research needs of the pediatric and AYA cancer research community, while assuring compliance with all data use and protection requirements.</a:t>
            </a:r>
          </a:p>
          <a:p>
            <a:endParaRPr lang="en-US" dirty="0"/>
          </a:p>
        </p:txBody>
      </p:sp>
    </p:spTree>
    <p:extLst>
      <p:ext uri="{BB962C8B-B14F-4D97-AF65-F5344CB8AC3E}">
        <p14:creationId xmlns:p14="http://schemas.microsoft.com/office/powerpoint/2010/main" val="1471307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FB00F26-9994-4347-A62B-6BD8BAE1DBB2}"/>
              </a:ext>
            </a:extLst>
          </p:cNvPr>
          <p:cNvSpPr>
            <a:spLocks noGrp="1"/>
          </p:cNvSpPr>
          <p:nvPr>
            <p:ph type="title"/>
          </p:nvPr>
        </p:nvSpPr>
        <p:spPr>
          <a:xfrm>
            <a:off x="354664" y="62206"/>
            <a:ext cx="10408346" cy="380459"/>
          </a:xfrm>
        </p:spPr>
        <p:txBody>
          <a:bodyPr>
            <a:noAutofit/>
          </a:bodyPr>
          <a:lstStyle/>
          <a:p>
            <a:r>
              <a:rPr lang="en-US" sz="2800" b="1" dirty="0"/>
              <a:t>NCCR Data Products Schematic -DRAFT</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5508" y="442665"/>
            <a:ext cx="11866054" cy="6411595"/>
          </a:xfrm>
          <a:prstGeom prst="rect">
            <a:avLst/>
          </a:prstGeom>
        </p:spPr>
      </p:pic>
    </p:spTree>
    <p:extLst>
      <p:ext uri="{BB962C8B-B14F-4D97-AF65-F5344CB8AC3E}">
        <p14:creationId xmlns:p14="http://schemas.microsoft.com/office/powerpoint/2010/main" val="1474851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014" y="292581"/>
            <a:ext cx="11610808" cy="1013800"/>
          </a:xfrm>
        </p:spPr>
        <p:txBody>
          <a:bodyPr>
            <a:noAutofit/>
          </a:bodyPr>
          <a:lstStyle/>
          <a:p>
            <a:r>
              <a:rPr lang="en-US" sz="4000" dirty="0"/>
              <a:t>Data Access &amp; Release Working Group</a:t>
            </a:r>
          </a:p>
        </p:txBody>
      </p:sp>
      <p:sp>
        <p:nvSpPr>
          <p:cNvPr id="3" name="Content Placeholder 2"/>
          <p:cNvSpPr>
            <a:spLocks noGrp="1"/>
          </p:cNvSpPr>
          <p:nvPr>
            <p:ph idx="1"/>
          </p:nvPr>
        </p:nvSpPr>
        <p:spPr>
          <a:xfrm>
            <a:off x="1493835" y="2438399"/>
            <a:ext cx="10018713" cy="3124201"/>
          </a:xfrm>
        </p:spPr>
        <p:txBody>
          <a:bodyPr>
            <a:noAutofit/>
          </a:bodyPr>
          <a:lstStyle/>
          <a:p>
            <a:r>
              <a:rPr lang="en-US" sz="2800" u="sng" dirty="0"/>
              <a:t>Co-Chairs:</a:t>
            </a:r>
            <a:r>
              <a:rPr lang="en-US" sz="2800" dirty="0"/>
              <a:t> </a:t>
            </a:r>
          </a:p>
          <a:p>
            <a:pPr lvl="1"/>
            <a:r>
              <a:rPr lang="en-US" sz="2400" dirty="0"/>
              <a:t>Stephanie Hill, MPH, CTR (NAACCR)</a:t>
            </a:r>
          </a:p>
          <a:p>
            <a:pPr lvl="1"/>
            <a:r>
              <a:rPr lang="en-US" sz="2400" dirty="0"/>
              <a:t>Castine Clerkin, MS, CTR (NAACCR)</a:t>
            </a:r>
          </a:p>
          <a:p>
            <a:r>
              <a:rPr lang="en-US" sz="2800" u="sng" dirty="0"/>
              <a:t>Mission:</a:t>
            </a:r>
            <a:r>
              <a:rPr lang="en-US" sz="2800" dirty="0"/>
              <a:t> Develop the policies, procedures and infrastructure to support efficient, confidential and secure data submission, access and release/use for the NCCR.</a:t>
            </a:r>
          </a:p>
          <a:p>
            <a:pPr lvl="1"/>
            <a:r>
              <a:rPr lang="en-US" sz="2400" dirty="0"/>
              <a:t>Data Process vs. Data Products</a:t>
            </a:r>
          </a:p>
        </p:txBody>
      </p:sp>
    </p:spTree>
    <p:extLst>
      <p:ext uri="{BB962C8B-B14F-4D97-AF65-F5344CB8AC3E}">
        <p14:creationId xmlns:p14="http://schemas.microsoft.com/office/powerpoint/2010/main" val="2638079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84309" y="0"/>
            <a:ext cx="10018713" cy="1752599"/>
          </a:xfrm>
        </p:spPr>
        <p:txBody>
          <a:bodyPr/>
          <a:lstStyle/>
          <a:p>
            <a:r>
              <a:rPr lang="en-US" dirty="0"/>
              <a:t>Data Process Access &amp; Release</a:t>
            </a:r>
          </a:p>
        </p:txBody>
      </p:sp>
      <p:sp>
        <p:nvSpPr>
          <p:cNvPr id="5" name="Content Placeholder 4"/>
          <p:cNvSpPr>
            <a:spLocks noGrp="1"/>
          </p:cNvSpPr>
          <p:nvPr>
            <p:ph idx="1"/>
          </p:nvPr>
        </p:nvSpPr>
        <p:spPr>
          <a:xfrm>
            <a:off x="1484310" y="2191109"/>
            <a:ext cx="10018713" cy="3600091"/>
          </a:xfrm>
        </p:spPr>
        <p:txBody>
          <a:bodyPr/>
          <a:lstStyle/>
          <a:p>
            <a:r>
              <a:rPr lang="en-US" dirty="0"/>
              <a:t>Common Rule and Public Health Surveillance</a:t>
            </a:r>
          </a:p>
          <a:p>
            <a:r>
              <a:rPr lang="en-US" dirty="0"/>
              <a:t>Sharing of data between central cancer registries</a:t>
            </a:r>
          </a:p>
          <a:p>
            <a:pPr lvl="1"/>
            <a:r>
              <a:rPr lang="en-US" dirty="0"/>
              <a:t>De-duplication and ownership across registries</a:t>
            </a:r>
          </a:p>
          <a:p>
            <a:pPr lvl="1"/>
            <a:r>
              <a:rPr lang="en-US" dirty="0"/>
              <a:t>Identification of SMNs across registries</a:t>
            </a:r>
          </a:p>
          <a:p>
            <a:r>
              <a:rPr lang="en-US" dirty="0"/>
              <a:t>Quality control</a:t>
            </a:r>
          </a:p>
          <a:p>
            <a:r>
              <a:rPr lang="en-US" dirty="0"/>
              <a:t>Central registry access to and use of linked data </a:t>
            </a:r>
          </a:p>
          <a:p>
            <a:endParaRPr lang="en-US" dirty="0"/>
          </a:p>
        </p:txBody>
      </p:sp>
    </p:spTree>
    <p:extLst>
      <p:ext uri="{BB962C8B-B14F-4D97-AF65-F5344CB8AC3E}">
        <p14:creationId xmlns:p14="http://schemas.microsoft.com/office/powerpoint/2010/main" val="2854724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18713" cy="1752599"/>
          </a:xfrm>
        </p:spPr>
        <p:txBody>
          <a:bodyPr/>
          <a:lstStyle/>
          <a:p>
            <a:r>
              <a:rPr lang="en-US" dirty="0"/>
              <a:t>Data Product Access &amp; Release</a:t>
            </a:r>
          </a:p>
        </p:txBody>
      </p:sp>
      <p:sp>
        <p:nvSpPr>
          <p:cNvPr id="3" name="Content Placeholder 2"/>
          <p:cNvSpPr>
            <a:spLocks noGrp="1"/>
          </p:cNvSpPr>
          <p:nvPr>
            <p:ph idx="1"/>
          </p:nvPr>
        </p:nvSpPr>
        <p:spPr/>
        <p:txBody>
          <a:bodyPr/>
          <a:lstStyle/>
          <a:p>
            <a:r>
              <a:rPr lang="en-US" dirty="0"/>
              <a:t>Multiple levels and modes of data access to maximize patient privacy and security while promoting data utilization to support research</a:t>
            </a:r>
          </a:p>
          <a:p>
            <a:r>
              <a:rPr lang="en-US" dirty="0"/>
              <a:t>Establish user authentication and authorization system</a:t>
            </a:r>
          </a:p>
          <a:p>
            <a:r>
              <a:rPr lang="en-US" dirty="0"/>
              <a:t>Identify access/release restrictions for linked data sources </a:t>
            </a:r>
          </a:p>
          <a:p>
            <a:r>
              <a:rPr lang="en-US" dirty="0"/>
              <a:t>Develop criteria to evaluate “fitness for use” of linked data </a:t>
            </a:r>
          </a:p>
          <a:p>
            <a:endParaRPr lang="en-US" dirty="0"/>
          </a:p>
        </p:txBody>
      </p:sp>
    </p:spTree>
    <p:extLst>
      <p:ext uri="{BB962C8B-B14F-4D97-AF65-F5344CB8AC3E}">
        <p14:creationId xmlns:p14="http://schemas.microsoft.com/office/powerpoint/2010/main" val="627792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18713" cy="1752599"/>
          </a:xfrm>
        </p:spPr>
        <p:txBody>
          <a:bodyPr>
            <a:normAutofit/>
          </a:bodyPr>
          <a:lstStyle/>
          <a:p>
            <a:r>
              <a:rPr lang="en-US" sz="4000" dirty="0"/>
              <a:t>Meta Data Working Group</a:t>
            </a:r>
          </a:p>
        </p:txBody>
      </p:sp>
      <p:sp>
        <p:nvSpPr>
          <p:cNvPr id="3" name="Content Placeholder 2"/>
          <p:cNvSpPr>
            <a:spLocks noGrp="1"/>
          </p:cNvSpPr>
          <p:nvPr>
            <p:ph idx="1"/>
          </p:nvPr>
        </p:nvSpPr>
        <p:spPr>
          <a:xfrm>
            <a:off x="1484311" y="1371600"/>
            <a:ext cx="10018713" cy="4552950"/>
          </a:xfrm>
        </p:spPr>
        <p:txBody>
          <a:bodyPr/>
          <a:lstStyle/>
          <a:p>
            <a:r>
              <a:rPr lang="en-US" sz="2800" u="sng" dirty="0"/>
              <a:t>Co-Chairs:</a:t>
            </a:r>
            <a:r>
              <a:rPr lang="en-US" sz="2800" dirty="0"/>
              <a:t> </a:t>
            </a:r>
          </a:p>
          <a:p>
            <a:pPr lvl="1"/>
            <a:r>
              <a:rPr lang="en-US" sz="2400" dirty="0"/>
              <a:t>Sumit Gupta, MD, PhD (SickKids)</a:t>
            </a:r>
          </a:p>
          <a:p>
            <a:pPr lvl="1"/>
            <a:r>
              <a:rPr lang="en-US" sz="2400" dirty="0"/>
              <a:t>Todd Gibson, PhD (NCI)</a:t>
            </a:r>
          </a:p>
          <a:p>
            <a:r>
              <a:rPr lang="en-US" sz="2800" u="sng" dirty="0"/>
              <a:t>Mission:</a:t>
            </a:r>
            <a:r>
              <a:rPr lang="en-US" sz="2800" dirty="0"/>
              <a:t> Ensure consistency across coding and identify specific cancers that may need further assessment.</a:t>
            </a:r>
          </a:p>
          <a:p>
            <a:r>
              <a:rPr lang="en-US" sz="2800" u="sng" dirty="0"/>
              <a:t>Current Focus: </a:t>
            </a:r>
            <a:r>
              <a:rPr lang="en-US" sz="2800" dirty="0"/>
              <a:t>Translating histologic/ICCC groupings into clinically-significant classifications, accounting for changes to coding schema over time.  </a:t>
            </a:r>
          </a:p>
          <a:p>
            <a:pPr marL="0" indent="0">
              <a:buNone/>
            </a:pPr>
            <a:endParaRPr lang="en-US" dirty="0"/>
          </a:p>
        </p:txBody>
      </p:sp>
    </p:spTree>
    <p:extLst>
      <p:ext uri="{BB962C8B-B14F-4D97-AF65-F5344CB8AC3E}">
        <p14:creationId xmlns:p14="http://schemas.microsoft.com/office/powerpoint/2010/main" val="2224215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B9A5D-B95F-AE40-A812-77FD43A16C85}"/>
              </a:ext>
            </a:extLst>
          </p:cNvPr>
          <p:cNvSpPr>
            <a:spLocks noGrp="1"/>
          </p:cNvSpPr>
          <p:nvPr>
            <p:ph type="title"/>
          </p:nvPr>
        </p:nvSpPr>
        <p:spPr>
          <a:xfrm>
            <a:off x="1478273" y="132726"/>
            <a:ext cx="10515600" cy="585851"/>
          </a:xfrm>
        </p:spPr>
        <p:txBody>
          <a:bodyPr>
            <a:normAutofit fontScale="90000"/>
          </a:bodyPr>
          <a:lstStyle/>
          <a:p>
            <a:r>
              <a:rPr lang="en-US" dirty="0"/>
              <a:t>Meta Data Working Group Goals</a:t>
            </a:r>
          </a:p>
        </p:txBody>
      </p:sp>
      <p:sp>
        <p:nvSpPr>
          <p:cNvPr id="3" name="Content Placeholder 2">
            <a:extLst>
              <a:ext uri="{FF2B5EF4-FFF2-40B4-BE49-F238E27FC236}">
                <a16:creationId xmlns:a16="http://schemas.microsoft.com/office/drawing/2014/main" id="{5A52B9C7-1F0D-B74A-8D59-87CA6E2D60CA}"/>
              </a:ext>
            </a:extLst>
          </p:cNvPr>
          <p:cNvSpPr>
            <a:spLocks noGrp="1"/>
          </p:cNvSpPr>
          <p:nvPr>
            <p:ph idx="1"/>
          </p:nvPr>
        </p:nvSpPr>
        <p:spPr>
          <a:xfrm>
            <a:off x="1226110" y="1012613"/>
            <a:ext cx="4099377" cy="5462016"/>
          </a:xfrm>
        </p:spPr>
        <p:txBody>
          <a:bodyPr>
            <a:normAutofit fontScale="77500" lnSpcReduction="20000"/>
          </a:bodyPr>
          <a:lstStyle/>
          <a:p>
            <a:r>
              <a:rPr lang="en-US" dirty="0"/>
              <a:t>Determine ”core framework” of already existent data in registries (histology, site)</a:t>
            </a:r>
          </a:p>
          <a:p>
            <a:endParaRPr lang="en-US" dirty="0"/>
          </a:p>
          <a:p>
            <a:r>
              <a:rPr lang="en-US" dirty="0"/>
              <a:t>Determine what “levels” of these variables are most appropriate to clinical practice given current data</a:t>
            </a:r>
          </a:p>
          <a:p>
            <a:endParaRPr lang="en-US" dirty="0"/>
          </a:p>
          <a:p>
            <a:r>
              <a:rPr lang="en-US" dirty="0"/>
              <a:t>Recommendations for improving these going forward (e.g. level of detail)</a:t>
            </a:r>
          </a:p>
          <a:p>
            <a:endParaRPr lang="en-US" dirty="0"/>
          </a:p>
          <a:p>
            <a:r>
              <a:rPr lang="en-US" dirty="0"/>
              <a:t>Recommendations for additional data that would build upon this framework</a:t>
            </a:r>
          </a:p>
          <a:p>
            <a:pPr lvl="1"/>
            <a:r>
              <a:rPr lang="en-US" dirty="0"/>
              <a:t>Other data available from registries</a:t>
            </a:r>
          </a:p>
          <a:p>
            <a:pPr lvl="1"/>
            <a:r>
              <a:rPr lang="en-US" dirty="0"/>
              <a:t>Supplemental data awards</a:t>
            </a:r>
          </a:p>
          <a:p>
            <a:pPr lvl="1"/>
            <a:r>
              <a:rPr lang="en-US" dirty="0"/>
              <a:t>Linkages to other data sources</a:t>
            </a:r>
          </a:p>
          <a:p>
            <a:pPr marL="0" indent="0">
              <a:buNone/>
            </a:pPr>
            <a:endParaRPr lang="en-US" dirty="0"/>
          </a:p>
        </p:txBody>
      </p:sp>
      <p:sp>
        <p:nvSpPr>
          <p:cNvPr id="4" name="Rectangle 3">
            <a:extLst>
              <a:ext uri="{FF2B5EF4-FFF2-40B4-BE49-F238E27FC236}">
                <a16:creationId xmlns:a16="http://schemas.microsoft.com/office/drawing/2014/main" id="{83FDFBAA-4E46-9C47-AD09-52A89646EF59}"/>
              </a:ext>
            </a:extLst>
          </p:cNvPr>
          <p:cNvSpPr/>
          <p:nvPr/>
        </p:nvSpPr>
        <p:spPr>
          <a:xfrm>
            <a:off x="6391276" y="5491857"/>
            <a:ext cx="4897365" cy="585216"/>
          </a:xfrm>
          <a:prstGeom prst="rect">
            <a:avLst/>
          </a:prstGeom>
          <a:solidFill>
            <a:srgbClr val="595959"/>
          </a:solidFill>
          <a:ln>
            <a:solidFill>
              <a:srgbClr val="595959"/>
            </a:solidFill>
          </a:ln>
          <a:effectLst>
            <a:outerShdw blurRad="50800" dist="38100" dir="2700000" algn="tl"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SITE		HISTOLOGY</a:t>
            </a:r>
          </a:p>
        </p:txBody>
      </p:sp>
      <p:sp>
        <p:nvSpPr>
          <p:cNvPr id="5" name="Rectangle 4">
            <a:extLst>
              <a:ext uri="{FF2B5EF4-FFF2-40B4-BE49-F238E27FC236}">
                <a16:creationId xmlns:a16="http://schemas.microsoft.com/office/drawing/2014/main" id="{BED91377-FA95-9846-97BC-A74CECA06656}"/>
              </a:ext>
            </a:extLst>
          </p:cNvPr>
          <p:cNvSpPr/>
          <p:nvPr/>
        </p:nvSpPr>
        <p:spPr>
          <a:xfrm>
            <a:off x="6659297" y="978595"/>
            <a:ext cx="1032129" cy="4511040"/>
          </a:xfrm>
          <a:prstGeom prst="rect">
            <a:avLst/>
          </a:prstGeom>
          <a:effectLst>
            <a:outerShdw blurRad="50800" dist="38100" dir="2700000" algn="tl" rotWithShape="0">
              <a:prstClr val="black">
                <a:alpha val="40000"/>
              </a:prstClr>
            </a:outerShdw>
          </a:effectLst>
          <a:scene3d>
            <a:camera prst="orthographicFront">
              <a:rot lat="0" lon="0" rev="0"/>
            </a:camera>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Other Registry Data</a:t>
            </a:r>
          </a:p>
        </p:txBody>
      </p:sp>
      <p:sp>
        <p:nvSpPr>
          <p:cNvPr id="6" name="Rectangle 5">
            <a:extLst>
              <a:ext uri="{FF2B5EF4-FFF2-40B4-BE49-F238E27FC236}">
                <a16:creationId xmlns:a16="http://schemas.microsoft.com/office/drawing/2014/main" id="{42A5DBE6-8D73-7948-AF85-C8126CB15F8B}"/>
              </a:ext>
            </a:extLst>
          </p:cNvPr>
          <p:cNvSpPr/>
          <p:nvPr/>
        </p:nvSpPr>
        <p:spPr>
          <a:xfrm>
            <a:off x="8062906" y="978595"/>
            <a:ext cx="1545911" cy="4511040"/>
          </a:xfrm>
          <a:prstGeom prst="rect">
            <a:avLst/>
          </a:prstGeom>
          <a:effectLst>
            <a:outerShdw blurRad="50800" dist="38100" dir="2700000" algn="tl" rotWithShape="0">
              <a:prstClr val="black">
                <a:alpha val="40000"/>
              </a:prstClr>
            </a:outerShdw>
          </a:effectLst>
          <a:scene3d>
            <a:camera prst="orthographicFront">
              <a:rot lat="0" lon="0" rev="0"/>
            </a:camera>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Data</a:t>
            </a:r>
          </a:p>
          <a:p>
            <a:pPr algn="ctr"/>
            <a:r>
              <a:rPr lang="en-US" dirty="0"/>
              <a:t>Supplements</a:t>
            </a:r>
          </a:p>
        </p:txBody>
      </p:sp>
      <p:sp>
        <p:nvSpPr>
          <p:cNvPr id="7" name="Rectangle 6">
            <a:extLst>
              <a:ext uri="{FF2B5EF4-FFF2-40B4-BE49-F238E27FC236}">
                <a16:creationId xmlns:a16="http://schemas.microsoft.com/office/drawing/2014/main" id="{A1357035-5937-A240-A7D0-BDEF6556C6D3}"/>
              </a:ext>
            </a:extLst>
          </p:cNvPr>
          <p:cNvSpPr/>
          <p:nvPr/>
        </p:nvSpPr>
        <p:spPr>
          <a:xfrm>
            <a:off x="10008865" y="978595"/>
            <a:ext cx="1032129" cy="4511040"/>
          </a:xfrm>
          <a:prstGeom prst="rect">
            <a:avLst/>
          </a:prstGeom>
          <a:effectLst>
            <a:outerShdw blurRad="50800" dist="38100" dir="2700000" algn="tl" rotWithShape="0">
              <a:prstClr val="black">
                <a:alpha val="40000"/>
              </a:prstClr>
            </a:outerShdw>
          </a:effectLst>
          <a:scene3d>
            <a:camera prst="orthographicFront">
              <a:rot lat="0" lon="0" rev="0"/>
            </a:camera>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Other Data Sources</a:t>
            </a:r>
          </a:p>
        </p:txBody>
      </p:sp>
      <p:sp>
        <p:nvSpPr>
          <p:cNvPr id="8" name="Left Brace 7">
            <a:extLst>
              <a:ext uri="{FF2B5EF4-FFF2-40B4-BE49-F238E27FC236}">
                <a16:creationId xmlns:a16="http://schemas.microsoft.com/office/drawing/2014/main" id="{CF805024-1EF3-874A-A6F1-E5DA1FE456A8}"/>
              </a:ext>
            </a:extLst>
          </p:cNvPr>
          <p:cNvSpPr/>
          <p:nvPr/>
        </p:nvSpPr>
        <p:spPr>
          <a:xfrm>
            <a:off x="6174098" y="978595"/>
            <a:ext cx="369579" cy="4398266"/>
          </a:xfrm>
          <a:prstGeom prst="lef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Right Brace 9">
            <a:extLst>
              <a:ext uri="{FF2B5EF4-FFF2-40B4-BE49-F238E27FC236}">
                <a16:creationId xmlns:a16="http://schemas.microsoft.com/office/drawing/2014/main" id="{8629C2FB-B8AB-5041-A401-1379321E0204}"/>
              </a:ext>
            </a:extLst>
          </p:cNvPr>
          <p:cNvSpPr/>
          <p:nvPr/>
        </p:nvSpPr>
        <p:spPr>
          <a:xfrm>
            <a:off x="11320461" y="1012887"/>
            <a:ext cx="328616" cy="5064186"/>
          </a:xfrm>
          <a:prstGeom prst="righ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TextBox 10">
            <a:extLst>
              <a:ext uri="{FF2B5EF4-FFF2-40B4-BE49-F238E27FC236}">
                <a16:creationId xmlns:a16="http://schemas.microsoft.com/office/drawing/2014/main" id="{C2F8BEED-C23D-B14D-AE8A-0B2B318DF08E}"/>
              </a:ext>
            </a:extLst>
          </p:cNvPr>
          <p:cNvSpPr txBox="1"/>
          <p:nvPr/>
        </p:nvSpPr>
        <p:spPr>
          <a:xfrm>
            <a:off x="5341105" y="2716063"/>
            <a:ext cx="817083" cy="923330"/>
          </a:xfrm>
          <a:prstGeom prst="rect">
            <a:avLst/>
          </a:prstGeom>
          <a:noFill/>
        </p:spPr>
        <p:txBody>
          <a:bodyPr wrap="none" rtlCol="0">
            <a:spAutoFit/>
          </a:bodyPr>
          <a:lstStyle/>
          <a:p>
            <a:r>
              <a:rPr lang="en-US" dirty="0"/>
              <a:t>Stage?</a:t>
            </a:r>
          </a:p>
          <a:p>
            <a:r>
              <a:rPr lang="en-US" dirty="0"/>
              <a:t>NSPs?</a:t>
            </a:r>
          </a:p>
          <a:p>
            <a:r>
              <a:rPr lang="en-US" dirty="0"/>
              <a:t>Others</a:t>
            </a:r>
          </a:p>
        </p:txBody>
      </p:sp>
      <p:sp>
        <p:nvSpPr>
          <p:cNvPr id="12" name="TextBox 11">
            <a:extLst>
              <a:ext uri="{FF2B5EF4-FFF2-40B4-BE49-F238E27FC236}">
                <a16:creationId xmlns:a16="http://schemas.microsoft.com/office/drawing/2014/main" id="{483235E2-98AD-4A41-A538-92CD170CF406}"/>
              </a:ext>
            </a:extLst>
          </p:cNvPr>
          <p:cNvSpPr txBox="1"/>
          <p:nvPr/>
        </p:nvSpPr>
        <p:spPr>
          <a:xfrm rot="5400000">
            <a:off x="11111223" y="3316452"/>
            <a:ext cx="1570110" cy="369332"/>
          </a:xfrm>
          <a:prstGeom prst="rect">
            <a:avLst/>
          </a:prstGeom>
          <a:noFill/>
        </p:spPr>
        <p:txBody>
          <a:bodyPr wrap="none" rtlCol="0">
            <a:spAutoFit/>
          </a:bodyPr>
          <a:lstStyle/>
          <a:p>
            <a:r>
              <a:rPr lang="en-US" dirty="0"/>
              <a:t>Harmonization</a:t>
            </a:r>
          </a:p>
        </p:txBody>
      </p:sp>
    </p:spTree>
    <p:extLst>
      <p:ext uri="{BB962C8B-B14F-4D97-AF65-F5344CB8AC3E}">
        <p14:creationId xmlns:p14="http://schemas.microsoft.com/office/powerpoint/2010/main" val="860822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P spid="6" grpId="0" animBg="1"/>
      <p:bldP spid="7" grpId="0" animBg="1"/>
      <p:bldP spid="8" grpId="0" animBg="1"/>
      <p:bldP spid="10" grpId="0" animBg="1"/>
      <p:bldP spid="11" grpId="0"/>
      <p:bldP spid="1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682234CFCADEC4781492B0245941B3D" ma:contentTypeVersion="8" ma:contentTypeDescription="Create a new document." ma:contentTypeScope="" ma:versionID="9645015943353dfac4623e7125123b42">
  <xsd:schema xmlns:xsd="http://www.w3.org/2001/XMLSchema" xmlns:xs="http://www.w3.org/2001/XMLSchema" xmlns:p="http://schemas.microsoft.com/office/2006/metadata/properties" xmlns:ns2="0f445d48-f5dd-4696-ba16-7766ed970f15" xmlns:ns3="9ce50b0f-2423-4929-9f50-4fe8e7f79deb" targetNamespace="http://schemas.microsoft.com/office/2006/metadata/properties" ma:root="true" ma:fieldsID="18932721fe931b78c56005a5f8ab6ede" ns2:_="" ns3:_="">
    <xsd:import namespace="0f445d48-f5dd-4696-ba16-7766ed970f15"/>
    <xsd:import namespace="9ce50b0f-2423-4929-9f50-4fe8e7f79deb"/>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445d48-f5dd-4696-ba16-7766ed970f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ce50b0f-2423-4929-9f50-4fe8e7f79de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0E0F171-7A9D-41D3-8D54-9EAA94291D53}"/>
</file>

<file path=customXml/itemProps2.xml><?xml version="1.0" encoding="utf-8"?>
<ds:datastoreItem xmlns:ds="http://schemas.openxmlformats.org/officeDocument/2006/customXml" ds:itemID="{B4E26088-EC1F-4EE5-A5E4-3DACD82EC75D}"/>
</file>

<file path=customXml/itemProps3.xml><?xml version="1.0" encoding="utf-8"?>
<ds:datastoreItem xmlns:ds="http://schemas.openxmlformats.org/officeDocument/2006/customXml" ds:itemID="{840CD506-CBCE-4B37-ABD0-2E682DF5709B}"/>
</file>

<file path=docProps/app.xml><?xml version="1.0" encoding="utf-8"?>
<Properties xmlns="http://schemas.openxmlformats.org/officeDocument/2006/extended-properties" xmlns:vt="http://schemas.openxmlformats.org/officeDocument/2006/docPropsVTypes">
  <Template>TM03457496[[fn=Parallax]]</Template>
  <TotalTime>4286</TotalTime>
  <Words>865</Words>
  <Application>Microsoft Office PowerPoint</Application>
  <PresentationFormat>Widescreen</PresentationFormat>
  <Paragraphs>103</Paragraphs>
  <Slides>13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Corbel</vt:lpstr>
      <vt:lpstr>Parallax</vt:lpstr>
      <vt:lpstr>NCCR Working Groups</vt:lpstr>
      <vt:lpstr>NCCR Working Groups</vt:lpstr>
      <vt:lpstr>Data Products Working Group</vt:lpstr>
      <vt:lpstr>NCCR Data Products Schematic -DRAFT</vt:lpstr>
      <vt:lpstr>Data Access &amp; Release Working Group</vt:lpstr>
      <vt:lpstr>Data Process Access &amp; Release</vt:lpstr>
      <vt:lpstr>Data Product Access &amp; Release</vt:lpstr>
      <vt:lpstr>Meta Data Working Group</vt:lpstr>
      <vt:lpstr>Meta Data Working Group Goals</vt:lpstr>
      <vt:lpstr>International Classification of Childhood Cancer (ICCC)</vt:lpstr>
      <vt:lpstr>Genomics &amp; Biospecimens Working Group</vt:lpstr>
      <vt:lpstr>Genomics &amp; Biospecimens Working Group</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NCCR Working Groups</dc:title>
  <dc:creator>Stephanie M. Hill</dc:creator>
  <cp:lastModifiedBy>Goderre Jones, Johanna (NIH/NCI) [C]</cp:lastModifiedBy>
  <cp:revision>25</cp:revision>
  <dcterms:created xsi:type="dcterms:W3CDTF">2021-02-04T15:45:17Z</dcterms:created>
  <dcterms:modified xsi:type="dcterms:W3CDTF">2021-02-08T15:18:58Z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0x0101001682234CFCADEC4781492B0245941B3D</vt:lpwstr>
  </property>
</Properties>
</file>