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diagrams/data5.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diagrams/data10.xml" ContentType="application/vnd.openxmlformats-officedocument.drawingml.diagramData+xml"/>
  <Override PartName="/ppt/diagrams/data9.xml" ContentType="application/vnd.openxmlformats-officedocument.drawingml.diagramData+xml"/>
  <Override PartName="/ppt/diagrams/data8.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diagrams/data3.xml" ContentType="application/vnd.openxmlformats-officedocument.drawingml.diagramData+xml"/>
  <Override PartName="/ppt/diagrams/data4.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26.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diagrams/drawing7.xml" ContentType="application/vnd.ms-office.drawingml.diagramDrawing+xml"/>
  <Override PartName="/ppt/theme/theme3.xml" ContentType="application/vnd.openxmlformats-officedocument.theme+xml"/>
  <Override PartName="/ppt/diagrams/drawing5.xml" ContentType="application/vnd.ms-office.drawingml.diagramDrawing+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colors5.xml" ContentType="application/vnd.openxmlformats-officedocument.drawingml.diagramColors+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colors6.xml" ContentType="application/vnd.openxmlformats-officedocument.drawingml.diagramColors+xml"/>
  <Override PartName="/ppt/diagrams/quickStyle5.xml" ContentType="application/vnd.openxmlformats-officedocument.drawingml.diagramStyle+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quickStyle6.xml" ContentType="application/vnd.openxmlformats-officedocument.drawingml.diagramStyle+xml"/>
  <Override PartName="/ppt/diagrams/layout5.xml" ContentType="application/vnd.openxmlformats-officedocument.drawingml.diagramLayout+xml"/>
  <Override PartName="/ppt/diagrams/drawing4.xml" ContentType="application/vnd.ms-office.drawingml.diagramDrawing+xml"/>
  <Override PartName="/ppt/diagrams/drawing6.xml" ContentType="application/vnd.ms-office.drawingml.diagramDrawing+xml"/>
  <Override PartName="/ppt/diagrams/layout6.xml" ContentType="application/vnd.openxmlformats-officedocument.drawingml.diagramLayout+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colors4.xml" ContentType="application/vnd.openxmlformats-officedocument.drawingml.diagramColors+xml"/>
  <Override PartName="/ppt/diagrams/quickStyle4.xml" ContentType="application/vnd.openxmlformats-officedocument.drawingml.diagramStyle+xml"/>
  <Override PartName="/ppt/diagrams/layout4.xml" ContentType="application/vnd.openxmlformats-officedocument.drawingml.diagramLayout+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7.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 id="2147483699" r:id="rId3"/>
    <p:sldMasterId id="2147483724" r:id="rId4"/>
    <p:sldMasterId id="2147483736" r:id="rId5"/>
  </p:sldMasterIdLst>
  <p:notesMasterIdLst>
    <p:notesMasterId r:id="rId33"/>
  </p:notesMasterIdLst>
  <p:handoutMasterIdLst>
    <p:handoutMasterId r:id="rId34"/>
  </p:handoutMasterIdLst>
  <p:sldIdLst>
    <p:sldId id="256" r:id="rId6"/>
    <p:sldId id="912" r:id="rId7"/>
    <p:sldId id="4610" r:id="rId8"/>
    <p:sldId id="258" r:id="rId9"/>
    <p:sldId id="915" r:id="rId10"/>
    <p:sldId id="264" r:id="rId11"/>
    <p:sldId id="894" r:id="rId12"/>
    <p:sldId id="909" r:id="rId13"/>
    <p:sldId id="922" r:id="rId14"/>
    <p:sldId id="914" r:id="rId15"/>
    <p:sldId id="897" r:id="rId16"/>
    <p:sldId id="4611" r:id="rId17"/>
    <p:sldId id="905" r:id="rId18"/>
    <p:sldId id="921" r:id="rId19"/>
    <p:sldId id="910" r:id="rId20"/>
    <p:sldId id="4609" r:id="rId21"/>
    <p:sldId id="920" r:id="rId22"/>
    <p:sldId id="924" r:id="rId23"/>
    <p:sldId id="913" r:id="rId24"/>
    <p:sldId id="916" r:id="rId25"/>
    <p:sldId id="919" r:id="rId26"/>
    <p:sldId id="917" r:id="rId27"/>
    <p:sldId id="269" r:id="rId28"/>
    <p:sldId id="900" r:id="rId29"/>
    <p:sldId id="901" r:id="rId30"/>
    <p:sldId id="281" r:id="rId31"/>
    <p:sldId id="923" r:id="rId32"/>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ACCR" initials="N" lastIdx="8" clrIdx="0">
    <p:extLst>
      <p:ext uri="{19B8F6BF-5375-455C-9EA6-DF929625EA0E}">
        <p15:presenceInfo xmlns:p15="http://schemas.microsoft.com/office/powerpoint/2012/main" userId="NAACCR" providerId="None"/>
      </p:ext>
    </p:extLst>
  </p:cmAuthor>
  <p:cmAuthor id="2" name="McConville, Tara (NIH/NCI) [F]" initials="MT([" lastIdx="2" clrIdx="1">
    <p:extLst>
      <p:ext uri="{19B8F6BF-5375-455C-9EA6-DF929625EA0E}">
        <p15:presenceInfo xmlns:p15="http://schemas.microsoft.com/office/powerpoint/2012/main" userId="S::mcconvilletn@nih.gov::82c0bdef-2450-4532-9f7d-ca8c2ae7a0d7" providerId="AD"/>
      </p:ext>
    </p:extLst>
  </p:cmAuthor>
  <p:cmAuthor id="3" name="Lam, Clara (NIH/NCI) [E]" initials="LC([" lastIdx="2" clrIdx="2">
    <p:extLst>
      <p:ext uri="{19B8F6BF-5375-455C-9EA6-DF929625EA0E}">
        <p15:presenceInfo xmlns:p15="http://schemas.microsoft.com/office/powerpoint/2012/main" userId="S::kimcj2@nih.gov::252a9f91-7970-49ce-a2b9-26740d5b434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569A"/>
    <a:srgbClr val="8FAADC"/>
    <a:srgbClr val="99CCFF"/>
    <a:srgbClr val="33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41" autoAdjust="0"/>
    <p:restoredTop sz="94660"/>
  </p:normalViewPr>
  <p:slideViewPr>
    <p:cSldViewPr snapToGrid="0">
      <p:cViewPr varScale="1">
        <p:scale>
          <a:sx n="114" d="100"/>
          <a:sy n="114" d="100"/>
        </p:scale>
        <p:origin x="342"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handoutMaster" Target="handoutMasters/handoutMaster1.xml"/><Relationship Id="rId42" Type="http://schemas.openxmlformats.org/officeDocument/2006/relationships/customXml" Target="../customXml/item3.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95D832-D683-48E0-9465-FDBAC6E7E2E4}"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0FCBD7B8-2E47-4EDF-A846-6582CF2C2C2B}">
      <dgm:prSet/>
      <dgm:spPr/>
      <dgm:t>
        <a:bodyPr/>
        <a:lstStyle/>
        <a:p>
          <a:r>
            <a:rPr lang="en-US" dirty="0"/>
            <a:t>7 NPCR Registries</a:t>
          </a:r>
        </a:p>
      </dgm:t>
    </dgm:pt>
    <dgm:pt modelId="{B33B1966-AB09-41D3-BA52-BF04B897E72E}" type="parTrans" cxnId="{E8602914-AA12-433A-8B19-B15D5B25D09A}">
      <dgm:prSet/>
      <dgm:spPr/>
      <dgm:t>
        <a:bodyPr/>
        <a:lstStyle/>
        <a:p>
          <a:endParaRPr lang="en-US"/>
        </a:p>
      </dgm:t>
    </dgm:pt>
    <dgm:pt modelId="{88AD351B-BD82-4B4B-AC36-4C976748998E}" type="sibTrans" cxnId="{E8602914-AA12-433A-8B19-B15D5B25D09A}">
      <dgm:prSet/>
      <dgm:spPr/>
      <dgm:t>
        <a:bodyPr/>
        <a:lstStyle/>
        <a:p>
          <a:endParaRPr lang="en-US"/>
        </a:p>
      </dgm:t>
    </dgm:pt>
    <dgm:pt modelId="{112D20F1-5D8C-4BDB-AA8D-5B450BB3740A}">
      <dgm:prSet custT="1"/>
      <dgm:spPr/>
      <dgm:t>
        <a:bodyPr/>
        <a:lstStyle/>
        <a:p>
          <a:pPr>
            <a:buFont typeface="Arial" panose="020B0604020202020204" pitchFamily="34" charset="0"/>
            <a:buChar char="•"/>
          </a:pPr>
          <a:r>
            <a:rPr lang="en-US" sz="2000" dirty="0"/>
            <a:t>    Florida</a:t>
          </a:r>
        </a:p>
      </dgm:t>
    </dgm:pt>
    <dgm:pt modelId="{28268844-5750-4BC8-8B76-6E4BF847F74A}" type="parTrans" cxnId="{9A0044EE-27FA-4007-8216-76D908EC9EA9}">
      <dgm:prSet/>
      <dgm:spPr/>
      <dgm:t>
        <a:bodyPr/>
        <a:lstStyle/>
        <a:p>
          <a:endParaRPr lang="en-US"/>
        </a:p>
      </dgm:t>
    </dgm:pt>
    <dgm:pt modelId="{2FD4B94F-65DE-434A-9086-CE3B7ABF508E}" type="sibTrans" cxnId="{9A0044EE-27FA-4007-8216-76D908EC9EA9}">
      <dgm:prSet/>
      <dgm:spPr/>
      <dgm:t>
        <a:bodyPr/>
        <a:lstStyle/>
        <a:p>
          <a:endParaRPr lang="en-US"/>
        </a:p>
      </dgm:t>
    </dgm:pt>
    <dgm:pt modelId="{198FCEBA-4DE7-4183-B532-FCB53351B783}">
      <dgm:prSet/>
      <dgm:spPr/>
      <dgm:t>
        <a:bodyPr/>
        <a:lstStyle/>
        <a:p>
          <a:r>
            <a:rPr lang="en-US" dirty="0"/>
            <a:t>SEER Registries</a:t>
          </a:r>
        </a:p>
      </dgm:t>
    </dgm:pt>
    <dgm:pt modelId="{7AA46ADA-B7F6-43D7-9FC0-D9AF6F6F9EBE}" type="parTrans" cxnId="{F041342C-68D2-413C-94C8-6D965A618191}">
      <dgm:prSet/>
      <dgm:spPr/>
      <dgm:t>
        <a:bodyPr/>
        <a:lstStyle/>
        <a:p>
          <a:endParaRPr lang="en-US"/>
        </a:p>
      </dgm:t>
    </dgm:pt>
    <dgm:pt modelId="{94FBDDEB-D857-4504-9150-A7B2CBF92B5C}" type="sibTrans" cxnId="{F041342C-68D2-413C-94C8-6D965A618191}">
      <dgm:prSet/>
      <dgm:spPr/>
      <dgm:t>
        <a:bodyPr/>
        <a:lstStyle/>
        <a:p>
          <a:endParaRPr lang="en-US"/>
        </a:p>
      </dgm:t>
    </dgm:pt>
    <dgm:pt modelId="{560D23E7-AFC5-4AD6-BADE-71A65F7556D3}">
      <dgm:prSet custT="1"/>
      <dgm:spPr/>
      <dgm:t>
        <a:bodyPr/>
        <a:lstStyle/>
        <a:p>
          <a:r>
            <a:rPr lang="en-US" sz="1600" dirty="0"/>
            <a:t>GA</a:t>
          </a:r>
        </a:p>
      </dgm:t>
    </dgm:pt>
    <dgm:pt modelId="{6C1FF3E5-D74D-46D3-BDE9-EC5E6E75FB03}" type="parTrans" cxnId="{C1AFA545-E505-4062-BABC-BFD78A4526DB}">
      <dgm:prSet/>
      <dgm:spPr/>
      <dgm:t>
        <a:bodyPr/>
        <a:lstStyle/>
        <a:p>
          <a:endParaRPr lang="en-US"/>
        </a:p>
      </dgm:t>
    </dgm:pt>
    <dgm:pt modelId="{6103F2CA-18F7-4C63-A3CA-102E95B73592}" type="sibTrans" cxnId="{C1AFA545-E505-4062-BABC-BFD78A4526DB}">
      <dgm:prSet/>
      <dgm:spPr/>
      <dgm:t>
        <a:bodyPr/>
        <a:lstStyle/>
        <a:p>
          <a:endParaRPr lang="en-US"/>
        </a:p>
      </dgm:t>
    </dgm:pt>
    <dgm:pt modelId="{C43B97E5-A9C8-4557-91CF-485F155934F0}">
      <dgm:prSet custT="1"/>
      <dgm:spPr/>
      <dgm:t>
        <a:bodyPr/>
        <a:lstStyle/>
        <a:p>
          <a:pPr>
            <a:buFont typeface="Arial" panose="020B0604020202020204" pitchFamily="34" charset="0"/>
            <a:buChar char="•"/>
          </a:pPr>
          <a:r>
            <a:rPr lang="en-US" sz="2000" dirty="0"/>
            <a:t>Illinois</a:t>
          </a:r>
        </a:p>
      </dgm:t>
    </dgm:pt>
    <dgm:pt modelId="{54AA2B38-D8F4-4B27-93A3-DA99765D11C1}" type="parTrans" cxnId="{127ABFDA-CC78-4216-9492-56D938C19802}">
      <dgm:prSet/>
      <dgm:spPr/>
      <dgm:t>
        <a:bodyPr/>
        <a:lstStyle/>
        <a:p>
          <a:endParaRPr lang="en-US"/>
        </a:p>
      </dgm:t>
    </dgm:pt>
    <dgm:pt modelId="{183EB137-11FC-4426-B1D6-D93BE04E4096}" type="sibTrans" cxnId="{127ABFDA-CC78-4216-9492-56D938C19802}">
      <dgm:prSet/>
      <dgm:spPr/>
      <dgm:t>
        <a:bodyPr/>
        <a:lstStyle/>
        <a:p>
          <a:endParaRPr lang="en-US"/>
        </a:p>
      </dgm:t>
    </dgm:pt>
    <dgm:pt modelId="{DB7D38B6-B3F6-4FAD-B6D6-C2191BE26F5A}">
      <dgm:prSet custT="1"/>
      <dgm:spPr/>
      <dgm:t>
        <a:bodyPr/>
        <a:lstStyle/>
        <a:p>
          <a:pPr>
            <a:buFont typeface="Arial" panose="020B0604020202020204" pitchFamily="34" charset="0"/>
            <a:buChar char="•"/>
          </a:pPr>
          <a:r>
            <a:rPr lang="en-US" sz="2000" dirty="0"/>
            <a:t>New Jersey</a:t>
          </a:r>
        </a:p>
      </dgm:t>
    </dgm:pt>
    <dgm:pt modelId="{BA6614E7-AE38-4E26-BC9E-D503C8603FBB}" type="parTrans" cxnId="{F3AF43AE-E2E9-4EE0-BB60-177FA2A214F8}">
      <dgm:prSet/>
      <dgm:spPr/>
      <dgm:t>
        <a:bodyPr/>
        <a:lstStyle/>
        <a:p>
          <a:endParaRPr lang="en-US"/>
        </a:p>
      </dgm:t>
    </dgm:pt>
    <dgm:pt modelId="{82BCC1A8-A6A4-4585-924C-E3C8864EC64B}" type="sibTrans" cxnId="{F3AF43AE-E2E9-4EE0-BB60-177FA2A214F8}">
      <dgm:prSet/>
      <dgm:spPr/>
      <dgm:t>
        <a:bodyPr/>
        <a:lstStyle/>
        <a:p>
          <a:endParaRPr lang="en-US"/>
        </a:p>
      </dgm:t>
    </dgm:pt>
    <dgm:pt modelId="{B465B0CC-58D1-48EA-8F0E-0AC6FF77E157}">
      <dgm:prSet custT="1"/>
      <dgm:spPr/>
      <dgm:t>
        <a:bodyPr/>
        <a:lstStyle/>
        <a:p>
          <a:pPr>
            <a:buFont typeface="Arial" panose="020B0604020202020204" pitchFamily="34" charset="0"/>
            <a:buChar char="•"/>
          </a:pPr>
          <a:r>
            <a:rPr lang="en-US" sz="2000" dirty="0"/>
            <a:t>Ohio</a:t>
          </a:r>
        </a:p>
      </dgm:t>
    </dgm:pt>
    <dgm:pt modelId="{279912D4-A9AC-4F52-9532-A4A8412AEEEB}" type="parTrans" cxnId="{7649B255-B43F-4CD6-881B-FAD3246A91FF}">
      <dgm:prSet/>
      <dgm:spPr/>
      <dgm:t>
        <a:bodyPr/>
        <a:lstStyle/>
        <a:p>
          <a:endParaRPr lang="en-US"/>
        </a:p>
      </dgm:t>
    </dgm:pt>
    <dgm:pt modelId="{3A62DB38-BD7D-4E3C-BF98-84E1706534F5}" type="sibTrans" cxnId="{7649B255-B43F-4CD6-881B-FAD3246A91FF}">
      <dgm:prSet/>
      <dgm:spPr/>
      <dgm:t>
        <a:bodyPr/>
        <a:lstStyle/>
        <a:p>
          <a:endParaRPr lang="en-US"/>
        </a:p>
      </dgm:t>
    </dgm:pt>
    <dgm:pt modelId="{47793E40-81C9-432C-AA44-AA2410AF1DD1}">
      <dgm:prSet custT="1"/>
      <dgm:spPr/>
      <dgm:t>
        <a:bodyPr/>
        <a:lstStyle/>
        <a:p>
          <a:pPr>
            <a:buFont typeface="Arial" panose="020B0604020202020204" pitchFamily="34" charset="0"/>
            <a:buChar char="•"/>
          </a:pPr>
          <a:r>
            <a:rPr lang="en-US" sz="2000" dirty="0"/>
            <a:t>Pennsylvania</a:t>
          </a:r>
        </a:p>
      </dgm:t>
    </dgm:pt>
    <dgm:pt modelId="{EB7ACE35-CFC4-48F7-B26E-C5233AC9935C}" type="parTrans" cxnId="{BB2146CA-F7DA-4D75-96F7-B9DD0459132C}">
      <dgm:prSet/>
      <dgm:spPr/>
      <dgm:t>
        <a:bodyPr/>
        <a:lstStyle/>
        <a:p>
          <a:endParaRPr lang="en-US"/>
        </a:p>
      </dgm:t>
    </dgm:pt>
    <dgm:pt modelId="{1D069115-5943-4B2F-8D3A-7C5FBE696CD7}" type="sibTrans" cxnId="{BB2146CA-F7DA-4D75-96F7-B9DD0459132C}">
      <dgm:prSet/>
      <dgm:spPr/>
      <dgm:t>
        <a:bodyPr/>
        <a:lstStyle/>
        <a:p>
          <a:endParaRPr lang="en-US"/>
        </a:p>
      </dgm:t>
    </dgm:pt>
    <dgm:pt modelId="{51AB8845-8EF3-4414-A539-9E9CB7F9B436}">
      <dgm:prSet custT="1"/>
      <dgm:spPr/>
      <dgm:t>
        <a:bodyPr/>
        <a:lstStyle/>
        <a:p>
          <a:pPr>
            <a:buFont typeface="Arial" panose="020B0604020202020204" pitchFamily="34" charset="0"/>
            <a:buChar char="•"/>
          </a:pPr>
          <a:r>
            <a:rPr lang="en-US" sz="2000" dirty="0"/>
            <a:t>Tennessee</a:t>
          </a:r>
        </a:p>
      </dgm:t>
    </dgm:pt>
    <dgm:pt modelId="{5D1EA239-3364-471A-B29D-20EDDBD1B437}" type="parTrans" cxnId="{02B34268-DABA-4F60-9462-0916DAFF203A}">
      <dgm:prSet/>
      <dgm:spPr/>
      <dgm:t>
        <a:bodyPr/>
        <a:lstStyle/>
        <a:p>
          <a:endParaRPr lang="en-US"/>
        </a:p>
      </dgm:t>
    </dgm:pt>
    <dgm:pt modelId="{9993C54C-931A-4EB8-A4A5-DAF81F784D2C}" type="sibTrans" cxnId="{02B34268-DABA-4F60-9462-0916DAFF203A}">
      <dgm:prSet/>
      <dgm:spPr/>
      <dgm:t>
        <a:bodyPr/>
        <a:lstStyle/>
        <a:p>
          <a:endParaRPr lang="en-US"/>
        </a:p>
      </dgm:t>
    </dgm:pt>
    <dgm:pt modelId="{C7ACC21B-EA82-48C3-953B-DDFCD9F304DD}">
      <dgm:prSet custT="1"/>
      <dgm:spPr/>
      <dgm:t>
        <a:bodyPr/>
        <a:lstStyle/>
        <a:p>
          <a:pPr>
            <a:buFont typeface="Arial" panose="020B0604020202020204" pitchFamily="34" charset="0"/>
            <a:buChar char="•"/>
          </a:pPr>
          <a:r>
            <a:rPr lang="en-US" sz="2000" dirty="0"/>
            <a:t>Texas</a:t>
          </a:r>
        </a:p>
      </dgm:t>
    </dgm:pt>
    <dgm:pt modelId="{E34108F6-1224-483E-B789-96F8C4661D15}" type="parTrans" cxnId="{DB8B52AE-2017-4AE6-9AA1-0836CE6CE167}">
      <dgm:prSet/>
      <dgm:spPr/>
      <dgm:t>
        <a:bodyPr/>
        <a:lstStyle/>
        <a:p>
          <a:endParaRPr lang="en-US"/>
        </a:p>
      </dgm:t>
    </dgm:pt>
    <dgm:pt modelId="{55F309C0-7C3C-4091-826A-1141013F00BE}" type="sibTrans" cxnId="{DB8B52AE-2017-4AE6-9AA1-0836CE6CE167}">
      <dgm:prSet/>
      <dgm:spPr/>
      <dgm:t>
        <a:bodyPr/>
        <a:lstStyle/>
        <a:p>
          <a:endParaRPr lang="en-US"/>
        </a:p>
      </dgm:t>
    </dgm:pt>
    <dgm:pt modelId="{2C9EC9EB-B96D-47F6-8494-3DCF0C7084D9}">
      <dgm:prSet/>
      <dgm:spPr/>
      <dgm:t>
        <a:bodyPr/>
        <a:lstStyle/>
        <a:p>
          <a:r>
            <a:rPr lang="en-US" sz="1600" dirty="0"/>
            <a:t>2020- submission of de-identified NAACCR data in NCCR</a:t>
          </a:r>
        </a:p>
      </dgm:t>
    </dgm:pt>
    <dgm:pt modelId="{4A0B2E71-62DF-4C4C-8895-3E95C14B8787}" type="parTrans" cxnId="{0B3039EC-C02D-4FFE-BC47-13C379537C4B}">
      <dgm:prSet/>
      <dgm:spPr/>
      <dgm:t>
        <a:bodyPr/>
        <a:lstStyle/>
        <a:p>
          <a:endParaRPr lang="en-US"/>
        </a:p>
      </dgm:t>
    </dgm:pt>
    <dgm:pt modelId="{CECFC6F7-146F-4AF6-A4DF-13825D015F43}" type="sibTrans" cxnId="{0B3039EC-C02D-4FFE-BC47-13C379537C4B}">
      <dgm:prSet/>
      <dgm:spPr/>
      <dgm:t>
        <a:bodyPr/>
        <a:lstStyle/>
        <a:p>
          <a:endParaRPr lang="en-US"/>
        </a:p>
      </dgm:t>
    </dgm:pt>
    <dgm:pt modelId="{2C4CC1BD-5A07-422E-BA6B-65B0BFD7152F}">
      <dgm:prSet/>
      <dgm:spPr/>
      <dgm:t>
        <a:bodyPr/>
        <a:lstStyle/>
        <a:p>
          <a:r>
            <a:rPr lang="en-US" sz="1600" dirty="0"/>
            <a:t>2021 – full registry submission with PII to DMS*Lite as a repository for linkages and submission to the NCCR</a:t>
          </a:r>
        </a:p>
      </dgm:t>
    </dgm:pt>
    <dgm:pt modelId="{E3C8E812-428D-4FC3-A51E-FE0064D6AF16}" type="parTrans" cxnId="{F5A65B07-DCD4-4F20-B03B-54583EADFE0E}">
      <dgm:prSet/>
      <dgm:spPr/>
      <dgm:t>
        <a:bodyPr/>
        <a:lstStyle/>
        <a:p>
          <a:endParaRPr lang="en-US"/>
        </a:p>
      </dgm:t>
    </dgm:pt>
    <dgm:pt modelId="{F7365080-CB1C-4139-A4D4-346254DF5A20}" type="sibTrans" cxnId="{F5A65B07-DCD4-4F20-B03B-54583EADFE0E}">
      <dgm:prSet/>
      <dgm:spPr/>
      <dgm:t>
        <a:bodyPr/>
        <a:lstStyle/>
        <a:p>
          <a:endParaRPr lang="en-US"/>
        </a:p>
      </dgm:t>
    </dgm:pt>
    <dgm:pt modelId="{4F33A0A4-A571-48CB-8C3B-953D2F06ED19}">
      <dgm:prSet/>
      <dgm:spPr/>
      <dgm:t>
        <a:bodyPr/>
        <a:lstStyle/>
        <a:p>
          <a:r>
            <a:rPr lang="en-US" sz="1600" dirty="0"/>
            <a:t>Will support linkages for residential history (Lexis Nexis) and VPR to identify second</a:t>
          </a:r>
        </a:p>
      </dgm:t>
    </dgm:pt>
    <dgm:pt modelId="{2D371730-A58C-4239-9A8C-53266DC85935}" type="parTrans" cxnId="{70210AE0-52BE-49A3-AFBE-AA9B8BFC1A9A}">
      <dgm:prSet/>
      <dgm:spPr/>
      <dgm:t>
        <a:bodyPr/>
        <a:lstStyle/>
        <a:p>
          <a:endParaRPr lang="en-US"/>
        </a:p>
      </dgm:t>
    </dgm:pt>
    <dgm:pt modelId="{5B2085B5-C960-45E3-B932-5DE63B453634}" type="sibTrans" cxnId="{70210AE0-52BE-49A3-AFBE-AA9B8BFC1A9A}">
      <dgm:prSet/>
      <dgm:spPr/>
      <dgm:t>
        <a:bodyPr/>
        <a:lstStyle/>
        <a:p>
          <a:endParaRPr lang="en-US"/>
        </a:p>
      </dgm:t>
    </dgm:pt>
    <dgm:pt modelId="{5529977F-F10A-4ED2-B73F-6B03F74D3772}">
      <dgm:prSet custT="1"/>
      <dgm:spPr/>
      <dgm:t>
        <a:bodyPr/>
        <a:lstStyle/>
        <a:p>
          <a:r>
            <a:rPr lang="en-US" sz="1600" dirty="0"/>
            <a:t>Los Angeles</a:t>
          </a:r>
        </a:p>
      </dgm:t>
    </dgm:pt>
    <dgm:pt modelId="{FDCEA78A-7D05-4E28-92B1-FDBD0819CAE1}" type="parTrans" cxnId="{4FB7941F-6F12-4AA2-B70F-AFE7DB521B48}">
      <dgm:prSet/>
      <dgm:spPr/>
      <dgm:t>
        <a:bodyPr/>
        <a:lstStyle/>
        <a:p>
          <a:endParaRPr lang="en-US"/>
        </a:p>
      </dgm:t>
    </dgm:pt>
    <dgm:pt modelId="{726696F9-34D2-4B3A-8570-C3BE9DB787C3}" type="sibTrans" cxnId="{4FB7941F-6F12-4AA2-B70F-AFE7DB521B48}">
      <dgm:prSet/>
      <dgm:spPr/>
      <dgm:t>
        <a:bodyPr/>
        <a:lstStyle/>
        <a:p>
          <a:endParaRPr lang="en-US"/>
        </a:p>
      </dgm:t>
    </dgm:pt>
    <dgm:pt modelId="{089F9F80-5986-4BC5-A320-AABE2A153B82}">
      <dgm:prSet custT="1"/>
      <dgm:spPr/>
      <dgm:t>
        <a:bodyPr/>
        <a:lstStyle/>
        <a:p>
          <a:r>
            <a:rPr lang="en-US" sz="1600" dirty="0"/>
            <a:t>Greater CA</a:t>
          </a:r>
        </a:p>
      </dgm:t>
    </dgm:pt>
    <dgm:pt modelId="{3C6E291B-5AF4-4818-BACD-D1D63DEF0FFB}" type="parTrans" cxnId="{0E638D50-B9AB-429A-9E72-F3A7C4D63383}">
      <dgm:prSet/>
      <dgm:spPr/>
      <dgm:t>
        <a:bodyPr/>
        <a:lstStyle/>
        <a:p>
          <a:endParaRPr lang="en-US"/>
        </a:p>
      </dgm:t>
    </dgm:pt>
    <dgm:pt modelId="{3A975E0E-63E5-4698-BFEE-264A6BED56E6}" type="sibTrans" cxnId="{0E638D50-B9AB-429A-9E72-F3A7C4D63383}">
      <dgm:prSet/>
      <dgm:spPr/>
      <dgm:t>
        <a:bodyPr/>
        <a:lstStyle/>
        <a:p>
          <a:endParaRPr lang="en-US"/>
        </a:p>
      </dgm:t>
    </dgm:pt>
    <dgm:pt modelId="{5211D883-123E-4CCC-9491-26783AE1665D}">
      <dgm:prSet custT="1"/>
      <dgm:spPr/>
      <dgm:t>
        <a:bodyPr/>
        <a:lstStyle/>
        <a:p>
          <a:r>
            <a:rPr lang="en-US" sz="1600" dirty="0"/>
            <a:t>Greater Bay area</a:t>
          </a:r>
        </a:p>
      </dgm:t>
    </dgm:pt>
    <dgm:pt modelId="{E114A224-87B5-4C90-A18F-5B39BBA2A975}" type="parTrans" cxnId="{0FFC011C-3C70-4483-8385-1A366D78B0AD}">
      <dgm:prSet/>
      <dgm:spPr/>
      <dgm:t>
        <a:bodyPr/>
        <a:lstStyle/>
        <a:p>
          <a:endParaRPr lang="en-US"/>
        </a:p>
      </dgm:t>
    </dgm:pt>
    <dgm:pt modelId="{C45E353F-CDCF-4200-A3C8-DC86BFCF558E}" type="sibTrans" cxnId="{0FFC011C-3C70-4483-8385-1A366D78B0AD}">
      <dgm:prSet/>
      <dgm:spPr/>
      <dgm:t>
        <a:bodyPr/>
        <a:lstStyle/>
        <a:p>
          <a:endParaRPr lang="en-US"/>
        </a:p>
      </dgm:t>
    </dgm:pt>
    <dgm:pt modelId="{34948D10-51A5-47A4-82F8-40F8F961C188}">
      <dgm:prSet custT="1"/>
      <dgm:spPr/>
      <dgm:t>
        <a:bodyPr/>
        <a:lstStyle/>
        <a:p>
          <a:r>
            <a:rPr lang="en-US" sz="1600" dirty="0"/>
            <a:t>Iowa</a:t>
          </a:r>
        </a:p>
      </dgm:t>
    </dgm:pt>
    <dgm:pt modelId="{BBA6EADA-A79D-4893-B449-12AC3D91F7EB}" type="parTrans" cxnId="{CDA3A103-519D-44B9-BA41-D2DD4E0EC7D0}">
      <dgm:prSet/>
      <dgm:spPr/>
      <dgm:t>
        <a:bodyPr/>
        <a:lstStyle/>
        <a:p>
          <a:endParaRPr lang="en-US"/>
        </a:p>
      </dgm:t>
    </dgm:pt>
    <dgm:pt modelId="{77A6995B-360B-48A0-A2E8-72F93849573A}" type="sibTrans" cxnId="{CDA3A103-519D-44B9-BA41-D2DD4E0EC7D0}">
      <dgm:prSet/>
      <dgm:spPr/>
      <dgm:t>
        <a:bodyPr/>
        <a:lstStyle/>
        <a:p>
          <a:endParaRPr lang="en-US"/>
        </a:p>
      </dgm:t>
    </dgm:pt>
    <dgm:pt modelId="{FC0578A9-736E-4138-AF8E-499DA2BEAF5A}">
      <dgm:prSet custT="1"/>
      <dgm:spPr/>
      <dgm:t>
        <a:bodyPr/>
        <a:lstStyle/>
        <a:p>
          <a:r>
            <a:rPr lang="en-US" sz="1600" dirty="0"/>
            <a:t>CT</a:t>
          </a:r>
        </a:p>
      </dgm:t>
    </dgm:pt>
    <dgm:pt modelId="{BDD37002-A357-473D-9CD5-56134296A679}" type="parTrans" cxnId="{532DD439-5B40-4050-B55C-4C3EC34D3993}">
      <dgm:prSet/>
      <dgm:spPr/>
      <dgm:t>
        <a:bodyPr/>
        <a:lstStyle/>
        <a:p>
          <a:endParaRPr lang="en-US"/>
        </a:p>
      </dgm:t>
    </dgm:pt>
    <dgm:pt modelId="{1A76688B-C023-413E-89A2-1A8BDF1A69C7}" type="sibTrans" cxnId="{532DD439-5B40-4050-B55C-4C3EC34D3993}">
      <dgm:prSet/>
      <dgm:spPr/>
      <dgm:t>
        <a:bodyPr/>
        <a:lstStyle/>
        <a:p>
          <a:endParaRPr lang="en-US"/>
        </a:p>
      </dgm:t>
    </dgm:pt>
    <dgm:pt modelId="{174AAC10-1D48-453A-8522-E872FD091E18}">
      <dgm:prSet custT="1"/>
      <dgm:spPr/>
      <dgm:t>
        <a:bodyPr/>
        <a:lstStyle/>
        <a:p>
          <a:r>
            <a:rPr lang="en-US" sz="1600" dirty="0"/>
            <a:t>LA</a:t>
          </a:r>
        </a:p>
      </dgm:t>
    </dgm:pt>
    <dgm:pt modelId="{B5E8BF34-B0E4-45FD-84F0-9CB4D9B2E68B}" type="parTrans" cxnId="{2644D22E-937C-4031-BFB6-A0B1373D1E32}">
      <dgm:prSet/>
      <dgm:spPr/>
      <dgm:t>
        <a:bodyPr/>
        <a:lstStyle/>
        <a:p>
          <a:endParaRPr lang="en-US"/>
        </a:p>
      </dgm:t>
    </dgm:pt>
    <dgm:pt modelId="{D947E9CB-5F88-44BD-A609-03599744A9D1}" type="sibTrans" cxnId="{2644D22E-937C-4031-BFB6-A0B1373D1E32}">
      <dgm:prSet/>
      <dgm:spPr/>
      <dgm:t>
        <a:bodyPr/>
        <a:lstStyle/>
        <a:p>
          <a:endParaRPr lang="en-US"/>
        </a:p>
      </dgm:t>
    </dgm:pt>
    <dgm:pt modelId="{08A97E20-1064-430D-BCA5-CA87852CAB0C}">
      <dgm:prSet custT="1"/>
      <dgm:spPr/>
      <dgm:t>
        <a:bodyPr/>
        <a:lstStyle/>
        <a:p>
          <a:r>
            <a:rPr lang="en-US" sz="1600" dirty="0"/>
            <a:t>Seattle</a:t>
          </a:r>
        </a:p>
      </dgm:t>
    </dgm:pt>
    <dgm:pt modelId="{F2075072-456C-4977-A801-E764C2DC8B60}" type="parTrans" cxnId="{E8047EDC-B5FE-473D-BEB2-1DE61979DEEF}">
      <dgm:prSet/>
      <dgm:spPr/>
      <dgm:t>
        <a:bodyPr/>
        <a:lstStyle/>
        <a:p>
          <a:endParaRPr lang="en-US"/>
        </a:p>
      </dgm:t>
    </dgm:pt>
    <dgm:pt modelId="{438ABC30-EB0F-4967-82E3-4F69D071A841}" type="sibTrans" cxnId="{E8047EDC-B5FE-473D-BEB2-1DE61979DEEF}">
      <dgm:prSet/>
      <dgm:spPr/>
      <dgm:t>
        <a:bodyPr/>
        <a:lstStyle/>
        <a:p>
          <a:endParaRPr lang="en-US"/>
        </a:p>
      </dgm:t>
    </dgm:pt>
    <dgm:pt modelId="{6F69DDE4-102B-465F-9BE9-5B81530D3E23}">
      <dgm:prSet custT="1"/>
      <dgm:spPr/>
      <dgm:t>
        <a:bodyPr/>
        <a:lstStyle/>
        <a:p>
          <a:r>
            <a:rPr lang="en-US" sz="1600" dirty="0"/>
            <a:t>ID</a:t>
          </a:r>
        </a:p>
      </dgm:t>
    </dgm:pt>
    <dgm:pt modelId="{BF244A93-9D2A-43C8-AF4D-EE0A612EEA7A}" type="parTrans" cxnId="{F1AC6D62-ED89-4ED4-97BA-DF12E3879794}">
      <dgm:prSet/>
      <dgm:spPr/>
      <dgm:t>
        <a:bodyPr/>
        <a:lstStyle/>
        <a:p>
          <a:endParaRPr lang="en-US"/>
        </a:p>
      </dgm:t>
    </dgm:pt>
    <dgm:pt modelId="{EE6451D1-C770-41E3-867A-081461502167}" type="sibTrans" cxnId="{F1AC6D62-ED89-4ED4-97BA-DF12E3879794}">
      <dgm:prSet/>
      <dgm:spPr/>
      <dgm:t>
        <a:bodyPr/>
        <a:lstStyle/>
        <a:p>
          <a:endParaRPr lang="en-US"/>
        </a:p>
      </dgm:t>
    </dgm:pt>
    <dgm:pt modelId="{1AB464EF-BB8E-407E-9DB0-67AE6F020D1D}">
      <dgm:prSet custT="1"/>
      <dgm:spPr/>
      <dgm:t>
        <a:bodyPr/>
        <a:lstStyle/>
        <a:p>
          <a:r>
            <a:rPr lang="en-US" sz="1600" dirty="0"/>
            <a:t>NY</a:t>
          </a:r>
        </a:p>
      </dgm:t>
    </dgm:pt>
    <dgm:pt modelId="{893E2B2B-8040-4CF1-8DDE-2EB3886455B2}" type="parTrans" cxnId="{391ECEC5-B9EA-4CCF-BB0D-A37864409E32}">
      <dgm:prSet/>
      <dgm:spPr/>
      <dgm:t>
        <a:bodyPr/>
        <a:lstStyle/>
        <a:p>
          <a:endParaRPr lang="en-US"/>
        </a:p>
      </dgm:t>
    </dgm:pt>
    <dgm:pt modelId="{2A9AC2E3-E304-47A0-8E51-1294C31FFB37}" type="sibTrans" cxnId="{391ECEC5-B9EA-4CCF-BB0D-A37864409E32}">
      <dgm:prSet/>
      <dgm:spPr/>
      <dgm:t>
        <a:bodyPr/>
        <a:lstStyle/>
        <a:p>
          <a:endParaRPr lang="en-US"/>
        </a:p>
      </dgm:t>
    </dgm:pt>
    <dgm:pt modelId="{19C58774-FC6C-449A-9217-F88301F0163A}">
      <dgm:prSet custT="1"/>
      <dgm:spPr/>
      <dgm:t>
        <a:bodyPr/>
        <a:lstStyle/>
        <a:p>
          <a:r>
            <a:rPr lang="en-US" sz="1600" dirty="0"/>
            <a:t>MA</a:t>
          </a:r>
        </a:p>
      </dgm:t>
    </dgm:pt>
    <dgm:pt modelId="{EABA29A5-1669-4CE7-82B0-880F232E004A}" type="parTrans" cxnId="{D6D0E86E-31E8-44FC-A4C1-7F6F58C75497}">
      <dgm:prSet/>
      <dgm:spPr/>
      <dgm:t>
        <a:bodyPr/>
        <a:lstStyle/>
        <a:p>
          <a:endParaRPr lang="en-US"/>
        </a:p>
      </dgm:t>
    </dgm:pt>
    <dgm:pt modelId="{BA45434E-CCBF-4AE5-A670-FD7CBF0971D7}" type="sibTrans" cxnId="{D6D0E86E-31E8-44FC-A4C1-7F6F58C75497}">
      <dgm:prSet/>
      <dgm:spPr/>
      <dgm:t>
        <a:bodyPr/>
        <a:lstStyle/>
        <a:p>
          <a:endParaRPr lang="en-US"/>
        </a:p>
      </dgm:t>
    </dgm:pt>
    <dgm:pt modelId="{B9F446CF-B575-4E02-A789-A5C7EB03E8A2}">
      <dgm:prSet custT="1"/>
      <dgm:spPr/>
      <dgm:t>
        <a:bodyPr/>
        <a:lstStyle/>
        <a:p>
          <a:r>
            <a:rPr lang="en-US" sz="1600" dirty="0"/>
            <a:t>SEER will contractually require submission to the NCCR</a:t>
          </a:r>
        </a:p>
      </dgm:t>
    </dgm:pt>
    <dgm:pt modelId="{20BC3329-61E6-4445-9555-74957E6FD671}" type="parTrans" cxnId="{44C97924-9181-4DD5-90BA-009C3C1EB5CC}">
      <dgm:prSet/>
      <dgm:spPr/>
      <dgm:t>
        <a:bodyPr/>
        <a:lstStyle/>
        <a:p>
          <a:endParaRPr lang="en-US"/>
        </a:p>
      </dgm:t>
    </dgm:pt>
    <dgm:pt modelId="{D733CDB8-508B-4480-B303-6A9CCC0EFA9C}" type="sibTrans" cxnId="{44C97924-9181-4DD5-90BA-009C3C1EB5CC}">
      <dgm:prSet/>
      <dgm:spPr/>
      <dgm:t>
        <a:bodyPr/>
        <a:lstStyle/>
        <a:p>
          <a:endParaRPr lang="en-US"/>
        </a:p>
      </dgm:t>
    </dgm:pt>
    <dgm:pt modelId="{1EA60E91-A178-46BD-8648-9E621D953418}">
      <dgm:prSet custT="1"/>
      <dgm:spPr/>
      <dgm:t>
        <a:bodyPr/>
        <a:lstStyle/>
        <a:p>
          <a:r>
            <a:rPr lang="en-US" sz="1600" dirty="0"/>
            <a:t>Will support linkages for residential history (Lexis Nexis) and VPR to identify second primaries</a:t>
          </a:r>
        </a:p>
      </dgm:t>
    </dgm:pt>
    <dgm:pt modelId="{65E694BE-BDF8-40B5-A421-7CCA66D3F557}" type="parTrans" cxnId="{7C74AE60-3613-4ACC-B222-A79A1E2FB59B}">
      <dgm:prSet/>
      <dgm:spPr/>
      <dgm:t>
        <a:bodyPr/>
        <a:lstStyle/>
        <a:p>
          <a:endParaRPr lang="en-US"/>
        </a:p>
      </dgm:t>
    </dgm:pt>
    <dgm:pt modelId="{30467DA6-7FCB-4222-880F-568F535E2871}" type="sibTrans" cxnId="{7C74AE60-3613-4ACC-B222-A79A1E2FB59B}">
      <dgm:prSet/>
      <dgm:spPr/>
      <dgm:t>
        <a:bodyPr/>
        <a:lstStyle/>
        <a:p>
          <a:endParaRPr lang="en-US"/>
        </a:p>
      </dgm:t>
    </dgm:pt>
    <dgm:pt modelId="{C33FC238-CE90-441A-927D-A4EF7B3989CC}">
      <dgm:prSet/>
      <dgm:spPr/>
      <dgm:t>
        <a:bodyPr/>
        <a:lstStyle/>
        <a:p>
          <a:endParaRPr lang="en-US" sz="1600" dirty="0"/>
        </a:p>
      </dgm:t>
    </dgm:pt>
    <dgm:pt modelId="{26BCAA0E-CBB8-4537-9AE3-7F180DDF1656}" type="parTrans" cxnId="{A5CB36D5-0012-4A9C-ABBA-0CCF4F023908}">
      <dgm:prSet/>
      <dgm:spPr/>
      <dgm:t>
        <a:bodyPr/>
        <a:lstStyle/>
        <a:p>
          <a:endParaRPr lang="en-US"/>
        </a:p>
      </dgm:t>
    </dgm:pt>
    <dgm:pt modelId="{C63590C5-A2FD-4811-BD64-7BFA0573C9CB}" type="sibTrans" cxnId="{A5CB36D5-0012-4A9C-ABBA-0CCF4F023908}">
      <dgm:prSet/>
      <dgm:spPr/>
      <dgm:t>
        <a:bodyPr/>
        <a:lstStyle/>
        <a:p>
          <a:endParaRPr lang="en-US"/>
        </a:p>
      </dgm:t>
    </dgm:pt>
    <dgm:pt modelId="{5C4ADB30-6B93-46AA-B2E1-1307D42D1B7E}">
      <dgm:prSet custT="1"/>
      <dgm:spPr/>
      <dgm:t>
        <a:bodyPr/>
        <a:lstStyle/>
        <a:p>
          <a:r>
            <a:rPr lang="en-US" sz="1600" dirty="0"/>
            <a:t>KY</a:t>
          </a:r>
        </a:p>
      </dgm:t>
    </dgm:pt>
    <dgm:pt modelId="{B1F4F812-B231-487E-9C98-61A5E4BC00DD}" type="parTrans" cxnId="{7308AC9E-B94F-4F37-B49F-D4EFD95115FA}">
      <dgm:prSet/>
      <dgm:spPr/>
      <dgm:t>
        <a:bodyPr/>
        <a:lstStyle/>
        <a:p>
          <a:endParaRPr lang="en-US"/>
        </a:p>
      </dgm:t>
    </dgm:pt>
    <dgm:pt modelId="{066800D5-8FDE-4794-90C6-6B7888B89CD8}" type="sibTrans" cxnId="{7308AC9E-B94F-4F37-B49F-D4EFD95115FA}">
      <dgm:prSet/>
      <dgm:spPr/>
      <dgm:t>
        <a:bodyPr/>
        <a:lstStyle/>
        <a:p>
          <a:endParaRPr lang="en-US"/>
        </a:p>
      </dgm:t>
    </dgm:pt>
    <dgm:pt modelId="{57FFD0B0-4930-46FC-8AEB-88AC89DB8921}" type="pres">
      <dgm:prSet presAssocID="{DD95D832-D683-48E0-9465-FDBAC6E7E2E4}" presName="Name0" presStyleCnt="0">
        <dgm:presLayoutVars>
          <dgm:dir/>
          <dgm:animLvl val="lvl"/>
          <dgm:resizeHandles val="exact"/>
        </dgm:presLayoutVars>
      </dgm:prSet>
      <dgm:spPr/>
    </dgm:pt>
    <dgm:pt modelId="{A3860BB6-95DB-472C-9B70-90ADEF4C79C0}" type="pres">
      <dgm:prSet presAssocID="{0FCBD7B8-2E47-4EDF-A846-6582CF2C2C2B}" presName="composite" presStyleCnt="0"/>
      <dgm:spPr/>
    </dgm:pt>
    <dgm:pt modelId="{5EB1A7B8-78F1-4E68-A788-8918005A58DC}" type="pres">
      <dgm:prSet presAssocID="{0FCBD7B8-2E47-4EDF-A846-6582CF2C2C2B}" presName="parTx" presStyleLbl="alignNode1" presStyleIdx="0" presStyleCnt="2">
        <dgm:presLayoutVars>
          <dgm:chMax val="0"/>
          <dgm:chPref val="0"/>
          <dgm:bulletEnabled val="1"/>
        </dgm:presLayoutVars>
      </dgm:prSet>
      <dgm:spPr/>
    </dgm:pt>
    <dgm:pt modelId="{48DD9C25-4955-4D5F-9D06-916CD99ADAB6}" type="pres">
      <dgm:prSet presAssocID="{0FCBD7B8-2E47-4EDF-A846-6582CF2C2C2B}" presName="desTx" presStyleLbl="alignAccFollowNode1" presStyleIdx="0" presStyleCnt="2">
        <dgm:presLayoutVars>
          <dgm:bulletEnabled val="1"/>
        </dgm:presLayoutVars>
      </dgm:prSet>
      <dgm:spPr/>
    </dgm:pt>
    <dgm:pt modelId="{2CF16A01-816A-485C-80E4-F7AA64F2781F}" type="pres">
      <dgm:prSet presAssocID="{88AD351B-BD82-4B4B-AC36-4C976748998E}" presName="space" presStyleCnt="0"/>
      <dgm:spPr/>
    </dgm:pt>
    <dgm:pt modelId="{F19915B6-E4EB-456B-BCA7-ADC412C2AC14}" type="pres">
      <dgm:prSet presAssocID="{198FCEBA-4DE7-4183-B532-FCB53351B783}" presName="composite" presStyleCnt="0"/>
      <dgm:spPr/>
    </dgm:pt>
    <dgm:pt modelId="{5CAEB427-9F80-4A8F-8908-E2046B562009}" type="pres">
      <dgm:prSet presAssocID="{198FCEBA-4DE7-4183-B532-FCB53351B783}" presName="parTx" presStyleLbl="alignNode1" presStyleIdx="1" presStyleCnt="2">
        <dgm:presLayoutVars>
          <dgm:chMax val="0"/>
          <dgm:chPref val="0"/>
          <dgm:bulletEnabled val="1"/>
        </dgm:presLayoutVars>
      </dgm:prSet>
      <dgm:spPr/>
    </dgm:pt>
    <dgm:pt modelId="{F699D592-BF91-4F5E-A844-1D62F9A174BD}" type="pres">
      <dgm:prSet presAssocID="{198FCEBA-4DE7-4183-B532-FCB53351B783}" presName="desTx" presStyleLbl="alignAccFollowNode1" presStyleIdx="1" presStyleCnt="2">
        <dgm:presLayoutVars>
          <dgm:bulletEnabled val="1"/>
        </dgm:presLayoutVars>
      </dgm:prSet>
      <dgm:spPr/>
    </dgm:pt>
  </dgm:ptLst>
  <dgm:cxnLst>
    <dgm:cxn modelId="{CDA3A103-519D-44B9-BA41-D2DD4E0EC7D0}" srcId="{198FCEBA-4DE7-4183-B532-FCB53351B783}" destId="{34948D10-51A5-47A4-82F8-40F8F961C188}" srcOrd="4" destOrd="0" parTransId="{BBA6EADA-A79D-4893-B449-12AC3D91F7EB}" sibTransId="{77A6995B-360B-48A0-A2E8-72F93849573A}"/>
    <dgm:cxn modelId="{F5A65B07-DCD4-4F20-B03B-54583EADFE0E}" srcId="{0FCBD7B8-2E47-4EDF-A846-6582CF2C2C2B}" destId="{2C4CC1BD-5A07-422E-BA6B-65B0BFD7152F}" srcOrd="2" destOrd="0" parTransId="{E3C8E812-428D-4FC3-A51E-FE0064D6AF16}" sibTransId="{F7365080-CB1C-4139-A4D4-346254DF5A20}"/>
    <dgm:cxn modelId="{318CC10F-455F-41EE-AA8F-33CB8A2329E6}" type="presOf" srcId="{5C4ADB30-6B93-46AA-B2E1-1307D42D1B7E}" destId="{F699D592-BF91-4F5E-A844-1D62F9A174BD}" srcOrd="0" destOrd="6" presId="urn:microsoft.com/office/officeart/2005/8/layout/hList1"/>
    <dgm:cxn modelId="{E8602914-AA12-433A-8B19-B15D5B25D09A}" srcId="{DD95D832-D683-48E0-9465-FDBAC6E7E2E4}" destId="{0FCBD7B8-2E47-4EDF-A846-6582CF2C2C2B}" srcOrd="0" destOrd="0" parTransId="{B33B1966-AB09-41D3-BA52-BF04B897E72E}" sibTransId="{88AD351B-BD82-4B4B-AC36-4C976748998E}"/>
    <dgm:cxn modelId="{28014218-3D69-4670-BA40-AF83BFCECEE1}" type="presOf" srcId="{19C58774-FC6C-449A-9217-F88301F0163A}" destId="{F699D592-BF91-4F5E-A844-1D62F9A174BD}" srcOrd="0" destOrd="11" presId="urn:microsoft.com/office/officeart/2005/8/layout/hList1"/>
    <dgm:cxn modelId="{7FB6921B-FFA2-42DB-B6EF-8E5917E30074}" type="presOf" srcId="{DD95D832-D683-48E0-9465-FDBAC6E7E2E4}" destId="{57FFD0B0-4930-46FC-8AEB-88AC89DB8921}" srcOrd="0" destOrd="0" presId="urn:microsoft.com/office/officeart/2005/8/layout/hList1"/>
    <dgm:cxn modelId="{0FFC011C-3C70-4483-8385-1A366D78B0AD}" srcId="{198FCEBA-4DE7-4183-B532-FCB53351B783}" destId="{5211D883-123E-4CCC-9491-26783AE1665D}" srcOrd="3" destOrd="0" parTransId="{E114A224-87B5-4C90-A18F-5B39BBA2A975}" sibTransId="{C45E353F-CDCF-4200-A3C8-DC86BFCF558E}"/>
    <dgm:cxn modelId="{9E40051C-A4E7-404C-9F43-269337D367F0}" type="presOf" srcId="{6F69DDE4-102B-465F-9BE9-5B81530D3E23}" destId="{F699D592-BF91-4F5E-A844-1D62F9A174BD}" srcOrd="0" destOrd="9" presId="urn:microsoft.com/office/officeart/2005/8/layout/hList1"/>
    <dgm:cxn modelId="{4FB7941F-6F12-4AA2-B70F-AFE7DB521B48}" srcId="{198FCEBA-4DE7-4183-B532-FCB53351B783}" destId="{5529977F-F10A-4ED2-B73F-6B03F74D3772}" srcOrd="1" destOrd="0" parTransId="{FDCEA78A-7D05-4E28-92B1-FDBD0819CAE1}" sibTransId="{726696F9-34D2-4B3A-8570-C3BE9DB787C3}"/>
    <dgm:cxn modelId="{44C97924-9181-4DD5-90BA-009C3C1EB5CC}" srcId="{198FCEBA-4DE7-4183-B532-FCB53351B783}" destId="{B9F446CF-B575-4E02-A789-A5C7EB03E8A2}" srcOrd="12" destOrd="0" parTransId="{20BC3329-61E6-4445-9555-74957E6FD671}" sibTransId="{D733CDB8-508B-4480-B303-6A9CCC0EFA9C}"/>
    <dgm:cxn modelId="{A6D73C26-084F-4824-966F-103A007B328A}" type="presOf" srcId="{198FCEBA-4DE7-4183-B532-FCB53351B783}" destId="{5CAEB427-9F80-4A8F-8908-E2046B562009}" srcOrd="0" destOrd="0" presId="urn:microsoft.com/office/officeart/2005/8/layout/hList1"/>
    <dgm:cxn modelId="{F041342C-68D2-413C-94C8-6D965A618191}" srcId="{DD95D832-D683-48E0-9465-FDBAC6E7E2E4}" destId="{198FCEBA-4DE7-4183-B532-FCB53351B783}" srcOrd="1" destOrd="0" parTransId="{7AA46ADA-B7F6-43D7-9FC0-D9AF6F6F9EBE}" sibTransId="{94FBDDEB-D857-4504-9150-A7B2CBF92B5C}"/>
    <dgm:cxn modelId="{2644D22E-937C-4031-BFB6-A0B1373D1E32}" srcId="{198FCEBA-4DE7-4183-B532-FCB53351B783}" destId="{174AAC10-1D48-453A-8522-E872FD091E18}" srcOrd="7" destOrd="0" parTransId="{B5E8BF34-B0E4-45FD-84F0-9CB4D9B2E68B}" sibTransId="{D947E9CB-5F88-44BD-A609-03599744A9D1}"/>
    <dgm:cxn modelId="{DAA25D33-C384-4DFC-9C2C-FD7203EC5977}" type="presOf" srcId="{174AAC10-1D48-453A-8522-E872FD091E18}" destId="{F699D592-BF91-4F5E-A844-1D62F9A174BD}" srcOrd="0" destOrd="7" presId="urn:microsoft.com/office/officeart/2005/8/layout/hList1"/>
    <dgm:cxn modelId="{532DD439-5B40-4050-B55C-4C3EC34D3993}" srcId="{198FCEBA-4DE7-4183-B532-FCB53351B783}" destId="{FC0578A9-736E-4138-AF8E-499DA2BEAF5A}" srcOrd="5" destOrd="0" parTransId="{BDD37002-A357-473D-9CD5-56134296A679}" sibTransId="{1A76688B-C023-413E-89A2-1A8BDF1A69C7}"/>
    <dgm:cxn modelId="{7C74AE60-3613-4ACC-B222-A79A1E2FB59B}" srcId="{198FCEBA-4DE7-4183-B532-FCB53351B783}" destId="{1EA60E91-A178-46BD-8648-9E621D953418}" srcOrd="13" destOrd="0" parTransId="{65E694BE-BDF8-40B5-A421-7CCA66D3F557}" sibTransId="{30467DA6-7FCB-4222-880F-568F535E2871}"/>
    <dgm:cxn modelId="{8CAC3F41-CBFA-4934-A69C-BA9A835FEE54}" type="presOf" srcId="{B9F446CF-B575-4E02-A789-A5C7EB03E8A2}" destId="{F699D592-BF91-4F5E-A844-1D62F9A174BD}" srcOrd="0" destOrd="12" presId="urn:microsoft.com/office/officeart/2005/8/layout/hList1"/>
    <dgm:cxn modelId="{F1AC6D62-ED89-4ED4-97BA-DF12E3879794}" srcId="{198FCEBA-4DE7-4183-B532-FCB53351B783}" destId="{6F69DDE4-102B-465F-9BE9-5B81530D3E23}" srcOrd="9" destOrd="0" parTransId="{BF244A93-9D2A-43C8-AF4D-EE0A612EEA7A}" sibTransId="{EE6451D1-C770-41E3-867A-081461502167}"/>
    <dgm:cxn modelId="{22ED2B63-ACC5-4656-990E-6E8AE6FFD86A}" type="presOf" srcId="{FC0578A9-736E-4138-AF8E-499DA2BEAF5A}" destId="{F699D592-BF91-4F5E-A844-1D62F9A174BD}" srcOrd="0" destOrd="5" presId="urn:microsoft.com/office/officeart/2005/8/layout/hList1"/>
    <dgm:cxn modelId="{C1AFA545-E505-4062-BABC-BFD78A4526DB}" srcId="{198FCEBA-4DE7-4183-B532-FCB53351B783}" destId="{560D23E7-AFC5-4AD6-BADE-71A65F7556D3}" srcOrd="0" destOrd="0" parTransId="{6C1FF3E5-D74D-46D3-BDE9-EC5E6E75FB03}" sibTransId="{6103F2CA-18F7-4C63-A3CA-102E95B73592}"/>
    <dgm:cxn modelId="{C75A9967-F42A-4C3A-BEBF-440D1233D8A6}" type="presOf" srcId="{DB7D38B6-B3F6-4FAD-B6D6-C2191BE26F5A}" destId="{48DD9C25-4955-4D5F-9D06-916CD99ADAB6}" srcOrd="0" destOrd="2" presId="urn:microsoft.com/office/officeart/2005/8/layout/hList1"/>
    <dgm:cxn modelId="{02B34268-DABA-4F60-9462-0916DAFF203A}" srcId="{112D20F1-5D8C-4BDB-AA8D-5B450BB3740A}" destId="{51AB8845-8EF3-4414-A539-9E9CB7F9B436}" srcOrd="4" destOrd="0" parTransId="{5D1EA239-3364-471A-B29D-20EDDBD1B437}" sibTransId="{9993C54C-931A-4EB8-A4A5-DAF81F784D2C}"/>
    <dgm:cxn modelId="{7BF08A49-7B71-4733-B7E8-2D418763A012}" type="presOf" srcId="{560D23E7-AFC5-4AD6-BADE-71A65F7556D3}" destId="{F699D592-BF91-4F5E-A844-1D62F9A174BD}" srcOrd="0" destOrd="0" presId="urn:microsoft.com/office/officeart/2005/8/layout/hList1"/>
    <dgm:cxn modelId="{E632CA4E-3854-488F-BB40-9518E8284115}" type="presOf" srcId="{C33FC238-CE90-441A-927D-A4EF7B3989CC}" destId="{48DD9C25-4955-4D5F-9D06-916CD99ADAB6}" srcOrd="0" destOrd="7" presId="urn:microsoft.com/office/officeart/2005/8/layout/hList1"/>
    <dgm:cxn modelId="{D6D0E86E-31E8-44FC-A4C1-7F6F58C75497}" srcId="{198FCEBA-4DE7-4183-B532-FCB53351B783}" destId="{19C58774-FC6C-449A-9217-F88301F0163A}" srcOrd="11" destOrd="0" parTransId="{EABA29A5-1669-4CE7-82B0-880F232E004A}" sibTransId="{BA45434E-CCBF-4AE5-A670-FD7CBF0971D7}"/>
    <dgm:cxn modelId="{0E638D50-B9AB-429A-9E72-F3A7C4D63383}" srcId="{198FCEBA-4DE7-4183-B532-FCB53351B783}" destId="{089F9F80-5986-4BC5-A320-AABE2A153B82}" srcOrd="2" destOrd="0" parTransId="{3C6E291B-5AF4-4818-BACD-D1D63DEF0FFB}" sibTransId="{3A975E0E-63E5-4698-BFEE-264A6BED56E6}"/>
    <dgm:cxn modelId="{95308573-9100-490F-9460-10072BDAF48A}" type="presOf" srcId="{112D20F1-5D8C-4BDB-AA8D-5B450BB3740A}" destId="{48DD9C25-4955-4D5F-9D06-916CD99ADAB6}" srcOrd="0" destOrd="0" presId="urn:microsoft.com/office/officeart/2005/8/layout/hList1"/>
    <dgm:cxn modelId="{7649B255-B43F-4CD6-881B-FAD3246A91FF}" srcId="{112D20F1-5D8C-4BDB-AA8D-5B450BB3740A}" destId="{B465B0CC-58D1-48EA-8F0E-0AC6FF77E157}" srcOrd="2" destOrd="0" parTransId="{279912D4-A9AC-4F52-9532-A4A8412AEEEB}" sibTransId="{3A62DB38-BD7D-4E3C-BF98-84E1706534F5}"/>
    <dgm:cxn modelId="{4454A176-DC7D-4CBB-BF32-6CCF98F9134A}" type="presOf" srcId="{4F33A0A4-A571-48CB-8C3B-953D2F06ED19}" destId="{48DD9C25-4955-4D5F-9D06-916CD99ADAB6}" srcOrd="0" destOrd="10" presId="urn:microsoft.com/office/officeart/2005/8/layout/hList1"/>
    <dgm:cxn modelId="{1B890A8C-82D7-4A17-809B-52101466298E}" type="presOf" srcId="{2C4CC1BD-5A07-422E-BA6B-65B0BFD7152F}" destId="{48DD9C25-4955-4D5F-9D06-916CD99ADAB6}" srcOrd="0" destOrd="9" presId="urn:microsoft.com/office/officeart/2005/8/layout/hList1"/>
    <dgm:cxn modelId="{9C86D892-D239-4A3A-BE6E-707A6538B016}" type="presOf" srcId="{51AB8845-8EF3-4414-A539-9E9CB7F9B436}" destId="{48DD9C25-4955-4D5F-9D06-916CD99ADAB6}" srcOrd="0" destOrd="5" presId="urn:microsoft.com/office/officeart/2005/8/layout/hList1"/>
    <dgm:cxn modelId="{7150F59A-DEFD-4AE4-A5DD-8CB86198868C}" type="presOf" srcId="{34948D10-51A5-47A4-82F8-40F8F961C188}" destId="{F699D592-BF91-4F5E-A844-1D62F9A174BD}" srcOrd="0" destOrd="4" presId="urn:microsoft.com/office/officeart/2005/8/layout/hList1"/>
    <dgm:cxn modelId="{1B3D069B-CBA0-4A3E-AA41-3E1B062F05FD}" type="presOf" srcId="{0FCBD7B8-2E47-4EDF-A846-6582CF2C2C2B}" destId="{5EB1A7B8-78F1-4E68-A788-8918005A58DC}" srcOrd="0" destOrd="0" presId="urn:microsoft.com/office/officeart/2005/8/layout/hList1"/>
    <dgm:cxn modelId="{7308AC9E-B94F-4F37-B49F-D4EFD95115FA}" srcId="{198FCEBA-4DE7-4183-B532-FCB53351B783}" destId="{5C4ADB30-6B93-46AA-B2E1-1307D42D1B7E}" srcOrd="6" destOrd="0" parTransId="{B1F4F812-B231-487E-9C98-61A5E4BC00DD}" sibTransId="{066800D5-8FDE-4794-90C6-6B7888B89CD8}"/>
    <dgm:cxn modelId="{372FE9A0-0E0D-4CE3-9F3E-278FF9F381D3}" type="presOf" srcId="{5211D883-123E-4CCC-9491-26783AE1665D}" destId="{F699D592-BF91-4F5E-A844-1D62F9A174BD}" srcOrd="0" destOrd="3" presId="urn:microsoft.com/office/officeart/2005/8/layout/hList1"/>
    <dgm:cxn modelId="{F3AF43AE-E2E9-4EE0-BB60-177FA2A214F8}" srcId="{112D20F1-5D8C-4BDB-AA8D-5B450BB3740A}" destId="{DB7D38B6-B3F6-4FAD-B6D6-C2191BE26F5A}" srcOrd="1" destOrd="0" parTransId="{BA6614E7-AE38-4E26-BC9E-D503C8603FBB}" sibTransId="{82BCC1A8-A6A4-4585-924C-E3C8864EC64B}"/>
    <dgm:cxn modelId="{DB8B52AE-2017-4AE6-9AA1-0836CE6CE167}" srcId="{112D20F1-5D8C-4BDB-AA8D-5B450BB3740A}" destId="{C7ACC21B-EA82-48C3-953B-DDFCD9F304DD}" srcOrd="5" destOrd="0" parTransId="{E34108F6-1224-483E-B789-96F8C4661D15}" sibTransId="{55F309C0-7C3C-4091-826A-1141013F00BE}"/>
    <dgm:cxn modelId="{283F3CB2-07AC-40F9-8A22-8352CB10CDA7}" type="presOf" srcId="{C43B97E5-A9C8-4557-91CF-485F155934F0}" destId="{48DD9C25-4955-4D5F-9D06-916CD99ADAB6}" srcOrd="0" destOrd="1" presId="urn:microsoft.com/office/officeart/2005/8/layout/hList1"/>
    <dgm:cxn modelId="{7EAFF2BC-10A6-49E6-900F-B8327F273251}" type="presOf" srcId="{47793E40-81C9-432C-AA44-AA2410AF1DD1}" destId="{48DD9C25-4955-4D5F-9D06-916CD99ADAB6}" srcOrd="0" destOrd="4" presId="urn:microsoft.com/office/officeart/2005/8/layout/hList1"/>
    <dgm:cxn modelId="{8D7B42C3-6917-4A4D-9B31-B727F04D6871}" type="presOf" srcId="{C7ACC21B-EA82-48C3-953B-DDFCD9F304DD}" destId="{48DD9C25-4955-4D5F-9D06-916CD99ADAB6}" srcOrd="0" destOrd="6" presId="urn:microsoft.com/office/officeart/2005/8/layout/hList1"/>
    <dgm:cxn modelId="{391ECEC5-B9EA-4CCF-BB0D-A37864409E32}" srcId="{198FCEBA-4DE7-4183-B532-FCB53351B783}" destId="{1AB464EF-BB8E-407E-9DB0-67AE6F020D1D}" srcOrd="10" destOrd="0" parTransId="{893E2B2B-8040-4CF1-8DDE-2EB3886455B2}" sibTransId="{2A9AC2E3-E304-47A0-8E51-1294C31FFB37}"/>
    <dgm:cxn modelId="{BB2146CA-F7DA-4D75-96F7-B9DD0459132C}" srcId="{112D20F1-5D8C-4BDB-AA8D-5B450BB3740A}" destId="{47793E40-81C9-432C-AA44-AA2410AF1DD1}" srcOrd="3" destOrd="0" parTransId="{EB7ACE35-CFC4-48F7-B26E-C5233AC9935C}" sibTransId="{1D069115-5943-4B2F-8D3A-7C5FBE696CD7}"/>
    <dgm:cxn modelId="{A5CB36D5-0012-4A9C-ABBA-0CCF4F023908}" srcId="{112D20F1-5D8C-4BDB-AA8D-5B450BB3740A}" destId="{C33FC238-CE90-441A-927D-A4EF7B3989CC}" srcOrd="6" destOrd="0" parTransId="{26BCAA0E-CBB8-4537-9AE3-7F180DDF1656}" sibTransId="{C63590C5-A2FD-4811-BD64-7BFA0573C9CB}"/>
    <dgm:cxn modelId="{127ABFDA-CC78-4216-9492-56D938C19802}" srcId="{112D20F1-5D8C-4BDB-AA8D-5B450BB3740A}" destId="{C43B97E5-A9C8-4557-91CF-485F155934F0}" srcOrd="0" destOrd="0" parTransId="{54AA2B38-D8F4-4B27-93A3-DA99765D11C1}" sibTransId="{183EB137-11FC-4426-B1D6-D93BE04E4096}"/>
    <dgm:cxn modelId="{E8047EDC-B5FE-473D-BEB2-1DE61979DEEF}" srcId="{198FCEBA-4DE7-4183-B532-FCB53351B783}" destId="{08A97E20-1064-430D-BCA5-CA87852CAB0C}" srcOrd="8" destOrd="0" parTransId="{F2075072-456C-4977-A801-E764C2DC8B60}" sibTransId="{438ABC30-EB0F-4967-82E3-4F69D071A841}"/>
    <dgm:cxn modelId="{335979DF-95B9-4B91-B2B2-586096E62517}" type="presOf" srcId="{1AB464EF-BB8E-407E-9DB0-67AE6F020D1D}" destId="{F699D592-BF91-4F5E-A844-1D62F9A174BD}" srcOrd="0" destOrd="10" presId="urn:microsoft.com/office/officeart/2005/8/layout/hList1"/>
    <dgm:cxn modelId="{70210AE0-52BE-49A3-AFBE-AA9B8BFC1A9A}" srcId="{0FCBD7B8-2E47-4EDF-A846-6582CF2C2C2B}" destId="{4F33A0A4-A571-48CB-8C3B-953D2F06ED19}" srcOrd="3" destOrd="0" parTransId="{2D371730-A58C-4239-9A8C-53266DC85935}" sibTransId="{5B2085B5-C960-45E3-B932-5DE63B453634}"/>
    <dgm:cxn modelId="{0B3039EC-C02D-4FFE-BC47-13C379537C4B}" srcId="{0FCBD7B8-2E47-4EDF-A846-6582CF2C2C2B}" destId="{2C9EC9EB-B96D-47F6-8494-3DCF0C7084D9}" srcOrd="1" destOrd="0" parTransId="{4A0B2E71-62DF-4C4C-8895-3E95C14B8787}" sibTransId="{CECFC6F7-146F-4AF6-A4DF-13825D015F43}"/>
    <dgm:cxn modelId="{907D92ED-00B3-4BAC-A1B6-3D58D78B3263}" type="presOf" srcId="{B465B0CC-58D1-48EA-8F0E-0AC6FF77E157}" destId="{48DD9C25-4955-4D5F-9D06-916CD99ADAB6}" srcOrd="0" destOrd="3" presId="urn:microsoft.com/office/officeart/2005/8/layout/hList1"/>
    <dgm:cxn modelId="{9A0044EE-27FA-4007-8216-76D908EC9EA9}" srcId="{0FCBD7B8-2E47-4EDF-A846-6582CF2C2C2B}" destId="{112D20F1-5D8C-4BDB-AA8D-5B450BB3740A}" srcOrd="0" destOrd="0" parTransId="{28268844-5750-4BC8-8B76-6E4BF847F74A}" sibTransId="{2FD4B94F-65DE-434A-9086-CE3B7ABF508E}"/>
    <dgm:cxn modelId="{51E22BF0-CA34-459B-B5EB-54D53F207BBD}" type="presOf" srcId="{2C9EC9EB-B96D-47F6-8494-3DCF0C7084D9}" destId="{48DD9C25-4955-4D5F-9D06-916CD99ADAB6}" srcOrd="0" destOrd="8" presId="urn:microsoft.com/office/officeart/2005/8/layout/hList1"/>
    <dgm:cxn modelId="{E26EB1F0-90F4-429E-8484-068AC56523AA}" type="presOf" srcId="{1EA60E91-A178-46BD-8648-9E621D953418}" destId="{F699D592-BF91-4F5E-A844-1D62F9A174BD}" srcOrd="0" destOrd="13" presId="urn:microsoft.com/office/officeart/2005/8/layout/hList1"/>
    <dgm:cxn modelId="{5A154FF5-388A-434A-996C-6A4FD1CCFCCD}" type="presOf" srcId="{08A97E20-1064-430D-BCA5-CA87852CAB0C}" destId="{F699D592-BF91-4F5E-A844-1D62F9A174BD}" srcOrd="0" destOrd="8" presId="urn:microsoft.com/office/officeart/2005/8/layout/hList1"/>
    <dgm:cxn modelId="{5399EAF6-B8F4-47D9-A68C-DF6F2B871F29}" type="presOf" srcId="{5529977F-F10A-4ED2-B73F-6B03F74D3772}" destId="{F699D592-BF91-4F5E-A844-1D62F9A174BD}" srcOrd="0" destOrd="1" presId="urn:microsoft.com/office/officeart/2005/8/layout/hList1"/>
    <dgm:cxn modelId="{C81AD3FA-D25E-47A7-9FBB-EE13CA1EB1E9}" type="presOf" srcId="{089F9F80-5986-4BC5-A320-AABE2A153B82}" destId="{F699D592-BF91-4F5E-A844-1D62F9A174BD}" srcOrd="0" destOrd="2" presId="urn:microsoft.com/office/officeart/2005/8/layout/hList1"/>
    <dgm:cxn modelId="{B561C715-A946-40BB-A402-94462189424B}" type="presParOf" srcId="{57FFD0B0-4930-46FC-8AEB-88AC89DB8921}" destId="{A3860BB6-95DB-472C-9B70-90ADEF4C79C0}" srcOrd="0" destOrd="0" presId="urn:microsoft.com/office/officeart/2005/8/layout/hList1"/>
    <dgm:cxn modelId="{FFB6E17B-5976-4DA5-A51B-90D3433A2EE4}" type="presParOf" srcId="{A3860BB6-95DB-472C-9B70-90ADEF4C79C0}" destId="{5EB1A7B8-78F1-4E68-A788-8918005A58DC}" srcOrd="0" destOrd="0" presId="urn:microsoft.com/office/officeart/2005/8/layout/hList1"/>
    <dgm:cxn modelId="{4F130872-EAD5-4F68-A6A9-D5528365F035}" type="presParOf" srcId="{A3860BB6-95DB-472C-9B70-90ADEF4C79C0}" destId="{48DD9C25-4955-4D5F-9D06-916CD99ADAB6}" srcOrd="1" destOrd="0" presId="urn:microsoft.com/office/officeart/2005/8/layout/hList1"/>
    <dgm:cxn modelId="{E25D9277-312C-4913-94E6-84C929C61145}" type="presParOf" srcId="{57FFD0B0-4930-46FC-8AEB-88AC89DB8921}" destId="{2CF16A01-816A-485C-80E4-F7AA64F2781F}" srcOrd="1" destOrd="0" presId="urn:microsoft.com/office/officeart/2005/8/layout/hList1"/>
    <dgm:cxn modelId="{EF0535DF-4853-4E5B-AFEA-79E9C55B5A6D}" type="presParOf" srcId="{57FFD0B0-4930-46FC-8AEB-88AC89DB8921}" destId="{F19915B6-E4EB-456B-BCA7-ADC412C2AC14}" srcOrd="2" destOrd="0" presId="urn:microsoft.com/office/officeart/2005/8/layout/hList1"/>
    <dgm:cxn modelId="{FC95FDB5-C2CA-4F3A-B4B4-ADCC425AA341}" type="presParOf" srcId="{F19915B6-E4EB-456B-BCA7-ADC412C2AC14}" destId="{5CAEB427-9F80-4A8F-8908-E2046B562009}" srcOrd="0" destOrd="0" presId="urn:microsoft.com/office/officeart/2005/8/layout/hList1"/>
    <dgm:cxn modelId="{2994E098-7982-4751-9D24-70476F32FCBC}" type="presParOf" srcId="{F19915B6-E4EB-456B-BCA7-ADC412C2AC14}" destId="{F699D592-BF91-4F5E-A844-1D62F9A174B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277AB56-7AD2-42CA-B3FC-077F9F121AEE}"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en-US"/>
        </a:p>
      </dgm:t>
    </dgm:pt>
    <dgm:pt modelId="{252B6F88-9700-4324-A131-8097A812E979}">
      <dgm:prSet phldrT="[Text]"/>
      <dgm:spPr/>
      <dgm:t>
        <a:bodyPr/>
        <a:lstStyle/>
        <a:p>
          <a:r>
            <a:rPr lang="en-US" b="0" dirty="0">
              <a:solidFill>
                <a:schemeClr val="tx1"/>
              </a:solidFill>
            </a:rPr>
            <a:t>2. Ready Statistics</a:t>
          </a:r>
        </a:p>
      </dgm:t>
    </dgm:pt>
    <dgm:pt modelId="{442D9363-D814-40E7-B002-DACF17725699}" type="parTrans" cxnId="{CF79C826-17C4-4B3E-94FE-0D0C7CDA9AB3}">
      <dgm:prSet/>
      <dgm:spPr/>
      <dgm:t>
        <a:bodyPr/>
        <a:lstStyle/>
        <a:p>
          <a:endParaRPr lang="en-US"/>
        </a:p>
      </dgm:t>
    </dgm:pt>
    <dgm:pt modelId="{53F5C586-6604-44ED-B3EC-9A7BE8231BA2}" type="sibTrans" cxnId="{CF79C826-17C4-4B3E-94FE-0D0C7CDA9AB3}">
      <dgm:prSet/>
      <dgm:spPr/>
      <dgm:t>
        <a:bodyPr/>
        <a:lstStyle/>
        <a:p>
          <a:endParaRPr lang="en-US"/>
        </a:p>
      </dgm:t>
    </dgm:pt>
    <dgm:pt modelId="{9ACEE996-D9FB-449D-A444-33F85C116364}">
      <dgm:prSet phldrT="[Text]"/>
      <dgm:spPr/>
      <dgm:t>
        <a:bodyPr/>
        <a:lstStyle/>
        <a:p>
          <a:r>
            <a:rPr lang="en-US" b="0" dirty="0">
              <a:solidFill>
                <a:schemeClr val="tx1"/>
              </a:solidFill>
            </a:rPr>
            <a:t>3. Canned Analysis</a:t>
          </a:r>
        </a:p>
      </dgm:t>
    </dgm:pt>
    <dgm:pt modelId="{5642A62A-90B7-4FFA-8096-293BE0184DAD}" type="parTrans" cxnId="{47D595B0-2A1D-4A54-AA0C-2F6AB2096B62}">
      <dgm:prSet/>
      <dgm:spPr/>
      <dgm:t>
        <a:bodyPr/>
        <a:lstStyle/>
        <a:p>
          <a:endParaRPr lang="en-US"/>
        </a:p>
      </dgm:t>
    </dgm:pt>
    <dgm:pt modelId="{A70FAC11-7F3F-4B37-9B9F-F65FC5198407}" type="sibTrans" cxnId="{47D595B0-2A1D-4A54-AA0C-2F6AB2096B62}">
      <dgm:prSet/>
      <dgm:spPr/>
      <dgm:t>
        <a:bodyPr/>
        <a:lstStyle/>
        <a:p>
          <a:endParaRPr lang="en-US"/>
        </a:p>
      </dgm:t>
    </dgm:pt>
    <dgm:pt modelId="{1C990AFE-D54A-4E81-A602-E6D053A64EF2}">
      <dgm:prSet phldrT="[Text]"/>
      <dgm:spPr/>
      <dgm:t>
        <a:bodyPr/>
        <a:lstStyle/>
        <a:p>
          <a:r>
            <a:rPr lang="en-US" dirty="0"/>
            <a:t>Descriptive analytics</a:t>
          </a:r>
        </a:p>
      </dgm:t>
    </dgm:pt>
    <dgm:pt modelId="{23A99077-4221-4C3A-8BBD-D7B428B7A46E}" type="parTrans" cxnId="{6FCB0B80-DF73-4D9C-BF3C-0C824B786FD1}">
      <dgm:prSet/>
      <dgm:spPr/>
      <dgm:t>
        <a:bodyPr/>
        <a:lstStyle/>
        <a:p>
          <a:endParaRPr lang="en-US"/>
        </a:p>
      </dgm:t>
    </dgm:pt>
    <dgm:pt modelId="{946C87E7-3ECC-45AF-BEBC-8C0FEBE4D9AB}" type="sibTrans" cxnId="{6FCB0B80-DF73-4D9C-BF3C-0C824B786FD1}">
      <dgm:prSet/>
      <dgm:spPr/>
      <dgm:t>
        <a:bodyPr/>
        <a:lstStyle/>
        <a:p>
          <a:endParaRPr lang="en-US"/>
        </a:p>
      </dgm:t>
    </dgm:pt>
    <dgm:pt modelId="{DF7A9BF0-B7CE-4192-BA49-BDAC08D92478}">
      <dgm:prSet phldrT="[Text]"/>
      <dgm:spPr/>
      <dgm:t>
        <a:bodyPr/>
        <a:lstStyle/>
        <a:p>
          <a:r>
            <a:rPr lang="en-US" b="0" dirty="0">
              <a:solidFill>
                <a:schemeClr val="tx1"/>
              </a:solidFill>
            </a:rPr>
            <a:t>4. Cloud Analysis</a:t>
          </a:r>
        </a:p>
      </dgm:t>
    </dgm:pt>
    <dgm:pt modelId="{983AB18C-6172-4617-A029-CF96F1EF72BB}" type="parTrans" cxnId="{D7488032-90A1-46E0-951D-13B3C83859BD}">
      <dgm:prSet/>
      <dgm:spPr/>
      <dgm:t>
        <a:bodyPr/>
        <a:lstStyle/>
        <a:p>
          <a:endParaRPr lang="en-US"/>
        </a:p>
      </dgm:t>
    </dgm:pt>
    <dgm:pt modelId="{87EDD62A-4BC3-4F64-8B82-E2632A5BEF17}" type="sibTrans" cxnId="{D7488032-90A1-46E0-951D-13B3C83859BD}">
      <dgm:prSet/>
      <dgm:spPr/>
      <dgm:t>
        <a:bodyPr/>
        <a:lstStyle/>
        <a:p>
          <a:endParaRPr lang="en-US"/>
        </a:p>
      </dgm:t>
    </dgm:pt>
    <dgm:pt modelId="{C178C454-8F36-45A6-AC33-9054B6EA9C5E}">
      <dgm:prSet phldrT="[Text]"/>
      <dgm:spPr/>
      <dgm:t>
        <a:bodyPr/>
        <a:lstStyle/>
        <a:p>
          <a:r>
            <a:rPr lang="en-US" dirty="0"/>
            <a:t>Individual level analysis</a:t>
          </a:r>
        </a:p>
      </dgm:t>
    </dgm:pt>
    <dgm:pt modelId="{63C8B507-59CD-4194-AE59-7F83B52D0DE4}" type="parTrans" cxnId="{EE8995D6-EA78-4689-855D-E9FB1A147124}">
      <dgm:prSet/>
      <dgm:spPr/>
      <dgm:t>
        <a:bodyPr/>
        <a:lstStyle/>
        <a:p>
          <a:endParaRPr lang="en-US"/>
        </a:p>
      </dgm:t>
    </dgm:pt>
    <dgm:pt modelId="{E1195185-AEA6-49D0-AA0F-6D9499AC5581}" type="sibTrans" cxnId="{EE8995D6-EA78-4689-855D-E9FB1A147124}">
      <dgm:prSet/>
      <dgm:spPr/>
      <dgm:t>
        <a:bodyPr/>
        <a:lstStyle/>
        <a:p>
          <a:endParaRPr lang="en-US"/>
        </a:p>
      </dgm:t>
    </dgm:pt>
    <dgm:pt modelId="{3D23765B-586F-4FA7-B54E-5C0D3814448B}">
      <dgm:prSet phldrT="[Text]"/>
      <dgm:spPr/>
      <dgm:t>
        <a:bodyPr/>
        <a:lstStyle/>
        <a:p>
          <a:r>
            <a:rPr lang="en-US" b="0" dirty="0">
              <a:solidFill>
                <a:schemeClr val="tx1"/>
              </a:solidFill>
            </a:rPr>
            <a:t>5. Data Request</a:t>
          </a:r>
        </a:p>
      </dgm:t>
    </dgm:pt>
    <dgm:pt modelId="{8A2A708E-9C9E-4A2B-8180-37BD59DDDFA8}" type="parTrans" cxnId="{8F328651-482C-4F79-A65E-E294F740D87C}">
      <dgm:prSet/>
      <dgm:spPr/>
      <dgm:t>
        <a:bodyPr/>
        <a:lstStyle/>
        <a:p>
          <a:endParaRPr lang="en-US"/>
        </a:p>
      </dgm:t>
    </dgm:pt>
    <dgm:pt modelId="{4F64E24C-E2B1-4F26-A83B-C111267D155C}" type="sibTrans" cxnId="{8F328651-482C-4F79-A65E-E294F740D87C}">
      <dgm:prSet/>
      <dgm:spPr/>
      <dgm:t>
        <a:bodyPr/>
        <a:lstStyle/>
        <a:p>
          <a:endParaRPr lang="en-US"/>
        </a:p>
      </dgm:t>
    </dgm:pt>
    <dgm:pt modelId="{5349AFD0-0852-4491-AE14-FFBC2B05A5E1}">
      <dgm:prSet phldrT="[Text]"/>
      <dgm:spPr/>
      <dgm:t>
        <a:bodyPr/>
        <a:lstStyle/>
        <a:p>
          <a:r>
            <a:rPr lang="en-US" dirty="0"/>
            <a:t>NCCR version of SEER*STAT with additional variables &amp; analytics (e.g. multiple primaries, social determinants)</a:t>
          </a:r>
        </a:p>
      </dgm:t>
    </dgm:pt>
    <dgm:pt modelId="{C8B5751F-6C0B-449D-ADE4-32E1A14EDB7D}" type="parTrans" cxnId="{CFF9BFE1-B05A-40F3-980C-386F1CD5EBF6}">
      <dgm:prSet/>
      <dgm:spPr/>
      <dgm:t>
        <a:bodyPr/>
        <a:lstStyle/>
        <a:p>
          <a:endParaRPr lang="en-US"/>
        </a:p>
      </dgm:t>
    </dgm:pt>
    <dgm:pt modelId="{4EEC889D-8020-43F9-B248-9093BB2DA4D9}" type="sibTrans" cxnId="{CFF9BFE1-B05A-40F3-980C-386F1CD5EBF6}">
      <dgm:prSet/>
      <dgm:spPr/>
      <dgm:t>
        <a:bodyPr/>
        <a:lstStyle/>
        <a:p>
          <a:endParaRPr lang="en-US"/>
        </a:p>
      </dgm:t>
    </dgm:pt>
    <dgm:pt modelId="{D3355D3E-222B-4F2A-A5DD-5743F1B6EC1C}">
      <dgm:prSet phldrT="[Text]"/>
      <dgm:spPr/>
      <dgm:t>
        <a:bodyPr/>
        <a:lstStyle/>
        <a:p>
          <a:r>
            <a:rPr lang="en-US" dirty="0"/>
            <a:t>Regression analysis </a:t>
          </a:r>
        </a:p>
      </dgm:t>
    </dgm:pt>
    <dgm:pt modelId="{F881A322-3287-42AA-B172-888394E2739B}" type="parTrans" cxnId="{CB303872-4C34-471C-B28A-0C73B92F32D3}">
      <dgm:prSet/>
      <dgm:spPr/>
      <dgm:t>
        <a:bodyPr/>
        <a:lstStyle/>
        <a:p>
          <a:endParaRPr lang="en-US"/>
        </a:p>
      </dgm:t>
    </dgm:pt>
    <dgm:pt modelId="{F1E8DB66-4A3B-4787-B68F-9F351E785D51}" type="sibTrans" cxnId="{CB303872-4C34-471C-B28A-0C73B92F32D3}">
      <dgm:prSet/>
      <dgm:spPr/>
      <dgm:t>
        <a:bodyPr/>
        <a:lstStyle/>
        <a:p>
          <a:endParaRPr lang="en-US"/>
        </a:p>
      </dgm:t>
    </dgm:pt>
    <dgm:pt modelId="{FEF61D2C-0D7C-46DC-9EA7-A76D14F72317}">
      <dgm:prSet phldrT="[Text]"/>
      <dgm:spPr/>
      <dgm:t>
        <a:bodyPr/>
        <a:lstStyle/>
        <a:p>
          <a:r>
            <a:rPr lang="en-US" dirty="0"/>
            <a:t>Model building</a:t>
          </a:r>
        </a:p>
      </dgm:t>
    </dgm:pt>
    <dgm:pt modelId="{6C006812-C59F-4817-BD16-9A70968D885B}" type="parTrans" cxnId="{295CB496-DA9D-45E7-B5CD-BD748F41F2F4}">
      <dgm:prSet/>
      <dgm:spPr/>
      <dgm:t>
        <a:bodyPr/>
        <a:lstStyle/>
        <a:p>
          <a:endParaRPr lang="en-US"/>
        </a:p>
      </dgm:t>
    </dgm:pt>
    <dgm:pt modelId="{9BB3166E-56E9-4478-AD77-32A38A52F779}" type="sibTrans" cxnId="{295CB496-DA9D-45E7-B5CD-BD748F41F2F4}">
      <dgm:prSet/>
      <dgm:spPr/>
      <dgm:t>
        <a:bodyPr/>
        <a:lstStyle/>
        <a:p>
          <a:endParaRPr lang="en-US"/>
        </a:p>
      </dgm:t>
    </dgm:pt>
    <dgm:pt modelId="{5118755F-6951-4A4F-A9E4-10CD4AB58839}">
      <dgm:prSet phldrT="[Text]"/>
      <dgm:spPr>
        <a:solidFill>
          <a:schemeClr val="accent4">
            <a:lumMod val="20000"/>
            <a:lumOff val="80000"/>
            <a:alpha val="90000"/>
          </a:schemeClr>
        </a:solidFill>
      </dgm:spPr>
      <dgm:t>
        <a:bodyPr/>
        <a:lstStyle/>
        <a:p>
          <a:r>
            <a:rPr lang="en-US" dirty="0"/>
            <a:t>Facts &amp; Infographics</a:t>
          </a:r>
        </a:p>
      </dgm:t>
    </dgm:pt>
    <dgm:pt modelId="{8AE93D1F-4266-4E26-9D09-9BF36B3B532F}" type="parTrans" cxnId="{DF924EAF-2D67-4DD1-BDD4-E56262DDA6FC}">
      <dgm:prSet/>
      <dgm:spPr/>
      <dgm:t>
        <a:bodyPr/>
        <a:lstStyle/>
        <a:p>
          <a:endParaRPr lang="en-US"/>
        </a:p>
      </dgm:t>
    </dgm:pt>
    <dgm:pt modelId="{BC46E860-A33B-476C-98FE-35B280D6CF01}" type="sibTrans" cxnId="{DF924EAF-2D67-4DD1-BDD4-E56262DDA6FC}">
      <dgm:prSet/>
      <dgm:spPr/>
      <dgm:t>
        <a:bodyPr/>
        <a:lstStyle/>
        <a:p>
          <a:endParaRPr lang="en-US"/>
        </a:p>
      </dgm:t>
    </dgm:pt>
    <dgm:pt modelId="{E03A133F-9B5E-4F99-B292-F2F11420BF91}">
      <dgm:prSet phldrT="[Text]"/>
      <dgm:spPr/>
      <dgm:t>
        <a:bodyPr/>
        <a:lstStyle/>
        <a:p>
          <a:r>
            <a:rPr lang="en-US" dirty="0"/>
            <a:t>Contribution from each linked dataset assessed. </a:t>
          </a:r>
        </a:p>
      </dgm:t>
    </dgm:pt>
    <dgm:pt modelId="{4CA1BEDE-365F-4236-8E24-831874154924}" type="parTrans" cxnId="{83FA81C6-63E9-4D4C-96FD-2A1797B120A9}">
      <dgm:prSet/>
      <dgm:spPr/>
      <dgm:t>
        <a:bodyPr/>
        <a:lstStyle/>
        <a:p>
          <a:endParaRPr lang="en-US"/>
        </a:p>
      </dgm:t>
    </dgm:pt>
    <dgm:pt modelId="{59194A39-57E7-4027-B56D-0CE62C0DD6DA}" type="sibTrans" cxnId="{83FA81C6-63E9-4D4C-96FD-2A1797B120A9}">
      <dgm:prSet/>
      <dgm:spPr/>
      <dgm:t>
        <a:bodyPr/>
        <a:lstStyle/>
        <a:p>
          <a:endParaRPr lang="en-US"/>
        </a:p>
      </dgm:t>
    </dgm:pt>
    <dgm:pt modelId="{CE553C82-C930-4D9A-B72E-C1A4A18D3BE9}">
      <dgm:prSet phldrT="[Text]"/>
      <dgm:spPr>
        <a:solidFill>
          <a:schemeClr val="accent4"/>
        </a:solidFill>
      </dgm:spPr>
      <dgm:t>
        <a:bodyPr/>
        <a:lstStyle/>
        <a:p>
          <a:r>
            <a:rPr lang="en-US" dirty="0"/>
            <a:t>6. Public Information</a:t>
          </a:r>
        </a:p>
      </dgm:t>
    </dgm:pt>
    <dgm:pt modelId="{6C7A088A-443E-42B3-A23E-E6D18E666F10}" type="parTrans" cxnId="{367F916A-E416-469E-A661-1BC0EFD5D52C}">
      <dgm:prSet/>
      <dgm:spPr/>
      <dgm:t>
        <a:bodyPr/>
        <a:lstStyle/>
        <a:p>
          <a:endParaRPr lang="en-US"/>
        </a:p>
      </dgm:t>
    </dgm:pt>
    <dgm:pt modelId="{A2044924-EFD1-472E-8151-D3A23C08B135}" type="sibTrans" cxnId="{367F916A-E416-469E-A661-1BC0EFD5D52C}">
      <dgm:prSet/>
      <dgm:spPr/>
      <dgm:t>
        <a:bodyPr/>
        <a:lstStyle/>
        <a:p>
          <a:endParaRPr lang="en-US"/>
        </a:p>
      </dgm:t>
    </dgm:pt>
    <dgm:pt modelId="{FC801C7F-0772-4E66-A292-A4680C10C4EA}">
      <dgm:prSet phldrT="[Text]"/>
      <dgm:spPr/>
      <dgm:t>
        <a:bodyPr/>
        <a:lstStyle/>
        <a:p>
          <a:r>
            <a:rPr lang="en-US" b="0" dirty="0">
              <a:solidFill>
                <a:schemeClr val="tx1"/>
              </a:solidFill>
            </a:rPr>
            <a:t>1. Count query/cohort Discovery</a:t>
          </a:r>
        </a:p>
      </dgm:t>
    </dgm:pt>
    <dgm:pt modelId="{12C2C383-9049-412A-9BF8-D5E0CD2EBDD3}" type="parTrans" cxnId="{E6953C32-968C-4312-8D07-95C298F53EC1}">
      <dgm:prSet/>
      <dgm:spPr/>
      <dgm:t>
        <a:bodyPr/>
        <a:lstStyle/>
        <a:p>
          <a:endParaRPr lang="en-US"/>
        </a:p>
      </dgm:t>
    </dgm:pt>
    <dgm:pt modelId="{D835C3C0-D887-4017-B729-62BC62B510E6}" type="sibTrans" cxnId="{E6953C32-968C-4312-8D07-95C298F53EC1}">
      <dgm:prSet/>
      <dgm:spPr/>
      <dgm:t>
        <a:bodyPr/>
        <a:lstStyle/>
        <a:p>
          <a:endParaRPr lang="en-US"/>
        </a:p>
      </dgm:t>
    </dgm:pt>
    <dgm:pt modelId="{55B42C65-780D-481B-8E5F-C934AA5155BD}">
      <dgm:prSet/>
      <dgm:spPr/>
      <dgm:t>
        <a:bodyPr/>
        <a:lstStyle/>
        <a:p>
          <a:r>
            <a:rPr lang="en-US" dirty="0"/>
            <a:t>Access to individual level data </a:t>
          </a:r>
        </a:p>
      </dgm:t>
    </dgm:pt>
    <dgm:pt modelId="{6A111A56-638D-40DD-A384-AFB71323A0D4}" type="parTrans" cxnId="{6C1AD73E-121F-4E7D-9E64-C59F097C981C}">
      <dgm:prSet/>
      <dgm:spPr/>
      <dgm:t>
        <a:bodyPr/>
        <a:lstStyle/>
        <a:p>
          <a:endParaRPr lang="en-US"/>
        </a:p>
      </dgm:t>
    </dgm:pt>
    <dgm:pt modelId="{B1824238-2B86-45C4-A2EF-6CE54797872E}" type="sibTrans" cxnId="{6C1AD73E-121F-4E7D-9E64-C59F097C981C}">
      <dgm:prSet/>
      <dgm:spPr/>
      <dgm:t>
        <a:bodyPr/>
        <a:lstStyle/>
        <a:p>
          <a:endParaRPr lang="en-US"/>
        </a:p>
      </dgm:t>
    </dgm:pt>
    <dgm:pt modelId="{BE1F94F2-DCBA-494E-902B-66F2F82921FA}">
      <dgm:prSet phldrT="[Text]"/>
      <dgm:spPr>
        <a:solidFill>
          <a:schemeClr val="accent4">
            <a:lumMod val="20000"/>
            <a:lumOff val="80000"/>
            <a:alpha val="90000"/>
          </a:schemeClr>
        </a:solidFill>
      </dgm:spPr>
      <dgm:t>
        <a:bodyPr/>
        <a:lstStyle/>
        <a:p>
          <a:r>
            <a:rPr lang="en-US" dirty="0"/>
            <a:t>Visual presentation</a:t>
          </a:r>
        </a:p>
      </dgm:t>
    </dgm:pt>
    <dgm:pt modelId="{3747242F-7404-43D2-AD81-BF21595E31A2}" type="parTrans" cxnId="{8337F232-0241-4CB1-8B0C-12BA30752F54}">
      <dgm:prSet/>
      <dgm:spPr/>
      <dgm:t>
        <a:bodyPr/>
        <a:lstStyle/>
        <a:p>
          <a:endParaRPr lang="en-US"/>
        </a:p>
      </dgm:t>
    </dgm:pt>
    <dgm:pt modelId="{56745BDB-3595-42B1-BBE2-C9633C1CB829}" type="sibTrans" cxnId="{8337F232-0241-4CB1-8B0C-12BA30752F54}">
      <dgm:prSet/>
      <dgm:spPr/>
      <dgm:t>
        <a:bodyPr/>
        <a:lstStyle/>
        <a:p>
          <a:endParaRPr lang="en-US"/>
        </a:p>
      </dgm:t>
    </dgm:pt>
    <dgm:pt modelId="{AD9F29D5-85F3-44B4-B633-B93682D25C45}">
      <dgm:prSet phldrT="[Text]"/>
      <dgm:spPr>
        <a:solidFill>
          <a:schemeClr val="accent4">
            <a:lumMod val="20000"/>
            <a:lumOff val="80000"/>
            <a:alpha val="90000"/>
          </a:schemeClr>
        </a:solidFill>
      </dgm:spPr>
      <dgm:t>
        <a:bodyPr/>
        <a:lstStyle/>
        <a:p>
          <a:r>
            <a:rPr lang="en-US" dirty="0"/>
            <a:t>Linked to #2 or NCI public facing platform</a:t>
          </a:r>
        </a:p>
      </dgm:t>
    </dgm:pt>
    <dgm:pt modelId="{E258EABE-1E02-483D-92B2-669E14E35456}" type="parTrans" cxnId="{593E3B7B-F9DB-4EE8-8746-1DDA4B7570F8}">
      <dgm:prSet/>
      <dgm:spPr/>
      <dgm:t>
        <a:bodyPr/>
        <a:lstStyle/>
        <a:p>
          <a:endParaRPr lang="en-US"/>
        </a:p>
      </dgm:t>
    </dgm:pt>
    <dgm:pt modelId="{73E4527C-3458-49E0-A93E-0CAEA4F38FF1}" type="sibTrans" cxnId="{593E3B7B-F9DB-4EE8-8746-1DDA4B7570F8}">
      <dgm:prSet/>
      <dgm:spPr/>
      <dgm:t>
        <a:bodyPr/>
        <a:lstStyle/>
        <a:p>
          <a:endParaRPr lang="en-US"/>
        </a:p>
      </dgm:t>
    </dgm:pt>
    <dgm:pt modelId="{3EE39656-0EEF-4629-8AA7-22A705024801}">
      <dgm:prSet phldrT="[Text]"/>
      <dgm:spPr/>
      <dgm:t>
        <a:bodyPr/>
        <a:lstStyle/>
        <a:p>
          <a:r>
            <a:rPr lang="en-US" dirty="0"/>
            <a:t>No downloading</a:t>
          </a:r>
        </a:p>
      </dgm:t>
    </dgm:pt>
    <dgm:pt modelId="{31CC76DA-433E-4050-87CF-4635E98016D4}" type="parTrans" cxnId="{9A4C23F1-D48A-4E37-ACCB-968E70CDEF01}">
      <dgm:prSet/>
      <dgm:spPr/>
      <dgm:t>
        <a:bodyPr/>
        <a:lstStyle/>
        <a:p>
          <a:endParaRPr lang="en-US"/>
        </a:p>
      </dgm:t>
    </dgm:pt>
    <dgm:pt modelId="{2A014D07-7BC4-45B4-9498-570C2B658FCB}" type="sibTrans" cxnId="{9A4C23F1-D48A-4E37-ACCB-968E70CDEF01}">
      <dgm:prSet/>
      <dgm:spPr/>
      <dgm:t>
        <a:bodyPr/>
        <a:lstStyle/>
        <a:p>
          <a:endParaRPr lang="en-US"/>
        </a:p>
      </dgm:t>
    </dgm:pt>
    <dgm:pt modelId="{95AC2C8F-C541-4EED-B43A-631D36A4FD61}">
      <dgm:prSet phldrT="[Text]"/>
      <dgm:spPr/>
      <dgm:t>
        <a:bodyPr/>
        <a:lstStyle/>
        <a:p>
          <a:r>
            <a:rPr lang="en-US" dirty="0"/>
            <a:t>Pre-calculated based on NCCR Basic</a:t>
          </a:r>
        </a:p>
      </dgm:t>
    </dgm:pt>
    <dgm:pt modelId="{86F39AA1-3220-4050-9C5A-84330053C237}" type="parTrans" cxnId="{26FFF630-B166-4630-B0B8-00EBEC39CE92}">
      <dgm:prSet/>
      <dgm:spPr/>
      <dgm:t>
        <a:bodyPr/>
        <a:lstStyle/>
        <a:p>
          <a:endParaRPr lang="en-US"/>
        </a:p>
      </dgm:t>
    </dgm:pt>
    <dgm:pt modelId="{FE382947-981A-40BF-AB9A-6116398FE324}" type="sibTrans" cxnId="{26FFF630-B166-4630-B0B8-00EBEC39CE92}">
      <dgm:prSet/>
      <dgm:spPr/>
      <dgm:t>
        <a:bodyPr/>
        <a:lstStyle/>
        <a:p>
          <a:endParaRPr lang="en-US"/>
        </a:p>
      </dgm:t>
    </dgm:pt>
    <dgm:pt modelId="{92ECB269-9ADF-42E2-9DA7-7BDC73E35EAC}">
      <dgm:prSet phldrT="[Text]"/>
      <dgm:spPr/>
      <dgm:t>
        <a:bodyPr/>
        <a:lstStyle/>
        <a:p>
          <a:r>
            <a:rPr lang="en-US" dirty="0"/>
            <a:t>Incidence, mortality, survival and more</a:t>
          </a:r>
        </a:p>
      </dgm:t>
    </dgm:pt>
    <dgm:pt modelId="{DDC92BEF-08A8-4FEE-B2E3-6966F9F14E54}" type="parTrans" cxnId="{363B2331-3EAC-4F80-A8FF-F3096CC79BC3}">
      <dgm:prSet/>
      <dgm:spPr/>
      <dgm:t>
        <a:bodyPr/>
        <a:lstStyle/>
        <a:p>
          <a:endParaRPr lang="en-US"/>
        </a:p>
      </dgm:t>
    </dgm:pt>
    <dgm:pt modelId="{A0472E28-6A53-48BA-A7E8-D4BCEDBD6542}" type="sibTrans" cxnId="{363B2331-3EAC-4F80-A8FF-F3096CC79BC3}">
      <dgm:prSet/>
      <dgm:spPr/>
      <dgm:t>
        <a:bodyPr/>
        <a:lstStyle/>
        <a:p>
          <a:endParaRPr lang="en-US"/>
        </a:p>
      </dgm:t>
    </dgm:pt>
    <dgm:pt modelId="{70293C6B-64DD-4F78-A0C2-651B734DC7AF}">
      <dgm:prSet phldrT="[Text]"/>
      <dgm:spPr/>
      <dgm:t>
        <a:bodyPr/>
        <a:lstStyle/>
        <a:p>
          <a:r>
            <a:rPr lang="en-US" dirty="0"/>
            <a:t>PEDs*Explorer </a:t>
          </a:r>
        </a:p>
      </dgm:t>
    </dgm:pt>
    <dgm:pt modelId="{A148E84B-CBE2-4DB8-B069-E0B06E456C56}" type="parTrans" cxnId="{7E097343-ED26-47BD-9165-AB608F59AB20}">
      <dgm:prSet/>
      <dgm:spPr/>
      <dgm:t>
        <a:bodyPr/>
        <a:lstStyle/>
        <a:p>
          <a:endParaRPr lang="en-US"/>
        </a:p>
      </dgm:t>
    </dgm:pt>
    <dgm:pt modelId="{69F9CE2D-64D8-4EFB-8BD3-4494FA180570}" type="sibTrans" cxnId="{7E097343-ED26-47BD-9165-AB608F59AB20}">
      <dgm:prSet/>
      <dgm:spPr/>
      <dgm:t>
        <a:bodyPr/>
        <a:lstStyle/>
        <a:p>
          <a:endParaRPr lang="en-US"/>
        </a:p>
      </dgm:t>
    </dgm:pt>
    <dgm:pt modelId="{55671B4B-0FFB-45B2-B48D-390D56108617}">
      <dgm:prSet phldrT="[Text]"/>
      <dgm:spPr/>
      <dgm:t>
        <a:bodyPr/>
        <a:lstStyle/>
        <a:p>
          <a:r>
            <a:rPr lang="en-US" dirty="0"/>
            <a:t>Counts</a:t>
          </a:r>
          <a:endParaRPr lang="en-US" b="0" dirty="0"/>
        </a:p>
      </dgm:t>
    </dgm:pt>
    <dgm:pt modelId="{AC99B322-3D1F-43C3-A38D-916783459DA1}" type="parTrans" cxnId="{4429D8E5-F839-43FC-98E5-B92660572F1E}">
      <dgm:prSet/>
      <dgm:spPr/>
      <dgm:t>
        <a:bodyPr/>
        <a:lstStyle/>
        <a:p>
          <a:endParaRPr lang="en-US"/>
        </a:p>
      </dgm:t>
    </dgm:pt>
    <dgm:pt modelId="{C784818E-5C21-4CE9-B46F-2B7B123DC64D}" type="sibTrans" cxnId="{4429D8E5-F839-43FC-98E5-B92660572F1E}">
      <dgm:prSet/>
      <dgm:spPr/>
      <dgm:t>
        <a:bodyPr/>
        <a:lstStyle/>
        <a:p>
          <a:endParaRPr lang="en-US"/>
        </a:p>
      </dgm:t>
    </dgm:pt>
    <dgm:pt modelId="{EC1CA570-01ED-4B38-A2DD-B80CD2CF2387}">
      <dgm:prSet phldrT="[Text]"/>
      <dgm:spPr/>
      <dgm:t>
        <a:bodyPr/>
        <a:lstStyle/>
        <a:p>
          <a:r>
            <a:rPr lang="en-US" dirty="0"/>
            <a:t>Visual &amp; quantitative presentation of dataset overlaps (Health Verity model)</a:t>
          </a:r>
        </a:p>
      </dgm:t>
    </dgm:pt>
    <dgm:pt modelId="{B8FDCF00-41BB-40A8-94D8-CC46CEBFE0FC}" type="parTrans" cxnId="{59D23B5C-48EF-4CA7-942C-10D6D059133D}">
      <dgm:prSet/>
      <dgm:spPr/>
      <dgm:t>
        <a:bodyPr/>
        <a:lstStyle/>
        <a:p>
          <a:endParaRPr lang="en-US"/>
        </a:p>
      </dgm:t>
    </dgm:pt>
    <dgm:pt modelId="{F2718E41-D4DC-4200-A117-A2371D9EDA94}" type="sibTrans" cxnId="{59D23B5C-48EF-4CA7-942C-10D6D059133D}">
      <dgm:prSet/>
      <dgm:spPr/>
      <dgm:t>
        <a:bodyPr/>
        <a:lstStyle/>
        <a:p>
          <a:endParaRPr lang="en-US"/>
        </a:p>
      </dgm:t>
    </dgm:pt>
    <dgm:pt modelId="{1F0341C9-E9BC-4E08-A71A-A3878532777A}">
      <dgm:prSet phldrT="[Text]"/>
      <dgm:spPr/>
      <dgm:t>
        <a:bodyPr/>
        <a:lstStyle/>
        <a:p>
          <a:r>
            <a:rPr lang="en-US" dirty="0"/>
            <a:t>Indexing capabilities</a:t>
          </a:r>
        </a:p>
      </dgm:t>
    </dgm:pt>
    <dgm:pt modelId="{EDDB0CCA-437A-4B78-9F66-B7A108B66680}" type="parTrans" cxnId="{24BFFDAD-9E47-4603-B808-F1FF1AEFBD04}">
      <dgm:prSet/>
      <dgm:spPr/>
      <dgm:t>
        <a:bodyPr/>
        <a:lstStyle/>
        <a:p>
          <a:endParaRPr lang="en-US"/>
        </a:p>
      </dgm:t>
    </dgm:pt>
    <dgm:pt modelId="{27FB01CE-ABEE-4628-85D8-79895687FF38}" type="sibTrans" cxnId="{24BFFDAD-9E47-4603-B808-F1FF1AEFBD04}">
      <dgm:prSet/>
      <dgm:spPr/>
      <dgm:t>
        <a:bodyPr/>
        <a:lstStyle/>
        <a:p>
          <a:endParaRPr lang="en-US"/>
        </a:p>
      </dgm:t>
    </dgm:pt>
    <dgm:pt modelId="{1BD4B431-59F0-4F94-98AA-78FD49453323}">
      <dgm:prSet phldrT="[Text]"/>
      <dgm:spPr/>
      <dgm:t>
        <a:bodyPr/>
        <a:lstStyle/>
        <a:p>
          <a:r>
            <a:rPr lang="en-US" b="0" dirty="0"/>
            <a:t>Include newly linked data once initial assessment complete</a:t>
          </a:r>
        </a:p>
      </dgm:t>
    </dgm:pt>
    <dgm:pt modelId="{3442953A-5FAC-4D71-A9B4-707BDBA0A610}" type="parTrans" cxnId="{B6909010-FE1C-4243-B5CF-49FD771472E9}">
      <dgm:prSet/>
      <dgm:spPr/>
      <dgm:t>
        <a:bodyPr/>
        <a:lstStyle/>
        <a:p>
          <a:endParaRPr lang="en-US"/>
        </a:p>
      </dgm:t>
    </dgm:pt>
    <dgm:pt modelId="{B97C680B-F0B0-48CE-843D-40A079AF47AF}" type="sibTrans" cxnId="{B6909010-FE1C-4243-B5CF-49FD771472E9}">
      <dgm:prSet/>
      <dgm:spPr/>
      <dgm:t>
        <a:bodyPr/>
        <a:lstStyle/>
        <a:p>
          <a:endParaRPr lang="en-US"/>
        </a:p>
      </dgm:t>
    </dgm:pt>
    <dgm:pt modelId="{D2834830-C2F0-4769-84D4-488A62100600}">
      <dgm:prSet phldrT="[Text]"/>
      <dgm:spPr/>
      <dgm:t>
        <a:bodyPr/>
        <a:lstStyle/>
        <a:p>
          <a:r>
            <a:rPr lang="en-US" dirty="0"/>
            <a:t>Selection criteria set</a:t>
          </a:r>
        </a:p>
      </dgm:t>
    </dgm:pt>
    <dgm:pt modelId="{BBD87EF2-4FC8-4105-A2DE-E991C00B2170}" type="parTrans" cxnId="{83B281E0-B8D0-4E0C-BA4E-A194A8586CCD}">
      <dgm:prSet/>
      <dgm:spPr/>
      <dgm:t>
        <a:bodyPr/>
        <a:lstStyle/>
        <a:p>
          <a:endParaRPr lang="en-US"/>
        </a:p>
      </dgm:t>
    </dgm:pt>
    <dgm:pt modelId="{EAFCED23-2808-4B8C-A60E-77334E42C093}" type="sibTrans" cxnId="{83B281E0-B8D0-4E0C-BA4E-A194A8586CCD}">
      <dgm:prSet/>
      <dgm:spPr/>
      <dgm:t>
        <a:bodyPr/>
        <a:lstStyle/>
        <a:p>
          <a:endParaRPr lang="en-US"/>
        </a:p>
      </dgm:t>
    </dgm:pt>
    <dgm:pt modelId="{95FAA240-5560-4A91-B4FD-26B57CE840AA}">
      <dgm:prSet phldrT="[Text]"/>
      <dgm:spPr/>
      <dgm:t>
        <a:bodyPr/>
        <a:lstStyle/>
        <a:p>
          <a:r>
            <a:rPr lang="en-US" dirty="0"/>
            <a:t>Access to individual level data through secure cloud location for analysis only</a:t>
          </a:r>
        </a:p>
      </dgm:t>
    </dgm:pt>
    <dgm:pt modelId="{E0117043-6763-4DBD-A271-2D221D1DF48D}" type="parTrans" cxnId="{D4DF8C8C-F9FB-4D4C-A831-99E42B46FA35}">
      <dgm:prSet/>
      <dgm:spPr/>
      <dgm:t>
        <a:bodyPr/>
        <a:lstStyle/>
        <a:p>
          <a:endParaRPr lang="en-US"/>
        </a:p>
      </dgm:t>
    </dgm:pt>
    <dgm:pt modelId="{704C65EA-BECB-44F5-BB05-4B0324DB4FBC}" type="sibTrans" cxnId="{D4DF8C8C-F9FB-4D4C-A831-99E42B46FA35}">
      <dgm:prSet/>
      <dgm:spPr/>
      <dgm:t>
        <a:bodyPr/>
        <a:lstStyle/>
        <a:p>
          <a:endParaRPr lang="en-US"/>
        </a:p>
      </dgm:t>
    </dgm:pt>
    <dgm:pt modelId="{B968C9C1-656D-4DDC-836A-6584708A505E}">
      <dgm:prSet/>
      <dgm:spPr/>
      <dgm:t>
        <a:bodyPr/>
        <a:lstStyle/>
        <a:p>
          <a:r>
            <a:rPr lang="en-US" dirty="0"/>
            <a:t>Temporary datasets made with data dictionary</a:t>
          </a:r>
        </a:p>
      </dgm:t>
    </dgm:pt>
    <dgm:pt modelId="{5F233ED1-69C4-4D9F-8D28-274689952551}" type="parTrans" cxnId="{DF3AE04D-FAEE-4399-951C-D1EE8EBBD98D}">
      <dgm:prSet/>
      <dgm:spPr/>
      <dgm:t>
        <a:bodyPr/>
        <a:lstStyle/>
        <a:p>
          <a:endParaRPr lang="en-US"/>
        </a:p>
      </dgm:t>
    </dgm:pt>
    <dgm:pt modelId="{E2C363A9-834C-4605-BF19-763E3E621699}" type="sibTrans" cxnId="{DF3AE04D-FAEE-4399-951C-D1EE8EBBD98D}">
      <dgm:prSet/>
      <dgm:spPr/>
      <dgm:t>
        <a:bodyPr/>
        <a:lstStyle/>
        <a:p>
          <a:endParaRPr lang="en-US"/>
        </a:p>
      </dgm:t>
    </dgm:pt>
    <dgm:pt modelId="{00C66EBC-8266-4847-A29A-E1FB0996FC93}">
      <dgm:prSet phldrT="[Text]"/>
      <dgm:spPr/>
      <dgm:t>
        <a:bodyPr/>
        <a:lstStyle/>
        <a:p>
          <a:r>
            <a:rPr lang="en-US" dirty="0"/>
            <a:t>IRB requirement?</a:t>
          </a:r>
        </a:p>
      </dgm:t>
    </dgm:pt>
    <dgm:pt modelId="{24F24DD4-B770-4839-9FF6-32A4093C2DE3}" type="parTrans" cxnId="{D06E026E-427F-4D77-A7E2-0F122CBB2465}">
      <dgm:prSet/>
      <dgm:spPr/>
      <dgm:t>
        <a:bodyPr/>
        <a:lstStyle/>
        <a:p>
          <a:endParaRPr lang="en-US"/>
        </a:p>
      </dgm:t>
    </dgm:pt>
    <dgm:pt modelId="{4B8E32B1-387C-4453-A391-FF9D7DCD8DFE}" type="sibTrans" cxnId="{D06E026E-427F-4D77-A7E2-0F122CBB2465}">
      <dgm:prSet/>
      <dgm:spPr/>
      <dgm:t>
        <a:bodyPr/>
        <a:lstStyle/>
        <a:p>
          <a:endParaRPr lang="en-US"/>
        </a:p>
      </dgm:t>
    </dgm:pt>
    <dgm:pt modelId="{56D5FE86-9DB3-45DC-8ACE-1E3F4A2BE863}">
      <dgm:prSet phldrT="[Text]"/>
      <dgm:spPr/>
      <dgm:t>
        <a:bodyPr/>
        <a:lstStyle/>
        <a:p>
          <a:r>
            <a:rPr lang="en-US" dirty="0"/>
            <a:t>Varying levels of authorization depending on data level requested</a:t>
          </a:r>
        </a:p>
      </dgm:t>
    </dgm:pt>
    <dgm:pt modelId="{8D18F025-0E70-40C7-9E36-BC2B90AE9F14}" type="parTrans" cxnId="{C948F084-7869-404F-A534-E367BDAE25A6}">
      <dgm:prSet/>
      <dgm:spPr/>
      <dgm:t>
        <a:bodyPr/>
        <a:lstStyle/>
        <a:p>
          <a:endParaRPr lang="en-US"/>
        </a:p>
      </dgm:t>
    </dgm:pt>
    <dgm:pt modelId="{EAA32B82-C179-4452-A347-2BFD156AEC44}" type="sibTrans" cxnId="{C948F084-7869-404F-A534-E367BDAE25A6}">
      <dgm:prSet/>
      <dgm:spPr/>
      <dgm:t>
        <a:bodyPr/>
        <a:lstStyle/>
        <a:p>
          <a:endParaRPr lang="en-US"/>
        </a:p>
      </dgm:t>
    </dgm:pt>
    <dgm:pt modelId="{42C00484-D1E1-4226-9642-9312009A92F7}">
      <dgm:prSet/>
      <dgm:spPr/>
      <dgm:t>
        <a:bodyPr/>
        <a:lstStyle/>
        <a:p>
          <a:r>
            <a:rPr lang="en-US" dirty="0"/>
            <a:t>Can be downloaded for approved research</a:t>
          </a:r>
        </a:p>
      </dgm:t>
    </dgm:pt>
    <dgm:pt modelId="{32155CDE-E5F5-45F8-9962-198180876FD9}" type="parTrans" cxnId="{96480808-0FD1-4C19-BF3E-9F89D9F52DD3}">
      <dgm:prSet/>
      <dgm:spPr/>
      <dgm:t>
        <a:bodyPr/>
        <a:lstStyle/>
        <a:p>
          <a:endParaRPr lang="en-US"/>
        </a:p>
      </dgm:t>
    </dgm:pt>
    <dgm:pt modelId="{2B96D89F-D6A6-4906-98A5-2B1F50F60074}" type="sibTrans" cxnId="{96480808-0FD1-4C19-BF3E-9F89D9F52DD3}">
      <dgm:prSet/>
      <dgm:spPr/>
      <dgm:t>
        <a:bodyPr/>
        <a:lstStyle/>
        <a:p>
          <a:endParaRPr lang="en-US"/>
        </a:p>
      </dgm:t>
    </dgm:pt>
    <dgm:pt modelId="{1BF1FD14-0DC1-4870-9342-88AB12FBA7A6}">
      <dgm:prSet/>
      <dgm:spPr/>
      <dgm:t>
        <a:bodyPr/>
        <a:lstStyle/>
        <a:p>
          <a:r>
            <a:rPr lang="en-US" dirty="0"/>
            <a:t>IRB required</a:t>
          </a:r>
        </a:p>
      </dgm:t>
    </dgm:pt>
    <dgm:pt modelId="{395242DE-78D3-45E5-91CC-D2AE48EA1B12}" type="parTrans" cxnId="{A37E52E3-D65C-4718-AD6E-BF627FE66BE8}">
      <dgm:prSet/>
      <dgm:spPr/>
      <dgm:t>
        <a:bodyPr/>
        <a:lstStyle/>
        <a:p>
          <a:endParaRPr lang="en-US"/>
        </a:p>
      </dgm:t>
    </dgm:pt>
    <dgm:pt modelId="{04C664E1-E324-4A11-BC6C-287CD008A3E2}" type="sibTrans" cxnId="{A37E52E3-D65C-4718-AD6E-BF627FE66BE8}">
      <dgm:prSet/>
      <dgm:spPr/>
      <dgm:t>
        <a:bodyPr/>
        <a:lstStyle/>
        <a:p>
          <a:endParaRPr lang="en-US"/>
        </a:p>
      </dgm:t>
    </dgm:pt>
    <dgm:pt modelId="{54A93919-5D51-4778-95C8-7128DD682CD8}">
      <dgm:prSet/>
      <dgm:spPr/>
      <dgm:t>
        <a:bodyPr/>
        <a:lstStyle/>
        <a:p>
          <a:r>
            <a:rPr lang="en-US" dirty="0"/>
            <a:t>Request for patient identifiers (ie. invst-led linkages)</a:t>
          </a:r>
        </a:p>
      </dgm:t>
    </dgm:pt>
    <dgm:pt modelId="{2EC518DE-65A6-41BA-BD7E-801E26E24246}" type="parTrans" cxnId="{26C5C7B4-3F6E-4135-BFF2-7FDA71326CB7}">
      <dgm:prSet/>
      <dgm:spPr/>
      <dgm:t>
        <a:bodyPr/>
        <a:lstStyle/>
        <a:p>
          <a:endParaRPr lang="en-US"/>
        </a:p>
      </dgm:t>
    </dgm:pt>
    <dgm:pt modelId="{A238C90A-3CB6-4EFF-A6A1-7D2509E7B818}" type="sibTrans" cxnId="{26C5C7B4-3F6E-4135-BFF2-7FDA71326CB7}">
      <dgm:prSet/>
      <dgm:spPr/>
      <dgm:t>
        <a:bodyPr/>
        <a:lstStyle/>
        <a:p>
          <a:endParaRPr lang="en-US"/>
        </a:p>
      </dgm:t>
    </dgm:pt>
    <dgm:pt modelId="{5F651B60-E2E8-492E-998C-C2A3011CBD6B}">
      <dgm:prSet/>
      <dgm:spPr/>
      <dgm:t>
        <a:bodyPr/>
        <a:lstStyle/>
        <a:p>
          <a:r>
            <a:rPr lang="en-US" dirty="0"/>
            <a:t>Request for contact studies (coordinate with VPR to facilitate direct cancer registry data release) </a:t>
          </a:r>
        </a:p>
      </dgm:t>
    </dgm:pt>
    <dgm:pt modelId="{E8D91360-7001-4266-9B7E-D8ACAE2CBF28}" type="parTrans" cxnId="{64BAA323-5CEA-41B8-9AFD-46855EAFD19C}">
      <dgm:prSet/>
      <dgm:spPr/>
      <dgm:t>
        <a:bodyPr/>
        <a:lstStyle/>
        <a:p>
          <a:endParaRPr lang="en-US"/>
        </a:p>
      </dgm:t>
    </dgm:pt>
    <dgm:pt modelId="{78F48448-7416-48E5-853F-D37FCF783FFC}" type="sibTrans" cxnId="{64BAA323-5CEA-41B8-9AFD-46855EAFD19C}">
      <dgm:prSet/>
      <dgm:spPr/>
      <dgm:t>
        <a:bodyPr/>
        <a:lstStyle/>
        <a:p>
          <a:endParaRPr lang="en-US"/>
        </a:p>
      </dgm:t>
    </dgm:pt>
    <dgm:pt modelId="{14828FF6-73B8-4232-A61E-A58D7EBC661F}" type="pres">
      <dgm:prSet presAssocID="{0277AB56-7AD2-42CA-B3FC-077F9F121AEE}" presName="Name0" presStyleCnt="0">
        <dgm:presLayoutVars>
          <dgm:dir/>
          <dgm:animLvl val="lvl"/>
          <dgm:resizeHandles val="exact"/>
        </dgm:presLayoutVars>
      </dgm:prSet>
      <dgm:spPr/>
    </dgm:pt>
    <dgm:pt modelId="{1309C141-50AD-4044-A700-B4BF0421443F}" type="pres">
      <dgm:prSet presAssocID="{FC801C7F-0772-4E66-A292-A4680C10C4EA}" presName="composite" presStyleCnt="0"/>
      <dgm:spPr/>
    </dgm:pt>
    <dgm:pt modelId="{1D3750A0-8788-4056-A83B-852FB0038D53}" type="pres">
      <dgm:prSet presAssocID="{FC801C7F-0772-4E66-A292-A4680C10C4EA}" presName="parTx" presStyleLbl="alignNode1" presStyleIdx="0" presStyleCnt="6" custScaleX="103888" custLinFactNeighborX="3755" custLinFactNeighborY="10178">
        <dgm:presLayoutVars>
          <dgm:chMax val="0"/>
          <dgm:chPref val="0"/>
          <dgm:bulletEnabled val="1"/>
        </dgm:presLayoutVars>
      </dgm:prSet>
      <dgm:spPr/>
    </dgm:pt>
    <dgm:pt modelId="{60496803-FE67-46D5-A38D-B724A501B7E6}" type="pres">
      <dgm:prSet presAssocID="{FC801C7F-0772-4E66-A292-A4680C10C4EA}" presName="desTx" presStyleLbl="alignAccFollowNode1" presStyleIdx="0" presStyleCnt="6" custScaleX="101379" custLinFactNeighborX="2821" custLinFactNeighborY="1338">
        <dgm:presLayoutVars>
          <dgm:bulletEnabled val="1"/>
        </dgm:presLayoutVars>
      </dgm:prSet>
      <dgm:spPr/>
    </dgm:pt>
    <dgm:pt modelId="{4343C32D-EA1D-47F2-A1A0-6159EF598B00}" type="pres">
      <dgm:prSet presAssocID="{D835C3C0-D887-4017-B729-62BC62B510E6}" presName="space" presStyleCnt="0"/>
      <dgm:spPr/>
    </dgm:pt>
    <dgm:pt modelId="{6B0F3FAD-BD2A-4E87-A58F-8D1ED2BD4C5B}" type="pres">
      <dgm:prSet presAssocID="{252B6F88-9700-4324-A131-8097A812E979}" presName="composite" presStyleCnt="0"/>
      <dgm:spPr/>
    </dgm:pt>
    <dgm:pt modelId="{5B31BF55-BC06-4B7E-912F-1A31F767CF85}" type="pres">
      <dgm:prSet presAssocID="{252B6F88-9700-4324-A131-8097A812E979}" presName="parTx" presStyleLbl="alignNode1" presStyleIdx="1" presStyleCnt="6" custLinFactNeighborX="161" custLinFactNeighborY="1536">
        <dgm:presLayoutVars>
          <dgm:chMax val="0"/>
          <dgm:chPref val="0"/>
          <dgm:bulletEnabled val="1"/>
        </dgm:presLayoutVars>
      </dgm:prSet>
      <dgm:spPr/>
    </dgm:pt>
    <dgm:pt modelId="{07A3B593-6EDC-4B11-98F3-6E7AB6CD65BE}" type="pres">
      <dgm:prSet presAssocID="{252B6F88-9700-4324-A131-8097A812E979}" presName="desTx" presStyleLbl="alignAccFollowNode1" presStyleIdx="1" presStyleCnt="6" custLinFactNeighborX="-176" custLinFactNeighborY="201">
        <dgm:presLayoutVars>
          <dgm:bulletEnabled val="1"/>
        </dgm:presLayoutVars>
      </dgm:prSet>
      <dgm:spPr/>
    </dgm:pt>
    <dgm:pt modelId="{E117B89D-3526-48C9-8E5D-A48B64A34C2E}" type="pres">
      <dgm:prSet presAssocID="{53F5C586-6604-44ED-B3EC-9A7BE8231BA2}" presName="space" presStyleCnt="0"/>
      <dgm:spPr/>
    </dgm:pt>
    <dgm:pt modelId="{60C7A072-0056-4423-B586-B8FDAB8A618D}" type="pres">
      <dgm:prSet presAssocID="{9ACEE996-D9FB-449D-A444-33F85C116364}" presName="composite" presStyleCnt="0"/>
      <dgm:spPr/>
    </dgm:pt>
    <dgm:pt modelId="{9B885AFF-555F-400B-91DD-817556AD2241}" type="pres">
      <dgm:prSet presAssocID="{9ACEE996-D9FB-449D-A444-33F85C116364}" presName="parTx" presStyleLbl="alignNode1" presStyleIdx="2" presStyleCnt="6">
        <dgm:presLayoutVars>
          <dgm:chMax val="0"/>
          <dgm:chPref val="0"/>
          <dgm:bulletEnabled val="1"/>
        </dgm:presLayoutVars>
      </dgm:prSet>
      <dgm:spPr/>
    </dgm:pt>
    <dgm:pt modelId="{CB2D199C-C2E4-43C6-9124-E40981861155}" type="pres">
      <dgm:prSet presAssocID="{9ACEE996-D9FB-449D-A444-33F85C116364}" presName="desTx" presStyleLbl="alignAccFollowNode1" presStyleIdx="2" presStyleCnt="6">
        <dgm:presLayoutVars>
          <dgm:bulletEnabled val="1"/>
        </dgm:presLayoutVars>
      </dgm:prSet>
      <dgm:spPr/>
    </dgm:pt>
    <dgm:pt modelId="{B2703DF4-30B5-4CBC-81CD-9A5BD074A3BA}" type="pres">
      <dgm:prSet presAssocID="{A70FAC11-7F3F-4B37-9B9F-F65FC5198407}" presName="space" presStyleCnt="0"/>
      <dgm:spPr/>
    </dgm:pt>
    <dgm:pt modelId="{288E37FC-4FF5-46B8-B62D-EF7FA7228294}" type="pres">
      <dgm:prSet presAssocID="{DF7A9BF0-B7CE-4192-BA49-BDAC08D92478}" presName="composite" presStyleCnt="0"/>
      <dgm:spPr/>
    </dgm:pt>
    <dgm:pt modelId="{1DCAF01E-39F2-4355-8DB5-78B8DE7D8EEF}" type="pres">
      <dgm:prSet presAssocID="{DF7A9BF0-B7CE-4192-BA49-BDAC08D92478}" presName="parTx" presStyleLbl="alignNode1" presStyleIdx="3" presStyleCnt="6">
        <dgm:presLayoutVars>
          <dgm:chMax val="0"/>
          <dgm:chPref val="0"/>
          <dgm:bulletEnabled val="1"/>
        </dgm:presLayoutVars>
      </dgm:prSet>
      <dgm:spPr/>
    </dgm:pt>
    <dgm:pt modelId="{17FBD1CB-5261-4B7A-B374-08633BE5E261}" type="pres">
      <dgm:prSet presAssocID="{DF7A9BF0-B7CE-4192-BA49-BDAC08D92478}" presName="desTx" presStyleLbl="alignAccFollowNode1" presStyleIdx="3" presStyleCnt="6" custScaleX="101174" custScaleY="98111">
        <dgm:presLayoutVars>
          <dgm:bulletEnabled val="1"/>
        </dgm:presLayoutVars>
      </dgm:prSet>
      <dgm:spPr/>
    </dgm:pt>
    <dgm:pt modelId="{1266485B-DEAA-49E6-B273-37873F90F981}" type="pres">
      <dgm:prSet presAssocID="{87EDD62A-4BC3-4F64-8B82-E2632A5BEF17}" presName="space" presStyleCnt="0"/>
      <dgm:spPr/>
    </dgm:pt>
    <dgm:pt modelId="{966FDCBF-1BF7-4CD3-B15E-EF9587BC1E32}" type="pres">
      <dgm:prSet presAssocID="{3D23765B-586F-4FA7-B54E-5C0D3814448B}" presName="composite" presStyleCnt="0"/>
      <dgm:spPr/>
    </dgm:pt>
    <dgm:pt modelId="{0DB7243A-C57F-4ABF-9828-013D0BB266DA}" type="pres">
      <dgm:prSet presAssocID="{3D23765B-586F-4FA7-B54E-5C0D3814448B}" presName="parTx" presStyleLbl="alignNode1" presStyleIdx="4" presStyleCnt="6">
        <dgm:presLayoutVars>
          <dgm:chMax val="0"/>
          <dgm:chPref val="0"/>
          <dgm:bulletEnabled val="1"/>
        </dgm:presLayoutVars>
      </dgm:prSet>
      <dgm:spPr/>
    </dgm:pt>
    <dgm:pt modelId="{E0BA9673-0F52-4461-859D-CFCBA45708EE}" type="pres">
      <dgm:prSet presAssocID="{3D23765B-586F-4FA7-B54E-5C0D3814448B}" presName="desTx" presStyleLbl="alignAccFollowNode1" presStyleIdx="4" presStyleCnt="6" custScaleX="98265">
        <dgm:presLayoutVars>
          <dgm:bulletEnabled val="1"/>
        </dgm:presLayoutVars>
      </dgm:prSet>
      <dgm:spPr/>
    </dgm:pt>
    <dgm:pt modelId="{5E38AA63-9817-4722-B83B-207D2F461042}" type="pres">
      <dgm:prSet presAssocID="{4F64E24C-E2B1-4F26-A83B-C111267D155C}" presName="space" presStyleCnt="0"/>
      <dgm:spPr/>
    </dgm:pt>
    <dgm:pt modelId="{5BD2A1DA-A3E7-47C7-A375-F16E415D46A4}" type="pres">
      <dgm:prSet presAssocID="{CE553C82-C930-4D9A-B72E-C1A4A18D3BE9}" presName="composite" presStyleCnt="0"/>
      <dgm:spPr/>
    </dgm:pt>
    <dgm:pt modelId="{921E287A-9EA6-4C9D-8010-9B72D7833739}" type="pres">
      <dgm:prSet presAssocID="{CE553C82-C930-4D9A-B72E-C1A4A18D3BE9}" presName="parTx" presStyleLbl="alignNode1" presStyleIdx="5" presStyleCnt="6">
        <dgm:presLayoutVars>
          <dgm:chMax val="0"/>
          <dgm:chPref val="0"/>
          <dgm:bulletEnabled val="1"/>
        </dgm:presLayoutVars>
      </dgm:prSet>
      <dgm:spPr/>
    </dgm:pt>
    <dgm:pt modelId="{D828D339-6BC3-4A5B-9850-80B28A6AB67B}" type="pres">
      <dgm:prSet presAssocID="{CE553C82-C930-4D9A-B72E-C1A4A18D3BE9}" presName="desTx" presStyleLbl="alignAccFollowNode1" presStyleIdx="5" presStyleCnt="6">
        <dgm:presLayoutVars>
          <dgm:bulletEnabled val="1"/>
        </dgm:presLayoutVars>
      </dgm:prSet>
      <dgm:spPr/>
    </dgm:pt>
  </dgm:ptLst>
  <dgm:cxnLst>
    <dgm:cxn modelId="{B2C34206-1AED-4DEA-91A1-7A35CF02B148}" type="presOf" srcId="{70293C6B-64DD-4F78-A0C2-651B734DC7AF}" destId="{07A3B593-6EDC-4B11-98F3-6E7AB6CD65BE}" srcOrd="0" destOrd="2" presId="urn:microsoft.com/office/officeart/2005/8/layout/hList1"/>
    <dgm:cxn modelId="{96480808-0FD1-4C19-BF3E-9F89D9F52DD3}" srcId="{3D23765B-586F-4FA7-B54E-5C0D3814448B}" destId="{42C00484-D1E1-4226-9642-9312009A92F7}" srcOrd="2" destOrd="0" parTransId="{32155CDE-E5F5-45F8-9962-198180876FD9}" sibTransId="{2B96D89F-D6A6-4906-98A5-2B1F50F60074}"/>
    <dgm:cxn modelId="{CC00DE0D-7F53-4B1B-8F4A-E37649192564}" type="presOf" srcId="{D2834830-C2F0-4769-84D4-488A62100600}" destId="{60496803-FE67-46D5-A38D-B724A501B7E6}" srcOrd="0" destOrd="2" presId="urn:microsoft.com/office/officeart/2005/8/layout/hList1"/>
    <dgm:cxn modelId="{B6909010-FE1C-4243-B5CF-49FD771472E9}" srcId="{FC801C7F-0772-4E66-A292-A4680C10C4EA}" destId="{1BD4B431-59F0-4F94-98AA-78FD49453323}" srcOrd="1" destOrd="0" parTransId="{3442953A-5FAC-4D71-A9B4-707BDBA0A610}" sibTransId="{B97C680B-F0B0-48CE-843D-40A079AF47AF}"/>
    <dgm:cxn modelId="{F4E1CC13-7C77-4D3A-9786-6587534B97A3}" type="presOf" srcId="{55671B4B-0FFB-45B2-B48D-390D56108617}" destId="{60496803-FE67-46D5-A38D-B724A501B7E6}" srcOrd="0" destOrd="0" presId="urn:microsoft.com/office/officeart/2005/8/layout/hList1"/>
    <dgm:cxn modelId="{9E29A416-371A-4428-A848-637CD533EE98}" type="presOf" srcId="{95FAA240-5560-4A91-B4FD-26B57CE840AA}" destId="{17FBD1CB-5261-4B7A-B374-08633BE5E261}" srcOrd="0" destOrd="0" presId="urn:microsoft.com/office/officeart/2005/8/layout/hList1"/>
    <dgm:cxn modelId="{64BAA323-5CEA-41B8-9AFD-46855EAFD19C}" srcId="{3D23765B-586F-4FA7-B54E-5C0D3814448B}" destId="{5F651B60-E2E8-492E-998C-C2A3011CBD6B}" srcOrd="4" destOrd="0" parTransId="{E8D91360-7001-4266-9B7E-D8ACAE2CBF28}" sibTransId="{78F48448-7416-48E5-853F-D37FCF783FFC}"/>
    <dgm:cxn modelId="{0955FE23-24A1-4C4E-907D-85C8EB89C1E7}" type="presOf" srcId="{55B42C65-780D-481B-8E5F-C934AA5155BD}" destId="{E0BA9673-0F52-4461-859D-CFCBA45708EE}" srcOrd="0" destOrd="1" presId="urn:microsoft.com/office/officeart/2005/8/layout/hList1"/>
    <dgm:cxn modelId="{CF79C826-17C4-4B3E-94FE-0D0C7CDA9AB3}" srcId="{0277AB56-7AD2-42CA-B3FC-077F9F121AEE}" destId="{252B6F88-9700-4324-A131-8097A812E979}" srcOrd="1" destOrd="0" parTransId="{442D9363-D814-40E7-B002-DACF17725699}" sibTransId="{53F5C586-6604-44ED-B3EC-9A7BE8231BA2}"/>
    <dgm:cxn modelId="{5456212B-520E-43CE-BC14-9C7CCEE5E35D}" type="presOf" srcId="{D3355D3E-222B-4F2A-A5DD-5743F1B6EC1C}" destId="{17FBD1CB-5261-4B7A-B374-08633BE5E261}" srcOrd="0" destOrd="3" presId="urn:microsoft.com/office/officeart/2005/8/layout/hList1"/>
    <dgm:cxn modelId="{DF0C7230-6BC4-4DD2-A10E-E3C61861CA5B}" type="presOf" srcId="{1F0341C9-E9BC-4E08-A71A-A3878532777A}" destId="{60496803-FE67-46D5-A38D-B724A501B7E6}" srcOrd="0" destOrd="4" presId="urn:microsoft.com/office/officeart/2005/8/layout/hList1"/>
    <dgm:cxn modelId="{26FFF630-B166-4630-B0B8-00EBEC39CE92}" srcId="{252B6F88-9700-4324-A131-8097A812E979}" destId="{95AC2C8F-C541-4EED-B43A-631D36A4FD61}" srcOrd="0" destOrd="0" parTransId="{86F39AA1-3220-4050-9C5A-84330053C237}" sibTransId="{FE382947-981A-40BF-AB9A-6116398FE324}"/>
    <dgm:cxn modelId="{363B2331-3EAC-4F80-A8FF-F3096CC79BC3}" srcId="{252B6F88-9700-4324-A131-8097A812E979}" destId="{92ECB269-9ADF-42E2-9DA7-7BDC73E35EAC}" srcOrd="1" destOrd="0" parTransId="{DDC92BEF-08A8-4FEE-B2E3-6966F9F14E54}" sibTransId="{A0472E28-6A53-48BA-A7E8-D4BCEDBD6542}"/>
    <dgm:cxn modelId="{A479CD31-4755-4FC1-81AA-3676C5CF4A14}" type="presOf" srcId="{9ACEE996-D9FB-449D-A444-33F85C116364}" destId="{9B885AFF-555F-400B-91DD-817556AD2241}" srcOrd="0" destOrd="0" presId="urn:microsoft.com/office/officeart/2005/8/layout/hList1"/>
    <dgm:cxn modelId="{E6953C32-968C-4312-8D07-95C298F53EC1}" srcId="{0277AB56-7AD2-42CA-B3FC-077F9F121AEE}" destId="{FC801C7F-0772-4E66-A292-A4680C10C4EA}" srcOrd="0" destOrd="0" parTransId="{12C2C383-9049-412A-9BF8-D5E0CD2EBDD3}" sibTransId="{D835C3C0-D887-4017-B729-62BC62B510E6}"/>
    <dgm:cxn modelId="{D7488032-90A1-46E0-951D-13B3C83859BD}" srcId="{0277AB56-7AD2-42CA-B3FC-077F9F121AEE}" destId="{DF7A9BF0-B7CE-4192-BA49-BDAC08D92478}" srcOrd="3" destOrd="0" parTransId="{983AB18C-6172-4617-A029-CF96F1EF72BB}" sibTransId="{87EDD62A-4BC3-4F64-8B82-E2632A5BEF17}"/>
    <dgm:cxn modelId="{8337F232-0241-4CB1-8B0C-12BA30752F54}" srcId="{CE553C82-C930-4D9A-B72E-C1A4A18D3BE9}" destId="{BE1F94F2-DCBA-494E-902B-66F2F82921FA}" srcOrd="1" destOrd="0" parTransId="{3747242F-7404-43D2-AD81-BF21595E31A2}" sibTransId="{56745BDB-3595-42B1-BBE2-C9633C1CB829}"/>
    <dgm:cxn modelId="{AA569C37-EC88-4F50-9756-B4A73660681F}" type="presOf" srcId="{95AC2C8F-C541-4EED-B43A-631D36A4FD61}" destId="{07A3B593-6EDC-4B11-98F3-6E7AB6CD65BE}" srcOrd="0" destOrd="0" presId="urn:microsoft.com/office/officeart/2005/8/layout/hList1"/>
    <dgm:cxn modelId="{CAEF9138-E2A3-492E-926A-9B1783E218FB}" type="presOf" srcId="{00C66EBC-8266-4847-A29A-E1FB0996FC93}" destId="{17FBD1CB-5261-4B7A-B374-08633BE5E261}" srcOrd="0" destOrd="6" presId="urn:microsoft.com/office/officeart/2005/8/layout/hList1"/>
    <dgm:cxn modelId="{6C1AD73E-121F-4E7D-9E64-C59F097C981C}" srcId="{3D23765B-586F-4FA7-B54E-5C0D3814448B}" destId="{55B42C65-780D-481B-8E5F-C934AA5155BD}" srcOrd="1" destOrd="0" parTransId="{6A111A56-638D-40DD-A384-AFB71323A0D4}" sibTransId="{B1824238-2B86-45C4-A2EF-6CE54797872E}"/>
    <dgm:cxn modelId="{59D23B5C-48EF-4CA7-942C-10D6D059133D}" srcId="{FC801C7F-0772-4E66-A292-A4680C10C4EA}" destId="{EC1CA570-01ED-4B38-A2DD-B80CD2CF2387}" srcOrd="3" destOrd="0" parTransId="{B8FDCF00-41BB-40A8-94D8-CC46CEBFE0FC}" sibTransId="{F2718E41-D4DC-4200-A117-A2371D9EDA94}"/>
    <dgm:cxn modelId="{7E097343-ED26-47BD-9165-AB608F59AB20}" srcId="{252B6F88-9700-4324-A131-8097A812E979}" destId="{70293C6B-64DD-4F78-A0C2-651B734DC7AF}" srcOrd="2" destOrd="0" parTransId="{A148E84B-CBE2-4DB8-B069-E0B06E456C56}" sibTransId="{69F9CE2D-64D8-4EFB-8BD3-4494FA180570}"/>
    <dgm:cxn modelId="{07F5D946-CDAD-4ADB-B847-4F8B2254DAB9}" type="presOf" srcId="{EC1CA570-01ED-4B38-A2DD-B80CD2CF2387}" destId="{60496803-FE67-46D5-A38D-B724A501B7E6}" srcOrd="0" destOrd="3" presId="urn:microsoft.com/office/officeart/2005/8/layout/hList1"/>
    <dgm:cxn modelId="{CA8BF449-C031-4C94-A48D-4DC56981E71D}" type="presOf" srcId="{AD9F29D5-85F3-44B4-B633-B93682D25C45}" destId="{D828D339-6BC3-4A5B-9850-80B28A6AB67B}" srcOrd="0" destOrd="2" presId="urn:microsoft.com/office/officeart/2005/8/layout/hList1"/>
    <dgm:cxn modelId="{367F916A-E416-469E-A661-1BC0EFD5D52C}" srcId="{0277AB56-7AD2-42CA-B3FC-077F9F121AEE}" destId="{CE553C82-C930-4D9A-B72E-C1A4A18D3BE9}" srcOrd="5" destOrd="0" parTransId="{6C7A088A-443E-42B3-A23E-E6D18E666F10}" sibTransId="{A2044924-EFD1-472E-8151-D3A23C08B135}"/>
    <dgm:cxn modelId="{F3BDC96D-2EA3-458A-976E-AE6F9AB312F8}" type="presOf" srcId="{5349AFD0-0852-4491-AE14-FFBC2B05A5E1}" destId="{CB2D199C-C2E4-43C6-9124-E40981861155}" srcOrd="0" destOrd="1" presId="urn:microsoft.com/office/officeart/2005/8/layout/hList1"/>
    <dgm:cxn modelId="{DF3AE04D-FAEE-4399-951C-D1EE8EBBD98D}" srcId="{DF7A9BF0-B7CE-4192-BA49-BDAC08D92478}" destId="{B968C9C1-656D-4DDC-836A-6584708A505E}" srcOrd="1" destOrd="0" parTransId="{5F233ED1-69C4-4D9F-8D28-274689952551}" sibTransId="{E2C363A9-834C-4605-BF19-763E3E621699}"/>
    <dgm:cxn modelId="{D06E026E-427F-4D77-A7E2-0F122CBB2465}" srcId="{DF7A9BF0-B7CE-4192-BA49-BDAC08D92478}" destId="{00C66EBC-8266-4847-A29A-E1FB0996FC93}" srcOrd="3" destOrd="0" parTransId="{24F24DD4-B770-4839-9FF6-32A4093C2DE3}" sibTransId="{4B8E32B1-387C-4453-A391-FF9D7DCD8DFE}"/>
    <dgm:cxn modelId="{8F328651-482C-4F79-A65E-E294F740D87C}" srcId="{0277AB56-7AD2-42CA-B3FC-077F9F121AEE}" destId="{3D23765B-586F-4FA7-B54E-5C0D3814448B}" srcOrd="4" destOrd="0" parTransId="{8A2A708E-9C9E-4A2B-8180-37BD59DDDFA8}" sibTransId="{4F64E24C-E2B1-4F26-A83B-C111267D155C}"/>
    <dgm:cxn modelId="{CB303872-4C34-471C-B28A-0C73B92F32D3}" srcId="{C178C454-8F36-45A6-AC33-9054B6EA9C5E}" destId="{D3355D3E-222B-4F2A-A5DD-5743F1B6EC1C}" srcOrd="0" destOrd="0" parTransId="{F881A322-3287-42AA-B172-888394E2739B}" sibTransId="{F1E8DB66-4A3B-4787-B68F-9F351E785D51}"/>
    <dgm:cxn modelId="{92922455-F490-4AA7-8826-085AB8C1422A}" type="presOf" srcId="{3D23765B-586F-4FA7-B54E-5C0D3814448B}" destId="{0DB7243A-C57F-4ABF-9828-013D0BB266DA}" srcOrd="0" destOrd="0" presId="urn:microsoft.com/office/officeart/2005/8/layout/hList1"/>
    <dgm:cxn modelId="{15F6D557-D13B-4348-8124-DEA6A28B3D32}" type="presOf" srcId="{E03A133F-9B5E-4F99-B292-F2F11420BF91}" destId="{CB2D199C-C2E4-43C6-9124-E40981861155}" srcOrd="0" destOrd="2" presId="urn:microsoft.com/office/officeart/2005/8/layout/hList1"/>
    <dgm:cxn modelId="{CEDBA078-0F43-40AA-982E-A55C3D58D988}" type="presOf" srcId="{5F651B60-E2E8-492E-998C-C2A3011CBD6B}" destId="{E0BA9673-0F52-4461-859D-CFCBA45708EE}" srcOrd="0" destOrd="4" presId="urn:microsoft.com/office/officeart/2005/8/layout/hList1"/>
    <dgm:cxn modelId="{593E3B7B-F9DB-4EE8-8746-1DDA4B7570F8}" srcId="{CE553C82-C930-4D9A-B72E-C1A4A18D3BE9}" destId="{AD9F29D5-85F3-44B4-B633-B93682D25C45}" srcOrd="2" destOrd="0" parTransId="{E258EABE-1E02-483D-92B2-669E14E35456}" sibTransId="{73E4527C-3458-49E0-A93E-0CAEA4F38FF1}"/>
    <dgm:cxn modelId="{BDFCFB7E-7C5C-49DC-B1C3-14E8D1AF2653}" type="presOf" srcId="{0277AB56-7AD2-42CA-B3FC-077F9F121AEE}" destId="{14828FF6-73B8-4232-A61E-A58D7EBC661F}" srcOrd="0" destOrd="0" presId="urn:microsoft.com/office/officeart/2005/8/layout/hList1"/>
    <dgm:cxn modelId="{6FCB0B80-DF73-4D9C-BF3C-0C824B786FD1}" srcId="{9ACEE996-D9FB-449D-A444-33F85C116364}" destId="{1C990AFE-D54A-4E81-A602-E6D053A64EF2}" srcOrd="0" destOrd="0" parTransId="{23A99077-4221-4C3A-8BBD-D7B428B7A46E}" sibTransId="{946C87E7-3ECC-45AF-BEBC-8C0FEBE4D9AB}"/>
    <dgm:cxn modelId="{C948F084-7869-404F-A534-E367BDAE25A6}" srcId="{DF7A9BF0-B7CE-4192-BA49-BDAC08D92478}" destId="{56D5FE86-9DB3-45DC-8ACE-1E3F4A2BE863}" srcOrd="4" destOrd="0" parTransId="{8D18F025-0E70-40C7-9E36-BC2B90AE9F14}" sibTransId="{EAA32B82-C179-4452-A347-2BFD156AEC44}"/>
    <dgm:cxn modelId="{D4DF8C8C-F9FB-4D4C-A831-99E42B46FA35}" srcId="{DF7A9BF0-B7CE-4192-BA49-BDAC08D92478}" destId="{95FAA240-5560-4A91-B4FD-26B57CE840AA}" srcOrd="0" destOrd="0" parTransId="{E0117043-6763-4DBD-A271-2D221D1DF48D}" sibTransId="{704C65EA-BECB-44F5-BB05-4B0324DB4FBC}"/>
    <dgm:cxn modelId="{4419FE8C-2D2E-41F2-A26C-6E45351AA397}" type="presOf" srcId="{FC801C7F-0772-4E66-A292-A4680C10C4EA}" destId="{1D3750A0-8788-4056-A83B-852FB0038D53}" srcOrd="0" destOrd="0" presId="urn:microsoft.com/office/officeart/2005/8/layout/hList1"/>
    <dgm:cxn modelId="{C5D1B18E-B4ED-41EB-9E9E-B4649C8581E1}" type="presOf" srcId="{DF7A9BF0-B7CE-4192-BA49-BDAC08D92478}" destId="{1DCAF01E-39F2-4355-8DB5-78B8DE7D8EEF}" srcOrd="0" destOrd="0" presId="urn:microsoft.com/office/officeart/2005/8/layout/hList1"/>
    <dgm:cxn modelId="{295CB496-DA9D-45E7-B5CD-BD748F41F2F4}" srcId="{C178C454-8F36-45A6-AC33-9054B6EA9C5E}" destId="{FEF61D2C-0D7C-46DC-9EA7-A76D14F72317}" srcOrd="1" destOrd="0" parTransId="{6C006812-C59F-4817-BD16-9A70968D885B}" sibTransId="{9BB3166E-56E9-4478-AD77-32A38A52F779}"/>
    <dgm:cxn modelId="{C983039A-9ADC-4E34-BE56-6D2BE6F507FF}" type="presOf" srcId="{92ECB269-9ADF-42E2-9DA7-7BDC73E35EAC}" destId="{07A3B593-6EDC-4B11-98F3-6E7AB6CD65BE}" srcOrd="0" destOrd="1" presId="urn:microsoft.com/office/officeart/2005/8/layout/hList1"/>
    <dgm:cxn modelId="{4E60AAA4-B069-4A97-8DEB-9EABF2664FCD}" type="presOf" srcId="{FEF61D2C-0D7C-46DC-9EA7-A76D14F72317}" destId="{17FBD1CB-5261-4B7A-B374-08633BE5E261}" srcOrd="0" destOrd="4" presId="urn:microsoft.com/office/officeart/2005/8/layout/hList1"/>
    <dgm:cxn modelId="{534DC1A4-7B98-415B-8EDF-6C1A03BFE680}" type="presOf" srcId="{42C00484-D1E1-4226-9642-9312009A92F7}" destId="{E0BA9673-0F52-4461-859D-CFCBA45708EE}" srcOrd="0" destOrd="2" presId="urn:microsoft.com/office/officeart/2005/8/layout/hList1"/>
    <dgm:cxn modelId="{9CE83FA6-3EEE-4D6E-898A-3FFB1FCD6C69}" type="presOf" srcId="{C178C454-8F36-45A6-AC33-9054B6EA9C5E}" destId="{17FBD1CB-5261-4B7A-B374-08633BE5E261}" srcOrd="0" destOrd="2" presId="urn:microsoft.com/office/officeart/2005/8/layout/hList1"/>
    <dgm:cxn modelId="{24BFFDAD-9E47-4603-B808-F1FF1AEFBD04}" srcId="{FC801C7F-0772-4E66-A292-A4680C10C4EA}" destId="{1F0341C9-E9BC-4E08-A71A-A3878532777A}" srcOrd="4" destOrd="0" parTransId="{EDDB0CCA-437A-4B78-9F66-B7A108B66680}" sibTransId="{27FB01CE-ABEE-4628-85D8-79895687FF38}"/>
    <dgm:cxn modelId="{DF924EAF-2D67-4DD1-BDD4-E56262DDA6FC}" srcId="{CE553C82-C930-4D9A-B72E-C1A4A18D3BE9}" destId="{5118755F-6951-4A4F-A9E4-10CD4AB58839}" srcOrd="0" destOrd="0" parTransId="{8AE93D1F-4266-4E26-9D09-9BF36B3B532F}" sibTransId="{BC46E860-A33B-476C-98FE-35B280D6CF01}"/>
    <dgm:cxn modelId="{47D595B0-2A1D-4A54-AA0C-2F6AB2096B62}" srcId="{0277AB56-7AD2-42CA-B3FC-077F9F121AEE}" destId="{9ACEE996-D9FB-449D-A444-33F85C116364}" srcOrd="2" destOrd="0" parTransId="{5642A62A-90B7-4FFA-8096-293BE0184DAD}" sibTransId="{A70FAC11-7F3F-4B37-9B9F-F65FC5198407}"/>
    <dgm:cxn modelId="{2AB849B2-724C-46A4-AFEB-E57EDB30CCD9}" type="presOf" srcId="{CE553C82-C930-4D9A-B72E-C1A4A18D3BE9}" destId="{921E287A-9EA6-4C9D-8010-9B72D7833739}" srcOrd="0" destOrd="0" presId="urn:microsoft.com/office/officeart/2005/8/layout/hList1"/>
    <dgm:cxn modelId="{5FE5F3B3-AF17-4417-AB5A-0A4C6EDEAF43}" type="presOf" srcId="{56D5FE86-9DB3-45DC-8ACE-1E3F4A2BE863}" destId="{17FBD1CB-5261-4B7A-B374-08633BE5E261}" srcOrd="0" destOrd="7" presId="urn:microsoft.com/office/officeart/2005/8/layout/hList1"/>
    <dgm:cxn modelId="{26C5C7B4-3F6E-4135-BFF2-7FDA71326CB7}" srcId="{3D23765B-586F-4FA7-B54E-5C0D3814448B}" destId="{54A93919-5D51-4778-95C8-7128DD682CD8}" srcOrd="3" destOrd="0" parTransId="{2EC518DE-65A6-41BA-BD7E-801E26E24246}" sibTransId="{A238C90A-3CB6-4EFF-A6A1-7D2509E7B818}"/>
    <dgm:cxn modelId="{83FA81C6-63E9-4D4C-96FD-2A1797B120A9}" srcId="{9ACEE996-D9FB-449D-A444-33F85C116364}" destId="{E03A133F-9B5E-4F99-B292-F2F11420BF91}" srcOrd="2" destOrd="0" parTransId="{4CA1BEDE-365F-4236-8E24-831874154924}" sibTransId="{59194A39-57E7-4027-B56D-0CE62C0DD6DA}"/>
    <dgm:cxn modelId="{9460FECA-E93D-4E76-8B56-18604280BAB0}" type="presOf" srcId="{1BF1FD14-0DC1-4870-9342-88AB12FBA7A6}" destId="{E0BA9673-0F52-4461-859D-CFCBA45708EE}" srcOrd="0" destOrd="0" presId="urn:microsoft.com/office/officeart/2005/8/layout/hList1"/>
    <dgm:cxn modelId="{984163CE-A941-45F6-B670-97BF46A72A82}" type="presOf" srcId="{BE1F94F2-DCBA-494E-902B-66F2F82921FA}" destId="{D828D339-6BC3-4A5B-9850-80B28A6AB67B}" srcOrd="0" destOrd="1" presId="urn:microsoft.com/office/officeart/2005/8/layout/hList1"/>
    <dgm:cxn modelId="{82936FD5-710A-4F52-AB96-70376DB4E638}" type="presOf" srcId="{3EE39656-0EEF-4629-8AA7-22A705024801}" destId="{17FBD1CB-5261-4B7A-B374-08633BE5E261}" srcOrd="0" destOrd="5" presId="urn:microsoft.com/office/officeart/2005/8/layout/hList1"/>
    <dgm:cxn modelId="{EE8995D6-EA78-4689-855D-E9FB1A147124}" srcId="{DF7A9BF0-B7CE-4192-BA49-BDAC08D92478}" destId="{C178C454-8F36-45A6-AC33-9054B6EA9C5E}" srcOrd="2" destOrd="0" parTransId="{63C8B507-59CD-4194-AE59-7F83B52D0DE4}" sibTransId="{E1195185-AEA6-49D0-AA0F-6D9499AC5581}"/>
    <dgm:cxn modelId="{E04AD7D7-97DE-4A3E-A7F4-71A5DC9C8D3E}" type="presOf" srcId="{252B6F88-9700-4324-A131-8097A812E979}" destId="{5B31BF55-BC06-4B7E-912F-1A31F767CF85}" srcOrd="0" destOrd="0" presId="urn:microsoft.com/office/officeart/2005/8/layout/hList1"/>
    <dgm:cxn modelId="{730430D9-F2A7-4E6A-A2AE-BF4ADC37EC75}" type="presOf" srcId="{5118755F-6951-4A4F-A9E4-10CD4AB58839}" destId="{D828D339-6BC3-4A5B-9850-80B28A6AB67B}" srcOrd="0" destOrd="0" presId="urn:microsoft.com/office/officeart/2005/8/layout/hList1"/>
    <dgm:cxn modelId="{83B281E0-B8D0-4E0C-BA4E-A194A8586CCD}" srcId="{FC801C7F-0772-4E66-A292-A4680C10C4EA}" destId="{D2834830-C2F0-4769-84D4-488A62100600}" srcOrd="2" destOrd="0" parTransId="{BBD87EF2-4FC8-4105-A2DE-E991C00B2170}" sibTransId="{EAFCED23-2808-4B8C-A60E-77334E42C093}"/>
    <dgm:cxn modelId="{CFF9BFE1-B05A-40F3-980C-386F1CD5EBF6}" srcId="{9ACEE996-D9FB-449D-A444-33F85C116364}" destId="{5349AFD0-0852-4491-AE14-FFBC2B05A5E1}" srcOrd="1" destOrd="0" parTransId="{C8B5751F-6C0B-449D-ADE4-32E1A14EDB7D}" sibTransId="{4EEC889D-8020-43F9-B248-9093BB2DA4D9}"/>
    <dgm:cxn modelId="{A37E52E3-D65C-4718-AD6E-BF627FE66BE8}" srcId="{3D23765B-586F-4FA7-B54E-5C0D3814448B}" destId="{1BF1FD14-0DC1-4870-9342-88AB12FBA7A6}" srcOrd="0" destOrd="0" parTransId="{395242DE-78D3-45E5-91CC-D2AE48EA1B12}" sibTransId="{04C664E1-E324-4A11-BC6C-287CD008A3E2}"/>
    <dgm:cxn modelId="{1BFFF3E4-9462-4BA3-9DA8-FC494D282083}" type="presOf" srcId="{B968C9C1-656D-4DDC-836A-6584708A505E}" destId="{17FBD1CB-5261-4B7A-B374-08633BE5E261}" srcOrd="0" destOrd="1" presId="urn:microsoft.com/office/officeart/2005/8/layout/hList1"/>
    <dgm:cxn modelId="{4429D8E5-F839-43FC-98E5-B92660572F1E}" srcId="{FC801C7F-0772-4E66-A292-A4680C10C4EA}" destId="{55671B4B-0FFB-45B2-B48D-390D56108617}" srcOrd="0" destOrd="0" parTransId="{AC99B322-3D1F-43C3-A38D-916783459DA1}" sibTransId="{C784818E-5C21-4CE9-B46F-2B7B123DC64D}"/>
    <dgm:cxn modelId="{9A4C23F1-D48A-4E37-ACCB-968E70CDEF01}" srcId="{C178C454-8F36-45A6-AC33-9054B6EA9C5E}" destId="{3EE39656-0EEF-4629-8AA7-22A705024801}" srcOrd="2" destOrd="0" parTransId="{31CC76DA-433E-4050-87CF-4635E98016D4}" sibTransId="{2A014D07-7BC4-45B4-9498-570C2B658FCB}"/>
    <dgm:cxn modelId="{BA468FF3-5A63-4CD0-995C-BDF96AB140B4}" type="presOf" srcId="{54A93919-5D51-4778-95C8-7128DD682CD8}" destId="{E0BA9673-0F52-4461-859D-CFCBA45708EE}" srcOrd="0" destOrd="3" presId="urn:microsoft.com/office/officeart/2005/8/layout/hList1"/>
    <dgm:cxn modelId="{7EAECBF6-5714-4538-A2AC-407EDC785AE4}" type="presOf" srcId="{1C990AFE-D54A-4E81-A602-E6D053A64EF2}" destId="{CB2D199C-C2E4-43C6-9124-E40981861155}" srcOrd="0" destOrd="0" presId="urn:microsoft.com/office/officeart/2005/8/layout/hList1"/>
    <dgm:cxn modelId="{DC834FFF-261E-4EFA-8F36-6703E7FD8D85}" type="presOf" srcId="{1BD4B431-59F0-4F94-98AA-78FD49453323}" destId="{60496803-FE67-46D5-A38D-B724A501B7E6}" srcOrd="0" destOrd="1" presId="urn:microsoft.com/office/officeart/2005/8/layout/hList1"/>
    <dgm:cxn modelId="{0FC0A446-2346-4C02-A07A-B39D38A3B14D}" type="presParOf" srcId="{14828FF6-73B8-4232-A61E-A58D7EBC661F}" destId="{1309C141-50AD-4044-A700-B4BF0421443F}" srcOrd="0" destOrd="0" presId="urn:microsoft.com/office/officeart/2005/8/layout/hList1"/>
    <dgm:cxn modelId="{6FE5615D-4FC9-41FD-A600-F775BAF44576}" type="presParOf" srcId="{1309C141-50AD-4044-A700-B4BF0421443F}" destId="{1D3750A0-8788-4056-A83B-852FB0038D53}" srcOrd="0" destOrd="0" presId="urn:microsoft.com/office/officeart/2005/8/layout/hList1"/>
    <dgm:cxn modelId="{3C1AC7C9-F821-48D0-B951-4290BBB9AEB2}" type="presParOf" srcId="{1309C141-50AD-4044-A700-B4BF0421443F}" destId="{60496803-FE67-46D5-A38D-B724A501B7E6}" srcOrd="1" destOrd="0" presId="urn:microsoft.com/office/officeart/2005/8/layout/hList1"/>
    <dgm:cxn modelId="{51438512-C221-4A7A-9147-B2E31A07845A}" type="presParOf" srcId="{14828FF6-73B8-4232-A61E-A58D7EBC661F}" destId="{4343C32D-EA1D-47F2-A1A0-6159EF598B00}" srcOrd="1" destOrd="0" presId="urn:microsoft.com/office/officeart/2005/8/layout/hList1"/>
    <dgm:cxn modelId="{0C3C4280-5F18-4B70-ADE3-B11AE575224F}" type="presParOf" srcId="{14828FF6-73B8-4232-A61E-A58D7EBC661F}" destId="{6B0F3FAD-BD2A-4E87-A58F-8D1ED2BD4C5B}" srcOrd="2" destOrd="0" presId="urn:microsoft.com/office/officeart/2005/8/layout/hList1"/>
    <dgm:cxn modelId="{687FB14D-D270-4E1B-8B97-62B2E771D8E7}" type="presParOf" srcId="{6B0F3FAD-BD2A-4E87-A58F-8D1ED2BD4C5B}" destId="{5B31BF55-BC06-4B7E-912F-1A31F767CF85}" srcOrd="0" destOrd="0" presId="urn:microsoft.com/office/officeart/2005/8/layout/hList1"/>
    <dgm:cxn modelId="{F2C5E5EB-92C7-40EE-9AFF-F42645E59B97}" type="presParOf" srcId="{6B0F3FAD-BD2A-4E87-A58F-8D1ED2BD4C5B}" destId="{07A3B593-6EDC-4B11-98F3-6E7AB6CD65BE}" srcOrd="1" destOrd="0" presId="urn:microsoft.com/office/officeart/2005/8/layout/hList1"/>
    <dgm:cxn modelId="{8602E85A-9180-445F-AFBD-B1ED40F1694A}" type="presParOf" srcId="{14828FF6-73B8-4232-A61E-A58D7EBC661F}" destId="{E117B89D-3526-48C9-8E5D-A48B64A34C2E}" srcOrd="3" destOrd="0" presId="urn:microsoft.com/office/officeart/2005/8/layout/hList1"/>
    <dgm:cxn modelId="{4F1C9F8A-385E-40EB-983C-DFF2E915754C}" type="presParOf" srcId="{14828FF6-73B8-4232-A61E-A58D7EBC661F}" destId="{60C7A072-0056-4423-B586-B8FDAB8A618D}" srcOrd="4" destOrd="0" presId="urn:microsoft.com/office/officeart/2005/8/layout/hList1"/>
    <dgm:cxn modelId="{F6E7BFB0-F47F-43CA-A4E3-DC410CCD044F}" type="presParOf" srcId="{60C7A072-0056-4423-B586-B8FDAB8A618D}" destId="{9B885AFF-555F-400B-91DD-817556AD2241}" srcOrd="0" destOrd="0" presId="urn:microsoft.com/office/officeart/2005/8/layout/hList1"/>
    <dgm:cxn modelId="{192A1C11-EAEA-4FFC-88AC-1D91013B04E4}" type="presParOf" srcId="{60C7A072-0056-4423-B586-B8FDAB8A618D}" destId="{CB2D199C-C2E4-43C6-9124-E40981861155}" srcOrd="1" destOrd="0" presId="urn:microsoft.com/office/officeart/2005/8/layout/hList1"/>
    <dgm:cxn modelId="{70EA7E80-895F-4EDD-9152-D6DEA9703B1D}" type="presParOf" srcId="{14828FF6-73B8-4232-A61E-A58D7EBC661F}" destId="{B2703DF4-30B5-4CBC-81CD-9A5BD074A3BA}" srcOrd="5" destOrd="0" presId="urn:microsoft.com/office/officeart/2005/8/layout/hList1"/>
    <dgm:cxn modelId="{AF5EEB24-8139-4870-8D79-38E4689E5420}" type="presParOf" srcId="{14828FF6-73B8-4232-A61E-A58D7EBC661F}" destId="{288E37FC-4FF5-46B8-B62D-EF7FA7228294}" srcOrd="6" destOrd="0" presId="urn:microsoft.com/office/officeart/2005/8/layout/hList1"/>
    <dgm:cxn modelId="{7CA49D1B-7755-44AF-B915-A1754A8F58CF}" type="presParOf" srcId="{288E37FC-4FF5-46B8-B62D-EF7FA7228294}" destId="{1DCAF01E-39F2-4355-8DB5-78B8DE7D8EEF}" srcOrd="0" destOrd="0" presId="urn:microsoft.com/office/officeart/2005/8/layout/hList1"/>
    <dgm:cxn modelId="{DAF09E43-EB4D-4E7E-B1CD-F5E92F5ED728}" type="presParOf" srcId="{288E37FC-4FF5-46B8-B62D-EF7FA7228294}" destId="{17FBD1CB-5261-4B7A-B374-08633BE5E261}" srcOrd="1" destOrd="0" presId="urn:microsoft.com/office/officeart/2005/8/layout/hList1"/>
    <dgm:cxn modelId="{27B2176F-B97F-4ADD-A4F2-5E8D2DEF3C09}" type="presParOf" srcId="{14828FF6-73B8-4232-A61E-A58D7EBC661F}" destId="{1266485B-DEAA-49E6-B273-37873F90F981}" srcOrd="7" destOrd="0" presId="urn:microsoft.com/office/officeart/2005/8/layout/hList1"/>
    <dgm:cxn modelId="{0A97FDCD-9C87-49ED-946B-1A3EDB5B1925}" type="presParOf" srcId="{14828FF6-73B8-4232-A61E-A58D7EBC661F}" destId="{966FDCBF-1BF7-4CD3-B15E-EF9587BC1E32}" srcOrd="8" destOrd="0" presId="urn:microsoft.com/office/officeart/2005/8/layout/hList1"/>
    <dgm:cxn modelId="{A7AF06AA-BEA8-4010-B74A-31613FE5A0D8}" type="presParOf" srcId="{966FDCBF-1BF7-4CD3-B15E-EF9587BC1E32}" destId="{0DB7243A-C57F-4ABF-9828-013D0BB266DA}" srcOrd="0" destOrd="0" presId="urn:microsoft.com/office/officeart/2005/8/layout/hList1"/>
    <dgm:cxn modelId="{BE35A9F9-DD72-49FB-8DF8-F371B51ADA09}" type="presParOf" srcId="{966FDCBF-1BF7-4CD3-B15E-EF9587BC1E32}" destId="{E0BA9673-0F52-4461-859D-CFCBA45708EE}" srcOrd="1" destOrd="0" presId="urn:microsoft.com/office/officeart/2005/8/layout/hList1"/>
    <dgm:cxn modelId="{A1E5FBAC-9EE5-49C9-A795-84E16584D981}" type="presParOf" srcId="{14828FF6-73B8-4232-A61E-A58D7EBC661F}" destId="{5E38AA63-9817-4722-B83B-207D2F461042}" srcOrd="9" destOrd="0" presId="urn:microsoft.com/office/officeart/2005/8/layout/hList1"/>
    <dgm:cxn modelId="{1E849D62-B1D6-4262-994F-49429FA87E7A}" type="presParOf" srcId="{14828FF6-73B8-4232-A61E-A58D7EBC661F}" destId="{5BD2A1DA-A3E7-47C7-A375-F16E415D46A4}" srcOrd="10" destOrd="0" presId="urn:microsoft.com/office/officeart/2005/8/layout/hList1"/>
    <dgm:cxn modelId="{0E5B3B4B-2485-4717-A3F0-FDC05045BED9}" type="presParOf" srcId="{5BD2A1DA-A3E7-47C7-A375-F16E415D46A4}" destId="{921E287A-9EA6-4C9D-8010-9B72D7833739}" srcOrd="0" destOrd="0" presId="urn:microsoft.com/office/officeart/2005/8/layout/hList1"/>
    <dgm:cxn modelId="{3EB6D947-B92B-46F8-8089-66FC52B4BA22}" type="presParOf" srcId="{5BD2A1DA-A3E7-47C7-A375-F16E415D46A4}" destId="{D828D339-6BC3-4A5B-9850-80B28A6AB67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DC11AD-80F1-4792-B0A7-517BECA9DC48}"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C6A48119-593C-4428-B642-505B0589E09D}">
      <dgm:prSet phldrT="[Text]" custT="1"/>
      <dgm:spPr>
        <a:solidFill>
          <a:schemeClr val="bg1">
            <a:lumMod val="85000"/>
          </a:schemeClr>
        </a:solidFill>
        <a:ln w="38100">
          <a:noFill/>
        </a:ln>
      </dgm:spPr>
      <dgm:t>
        <a:bodyPr/>
        <a:lstStyle/>
        <a:p>
          <a:r>
            <a:rPr lang="en-US" sz="1600" dirty="0">
              <a:solidFill>
                <a:schemeClr val="tx1"/>
              </a:solidFill>
            </a:rPr>
            <a:t>Selected state vital records</a:t>
          </a:r>
        </a:p>
      </dgm:t>
    </dgm:pt>
    <dgm:pt modelId="{6D2AFD76-B509-48A9-8C22-1EFC22B93724}" type="parTrans" cxnId="{CFD5C131-259D-4909-B5F1-4C12AF8F6B82}">
      <dgm:prSet/>
      <dgm:spPr/>
      <dgm:t>
        <a:bodyPr/>
        <a:lstStyle/>
        <a:p>
          <a:endParaRPr lang="en-US"/>
        </a:p>
      </dgm:t>
    </dgm:pt>
    <dgm:pt modelId="{64A77B2E-DAE5-4C4F-96FF-18BED3EE1B1B}" type="sibTrans" cxnId="{CFD5C131-259D-4909-B5F1-4C12AF8F6B82}">
      <dgm:prSet/>
      <dgm:spPr/>
      <dgm:t>
        <a:bodyPr/>
        <a:lstStyle/>
        <a:p>
          <a:endParaRPr lang="en-US"/>
        </a:p>
      </dgm:t>
    </dgm:pt>
    <dgm:pt modelId="{36AE5B4F-6FB9-4CC8-9343-9871275F32BE}">
      <dgm:prSet phldrT="[Text]" custT="1"/>
      <dgm:spPr>
        <a:solidFill>
          <a:schemeClr val="bg1">
            <a:lumMod val="85000"/>
          </a:schemeClr>
        </a:solidFill>
      </dgm:spPr>
      <dgm:t>
        <a:bodyPr/>
        <a:lstStyle/>
        <a:p>
          <a:r>
            <a:rPr lang="en-US" sz="1600" dirty="0">
              <a:solidFill>
                <a:schemeClr val="tx1"/>
              </a:solidFill>
            </a:rPr>
            <a:t>Children’s Oncology Group</a:t>
          </a:r>
        </a:p>
      </dgm:t>
    </dgm:pt>
    <dgm:pt modelId="{D19ECB03-E0FF-4233-84CA-B8393F56B522}" type="parTrans" cxnId="{52A15709-C7D0-4680-9192-261910B70A94}">
      <dgm:prSet/>
      <dgm:spPr/>
      <dgm:t>
        <a:bodyPr/>
        <a:lstStyle/>
        <a:p>
          <a:endParaRPr lang="en-US"/>
        </a:p>
      </dgm:t>
    </dgm:pt>
    <dgm:pt modelId="{FC3362A0-28AF-4D11-90AB-D7D518027821}" type="sibTrans" cxnId="{52A15709-C7D0-4680-9192-261910B70A94}">
      <dgm:prSet/>
      <dgm:spPr/>
      <dgm:t>
        <a:bodyPr/>
        <a:lstStyle/>
        <a:p>
          <a:endParaRPr lang="en-US"/>
        </a:p>
      </dgm:t>
    </dgm:pt>
    <dgm:pt modelId="{25354458-0536-4D77-B276-3D51EC08EE6E}">
      <dgm:prSet custT="1"/>
      <dgm:spPr>
        <a:solidFill>
          <a:schemeClr val="bg1"/>
        </a:solidFill>
        <a:ln>
          <a:solidFill>
            <a:schemeClr val="tx1">
              <a:alpha val="90000"/>
            </a:schemeClr>
          </a:solidFill>
        </a:ln>
      </dgm:spPr>
      <dgm:t>
        <a:bodyPr rIns="91440" anchor="ctr" anchorCtr="0"/>
        <a:lstStyle/>
        <a:p>
          <a:pPr algn="r">
            <a:buNone/>
          </a:pPr>
          <a:r>
            <a:rPr lang="en-US" sz="1200" dirty="0"/>
            <a:t>Birth Records, Blood spots)</a:t>
          </a:r>
        </a:p>
      </dgm:t>
    </dgm:pt>
    <dgm:pt modelId="{7EA55E00-95D8-4419-8B16-4114C5DDC175}" type="parTrans" cxnId="{DBBAFCCF-1665-493F-B259-1AC12DDE0401}">
      <dgm:prSet/>
      <dgm:spPr/>
      <dgm:t>
        <a:bodyPr/>
        <a:lstStyle/>
        <a:p>
          <a:endParaRPr lang="en-US"/>
        </a:p>
      </dgm:t>
    </dgm:pt>
    <dgm:pt modelId="{F75F5B2F-4319-4FAE-9FAE-80949C370BF8}" type="sibTrans" cxnId="{DBBAFCCF-1665-493F-B259-1AC12DDE0401}">
      <dgm:prSet/>
      <dgm:spPr/>
      <dgm:t>
        <a:bodyPr/>
        <a:lstStyle/>
        <a:p>
          <a:endParaRPr lang="en-US"/>
        </a:p>
      </dgm:t>
    </dgm:pt>
    <dgm:pt modelId="{DD293A29-120F-4AFB-8944-895E662290AB}">
      <dgm:prSet/>
      <dgm:spPr>
        <a:solidFill>
          <a:schemeClr val="bg1"/>
        </a:solidFill>
        <a:ln>
          <a:solidFill>
            <a:schemeClr val="tx1">
              <a:alpha val="90000"/>
            </a:schemeClr>
          </a:solidFill>
        </a:ln>
      </dgm:spPr>
      <dgm:t>
        <a:bodyPr rIns="182880" anchor="ctr" anchorCtr="0"/>
        <a:lstStyle/>
        <a:p>
          <a:pPr algn="r">
            <a:buNone/>
          </a:pPr>
          <a:r>
            <a:rPr lang="en-US" dirty="0"/>
            <a:t>Long-term follow-up center, AACCR</a:t>
          </a:r>
        </a:p>
      </dgm:t>
    </dgm:pt>
    <dgm:pt modelId="{35D29E62-DFCD-400E-AEE0-BD8CD8949C76}" type="parTrans" cxnId="{7C36D43B-2F24-4116-A112-FD877BE30716}">
      <dgm:prSet/>
      <dgm:spPr/>
      <dgm:t>
        <a:bodyPr/>
        <a:lstStyle/>
        <a:p>
          <a:endParaRPr lang="en-US"/>
        </a:p>
      </dgm:t>
    </dgm:pt>
    <dgm:pt modelId="{3ADE4C4A-74FC-4473-B8C1-46F27AB21574}" type="sibTrans" cxnId="{7C36D43B-2F24-4116-A112-FD877BE30716}">
      <dgm:prSet/>
      <dgm:spPr/>
      <dgm:t>
        <a:bodyPr/>
        <a:lstStyle/>
        <a:p>
          <a:endParaRPr lang="en-US"/>
        </a:p>
      </dgm:t>
    </dgm:pt>
    <dgm:pt modelId="{C93F1826-335D-4D50-B645-74FED8469266}" type="pres">
      <dgm:prSet presAssocID="{EBDC11AD-80F1-4792-B0A7-517BECA9DC48}" presName="Name0" presStyleCnt="0">
        <dgm:presLayoutVars>
          <dgm:dir/>
          <dgm:animLvl val="lvl"/>
          <dgm:resizeHandles/>
        </dgm:presLayoutVars>
      </dgm:prSet>
      <dgm:spPr/>
    </dgm:pt>
    <dgm:pt modelId="{DE58A87B-E06D-4B56-B559-BA3913D726B7}" type="pres">
      <dgm:prSet presAssocID="{C6A48119-593C-4428-B642-505B0589E09D}" presName="linNode" presStyleCnt="0"/>
      <dgm:spPr/>
    </dgm:pt>
    <dgm:pt modelId="{A0342C14-1CBB-4EDE-8C6E-F92265ED8500}" type="pres">
      <dgm:prSet presAssocID="{C6A48119-593C-4428-B642-505B0589E09D}" presName="parentShp" presStyleLbl="node1" presStyleIdx="0" presStyleCnt="2" custLinFactNeighborX="65018" custLinFactNeighborY="-1396">
        <dgm:presLayoutVars>
          <dgm:bulletEnabled val="1"/>
        </dgm:presLayoutVars>
      </dgm:prSet>
      <dgm:spPr/>
    </dgm:pt>
    <dgm:pt modelId="{2EAE16B2-C4B0-4BA5-AEE8-C27C55D92C65}" type="pres">
      <dgm:prSet presAssocID="{C6A48119-593C-4428-B642-505B0589E09D}" presName="childShp" presStyleLbl="bgAccFollowNode1" presStyleIdx="0" presStyleCnt="2" custFlipHor="1" custScaleX="77075" custLinFactX="-16698" custLinFactNeighborX="-100000" custLinFactNeighborY="-942">
        <dgm:presLayoutVars>
          <dgm:bulletEnabled val="1"/>
        </dgm:presLayoutVars>
      </dgm:prSet>
      <dgm:spPr/>
    </dgm:pt>
    <dgm:pt modelId="{4E84DDC8-27AB-42B0-AF61-0C208B379678}" type="pres">
      <dgm:prSet presAssocID="{64A77B2E-DAE5-4C4F-96FF-18BED3EE1B1B}" presName="spacing" presStyleCnt="0"/>
      <dgm:spPr/>
    </dgm:pt>
    <dgm:pt modelId="{71B527F2-8411-4758-8C63-51A270DE4154}" type="pres">
      <dgm:prSet presAssocID="{36AE5B4F-6FB9-4CC8-9343-9871275F32BE}" presName="linNode" presStyleCnt="0"/>
      <dgm:spPr/>
    </dgm:pt>
    <dgm:pt modelId="{149BBDAD-8155-4695-BDE3-065D8125DFC4}" type="pres">
      <dgm:prSet presAssocID="{36AE5B4F-6FB9-4CC8-9343-9871275F32BE}" presName="parentShp" presStyleLbl="node1" presStyleIdx="1" presStyleCnt="2" custLinFactNeighborX="67097" custLinFactNeighborY="-5898">
        <dgm:presLayoutVars>
          <dgm:bulletEnabled val="1"/>
        </dgm:presLayoutVars>
      </dgm:prSet>
      <dgm:spPr/>
    </dgm:pt>
    <dgm:pt modelId="{A50674A4-3026-475A-9236-30A10E5E272B}" type="pres">
      <dgm:prSet presAssocID="{36AE5B4F-6FB9-4CC8-9343-9871275F32BE}" presName="childShp" presStyleLbl="bgAccFollowNode1" presStyleIdx="1" presStyleCnt="2" custFlipHor="1" custScaleX="81657" custLinFactX="-13617" custLinFactNeighborX="-100000" custLinFactNeighborY="-5207">
        <dgm:presLayoutVars>
          <dgm:bulletEnabled val="1"/>
        </dgm:presLayoutVars>
      </dgm:prSet>
      <dgm:spPr/>
    </dgm:pt>
  </dgm:ptLst>
  <dgm:cxnLst>
    <dgm:cxn modelId="{52A15709-C7D0-4680-9192-261910B70A94}" srcId="{EBDC11AD-80F1-4792-B0A7-517BECA9DC48}" destId="{36AE5B4F-6FB9-4CC8-9343-9871275F32BE}" srcOrd="1" destOrd="0" parTransId="{D19ECB03-E0FF-4233-84CA-B8393F56B522}" sibTransId="{FC3362A0-28AF-4D11-90AB-D7D518027821}"/>
    <dgm:cxn modelId="{3C760F0F-5DD3-4FE0-8CFE-8BBCBCA4ACB3}" type="presOf" srcId="{C6A48119-593C-4428-B642-505B0589E09D}" destId="{A0342C14-1CBB-4EDE-8C6E-F92265ED8500}" srcOrd="0" destOrd="0" presId="urn:microsoft.com/office/officeart/2005/8/layout/vList6"/>
    <dgm:cxn modelId="{A724421C-CBBD-4126-A6B6-ABEB74511AE6}" type="presOf" srcId="{DD293A29-120F-4AFB-8944-895E662290AB}" destId="{A50674A4-3026-475A-9236-30A10E5E272B}" srcOrd="0" destOrd="0" presId="urn:microsoft.com/office/officeart/2005/8/layout/vList6"/>
    <dgm:cxn modelId="{CFD5C131-259D-4909-B5F1-4C12AF8F6B82}" srcId="{EBDC11AD-80F1-4792-B0A7-517BECA9DC48}" destId="{C6A48119-593C-4428-B642-505B0589E09D}" srcOrd="0" destOrd="0" parTransId="{6D2AFD76-B509-48A9-8C22-1EFC22B93724}" sibTransId="{64A77B2E-DAE5-4C4F-96FF-18BED3EE1B1B}"/>
    <dgm:cxn modelId="{A4AF5139-876A-4E88-8CFC-E48B44D78391}" type="presOf" srcId="{36AE5B4F-6FB9-4CC8-9343-9871275F32BE}" destId="{149BBDAD-8155-4695-BDE3-065D8125DFC4}" srcOrd="0" destOrd="0" presId="urn:microsoft.com/office/officeart/2005/8/layout/vList6"/>
    <dgm:cxn modelId="{7C36D43B-2F24-4116-A112-FD877BE30716}" srcId="{36AE5B4F-6FB9-4CC8-9343-9871275F32BE}" destId="{DD293A29-120F-4AFB-8944-895E662290AB}" srcOrd="0" destOrd="0" parTransId="{35D29E62-DFCD-400E-AEE0-BD8CD8949C76}" sibTransId="{3ADE4C4A-74FC-4473-B8C1-46F27AB21574}"/>
    <dgm:cxn modelId="{7671E94F-D574-4584-8B16-01A68D7C2AF2}" type="presOf" srcId="{25354458-0536-4D77-B276-3D51EC08EE6E}" destId="{2EAE16B2-C4B0-4BA5-AEE8-C27C55D92C65}" srcOrd="0" destOrd="0" presId="urn:microsoft.com/office/officeart/2005/8/layout/vList6"/>
    <dgm:cxn modelId="{1782B375-9C0C-4B6D-AFEF-C8B89C8973F5}" type="presOf" srcId="{EBDC11AD-80F1-4792-B0A7-517BECA9DC48}" destId="{C93F1826-335D-4D50-B645-74FED8469266}" srcOrd="0" destOrd="0" presId="urn:microsoft.com/office/officeart/2005/8/layout/vList6"/>
    <dgm:cxn modelId="{DBBAFCCF-1665-493F-B259-1AC12DDE0401}" srcId="{C6A48119-593C-4428-B642-505B0589E09D}" destId="{25354458-0536-4D77-B276-3D51EC08EE6E}" srcOrd="0" destOrd="0" parTransId="{7EA55E00-95D8-4419-8B16-4114C5DDC175}" sibTransId="{F75F5B2F-4319-4FAE-9FAE-80949C370BF8}"/>
    <dgm:cxn modelId="{CFB656B6-2EA5-4A64-875A-93E57696CE28}" type="presParOf" srcId="{C93F1826-335D-4D50-B645-74FED8469266}" destId="{DE58A87B-E06D-4B56-B559-BA3913D726B7}" srcOrd="0" destOrd="0" presId="urn:microsoft.com/office/officeart/2005/8/layout/vList6"/>
    <dgm:cxn modelId="{A672EF16-74E4-4B02-998E-DA6DD4074EFD}" type="presParOf" srcId="{DE58A87B-E06D-4B56-B559-BA3913D726B7}" destId="{A0342C14-1CBB-4EDE-8C6E-F92265ED8500}" srcOrd="0" destOrd="0" presId="urn:microsoft.com/office/officeart/2005/8/layout/vList6"/>
    <dgm:cxn modelId="{CEA6F373-CB26-4060-A617-2F83B52AC5B3}" type="presParOf" srcId="{DE58A87B-E06D-4B56-B559-BA3913D726B7}" destId="{2EAE16B2-C4B0-4BA5-AEE8-C27C55D92C65}" srcOrd="1" destOrd="0" presId="urn:microsoft.com/office/officeart/2005/8/layout/vList6"/>
    <dgm:cxn modelId="{6448D3E0-03E2-4A4F-8517-B96B693CD783}" type="presParOf" srcId="{C93F1826-335D-4D50-B645-74FED8469266}" destId="{4E84DDC8-27AB-42B0-AF61-0C208B379678}" srcOrd="1" destOrd="0" presId="urn:microsoft.com/office/officeart/2005/8/layout/vList6"/>
    <dgm:cxn modelId="{10A66EEE-A718-4FE1-A35D-FD0EE49B6464}" type="presParOf" srcId="{C93F1826-335D-4D50-B645-74FED8469266}" destId="{71B527F2-8411-4758-8C63-51A270DE4154}" srcOrd="2" destOrd="0" presId="urn:microsoft.com/office/officeart/2005/8/layout/vList6"/>
    <dgm:cxn modelId="{C1DA5755-E7F9-4096-8C18-3AAFEC834ECB}" type="presParOf" srcId="{71B527F2-8411-4758-8C63-51A270DE4154}" destId="{149BBDAD-8155-4695-BDE3-065D8125DFC4}" srcOrd="0" destOrd="0" presId="urn:microsoft.com/office/officeart/2005/8/layout/vList6"/>
    <dgm:cxn modelId="{7824C8D6-7C96-4A3E-840E-4347AD188023}" type="presParOf" srcId="{71B527F2-8411-4758-8C63-51A270DE4154}" destId="{A50674A4-3026-475A-9236-30A10E5E272B}"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DC11AD-80F1-4792-B0A7-517BECA9DC48}"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C6A48119-593C-4428-B642-505B0589E09D}">
      <dgm:prSet phldrT="[Text]"/>
      <dgm:spPr>
        <a:solidFill>
          <a:schemeClr val="bg1">
            <a:lumMod val="85000"/>
          </a:schemeClr>
        </a:solidFill>
      </dgm:spPr>
      <dgm:t>
        <a:bodyPr/>
        <a:lstStyle/>
        <a:p>
          <a:r>
            <a:rPr lang="en-US" dirty="0">
              <a:solidFill>
                <a:schemeClr val="tx1"/>
              </a:solidFill>
            </a:rPr>
            <a:t>Lexis Nexis</a:t>
          </a:r>
        </a:p>
      </dgm:t>
    </dgm:pt>
    <dgm:pt modelId="{6D2AFD76-B509-48A9-8C22-1EFC22B93724}" type="parTrans" cxnId="{CFD5C131-259D-4909-B5F1-4C12AF8F6B82}">
      <dgm:prSet/>
      <dgm:spPr/>
      <dgm:t>
        <a:bodyPr/>
        <a:lstStyle/>
        <a:p>
          <a:endParaRPr lang="en-US"/>
        </a:p>
      </dgm:t>
    </dgm:pt>
    <dgm:pt modelId="{64A77B2E-DAE5-4C4F-96FF-18BED3EE1B1B}" type="sibTrans" cxnId="{CFD5C131-259D-4909-B5F1-4C12AF8F6B82}">
      <dgm:prSet/>
      <dgm:spPr/>
      <dgm:t>
        <a:bodyPr/>
        <a:lstStyle/>
        <a:p>
          <a:endParaRPr lang="en-US"/>
        </a:p>
      </dgm:t>
    </dgm:pt>
    <dgm:pt modelId="{C60CAA65-BCCE-4F1A-85FF-BF45BC72A26A}">
      <dgm:prSet phldrT="[Text]" custT="1"/>
      <dgm:spPr>
        <a:solidFill>
          <a:schemeClr val="bg1"/>
        </a:solidFill>
        <a:ln>
          <a:solidFill>
            <a:schemeClr val="tx1">
              <a:alpha val="90000"/>
            </a:schemeClr>
          </a:solidFill>
        </a:ln>
      </dgm:spPr>
      <dgm:t>
        <a:bodyPr lIns="0" tIns="0" rIns="0" bIns="0" anchor="ctr" anchorCtr="0"/>
        <a:lstStyle/>
        <a:p>
          <a:pPr indent="0" algn="l">
            <a:buNone/>
          </a:pPr>
          <a:r>
            <a:rPr lang="en-US" sz="1200" dirty="0">
              <a:solidFill>
                <a:schemeClr val="tx1"/>
              </a:solidFill>
            </a:rPr>
            <a:t>Residential Hx, financial toxicity, social determinants of health</a:t>
          </a:r>
        </a:p>
      </dgm:t>
    </dgm:pt>
    <dgm:pt modelId="{8D626556-EB5B-4ABA-B94A-F85E945E45F9}" type="parTrans" cxnId="{4C96B867-2AF8-4EF0-90F2-67FD47FCC534}">
      <dgm:prSet/>
      <dgm:spPr/>
      <dgm:t>
        <a:bodyPr/>
        <a:lstStyle/>
        <a:p>
          <a:endParaRPr lang="en-US"/>
        </a:p>
      </dgm:t>
    </dgm:pt>
    <dgm:pt modelId="{2AB3638B-2014-47AE-B81F-2B36F5CEE389}" type="sibTrans" cxnId="{4C96B867-2AF8-4EF0-90F2-67FD47FCC534}">
      <dgm:prSet/>
      <dgm:spPr/>
      <dgm:t>
        <a:bodyPr/>
        <a:lstStyle/>
        <a:p>
          <a:endParaRPr lang="en-US"/>
        </a:p>
      </dgm:t>
    </dgm:pt>
    <dgm:pt modelId="{36AE5B4F-6FB9-4CC8-9343-9871275F32BE}">
      <dgm:prSet phldrT="[Text]" custT="1"/>
      <dgm:spPr>
        <a:solidFill>
          <a:schemeClr val="bg1">
            <a:lumMod val="85000"/>
          </a:schemeClr>
        </a:solidFill>
      </dgm:spPr>
      <dgm:t>
        <a:bodyPr/>
        <a:lstStyle/>
        <a:p>
          <a:r>
            <a:rPr lang="en-US" sz="1800" dirty="0">
              <a:solidFill>
                <a:schemeClr val="tx1"/>
              </a:solidFill>
            </a:rPr>
            <a:t>Operational Linkages</a:t>
          </a:r>
        </a:p>
      </dgm:t>
    </dgm:pt>
    <dgm:pt modelId="{D19ECB03-E0FF-4233-84CA-B8393F56B522}" type="parTrans" cxnId="{52A15709-C7D0-4680-9192-261910B70A94}">
      <dgm:prSet/>
      <dgm:spPr/>
      <dgm:t>
        <a:bodyPr/>
        <a:lstStyle/>
        <a:p>
          <a:endParaRPr lang="en-US"/>
        </a:p>
      </dgm:t>
    </dgm:pt>
    <dgm:pt modelId="{FC3362A0-28AF-4D11-90AB-D7D518027821}" type="sibTrans" cxnId="{52A15709-C7D0-4680-9192-261910B70A94}">
      <dgm:prSet/>
      <dgm:spPr/>
      <dgm:t>
        <a:bodyPr/>
        <a:lstStyle/>
        <a:p>
          <a:endParaRPr lang="en-US"/>
        </a:p>
      </dgm:t>
    </dgm:pt>
    <dgm:pt modelId="{D784F465-CDA0-4A0A-9ED0-2D78AF7840F0}">
      <dgm:prSet phldrT="[Text]" custT="1"/>
      <dgm:spPr>
        <a:solidFill>
          <a:schemeClr val="bg1">
            <a:alpha val="90000"/>
          </a:schemeClr>
        </a:solidFill>
        <a:ln>
          <a:solidFill>
            <a:schemeClr val="tx1">
              <a:alpha val="90000"/>
            </a:schemeClr>
          </a:solidFill>
        </a:ln>
      </dgm:spPr>
      <dgm:t>
        <a:bodyPr lIns="0" tIns="0" rIns="0" bIns="0" anchor="ctr" anchorCtr="0"/>
        <a:lstStyle/>
        <a:p>
          <a:pPr marL="173038" indent="0">
            <a:buNone/>
          </a:pPr>
          <a:r>
            <a:rPr lang="en-US" sz="1400" dirty="0">
              <a:solidFill>
                <a:schemeClr val="tx1"/>
              </a:solidFill>
            </a:rPr>
            <a:t>State vital records, NDI</a:t>
          </a:r>
        </a:p>
      </dgm:t>
    </dgm:pt>
    <dgm:pt modelId="{3CC31725-77F0-42BF-9C8B-70E5B7A5D2AA}" type="parTrans" cxnId="{7CA66161-5820-486F-AE93-1665B0EEAA40}">
      <dgm:prSet/>
      <dgm:spPr/>
      <dgm:t>
        <a:bodyPr/>
        <a:lstStyle/>
        <a:p>
          <a:endParaRPr lang="en-US"/>
        </a:p>
      </dgm:t>
    </dgm:pt>
    <dgm:pt modelId="{2EFDE3AB-F97B-4182-8E16-DBFB03B401BE}" type="sibTrans" cxnId="{7CA66161-5820-486F-AE93-1665B0EEAA40}">
      <dgm:prSet/>
      <dgm:spPr/>
      <dgm:t>
        <a:bodyPr/>
        <a:lstStyle/>
        <a:p>
          <a:endParaRPr lang="en-US"/>
        </a:p>
      </dgm:t>
    </dgm:pt>
    <dgm:pt modelId="{C93F1826-335D-4D50-B645-74FED8469266}" type="pres">
      <dgm:prSet presAssocID="{EBDC11AD-80F1-4792-B0A7-517BECA9DC48}" presName="Name0" presStyleCnt="0">
        <dgm:presLayoutVars>
          <dgm:dir/>
          <dgm:animLvl val="lvl"/>
          <dgm:resizeHandles/>
        </dgm:presLayoutVars>
      </dgm:prSet>
      <dgm:spPr/>
    </dgm:pt>
    <dgm:pt modelId="{DE58A87B-E06D-4B56-B559-BA3913D726B7}" type="pres">
      <dgm:prSet presAssocID="{C6A48119-593C-4428-B642-505B0589E09D}" presName="linNode" presStyleCnt="0"/>
      <dgm:spPr/>
    </dgm:pt>
    <dgm:pt modelId="{A0342C14-1CBB-4EDE-8C6E-F92265ED8500}" type="pres">
      <dgm:prSet presAssocID="{C6A48119-593C-4428-B642-505B0589E09D}" presName="parentShp" presStyleLbl="node1" presStyleIdx="0" presStyleCnt="2" custLinFactNeighborY="1212">
        <dgm:presLayoutVars>
          <dgm:bulletEnabled val="1"/>
        </dgm:presLayoutVars>
      </dgm:prSet>
      <dgm:spPr/>
    </dgm:pt>
    <dgm:pt modelId="{2EAE16B2-C4B0-4BA5-AEE8-C27C55D92C65}" type="pres">
      <dgm:prSet presAssocID="{C6A48119-593C-4428-B642-505B0589E09D}" presName="childShp" presStyleLbl="bgAccFollowNode1" presStyleIdx="0" presStyleCnt="2" custLinFactNeighborY="1348">
        <dgm:presLayoutVars>
          <dgm:bulletEnabled val="1"/>
        </dgm:presLayoutVars>
      </dgm:prSet>
      <dgm:spPr/>
    </dgm:pt>
    <dgm:pt modelId="{4E84DDC8-27AB-42B0-AF61-0C208B379678}" type="pres">
      <dgm:prSet presAssocID="{64A77B2E-DAE5-4C4F-96FF-18BED3EE1B1B}" presName="spacing" presStyleCnt="0"/>
      <dgm:spPr/>
    </dgm:pt>
    <dgm:pt modelId="{71B527F2-8411-4758-8C63-51A270DE4154}" type="pres">
      <dgm:prSet presAssocID="{36AE5B4F-6FB9-4CC8-9343-9871275F32BE}" presName="linNode" presStyleCnt="0"/>
      <dgm:spPr/>
    </dgm:pt>
    <dgm:pt modelId="{149BBDAD-8155-4695-BDE3-065D8125DFC4}" type="pres">
      <dgm:prSet presAssocID="{36AE5B4F-6FB9-4CC8-9343-9871275F32BE}" presName="parentShp" presStyleLbl="node1" presStyleIdx="1" presStyleCnt="2" custLinFactNeighborY="-4856">
        <dgm:presLayoutVars>
          <dgm:bulletEnabled val="1"/>
        </dgm:presLayoutVars>
      </dgm:prSet>
      <dgm:spPr/>
    </dgm:pt>
    <dgm:pt modelId="{A50674A4-3026-475A-9236-30A10E5E272B}" type="pres">
      <dgm:prSet presAssocID="{36AE5B4F-6FB9-4CC8-9343-9871275F32BE}" presName="childShp" presStyleLbl="bgAccFollowNode1" presStyleIdx="1" presStyleCnt="2" custLinFactNeighborY="-4856">
        <dgm:presLayoutVars>
          <dgm:bulletEnabled val="1"/>
        </dgm:presLayoutVars>
      </dgm:prSet>
      <dgm:spPr/>
    </dgm:pt>
  </dgm:ptLst>
  <dgm:cxnLst>
    <dgm:cxn modelId="{52A15709-C7D0-4680-9192-261910B70A94}" srcId="{EBDC11AD-80F1-4792-B0A7-517BECA9DC48}" destId="{36AE5B4F-6FB9-4CC8-9343-9871275F32BE}" srcOrd="1" destOrd="0" parTransId="{D19ECB03-E0FF-4233-84CA-B8393F56B522}" sibTransId="{FC3362A0-28AF-4D11-90AB-D7D518027821}"/>
    <dgm:cxn modelId="{3C760F0F-5DD3-4FE0-8CFE-8BBCBCA4ACB3}" type="presOf" srcId="{C6A48119-593C-4428-B642-505B0589E09D}" destId="{A0342C14-1CBB-4EDE-8C6E-F92265ED8500}" srcOrd="0" destOrd="0" presId="urn:microsoft.com/office/officeart/2005/8/layout/vList6"/>
    <dgm:cxn modelId="{CFD5C131-259D-4909-B5F1-4C12AF8F6B82}" srcId="{EBDC11AD-80F1-4792-B0A7-517BECA9DC48}" destId="{C6A48119-593C-4428-B642-505B0589E09D}" srcOrd="0" destOrd="0" parTransId="{6D2AFD76-B509-48A9-8C22-1EFC22B93724}" sibTransId="{64A77B2E-DAE5-4C4F-96FF-18BED3EE1B1B}"/>
    <dgm:cxn modelId="{A4AF5139-876A-4E88-8CFC-E48B44D78391}" type="presOf" srcId="{36AE5B4F-6FB9-4CC8-9343-9871275F32BE}" destId="{149BBDAD-8155-4695-BDE3-065D8125DFC4}" srcOrd="0" destOrd="0" presId="urn:microsoft.com/office/officeart/2005/8/layout/vList6"/>
    <dgm:cxn modelId="{7CA66161-5820-486F-AE93-1665B0EEAA40}" srcId="{36AE5B4F-6FB9-4CC8-9343-9871275F32BE}" destId="{D784F465-CDA0-4A0A-9ED0-2D78AF7840F0}" srcOrd="0" destOrd="0" parTransId="{3CC31725-77F0-42BF-9C8B-70E5B7A5D2AA}" sibTransId="{2EFDE3AB-F97B-4182-8E16-DBFB03B401BE}"/>
    <dgm:cxn modelId="{4C96B867-2AF8-4EF0-90F2-67FD47FCC534}" srcId="{C6A48119-593C-4428-B642-505B0589E09D}" destId="{C60CAA65-BCCE-4F1A-85FF-BF45BC72A26A}" srcOrd="0" destOrd="0" parTransId="{8D626556-EB5B-4ABA-B94A-F85E945E45F9}" sibTransId="{2AB3638B-2014-47AE-B81F-2B36F5CEE389}"/>
    <dgm:cxn modelId="{1782B375-9C0C-4B6D-AFEF-C8B89C8973F5}" type="presOf" srcId="{EBDC11AD-80F1-4792-B0A7-517BECA9DC48}" destId="{C93F1826-335D-4D50-B645-74FED8469266}" srcOrd="0" destOrd="0" presId="urn:microsoft.com/office/officeart/2005/8/layout/vList6"/>
    <dgm:cxn modelId="{9372B19E-4B47-494A-88DF-C961E71378B7}" type="presOf" srcId="{D784F465-CDA0-4A0A-9ED0-2D78AF7840F0}" destId="{A50674A4-3026-475A-9236-30A10E5E272B}" srcOrd="0" destOrd="0" presId="urn:microsoft.com/office/officeart/2005/8/layout/vList6"/>
    <dgm:cxn modelId="{689FB8C6-E4C0-4E3A-B942-2BD0BE5559F3}" type="presOf" srcId="{C60CAA65-BCCE-4F1A-85FF-BF45BC72A26A}" destId="{2EAE16B2-C4B0-4BA5-AEE8-C27C55D92C65}" srcOrd="0" destOrd="0" presId="urn:microsoft.com/office/officeart/2005/8/layout/vList6"/>
    <dgm:cxn modelId="{CFB656B6-2EA5-4A64-875A-93E57696CE28}" type="presParOf" srcId="{C93F1826-335D-4D50-B645-74FED8469266}" destId="{DE58A87B-E06D-4B56-B559-BA3913D726B7}" srcOrd="0" destOrd="0" presId="urn:microsoft.com/office/officeart/2005/8/layout/vList6"/>
    <dgm:cxn modelId="{A672EF16-74E4-4B02-998E-DA6DD4074EFD}" type="presParOf" srcId="{DE58A87B-E06D-4B56-B559-BA3913D726B7}" destId="{A0342C14-1CBB-4EDE-8C6E-F92265ED8500}" srcOrd="0" destOrd="0" presId="urn:microsoft.com/office/officeart/2005/8/layout/vList6"/>
    <dgm:cxn modelId="{CEA6F373-CB26-4060-A617-2F83B52AC5B3}" type="presParOf" srcId="{DE58A87B-E06D-4B56-B559-BA3913D726B7}" destId="{2EAE16B2-C4B0-4BA5-AEE8-C27C55D92C65}" srcOrd="1" destOrd="0" presId="urn:microsoft.com/office/officeart/2005/8/layout/vList6"/>
    <dgm:cxn modelId="{6448D3E0-03E2-4A4F-8517-B96B693CD783}" type="presParOf" srcId="{C93F1826-335D-4D50-B645-74FED8469266}" destId="{4E84DDC8-27AB-42B0-AF61-0C208B379678}" srcOrd="1" destOrd="0" presId="urn:microsoft.com/office/officeart/2005/8/layout/vList6"/>
    <dgm:cxn modelId="{10A66EEE-A718-4FE1-A35D-FD0EE49B6464}" type="presParOf" srcId="{C93F1826-335D-4D50-B645-74FED8469266}" destId="{71B527F2-8411-4758-8C63-51A270DE4154}" srcOrd="2" destOrd="0" presId="urn:microsoft.com/office/officeart/2005/8/layout/vList6"/>
    <dgm:cxn modelId="{C1DA5755-E7F9-4096-8C18-3AAFEC834ECB}" type="presParOf" srcId="{71B527F2-8411-4758-8C63-51A270DE4154}" destId="{149BBDAD-8155-4695-BDE3-065D8125DFC4}" srcOrd="0" destOrd="0" presId="urn:microsoft.com/office/officeart/2005/8/layout/vList6"/>
    <dgm:cxn modelId="{7824C8D6-7C96-4A3E-840E-4347AD188023}" type="presParOf" srcId="{71B527F2-8411-4758-8C63-51A270DE4154}" destId="{A50674A4-3026-475A-9236-30A10E5E272B}" srcOrd="1" destOrd="0" presId="urn:microsoft.com/office/officeart/2005/8/layout/v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BDC11AD-80F1-4792-B0A7-517BECA9DC48}"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C6A48119-593C-4428-B642-505B0589E09D}">
      <dgm:prSet phldrT="[Text]" custT="1"/>
      <dgm:spPr>
        <a:solidFill>
          <a:schemeClr val="bg1">
            <a:lumMod val="85000"/>
          </a:schemeClr>
        </a:solidFill>
      </dgm:spPr>
      <dgm:t>
        <a:bodyPr lIns="0" tIns="0" rIns="0" bIns="0"/>
        <a:lstStyle/>
        <a:p>
          <a:pPr>
            <a:spcAft>
              <a:spcPts val="0"/>
            </a:spcAft>
          </a:pPr>
          <a:r>
            <a:rPr lang="en-US" sz="1400" dirty="0">
              <a:solidFill>
                <a:schemeClr val="tx1"/>
              </a:solidFill>
            </a:rPr>
            <a:t>Demographic Characterization</a:t>
          </a:r>
        </a:p>
      </dgm:t>
    </dgm:pt>
    <dgm:pt modelId="{6D2AFD76-B509-48A9-8C22-1EFC22B93724}" type="parTrans" cxnId="{CFD5C131-259D-4909-B5F1-4C12AF8F6B82}">
      <dgm:prSet/>
      <dgm:spPr/>
      <dgm:t>
        <a:bodyPr/>
        <a:lstStyle/>
        <a:p>
          <a:endParaRPr lang="en-US"/>
        </a:p>
      </dgm:t>
    </dgm:pt>
    <dgm:pt modelId="{64A77B2E-DAE5-4C4F-96FF-18BED3EE1B1B}" type="sibTrans" cxnId="{CFD5C131-259D-4909-B5F1-4C12AF8F6B82}">
      <dgm:prSet/>
      <dgm:spPr/>
      <dgm:t>
        <a:bodyPr/>
        <a:lstStyle/>
        <a:p>
          <a:endParaRPr lang="en-US"/>
        </a:p>
      </dgm:t>
    </dgm:pt>
    <dgm:pt modelId="{C60CAA65-BCCE-4F1A-85FF-BF45BC72A26A}">
      <dgm:prSet phldrT="[Text]" custT="1"/>
      <dgm:spPr>
        <a:solidFill>
          <a:schemeClr val="bg1"/>
        </a:solidFill>
        <a:ln>
          <a:solidFill>
            <a:schemeClr val="tx1">
              <a:alpha val="90000"/>
            </a:schemeClr>
          </a:solidFill>
        </a:ln>
      </dgm:spPr>
      <dgm:t>
        <a:bodyPr anchor="ctr" anchorCtr="0"/>
        <a:lstStyle/>
        <a:p>
          <a:pPr marL="173038" indent="0">
            <a:spcAft>
              <a:spcPts val="0"/>
            </a:spcAft>
            <a:buNone/>
          </a:pPr>
          <a:r>
            <a:rPr lang="en-US" sz="1400" dirty="0">
              <a:solidFill>
                <a:schemeClr val="tx1"/>
              </a:solidFill>
            </a:rPr>
            <a:t>Consolidated data, Text Documentation</a:t>
          </a:r>
        </a:p>
      </dgm:t>
    </dgm:pt>
    <dgm:pt modelId="{8D626556-EB5B-4ABA-B94A-F85E945E45F9}" type="parTrans" cxnId="{4C96B867-2AF8-4EF0-90F2-67FD47FCC534}">
      <dgm:prSet/>
      <dgm:spPr/>
      <dgm:t>
        <a:bodyPr/>
        <a:lstStyle/>
        <a:p>
          <a:endParaRPr lang="en-US"/>
        </a:p>
      </dgm:t>
    </dgm:pt>
    <dgm:pt modelId="{2AB3638B-2014-47AE-B81F-2B36F5CEE389}" type="sibTrans" cxnId="{4C96B867-2AF8-4EF0-90F2-67FD47FCC534}">
      <dgm:prSet/>
      <dgm:spPr/>
      <dgm:t>
        <a:bodyPr/>
        <a:lstStyle/>
        <a:p>
          <a:endParaRPr lang="en-US"/>
        </a:p>
      </dgm:t>
    </dgm:pt>
    <dgm:pt modelId="{C93F1826-335D-4D50-B645-74FED8469266}" type="pres">
      <dgm:prSet presAssocID="{EBDC11AD-80F1-4792-B0A7-517BECA9DC48}" presName="Name0" presStyleCnt="0">
        <dgm:presLayoutVars>
          <dgm:dir/>
          <dgm:animLvl val="lvl"/>
          <dgm:resizeHandles/>
        </dgm:presLayoutVars>
      </dgm:prSet>
      <dgm:spPr/>
    </dgm:pt>
    <dgm:pt modelId="{DE58A87B-E06D-4B56-B559-BA3913D726B7}" type="pres">
      <dgm:prSet presAssocID="{C6A48119-593C-4428-B642-505B0589E09D}" presName="linNode" presStyleCnt="0"/>
      <dgm:spPr/>
    </dgm:pt>
    <dgm:pt modelId="{A0342C14-1CBB-4EDE-8C6E-F92265ED8500}" type="pres">
      <dgm:prSet presAssocID="{C6A48119-593C-4428-B642-505B0589E09D}" presName="parentShp" presStyleLbl="node1" presStyleIdx="0" presStyleCnt="1" custLinFactNeighborX="2977" custLinFactNeighborY="-7644">
        <dgm:presLayoutVars>
          <dgm:bulletEnabled val="1"/>
        </dgm:presLayoutVars>
      </dgm:prSet>
      <dgm:spPr/>
    </dgm:pt>
    <dgm:pt modelId="{2EAE16B2-C4B0-4BA5-AEE8-C27C55D92C65}" type="pres">
      <dgm:prSet presAssocID="{C6A48119-593C-4428-B642-505B0589E09D}" presName="childShp" presStyleLbl="bgAccFollowNode1" presStyleIdx="0" presStyleCnt="1" custLinFactNeighborX="4465" custLinFactNeighborY="141">
        <dgm:presLayoutVars>
          <dgm:bulletEnabled val="1"/>
        </dgm:presLayoutVars>
      </dgm:prSet>
      <dgm:spPr/>
    </dgm:pt>
  </dgm:ptLst>
  <dgm:cxnLst>
    <dgm:cxn modelId="{3C760F0F-5DD3-4FE0-8CFE-8BBCBCA4ACB3}" type="presOf" srcId="{C6A48119-593C-4428-B642-505B0589E09D}" destId="{A0342C14-1CBB-4EDE-8C6E-F92265ED8500}" srcOrd="0" destOrd="0" presId="urn:microsoft.com/office/officeart/2005/8/layout/vList6"/>
    <dgm:cxn modelId="{CFD5C131-259D-4909-B5F1-4C12AF8F6B82}" srcId="{EBDC11AD-80F1-4792-B0A7-517BECA9DC48}" destId="{C6A48119-593C-4428-B642-505B0589E09D}" srcOrd="0" destOrd="0" parTransId="{6D2AFD76-B509-48A9-8C22-1EFC22B93724}" sibTransId="{64A77B2E-DAE5-4C4F-96FF-18BED3EE1B1B}"/>
    <dgm:cxn modelId="{4C96B867-2AF8-4EF0-90F2-67FD47FCC534}" srcId="{C6A48119-593C-4428-B642-505B0589E09D}" destId="{C60CAA65-BCCE-4F1A-85FF-BF45BC72A26A}" srcOrd="0" destOrd="0" parTransId="{8D626556-EB5B-4ABA-B94A-F85E945E45F9}" sibTransId="{2AB3638B-2014-47AE-B81F-2B36F5CEE389}"/>
    <dgm:cxn modelId="{1782B375-9C0C-4B6D-AFEF-C8B89C8973F5}" type="presOf" srcId="{EBDC11AD-80F1-4792-B0A7-517BECA9DC48}" destId="{C93F1826-335D-4D50-B645-74FED8469266}" srcOrd="0" destOrd="0" presId="urn:microsoft.com/office/officeart/2005/8/layout/vList6"/>
    <dgm:cxn modelId="{689FB8C6-E4C0-4E3A-B942-2BD0BE5559F3}" type="presOf" srcId="{C60CAA65-BCCE-4F1A-85FF-BF45BC72A26A}" destId="{2EAE16B2-C4B0-4BA5-AEE8-C27C55D92C65}" srcOrd="0" destOrd="0" presId="urn:microsoft.com/office/officeart/2005/8/layout/vList6"/>
    <dgm:cxn modelId="{CFB656B6-2EA5-4A64-875A-93E57696CE28}" type="presParOf" srcId="{C93F1826-335D-4D50-B645-74FED8469266}" destId="{DE58A87B-E06D-4B56-B559-BA3913D726B7}" srcOrd="0" destOrd="0" presId="urn:microsoft.com/office/officeart/2005/8/layout/vList6"/>
    <dgm:cxn modelId="{A672EF16-74E4-4B02-998E-DA6DD4074EFD}" type="presParOf" srcId="{DE58A87B-E06D-4B56-B559-BA3913D726B7}" destId="{A0342C14-1CBB-4EDE-8C6E-F92265ED8500}" srcOrd="0" destOrd="0" presId="urn:microsoft.com/office/officeart/2005/8/layout/vList6"/>
    <dgm:cxn modelId="{CEA6F373-CB26-4060-A617-2F83B52AC5B3}" type="presParOf" srcId="{DE58A87B-E06D-4B56-B559-BA3913D726B7}" destId="{2EAE16B2-C4B0-4BA5-AEE8-C27C55D92C65}" srcOrd="1" destOrd="0" presId="urn:microsoft.com/office/officeart/2005/8/layout/vList6"/>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BDC11AD-80F1-4792-B0A7-517BECA9DC48}"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C6A48119-593C-4428-B642-505B0589E09D}">
      <dgm:prSet phldrT="[Text]" custT="1"/>
      <dgm:spPr>
        <a:solidFill>
          <a:schemeClr val="bg1">
            <a:lumMod val="85000"/>
          </a:schemeClr>
        </a:solidFill>
        <a:ln w="38100">
          <a:noFill/>
        </a:ln>
      </dgm:spPr>
      <dgm:t>
        <a:bodyPr lIns="0" tIns="0" rIns="0" bIns="0"/>
        <a:lstStyle/>
        <a:p>
          <a:r>
            <a:rPr lang="en-US" sz="1600" dirty="0">
              <a:solidFill>
                <a:schemeClr val="tx1"/>
              </a:solidFill>
            </a:rPr>
            <a:t>Genomic &amp; Genetic Data</a:t>
          </a:r>
        </a:p>
      </dgm:t>
    </dgm:pt>
    <dgm:pt modelId="{6D2AFD76-B509-48A9-8C22-1EFC22B93724}" type="parTrans" cxnId="{CFD5C131-259D-4909-B5F1-4C12AF8F6B82}">
      <dgm:prSet/>
      <dgm:spPr/>
      <dgm:t>
        <a:bodyPr/>
        <a:lstStyle/>
        <a:p>
          <a:endParaRPr lang="en-US"/>
        </a:p>
      </dgm:t>
    </dgm:pt>
    <dgm:pt modelId="{64A77B2E-DAE5-4C4F-96FF-18BED3EE1B1B}" type="sibTrans" cxnId="{CFD5C131-259D-4909-B5F1-4C12AF8F6B82}">
      <dgm:prSet/>
      <dgm:spPr/>
      <dgm:t>
        <a:bodyPr/>
        <a:lstStyle/>
        <a:p>
          <a:endParaRPr lang="en-US"/>
        </a:p>
      </dgm:t>
    </dgm:pt>
    <dgm:pt modelId="{70510F18-8F93-4FEB-B400-E5F1390863D0}">
      <dgm:prSet custT="1"/>
      <dgm:spPr>
        <a:solidFill>
          <a:schemeClr val="bg1"/>
        </a:solidFill>
        <a:ln>
          <a:solidFill>
            <a:schemeClr val="tx1">
              <a:alpha val="90000"/>
            </a:schemeClr>
          </a:solidFill>
        </a:ln>
      </dgm:spPr>
      <dgm:t>
        <a:bodyPr rIns="365760" anchor="ctr" anchorCtr="0"/>
        <a:lstStyle/>
        <a:p>
          <a:pPr algn="ctr">
            <a:buNone/>
          </a:pPr>
          <a:r>
            <a:rPr lang="en-US" sz="1100" dirty="0"/>
            <a:t>FMI, Caris, Project Every, Child, CCSS,, etc</a:t>
          </a:r>
        </a:p>
      </dgm:t>
    </dgm:pt>
    <dgm:pt modelId="{BA1E9724-E1FE-47E7-9FC3-A176E87C4D97}" type="parTrans" cxnId="{D2AB3C11-6067-4390-8A4C-0B4C67000368}">
      <dgm:prSet/>
      <dgm:spPr/>
      <dgm:t>
        <a:bodyPr/>
        <a:lstStyle/>
        <a:p>
          <a:endParaRPr lang="en-US"/>
        </a:p>
      </dgm:t>
    </dgm:pt>
    <dgm:pt modelId="{EF748FF0-ED88-46C7-8495-B8123140BD06}" type="sibTrans" cxnId="{D2AB3C11-6067-4390-8A4C-0B4C67000368}">
      <dgm:prSet/>
      <dgm:spPr/>
      <dgm:t>
        <a:bodyPr/>
        <a:lstStyle/>
        <a:p>
          <a:endParaRPr lang="en-US"/>
        </a:p>
      </dgm:t>
    </dgm:pt>
    <dgm:pt modelId="{C93F1826-335D-4D50-B645-74FED8469266}" type="pres">
      <dgm:prSet presAssocID="{EBDC11AD-80F1-4792-B0A7-517BECA9DC48}" presName="Name0" presStyleCnt="0">
        <dgm:presLayoutVars>
          <dgm:dir/>
          <dgm:animLvl val="lvl"/>
          <dgm:resizeHandles/>
        </dgm:presLayoutVars>
      </dgm:prSet>
      <dgm:spPr/>
    </dgm:pt>
    <dgm:pt modelId="{DE58A87B-E06D-4B56-B559-BA3913D726B7}" type="pres">
      <dgm:prSet presAssocID="{C6A48119-593C-4428-B642-505B0589E09D}" presName="linNode" presStyleCnt="0"/>
      <dgm:spPr/>
    </dgm:pt>
    <dgm:pt modelId="{A0342C14-1CBB-4EDE-8C6E-F92265ED8500}" type="pres">
      <dgm:prSet presAssocID="{C6A48119-593C-4428-B642-505B0589E09D}" presName="parentShp" presStyleLbl="node1" presStyleIdx="0" presStyleCnt="1" custLinFactNeighborX="69952" custLinFactNeighborY="193">
        <dgm:presLayoutVars>
          <dgm:bulletEnabled val="1"/>
        </dgm:presLayoutVars>
      </dgm:prSet>
      <dgm:spPr/>
    </dgm:pt>
    <dgm:pt modelId="{2EAE16B2-C4B0-4BA5-AEE8-C27C55D92C65}" type="pres">
      <dgm:prSet presAssocID="{C6A48119-593C-4428-B642-505B0589E09D}" presName="childShp" presStyleLbl="bgAccFollowNode1" presStyleIdx="0" presStyleCnt="1" custFlipHor="1" custScaleX="86516" custLinFactX="-17954" custLinFactNeighborX="-100000" custLinFactNeighborY="-2388">
        <dgm:presLayoutVars>
          <dgm:bulletEnabled val="1"/>
        </dgm:presLayoutVars>
      </dgm:prSet>
      <dgm:spPr/>
    </dgm:pt>
  </dgm:ptLst>
  <dgm:cxnLst>
    <dgm:cxn modelId="{3C760F0F-5DD3-4FE0-8CFE-8BBCBCA4ACB3}" type="presOf" srcId="{C6A48119-593C-4428-B642-505B0589E09D}" destId="{A0342C14-1CBB-4EDE-8C6E-F92265ED8500}" srcOrd="0" destOrd="0" presId="urn:microsoft.com/office/officeart/2005/8/layout/vList6"/>
    <dgm:cxn modelId="{D2AB3C11-6067-4390-8A4C-0B4C67000368}" srcId="{C6A48119-593C-4428-B642-505B0589E09D}" destId="{70510F18-8F93-4FEB-B400-E5F1390863D0}" srcOrd="0" destOrd="0" parTransId="{BA1E9724-E1FE-47E7-9FC3-A176E87C4D97}" sibTransId="{EF748FF0-ED88-46C7-8495-B8123140BD06}"/>
    <dgm:cxn modelId="{905E9221-D290-4048-9FB2-674DE70E07BF}" type="presOf" srcId="{70510F18-8F93-4FEB-B400-E5F1390863D0}" destId="{2EAE16B2-C4B0-4BA5-AEE8-C27C55D92C65}" srcOrd="0" destOrd="0" presId="urn:microsoft.com/office/officeart/2005/8/layout/vList6"/>
    <dgm:cxn modelId="{CFD5C131-259D-4909-B5F1-4C12AF8F6B82}" srcId="{EBDC11AD-80F1-4792-B0A7-517BECA9DC48}" destId="{C6A48119-593C-4428-B642-505B0589E09D}" srcOrd="0" destOrd="0" parTransId="{6D2AFD76-B509-48A9-8C22-1EFC22B93724}" sibTransId="{64A77B2E-DAE5-4C4F-96FF-18BED3EE1B1B}"/>
    <dgm:cxn modelId="{1782B375-9C0C-4B6D-AFEF-C8B89C8973F5}" type="presOf" srcId="{EBDC11AD-80F1-4792-B0A7-517BECA9DC48}" destId="{C93F1826-335D-4D50-B645-74FED8469266}" srcOrd="0" destOrd="0" presId="urn:microsoft.com/office/officeart/2005/8/layout/vList6"/>
    <dgm:cxn modelId="{CFB656B6-2EA5-4A64-875A-93E57696CE28}" type="presParOf" srcId="{C93F1826-335D-4D50-B645-74FED8469266}" destId="{DE58A87B-E06D-4B56-B559-BA3913D726B7}" srcOrd="0" destOrd="0" presId="urn:microsoft.com/office/officeart/2005/8/layout/vList6"/>
    <dgm:cxn modelId="{A672EF16-74E4-4B02-998E-DA6DD4074EFD}" type="presParOf" srcId="{DE58A87B-E06D-4B56-B559-BA3913D726B7}" destId="{A0342C14-1CBB-4EDE-8C6E-F92265ED8500}" srcOrd="0" destOrd="0" presId="urn:microsoft.com/office/officeart/2005/8/layout/vList6"/>
    <dgm:cxn modelId="{CEA6F373-CB26-4060-A617-2F83B52AC5B3}" type="presParOf" srcId="{DE58A87B-E06D-4B56-B559-BA3913D726B7}" destId="{2EAE16B2-C4B0-4BA5-AEE8-C27C55D92C65}" srcOrd="1" destOrd="0" presId="urn:microsoft.com/office/officeart/2005/8/layout/vList6"/>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BDC11AD-80F1-4792-B0A7-517BECA9DC48}"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C6A48119-593C-4428-B642-505B0589E09D}">
      <dgm:prSet phldrT="[Text]" custT="1"/>
      <dgm:spPr>
        <a:solidFill>
          <a:schemeClr val="bg1">
            <a:lumMod val="85000"/>
          </a:schemeClr>
        </a:solidFill>
        <a:ln w="38100">
          <a:noFill/>
        </a:ln>
      </dgm:spPr>
      <dgm:t>
        <a:bodyPr lIns="0" tIns="0" rIns="0" bIns="0"/>
        <a:lstStyle/>
        <a:p>
          <a:r>
            <a:rPr lang="en-US" sz="2000" dirty="0">
              <a:solidFill>
                <a:schemeClr val="tx1"/>
              </a:solidFill>
            </a:rPr>
            <a:t>Claims</a:t>
          </a:r>
          <a:endParaRPr lang="en-US" sz="1600" dirty="0">
            <a:solidFill>
              <a:schemeClr val="tx1"/>
            </a:solidFill>
          </a:endParaRPr>
        </a:p>
      </dgm:t>
    </dgm:pt>
    <dgm:pt modelId="{6D2AFD76-B509-48A9-8C22-1EFC22B93724}" type="parTrans" cxnId="{CFD5C131-259D-4909-B5F1-4C12AF8F6B82}">
      <dgm:prSet/>
      <dgm:spPr/>
      <dgm:t>
        <a:bodyPr/>
        <a:lstStyle/>
        <a:p>
          <a:endParaRPr lang="en-US"/>
        </a:p>
      </dgm:t>
    </dgm:pt>
    <dgm:pt modelId="{64A77B2E-DAE5-4C4F-96FF-18BED3EE1B1B}" type="sibTrans" cxnId="{CFD5C131-259D-4909-B5F1-4C12AF8F6B82}">
      <dgm:prSet/>
      <dgm:spPr/>
      <dgm:t>
        <a:bodyPr/>
        <a:lstStyle/>
        <a:p>
          <a:endParaRPr lang="en-US"/>
        </a:p>
      </dgm:t>
    </dgm:pt>
    <dgm:pt modelId="{70510F18-8F93-4FEB-B400-E5F1390863D0}">
      <dgm:prSet custT="1"/>
      <dgm:spPr>
        <a:solidFill>
          <a:schemeClr val="bg1"/>
        </a:solidFill>
        <a:ln>
          <a:solidFill>
            <a:schemeClr val="tx1">
              <a:alpha val="90000"/>
            </a:schemeClr>
          </a:solidFill>
        </a:ln>
      </dgm:spPr>
      <dgm:t>
        <a:bodyPr rIns="548640" anchor="ctr" anchorCtr="0"/>
        <a:lstStyle/>
        <a:p>
          <a:pPr algn="r">
            <a:buNone/>
          </a:pPr>
          <a:r>
            <a:rPr lang="en-US" sz="1400" dirty="0"/>
            <a:t>Medicaid, UHC</a:t>
          </a:r>
        </a:p>
      </dgm:t>
    </dgm:pt>
    <dgm:pt modelId="{BA1E9724-E1FE-47E7-9FC3-A176E87C4D97}" type="parTrans" cxnId="{D2AB3C11-6067-4390-8A4C-0B4C67000368}">
      <dgm:prSet/>
      <dgm:spPr/>
      <dgm:t>
        <a:bodyPr/>
        <a:lstStyle/>
        <a:p>
          <a:endParaRPr lang="en-US"/>
        </a:p>
      </dgm:t>
    </dgm:pt>
    <dgm:pt modelId="{EF748FF0-ED88-46C7-8495-B8123140BD06}" type="sibTrans" cxnId="{D2AB3C11-6067-4390-8A4C-0B4C67000368}">
      <dgm:prSet/>
      <dgm:spPr/>
      <dgm:t>
        <a:bodyPr/>
        <a:lstStyle/>
        <a:p>
          <a:endParaRPr lang="en-US"/>
        </a:p>
      </dgm:t>
    </dgm:pt>
    <dgm:pt modelId="{C93F1826-335D-4D50-B645-74FED8469266}" type="pres">
      <dgm:prSet presAssocID="{EBDC11AD-80F1-4792-B0A7-517BECA9DC48}" presName="Name0" presStyleCnt="0">
        <dgm:presLayoutVars>
          <dgm:dir/>
          <dgm:animLvl val="lvl"/>
          <dgm:resizeHandles/>
        </dgm:presLayoutVars>
      </dgm:prSet>
      <dgm:spPr/>
    </dgm:pt>
    <dgm:pt modelId="{DE58A87B-E06D-4B56-B559-BA3913D726B7}" type="pres">
      <dgm:prSet presAssocID="{C6A48119-593C-4428-B642-505B0589E09D}" presName="linNode" presStyleCnt="0"/>
      <dgm:spPr/>
    </dgm:pt>
    <dgm:pt modelId="{A0342C14-1CBB-4EDE-8C6E-F92265ED8500}" type="pres">
      <dgm:prSet presAssocID="{C6A48119-593C-4428-B642-505B0589E09D}" presName="parentShp" presStyleLbl="node1" presStyleIdx="0" presStyleCnt="1" custLinFactNeighborX="77003" custLinFactNeighborY="12904">
        <dgm:presLayoutVars>
          <dgm:bulletEnabled val="1"/>
        </dgm:presLayoutVars>
      </dgm:prSet>
      <dgm:spPr/>
    </dgm:pt>
    <dgm:pt modelId="{2EAE16B2-C4B0-4BA5-AEE8-C27C55D92C65}" type="pres">
      <dgm:prSet presAssocID="{C6A48119-593C-4428-B642-505B0589E09D}" presName="childShp" presStyleLbl="bgAccFollowNode1" presStyleIdx="0" presStyleCnt="1" custFlipHor="1" custLinFactX="-565" custLinFactNeighborX="-100000" custLinFactNeighborY="-9230">
        <dgm:presLayoutVars>
          <dgm:bulletEnabled val="1"/>
        </dgm:presLayoutVars>
      </dgm:prSet>
      <dgm:spPr/>
    </dgm:pt>
  </dgm:ptLst>
  <dgm:cxnLst>
    <dgm:cxn modelId="{3C760F0F-5DD3-4FE0-8CFE-8BBCBCA4ACB3}" type="presOf" srcId="{C6A48119-593C-4428-B642-505B0589E09D}" destId="{A0342C14-1CBB-4EDE-8C6E-F92265ED8500}" srcOrd="0" destOrd="0" presId="urn:microsoft.com/office/officeart/2005/8/layout/vList6"/>
    <dgm:cxn modelId="{D2AB3C11-6067-4390-8A4C-0B4C67000368}" srcId="{C6A48119-593C-4428-B642-505B0589E09D}" destId="{70510F18-8F93-4FEB-B400-E5F1390863D0}" srcOrd="0" destOrd="0" parTransId="{BA1E9724-E1FE-47E7-9FC3-A176E87C4D97}" sibTransId="{EF748FF0-ED88-46C7-8495-B8123140BD06}"/>
    <dgm:cxn modelId="{905E9221-D290-4048-9FB2-674DE70E07BF}" type="presOf" srcId="{70510F18-8F93-4FEB-B400-E5F1390863D0}" destId="{2EAE16B2-C4B0-4BA5-AEE8-C27C55D92C65}" srcOrd="0" destOrd="0" presId="urn:microsoft.com/office/officeart/2005/8/layout/vList6"/>
    <dgm:cxn modelId="{CFD5C131-259D-4909-B5F1-4C12AF8F6B82}" srcId="{EBDC11AD-80F1-4792-B0A7-517BECA9DC48}" destId="{C6A48119-593C-4428-B642-505B0589E09D}" srcOrd="0" destOrd="0" parTransId="{6D2AFD76-B509-48A9-8C22-1EFC22B93724}" sibTransId="{64A77B2E-DAE5-4C4F-96FF-18BED3EE1B1B}"/>
    <dgm:cxn modelId="{1782B375-9C0C-4B6D-AFEF-C8B89C8973F5}" type="presOf" srcId="{EBDC11AD-80F1-4792-B0A7-517BECA9DC48}" destId="{C93F1826-335D-4D50-B645-74FED8469266}" srcOrd="0" destOrd="0" presId="urn:microsoft.com/office/officeart/2005/8/layout/vList6"/>
    <dgm:cxn modelId="{CFB656B6-2EA5-4A64-875A-93E57696CE28}" type="presParOf" srcId="{C93F1826-335D-4D50-B645-74FED8469266}" destId="{DE58A87B-E06D-4B56-B559-BA3913D726B7}" srcOrd="0" destOrd="0" presId="urn:microsoft.com/office/officeart/2005/8/layout/vList6"/>
    <dgm:cxn modelId="{A672EF16-74E4-4B02-998E-DA6DD4074EFD}" type="presParOf" srcId="{DE58A87B-E06D-4B56-B559-BA3913D726B7}" destId="{A0342C14-1CBB-4EDE-8C6E-F92265ED8500}" srcOrd="0" destOrd="0" presId="urn:microsoft.com/office/officeart/2005/8/layout/vList6"/>
    <dgm:cxn modelId="{CEA6F373-CB26-4060-A617-2F83B52AC5B3}" type="presParOf" srcId="{DE58A87B-E06D-4B56-B559-BA3913D726B7}" destId="{2EAE16B2-C4B0-4BA5-AEE8-C27C55D92C65}" srcOrd="1" destOrd="0" presId="urn:microsoft.com/office/officeart/2005/8/layout/vList6"/>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BDC11AD-80F1-4792-B0A7-517BECA9DC48}"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70510F18-8F93-4FEB-B400-E5F1390863D0}">
      <dgm:prSet custT="1"/>
      <dgm:spPr>
        <a:solidFill>
          <a:schemeClr val="bg1"/>
        </a:solidFill>
        <a:ln>
          <a:solidFill>
            <a:schemeClr val="tx1">
              <a:alpha val="90000"/>
            </a:schemeClr>
          </a:solidFill>
        </a:ln>
      </dgm:spPr>
      <dgm:t>
        <a:bodyPr rIns="548640" anchor="ctr" anchorCtr="0"/>
        <a:lstStyle/>
        <a:p>
          <a:pPr algn="r">
            <a:buNone/>
          </a:pPr>
          <a:r>
            <a:rPr lang="en-US" sz="1200" dirty="0"/>
            <a:t>CVS, Walgreens/ Riteaid/UHC PBM</a:t>
          </a:r>
        </a:p>
      </dgm:t>
    </dgm:pt>
    <dgm:pt modelId="{BA1E9724-E1FE-47E7-9FC3-A176E87C4D97}" type="parTrans" cxnId="{D2AB3C11-6067-4390-8A4C-0B4C67000368}">
      <dgm:prSet/>
      <dgm:spPr/>
      <dgm:t>
        <a:bodyPr/>
        <a:lstStyle/>
        <a:p>
          <a:endParaRPr lang="en-US"/>
        </a:p>
      </dgm:t>
    </dgm:pt>
    <dgm:pt modelId="{EF748FF0-ED88-46C7-8495-B8123140BD06}" type="sibTrans" cxnId="{D2AB3C11-6067-4390-8A4C-0B4C67000368}">
      <dgm:prSet/>
      <dgm:spPr/>
      <dgm:t>
        <a:bodyPr/>
        <a:lstStyle/>
        <a:p>
          <a:endParaRPr lang="en-US"/>
        </a:p>
      </dgm:t>
    </dgm:pt>
    <dgm:pt modelId="{C6A48119-593C-4428-B642-505B0589E09D}">
      <dgm:prSet phldrT="[Text]" custT="1"/>
      <dgm:spPr>
        <a:solidFill>
          <a:schemeClr val="bg1">
            <a:lumMod val="85000"/>
          </a:schemeClr>
        </a:solidFill>
        <a:ln w="38100">
          <a:noFill/>
        </a:ln>
      </dgm:spPr>
      <dgm:t>
        <a:bodyPr lIns="0" tIns="0" rIns="0" bIns="0"/>
        <a:lstStyle/>
        <a:p>
          <a:r>
            <a:rPr lang="en-US" sz="2000" dirty="0">
              <a:solidFill>
                <a:schemeClr val="tx1"/>
              </a:solidFill>
            </a:rPr>
            <a:t>Pharmacy</a:t>
          </a:r>
          <a:endParaRPr lang="en-US" sz="1600" dirty="0">
            <a:solidFill>
              <a:schemeClr val="tx1"/>
            </a:solidFill>
          </a:endParaRPr>
        </a:p>
      </dgm:t>
    </dgm:pt>
    <dgm:pt modelId="{64A77B2E-DAE5-4C4F-96FF-18BED3EE1B1B}" type="sibTrans" cxnId="{CFD5C131-259D-4909-B5F1-4C12AF8F6B82}">
      <dgm:prSet/>
      <dgm:spPr/>
      <dgm:t>
        <a:bodyPr/>
        <a:lstStyle/>
        <a:p>
          <a:endParaRPr lang="en-US"/>
        </a:p>
      </dgm:t>
    </dgm:pt>
    <dgm:pt modelId="{6D2AFD76-B509-48A9-8C22-1EFC22B93724}" type="parTrans" cxnId="{CFD5C131-259D-4909-B5F1-4C12AF8F6B82}">
      <dgm:prSet/>
      <dgm:spPr/>
      <dgm:t>
        <a:bodyPr/>
        <a:lstStyle/>
        <a:p>
          <a:endParaRPr lang="en-US"/>
        </a:p>
      </dgm:t>
    </dgm:pt>
    <dgm:pt modelId="{C93F1826-335D-4D50-B645-74FED8469266}" type="pres">
      <dgm:prSet presAssocID="{EBDC11AD-80F1-4792-B0A7-517BECA9DC48}" presName="Name0" presStyleCnt="0">
        <dgm:presLayoutVars>
          <dgm:dir/>
          <dgm:animLvl val="lvl"/>
          <dgm:resizeHandles/>
        </dgm:presLayoutVars>
      </dgm:prSet>
      <dgm:spPr/>
    </dgm:pt>
    <dgm:pt modelId="{DE58A87B-E06D-4B56-B559-BA3913D726B7}" type="pres">
      <dgm:prSet presAssocID="{C6A48119-593C-4428-B642-505B0589E09D}" presName="linNode" presStyleCnt="0"/>
      <dgm:spPr/>
    </dgm:pt>
    <dgm:pt modelId="{A0342C14-1CBB-4EDE-8C6E-F92265ED8500}" type="pres">
      <dgm:prSet presAssocID="{C6A48119-593C-4428-B642-505B0589E09D}" presName="parentShp" presStyleLbl="node1" presStyleIdx="0" presStyleCnt="1" custLinFactNeighborX="77003" custLinFactNeighborY="12904">
        <dgm:presLayoutVars>
          <dgm:bulletEnabled val="1"/>
        </dgm:presLayoutVars>
      </dgm:prSet>
      <dgm:spPr/>
    </dgm:pt>
    <dgm:pt modelId="{2EAE16B2-C4B0-4BA5-AEE8-C27C55D92C65}" type="pres">
      <dgm:prSet presAssocID="{C6A48119-593C-4428-B642-505B0589E09D}" presName="childShp" presStyleLbl="bgAccFollowNode1" presStyleIdx="0" presStyleCnt="1" custFlipHor="1" custLinFactX="-565" custLinFactNeighborX="-100000" custLinFactNeighborY="-9230">
        <dgm:presLayoutVars>
          <dgm:bulletEnabled val="1"/>
        </dgm:presLayoutVars>
      </dgm:prSet>
      <dgm:spPr/>
    </dgm:pt>
  </dgm:ptLst>
  <dgm:cxnLst>
    <dgm:cxn modelId="{3C760F0F-5DD3-4FE0-8CFE-8BBCBCA4ACB3}" type="presOf" srcId="{C6A48119-593C-4428-B642-505B0589E09D}" destId="{A0342C14-1CBB-4EDE-8C6E-F92265ED8500}" srcOrd="0" destOrd="0" presId="urn:microsoft.com/office/officeart/2005/8/layout/vList6"/>
    <dgm:cxn modelId="{D2AB3C11-6067-4390-8A4C-0B4C67000368}" srcId="{C6A48119-593C-4428-B642-505B0589E09D}" destId="{70510F18-8F93-4FEB-B400-E5F1390863D0}" srcOrd="0" destOrd="0" parTransId="{BA1E9724-E1FE-47E7-9FC3-A176E87C4D97}" sibTransId="{EF748FF0-ED88-46C7-8495-B8123140BD06}"/>
    <dgm:cxn modelId="{905E9221-D290-4048-9FB2-674DE70E07BF}" type="presOf" srcId="{70510F18-8F93-4FEB-B400-E5F1390863D0}" destId="{2EAE16B2-C4B0-4BA5-AEE8-C27C55D92C65}" srcOrd="0" destOrd="0" presId="urn:microsoft.com/office/officeart/2005/8/layout/vList6"/>
    <dgm:cxn modelId="{CFD5C131-259D-4909-B5F1-4C12AF8F6B82}" srcId="{EBDC11AD-80F1-4792-B0A7-517BECA9DC48}" destId="{C6A48119-593C-4428-B642-505B0589E09D}" srcOrd="0" destOrd="0" parTransId="{6D2AFD76-B509-48A9-8C22-1EFC22B93724}" sibTransId="{64A77B2E-DAE5-4C4F-96FF-18BED3EE1B1B}"/>
    <dgm:cxn modelId="{1782B375-9C0C-4B6D-AFEF-C8B89C8973F5}" type="presOf" srcId="{EBDC11AD-80F1-4792-B0A7-517BECA9DC48}" destId="{C93F1826-335D-4D50-B645-74FED8469266}" srcOrd="0" destOrd="0" presId="urn:microsoft.com/office/officeart/2005/8/layout/vList6"/>
    <dgm:cxn modelId="{CFB656B6-2EA5-4A64-875A-93E57696CE28}" type="presParOf" srcId="{C93F1826-335D-4D50-B645-74FED8469266}" destId="{DE58A87B-E06D-4B56-B559-BA3913D726B7}" srcOrd="0" destOrd="0" presId="urn:microsoft.com/office/officeart/2005/8/layout/vList6"/>
    <dgm:cxn modelId="{A672EF16-74E4-4B02-998E-DA6DD4074EFD}" type="presParOf" srcId="{DE58A87B-E06D-4B56-B559-BA3913D726B7}" destId="{A0342C14-1CBB-4EDE-8C6E-F92265ED8500}" srcOrd="0" destOrd="0" presId="urn:microsoft.com/office/officeart/2005/8/layout/vList6"/>
    <dgm:cxn modelId="{CEA6F373-CB26-4060-A617-2F83B52AC5B3}" type="presParOf" srcId="{DE58A87B-E06D-4B56-B559-BA3913D726B7}" destId="{2EAE16B2-C4B0-4BA5-AEE8-C27C55D92C65}" srcOrd="1" destOrd="0" presId="urn:microsoft.com/office/officeart/2005/8/layout/vList6"/>
  </dgm:cxnLst>
  <dgm:bg/>
  <dgm:whole/>
  <dgm:extLst>
    <a:ext uri="http://schemas.microsoft.com/office/drawing/2008/diagram">
      <dsp:dataModelExt xmlns:dsp="http://schemas.microsoft.com/office/drawing/2008/diagram" relId="rId3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D95D832-D683-48E0-9465-FDBAC6E7E2E4}"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0FCBD7B8-2E47-4EDF-A846-6582CF2C2C2B}">
      <dgm:prSet/>
      <dgm:spPr/>
      <dgm:t>
        <a:bodyPr/>
        <a:lstStyle/>
        <a:p>
          <a:r>
            <a:rPr lang="en-US" dirty="0"/>
            <a:t>Metadata</a:t>
          </a:r>
        </a:p>
      </dgm:t>
    </dgm:pt>
    <dgm:pt modelId="{B33B1966-AB09-41D3-BA52-BF04B897E72E}" type="parTrans" cxnId="{E8602914-AA12-433A-8B19-B15D5B25D09A}">
      <dgm:prSet/>
      <dgm:spPr/>
      <dgm:t>
        <a:bodyPr/>
        <a:lstStyle/>
        <a:p>
          <a:endParaRPr lang="en-US"/>
        </a:p>
      </dgm:t>
    </dgm:pt>
    <dgm:pt modelId="{88AD351B-BD82-4B4B-AC36-4C976748998E}" type="sibTrans" cxnId="{E8602914-AA12-433A-8B19-B15D5B25D09A}">
      <dgm:prSet/>
      <dgm:spPr/>
      <dgm:t>
        <a:bodyPr/>
        <a:lstStyle/>
        <a:p>
          <a:endParaRPr lang="en-US"/>
        </a:p>
      </dgm:t>
    </dgm:pt>
    <dgm:pt modelId="{112D20F1-5D8C-4BDB-AA8D-5B450BB3740A}">
      <dgm:prSet/>
      <dgm:spPr/>
      <dgm:t>
        <a:bodyPr/>
        <a:lstStyle/>
        <a:p>
          <a:r>
            <a:rPr lang="en-US" dirty="0"/>
            <a:t>Ensure consistency across coding with an initial focus on mapping histologies across clinical and surveillance schema and identifying specific cancers that may need further assessment </a:t>
          </a:r>
        </a:p>
      </dgm:t>
    </dgm:pt>
    <dgm:pt modelId="{28268844-5750-4BC8-8B76-6E4BF847F74A}" type="parTrans" cxnId="{9A0044EE-27FA-4007-8216-76D908EC9EA9}">
      <dgm:prSet/>
      <dgm:spPr/>
      <dgm:t>
        <a:bodyPr/>
        <a:lstStyle/>
        <a:p>
          <a:endParaRPr lang="en-US"/>
        </a:p>
      </dgm:t>
    </dgm:pt>
    <dgm:pt modelId="{2FD4B94F-65DE-434A-9086-CE3B7ABF508E}" type="sibTrans" cxnId="{9A0044EE-27FA-4007-8216-76D908EC9EA9}">
      <dgm:prSet/>
      <dgm:spPr/>
      <dgm:t>
        <a:bodyPr/>
        <a:lstStyle/>
        <a:p>
          <a:endParaRPr lang="en-US"/>
        </a:p>
      </dgm:t>
    </dgm:pt>
    <dgm:pt modelId="{F252E33C-C3F3-456B-A505-5BAD1E5AE8F3}">
      <dgm:prSet/>
      <dgm:spPr/>
      <dgm:t>
        <a:bodyPr/>
        <a:lstStyle/>
        <a:p>
          <a:r>
            <a:rPr lang="en-US" dirty="0"/>
            <a:t>Identify and recommend new data to be captured by registries </a:t>
          </a:r>
        </a:p>
      </dgm:t>
    </dgm:pt>
    <dgm:pt modelId="{EF7CBDD1-9A73-4EB2-B6F1-0CC68CB74B40}" type="parTrans" cxnId="{952CBEE7-1408-4290-BEFB-5B2C1359E715}">
      <dgm:prSet/>
      <dgm:spPr/>
      <dgm:t>
        <a:bodyPr/>
        <a:lstStyle/>
        <a:p>
          <a:endParaRPr lang="en-US"/>
        </a:p>
      </dgm:t>
    </dgm:pt>
    <dgm:pt modelId="{8C08D54C-19F3-47E8-AD6E-C871442D7966}" type="sibTrans" cxnId="{952CBEE7-1408-4290-BEFB-5B2C1359E715}">
      <dgm:prSet/>
      <dgm:spPr/>
      <dgm:t>
        <a:bodyPr/>
        <a:lstStyle/>
        <a:p>
          <a:endParaRPr lang="en-US"/>
        </a:p>
      </dgm:t>
    </dgm:pt>
    <dgm:pt modelId="{93291773-E10D-4A3A-9839-BAD2C252B44C}">
      <dgm:prSet/>
      <dgm:spPr/>
      <dgm:t>
        <a:bodyPr/>
        <a:lstStyle/>
        <a:p>
          <a:r>
            <a:rPr lang="en-US" dirty="0"/>
            <a:t>Should coordinate with the NCI CCDI Clinical Phenomic Data Recommendations</a:t>
          </a:r>
        </a:p>
      </dgm:t>
    </dgm:pt>
    <dgm:pt modelId="{9CC3BF41-1C20-461E-804D-659D554BC3DB}" type="parTrans" cxnId="{087C1889-A574-4F29-A00E-82873EFFB32A}">
      <dgm:prSet/>
      <dgm:spPr/>
      <dgm:t>
        <a:bodyPr/>
        <a:lstStyle/>
        <a:p>
          <a:endParaRPr lang="en-US"/>
        </a:p>
      </dgm:t>
    </dgm:pt>
    <dgm:pt modelId="{D63447CF-9E03-4E40-8D1F-123E8CFB665D}" type="sibTrans" cxnId="{087C1889-A574-4F29-A00E-82873EFFB32A}">
      <dgm:prSet/>
      <dgm:spPr/>
      <dgm:t>
        <a:bodyPr/>
        <a:lstStyle/>
        <a:p>
          <a:endParaRPr lang="en-US"/>
        </a:p>
      </dgm:t>
    </dgm:pt>
    <dgm:pt modelId="{2EFCC2F2-718B-43B4-B77B-EFE76738C091}">
      <dgm:prSet/>
      <dgm:spPr/>
      <dgm:t>
        <a:bodyPr/>
        <a:lstStyle/>
        <a:p>
          <a:r>
            <a:rPr lang="en-US" dirty="0"/>
            <a:t>Three initial sub-groups: Brain &amp; CNS; Hematopoietics; Solid Tumors</a:t>
          </a:r>
        </a:p>
      </dgm:t>
    </dgm:pt>
    <dgm:pt modelId="{956AACD4-B3ED-4498-880C-BA3314D68407}" type="parTrans" cxnId="{D0444AA7-FD71-46B4-BC69-88E0342ADD68}">
      <dgm:prSet/>
      <dgm:spPr/>
      <dgm:t>
        <a:bodyPr/>
        <a:lstStyle/>
        <a:p>
          <a:endParaRPr lang="en-US"/>
        </a:p>
      </dgm:t>
    </dgm:pt>
    <dgm:pt modelId="{6ECBA923-6A41-468D-905D-9ECB7BD8C6D6}" type="sibTrans" cxnId="{D0444AA7-FD71-46B4-BC69-88E0342ADD68}">
      <dgm:prSet/>
      <dgm:spPr/>
      <dgm:t>
        <a:bodyPr/>
        <a:lstStyle/>
        <a:p>
          <a:endParaRPr lang="en-US"/>
        </a:p>
      </dgm:t>
    </dgm:pt>
    <dgm:pt modelId="{198FCEBA-4DE7-4183-B532-FCB53351B783}">
      <dgm:prSet/>
      <dgm:spPr/>
      <dgm:t>
        <a:bodyPr/>
        <a:lstStyle/>
        <a:p>
          <a:r>
            <a:rPr lang="en-US" dirty="0"/>
            <a:t>Genomics &amp; Biospecimens</a:t>
          </a:r>
        </a:p>
      </dgm:t>
    </dgm:pt>
    <dgm:pt modelId="{7AA46ADA-B7F6-43D7-9FC0-D9AF6F6F9EBE}" type="parTrans" cxnId="{F041342C-68D2-413C-94C8-6D965A618191}">
      <dgm:prSet/>
      <dgm:spPr/>
      <dgm:t>
        <a:bodyPr/>
        <a:lstStyle/>
        <a:p>
          <a:endParaRPr lang="en-US"/>
        </a:p>
      </dgm:t>
    </dgm:pt>
    <dgm:pt modelId="{94FBDDEB-D857-4504-9150-A7B2CBF92B5C}" type="sibTrans" cxnId="{F041342C-68D2-413C-94C8-6D965A618191}">
      <dgm:prSet/>
      <dgm:spPr/>
      <dgm:t>
        <a:bodyPr/>
        <a:lstStyle/>
        <a:p>
          <a:endParaRPr lang="en-US"/>
        </a:p>
      </dgm:t>
    </dgm:pt>
    <dgm:pt modelId="{560D23E7-AFC5-4AD6-BADE-71A65F7556D3}">
      <dgm:prSet/>
      <dgm:spPr/>
      <dgm:t>
        <a:bodyPr/>
        <a:lstStyle/>
        <a:p>
          <a:r>
            <a:rPr lang="en-US" dirty="0"/>
            <a:t>Identify sources of biospecimens and genomic and genetic data from NCCR patients and provide strategic planning for the cataloging, sharing, linking, integration and analysis through collaborations and partnerships.</a:t>
          </a:r>
        </a:p>
      </dgm:t>
    </dgm:pt>
    <dgm:pt modelId="{6C1FF3E5-D74D-46D3-BDE9-EC5E6E75FB03}" type="parTrans" cxnId="{C1AFA545-E505-4062-BABC-BFD78A4526DB}">
      <dgm:prSet/>
      <dgm:spPr/>
      <dgm:t>
        <a:bodyPr/>
        <a:lstStyle/>
        <a:p>
          <a:endParaRPr lang="en-US"/>
        </a:p>
      </dgm:t>
    </dgm:pt>
    <dgm:pt modelId="{6103F2CA-18F7-4C63-A3CA-102E95B73592}" type="sibTrans" cxnId="{C1AFA545-E505-4062-BABC-BFD78A4526DB}">
      <dgm:prSet/>
      <dgm:spPr/>
      <dgm:t>
        <a:bodyPr/>
        <a:lstStyle/>
        <a:p>
          <a:endParaRPr lang="en-US"/>
        </a:p>
      </dgm:t>
    </dgm:pt>
    <dgm:pt modelId="{A343E7B3-0EB6-480A-B994-4E284486756B}">
      <dgm:prSet/>
      <dgm:spPr/>
      <dgm:t>
        <a:bodyPr/>
        <a:lstStyle/>
        <a:p>
          <a:r>
            <a:rPr lang="en-US" dirty="0"/>
            <a:t>Develop a process of linkage and access with groups holding genomic data on NCCR partnerships. </a:t>
          </a:r>
        </a:p>
      </dgm:t>
    </dgm:pt>
    <dgm:pt modelId="{04B49666-4A18-4849-903D-82F08FB1C5F8}" type="parTrans" cxnId="{C4E7CFCD-39D3-4585-A4F1-BC9E4DE295BB}">
      <dgm:prSet/>
      <dgm:spPr/>
      <dgm:t>
        <a:bodyPr/>
        <a:lstStyle/>
        <a:p>
          <a:endParaRPr lang="en-US"/>
        </a:p>
      </dgm:t>
    </dgm:pt>
    <dgm:pt modelId="{519AD0C5-E649-4467-9FFA-1CAED009E918}" type="sibTrans" cxnId="{C4E7CFCD-39D3-4585-A4F1-BC9E4DE295BB}">
      <dgm:prSet/>
      <dgm:spPr/>
      <dgm:t>
        <a:bodyPr/>
        <a:lstStyle/>
        <a:p>
          <a:endParaRPr lang="en-US"/>
        </a:p>
      </dgm:t>
    </dgm:pt>
    <dgm:pt modelId="{8354B0F9-6691-4F27-9DDF-C9990619D3DB}">
      <dgm:prSet/>
      <dgm:spPr/>
      <dgm:t>
        <a:bodyPr/>
        <a:lstStyle/>
        <a:p>
          <a:r>
            <a:rPr lang="en-US" dirty="0"/>
            <a:t>Opportunity to leverage the SEER VTR process for accessing specimens outside the COG environment</a:t>
          </a:r>
        </a:p>
      </dgm:t>
    </dgm:pt>
    <dgm:pt modelId="{95892417-8AF9-4643-A0A2-C4D66D2EA563}" type="parTrans" cxnId="{CA37EE47-C765-49EE-ABCA-AE4B44F2082A}">
      <dgm:prSet/>
      <dgm:spPr/>
      <dgm:t>
        <a:bodyPr/>
        <a:lstStyle/>
        <a:p>
          <a:endParaRPr lang="en-US"/>
        </a:p>
      </dgm:t>
    </dgm:pt>
    <dgm:pt modelId="{8A5DA431-4288-4752-87A7-99A47B8114B9}" type="sibTrans" cxnId="{CA37EE47-C765-49EE-ABCA-AE4B44F2082A}">
      <dgm:prSet/>
      <dgm:spPr/>
      <dgm:t>
        <a:bodyPr/>
        <a:lstStyle/>
        <a:p>
          <a:endParaRPr lang="en-US"/>
        </a:p>
      </dgm:t>
    </dgm:pt>
    <dgm:pt modelId="{57FFD0B0-4930-46FC-8AEB-88AC89DB8921}" type="pres">
      <dgm:prSet presAssocID="{DD95D832-D683-48E0-9465-FDBAC6E7E2E4}" presName="Name0" presStyleCnt="0">
        <dgm:presLayoutVars>
          <dgm:dir/>
          <dgm:animLvl val="lvl"/>
          <dgm:resizeHandles val="exact"/>
        </dgm:presLayoutVars>
      </dgm:prSet>
      <dgm:spPr/>
    </dgm:pt>
    <dgm:pt modelId="{A3860BB6-95DB-472C-9B70-90ADEF4C79C0}" type="pres">
      <dgm:prSet presAssocID="{0FCBD7B8-2E47-4EDF-A846-6582CF2C2C2B}" presName="composite" presStyleCnt="0"/>
      <dgm:spPr/>
    </dgm:pt>
    <dgm:pt modelId="{5EB1A7B8-78F1-4E68-A788-8918005A58DC}" type="pres">
      <dgm:prSet presAssocID="{0FCBD7B8-2E47-4EDF-A846-6582CF2C2C2B}" presName="parTx" presStyleLbl="alignNode1" presStyleIdx="0" presStyleCnt="2">
        <dgm:presLayoutVars>
          <dgm:chMax val="0"/>
          <dgm:chPref val="0"/>
          <dgm:bulletEnabled val="1"/>
        </dgm:presLayoutVars>
      </dgm:prSet>
      <dgm:spPr/>
    </dgm:pt>
    <dgm:pt modelId="{48DD9C25-4955-4D5F-9D06-916CD99ADAB6}" type="pres">
      <dgm:prSet presAssocID="{0FCBD7B8-2E47-4EDF-A846-6582CF2C2C2B}" presName="desTx" presStyleLbl="alignAccFollowNode1" presStyleIdx="0" presStyleCnt="2">
        <dgm:presLayoutVars>
          <dgm:bulletEnabled val="1"/>
        </dgm:presLayoutVars>
      </dgm:prSet>
      <dgm:spPr/>
    </dgm:pt>
    <dgm:pt modelId="{2CF16A01-816A-485C-80E4-F7AA64F2781F}" type="pres">
      <dgm:prSet presAssocID="{88AD351B-BD82-4B4B-AC36-4C976748998E}" presName="space" presStyleCnt="0"/>
      <dgm:spPr/>
    </dgm:pt>
    <dgm:pt modelId="{F19915B6-E4EB-456B-BCA7-ADC412C2AC14}" type="pres">
      <dgm:prSet presAssocID="{198FCEBA-4DE7-4183-B532-FCB53351B783}" presName="composite" presStyleCnt="0"/>
      <dgm:spPr/>
    </dgm:pt>
    <dgm:pt modelId="{5CAEB427-9F80-4A8F-8908-E2046B562009}" type="pres">
      <dgm:prSet presAssocID="{198FCEBA-4DE7-4183-B532-FCB53351B783}" presName="parTx" presStyleLbl="alignNode1" presStyleIdx="1" presStyleCnt="2">
        <dgm:presLayoutVars>
          <dgm:chMax val="0"/>
          <dgm:chPref val="0"/>
          <dgm:bulletEnabled val="1"/>
        </dgm:presLayoutVars>
      </dgm:prSet>
      <dgm:spPr/>
    </dgm:pt>
    <dgm:pt modelId="{F699D592-BF91-4F5E-A844-1D62F9A174BD}" type="pres">
      <dgm:prSet presAssocID="{198FCEBA-4DE7-4183-B532-FCB53351B783}" presName="desTx" presStyleLbl="alignAccFollowNode1" presStyleIdx="1" presStyleCnt="2">
        <dgm:presLayoutVars>
          <dgm:bulletEnabled val="1"/>
        </dgm:presLayoutVars>
      </dgm:prSet>
      <dgm:spPr/>
    </dgm:pt>
  </dgm:ptLst>
  <dgm:cxnLst>
    <dgm:cxn modelId="{E8602914-AA12-433A-8B19-B15D5B25D09A}" srcId="{DD95D832-D683-48E0-9465-FDBAC6E7E2E4}" destId="{0FCBD7B8-2E47-4EDF-A846-6582CF2C2C2B}" srcOrd="0" destOrd="0" parTransId="{B33B1966-AB09-41D3-BA52-BF04B897E72E}" sibTransId="{88AD351B-BD82-4B4B-AC36-4C976748998E}"/>
    <dgm:cxn modelId="{7FB6921B-FFA2-42DB-B6EF-8E5917E30074}" type="presOf" srcId="{DD95D832-D683-48E0-9465-FDBAC6E7E2E4}" destId="{57FFD0B0-4930-46FC-8AEB-88AC89DB8921}" srcOrd="0" destOrd="0" presId="urn:microsoft.com/office/officeart/2005/8/layout/hList1"/>
    <dgm:cxn modelId="{A6D73C26-084F-4824-966F-103A007B328A}" type="presOf" srcId="{198FCEBA-4DE7-4183-B532-FCB53351B783}" destId="{5CAEB427-9F80-4A8F-8908-E2046B562009}" srcOrd="0" destOrd="0" presId="urn:microsoft.com/office/officeart/2005/8/layout/hList1"/>
    <dgm:cxn modelId="{F041342C-68D2-413C-94C8-6D965A618191}" srcId="{DD95D832-D683-48E0-9465-FDBAC6E7E2E4}" destId="{198FCEBA-4DE7-4183-B532-FCB53351B783}" srcOrd="1" destOrd="0" parTransId="{7AA46ADA-B7F6-43D7-9FC0-D9AF6F6F9EBE}" sibTransId="{94FBDDEB-D857-4504-9150-A7B2CBF92B5C}"/>
    <dgm:cxn modelId="{D63D002D-A15D-44EC-B1CE-B6CC1105B24E}" type="presOf" srcId="{F252E33C-C3F3-456B-A505-5BAD1E5AE8F3}" destId="{48DD9C25-4955-4D5F-9D06-916CD99ADAB6}" srcOrd="0" destOrd="1" presId="urn:microsoft.com/office/officeart/2005/8/layout/hList1"/>
    <dgm:cxn modelId="{C1AFA545-E505-4062-BABC-BFD78A4526DB}" srcId="{198FCEBA-4DE7-4183-B532-FCB53351B783}" destId="{560D23E7-AFC5-4AD6-BADE-71A65F7556D3}" srcOrd="0" destOrd="0" parTransId="{6C1FF3E5-D74D-46D3-BDE9-EC5E6E75FB03}" sibTransId="{6103F2CA-18F7-4C63-A3CA-102E95B73592}"/>
    <dgm:cxn modelId="{CA37EE47-C765-49EE-ABCA-AE4B44F2082A}" srcId="{560D23E7-AFC5-4AD6-BADE-71A65F7556D3}" destId="{8354B0F9-6691-4F27-9DDF-C9990619D3DB}" srcOrd="1" destOrd="0" parTransId="{95892417-8AF9-4643-A0A2-C4D66D2EA563}" sibTransId="{8A5DA431-4288-4752-87A7-99A47B8114B9}"/>
    <dgm:cxn modelId="{7BF08A49-7B71-4733-B7E8-2D418763A012}" type="presOf" srcId="{560D23E7-AFC5-4AD6-BADE-71A65F7556D3}" destId="{F699D592-BF91-4F5E-A844-1D62F9A174BD}" srcOrd="0" destOrd="0" presId="urn:microsoft.com/office/officeart/2005/8/layout/hList1"/>
    <dgm:cxn modelId="{95308573-9100-490F-9460-10072BDAF48A}" type="presOf" srcId="{112D20F1-5D8C-4BDB-AA8D-5B450BB3740A}" destId="{48DD9C25-4955-4D5F-9D06-916CD99ADAB6}" srcOrd="0" destOrd="0" presId="urn:microsoft.com/office/officeart/2005/8/layout/hList1"/>
    <dgm:cxn modelId="{4E3AD77F-5D32-467C-BAF6-AD7E8851D649}" type="presOf" srcId="{2EFCC2F2-718B-43B4-B77B-EFE76738C091}" destId="{48DD9C25-4955-4D5F-9D06-916CD99ADAB6}" srcOrd="0" destOrd="3" presId="urn:microsoft.com/office/officeart/2005/8/layout/hList1"/>
    <dgm:cxn modelId="{E7A2A387-2021-453A-9A76-984F5857162B}" type="presOf" srcId="{93291773-E10D-4A3A-9839-BAD2C252B44C}" destId="{48DD9C25-4955-4D5F-9D06-916CD99ADAB6}" srcOrd="0" destOrd="2" presId="urn:microsoft.com/office/officeart/2005/8/layout/hList1"/>
    <dgm:cxn modelId="{087C1889-A574-4F29-A00E-82873EFFB32A}" srcId="{F252E33C-C3F3-456B-A505-5BAD1E5AE8F3}" destId="{93291773-E10D-4A3A-9839-BAD2C252B44C}" srcOrd="0" destOrd="0" parTransId="{9CC3BF41-1C20-461E-804D-659D554BC3DB}" sibTransId="{D63447CF-9E03-4E40-8D1F-123E8CFB665D}"/>
    <dgm:cxn modelId="{1B3D069B-CBA0-4A3E-AA41-3E1B062F05FD}" type="presOf" srcId="{0FCBD7B8-2E47-4EDF-A846-6582CF2C2C2B}" destId="{5EB1A7B8-78F1-4E68-A788-8918005A58DC}" srcOrd="0" destOrd="0" presId="urn:microsoft.com/office/officeart/2005/8/layout/hList1"/>
    <dgm:cxn modelId="{1AFC25A0-57C5-4038-98A0-E041F5B69981}" type="presOf" srcId="{A343E7B3-0EB6-480A-B994-4E284486756B}" destId="{F699D592-BF91-4F5E-A844-1D62F9A174BD}" srcOrd="0" destOrd="1" presId="urn:microsoft.com/office/officeart/2005/8/layout/hList1"/>
    <dgm:cxn modelId="{D0444AA7-FD71-46B4-BC69-88E0342ADD68}" srcId="{0FCBD7B8-2E47-4EDF-A846-6582CF2C2C2B}" destId="{2EFCC2F2-718B-43B4-B77B-EFE76738C091}" srcOrd="2" destOrd="0" parTransId="{956AACD4-B3ED-4498-880C-BA3314D68407}" sibTransId="{6ECBA923-6A41-468D-905D-9ECB7BD8C6D6}"/>
    <dgm:cxn modelId="{C4E7CFCD-39D3-4585-A4F1-BC9E4DE295BB}" srcId="{560D23E7-AFC5-4AD6-BADE-71A65F7556D3}" destId="{A343E7B3-0EB6-480A-B994-4E284486756B}" srcOrd="0" destOrd="0" parTransId="{04B49666-4A18-4849-903D-82F08FB1C5F8}" sibTransId="{519AD0C5-E649-4467-9FFA-1CAED009E918}"/>
    <dgm:cxn modelId="{C4BA00E6-F22F-4148-96CC-5FCBFDB8CB02}" type="presOf" srcId="{8354B0F9-6691-4F27-9DDF-C9990619D3DB}" destId="{F699D592-BF91-4F5E-A844-1D62F9A174BD}" srcOrd="0" destOrd="2" presId="urn:microsoft.com/office/officeart/2005/8/layout/hList1"/>
    <dgm:cxn modelId="{952CBEE7-1408-4290-BEFB-5B2C1359E715}" srcId="{0FCBD7B8-2E47-4EDF-A846-6582CF2C2C2B}" destId="{F252E33C-C3F3-456B-A505-5BAD1E5AE8F3}" srcOrd="1" destOrd="0" parTransId="{EF7CBDD1-9A73-4EB2-B6F1-0CC68CB74B40}" sibTransId="{8C08D54C-19F3-47E8-AD6E-C871442D7966}"/>
    <dgm:cxn modelId="{9A0044EE-27FA-4007-8216-76D908EC9EA9}" srcId="{0FCBD7B8-2E47-4EDF-A846-6582CF2C2C2B}" destId="{112D20F1-5D8C-4BDB-AA8D-5B450BB3740A}" srcOrd="0" destOrd="0" parTransId="{28268844-5750-4BC8-8B76-6E4BF847F74A}" sibTransId="{2FD4B94F-65DE-434A-9086-CE3B7ABF508E}"/>
    <dgm:cxn modelId="{B561C715-A946-40BB-A402-94462189424B}" type="presParOf" srcId="{57FFD0B0-4930-46FC-8AEB-88AC89DB8921}" destId="{A3860BB6-95DB-472C-9B70-90ADEF4C79C0}" srcOrd="0" destOrd="0" presId="urn:microsoft.com/office/officeart/2005/8/layout/hList1"/>
    <dgm:cxn modelId="{FFB6E17B-5976-4DA5-A51B-90D3433A2EE4}" type="presParOf" srcId="{A3860BB6-95DB-472C-9B70-90ADEF4C79C0}" destId="{5EB1A7B8-78F1-4E68-A788-8918005A58DC}" srcOrd="0" destOrd="0" presId="urn:microsoft.com/office/officeart/2005/8/layout/hList1"/>
    <dgm:cxn modelId="{4F130872-EAD5-4F68-A6A9-D5528365F035}" type="presParOf" srcId="{A3860BB6-95DB-472C-9B70-90ADEF4C79C0}" destId="{48DD9C25-4955-4D5F-9D06-916CD99ADAB6}" srcOrd="1" destOrd="0" presId="urn:microsoft.com/office/officeart/2005/8/layout/hList1"/>
    <dgm:cxn modelId="{E25D9277-312C-4913-94E6-84C929C61145}" type="presParOf" srcId="{57FFD0B0-4930-46FC-8AEB-88AC89DB8921}" destId="{2CF16A01-816A-485C-80E4-F7AA64F2781F}" srcOrd="1" destOrd="0" presId="urn:microsoft.com/office/officeart/2005/8/layout/hList1"/>
    <dgm:cxn modelId="{EF0535DF-4853-4E5B-AFEA-79E9C55B5A6D}" type="presParOf" srcId="{57FFD0B0-4930-46FC-8AEB-88AC89DB8921}" destId="{F19915B6-E4EB-456B-BCA7-ADC412C2AC14}" srcOrd="2" destOrd="0" presId="urn:microsoft.com/office/officeart/2005/8/layout/hList1"/>
    <dgm:cxn modelId="{FC95FDB5-C2CA-4F3A-B4B4-ADCC425AA341}" type="presParOf" srcId="{F19915B6-E4EB-456B-BCA7-ADC412C2AC14}" destId="{5CAEB427-9F80-4A8F-8908-E2046B562009}" srcOrd="0" destOrd="0" presId="urn:microsoft.com/office/officeart/2005/8/layout/hList1"/>
    <dgm:cxn modelId="{2994E098-7982-4751-9D24-70476F32FCBC}" type="presParOf" srcId="{F19915B6-E4EB-456B-BCA7-ADC412C2AC14}" destId="{F699D592-BF91-4F5E-A844-1D62F9A174B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911B9D5-49D1-495B-86D8-61C539DE51E5}" type="doc">
      <dgm:prSet loTypeId="urn:microsoft.com/office/officeart/2005/8/layout/hList1" loCatId="list" qsTypeId="urn:microsoft.com/office/officeart/2005/8/quickstyle/simple1" qsCatId="simple" csTypeId="urn:microsoft.com/office/officeart/2005/8/colors/colorful2" csCatId="colorful"/>
      <dgm:spPr/>
      <dgm:t>
        <a:bodyPr/>
        <a:lstStyle/>
        <a:p>
          <a:endParaRPr lang="en-US"/>
        </a:p>
      </dgm:t>
    </dgm:pt>
    <dgm:pt modelId="{9EDBE1F7-F007-4DE0-8C74-580DD99111C9}">
      <dgm:prSet/>
      <dgm:spPr/>
      <dgm:t>
        <a:bodyPr/>
        <a:lstStyle/>
        <a:p>
          <a:r>
            <a:rPr lang="en-US" dirty="0"/>
            <a:t>Data Access/Data Release</a:t>
          </a:r>
        </a:p>
      </dgm:t>
    </dgm:pt>
    <dgm:pt modelId="{2A5C53EE-1A9B-4C72-996D-0711D3E35F6C}" type="parTrans" cxnId="{04EC0EA0-4E28-455F-8A56-1703D588C050}">
      <dgm:prSet/>
      <dgm:spPr/>
      <dgm:t>
        <a:bodyPr/>
        <a:lstStyle/>
        <a:p>
          <a:endParaRPr lang="en-US"/>
        </a:p>
      </dgm:t>
    </dgm:pt>
    <dgm:pt modelId="{D3EF43B1-1E37-4E59-A563-32F46F5EB821}" type="sibTrans" cxnId="{04EC0EA0-4E28-455F-8A56-1703D588C050}">
      <dgm:prSet/>
      <dgm:spPr/>
      <dgm:t>
        <a:bodyPr/>
        <a:lstStyle/>
        <a:p>
          <a:endParaRPr lang="en-US"/>
        </a:p>
      </dgm:t>
    </dgm:pt>
    <dgm:pt modelId="{15A9F584-12E6-46F6-B3AC-D513CFB26D6A}">
      <dgm:prSet/>
      <dgm:spPr/>
      <dgm:t>
        <a:bodyPr/>
        <a:lstStyle/>
        <a:p>
          <a:r>
            <a:rPr lang="en-US" dirty="0"/>
            <a:t>Develop the policies, procedures and infrastructure to support efficient, confidential and secure data submission, access and release/use for the NCCR.</a:t>
          </a:r>
        </a:p>
      </dgm:t>
    </dgm:pt>
    <dgm:pt modelId="{F6ACB678-C99B-4825-9C53-CFB20C936C18}" type="parTrans" cxnId="{DA8AC8CF-A2D0-44AE-A24B-C6B994BB1C7B}">
      <dgm:prSet/>
      <dgm:spPr/>
      <dgm:t>
        <a:bodyPr/>
        <a:lstStyle/>
        <a:p>
          <a:endParaRPr lang="en-US"/>
        </a:p>
      </dgm:t>
    </dgm:pt>
    <dgm:pt modelId="{A677749B-0042-4094-ABA3-366ED4AAC2CF}" type="sibTrans" cxnId="{DA8AC8CF-A2D0-44AE-A24B-C6B994BB1C7B}">
      <dgm:prSet/>
      <dgm:spPr/>
      <dgm:t>
        <a:bodyPr/>
        <a:lstStyle/>
        <a:p>
          <a:endParaRPr lang="en-US"/>
        </a:p>
      </dgm:t>
    </dgm:pt>
    <dgm:pt modelId="{114A2326-DB8A-4757-B255-94255771438D}">
      <dgm:prSet/>
      <dgm:spPr/>
      <dgm:t>
        <a:bodyPr/>
        <a:lstStyle/>
        <a:p>
          <a:r>
            <a:rPr lang="en-US" dirty="0"/>
            <a:t>Registry access to linked data</a:t>
          </a:r>
        </a:p>
      </dgm:t>
    </dgm:pt>
    <dgm:pt modelId="{5B2D1FA2-3663-4FC5-B67F-4989FC6DA1FF}" type="parTrans" cxnId="{5D89D2D1-EB25-45E7-9261-2FFCEB43EA4B}">
      <dgm:prSet/>
      <dgm:spPr/>
      <dgm:t>
        <a:bodyPr/>
        <a:lstStyle/>
        <a:p>
          <a:endParaRPr lang="en-US"/>
        </a:p>
      </dgm:t>
    </dgm:pt>
    <dgm:pt modelId="{0515535A-DF15-43C4-8AD4-9D4ACC6D7F52}" type="sibTrans" cxnId="{5D89D2D1-EB25-45E7-9261-2FFCEB43EA4B}">
      <dgm:prSet/>
      <dgm:spPr/>
      <dgm:t>
        <a:bodyPr/>
        <a:lstStyle/>
        <a:p>
          <a:endParaRPr lang="en-US"/>
        </a:p>
      </dgm:t>
    </dgm:pt>
    <dgm:pt modelId="{5A59259B-CE0E-469E-90AD-4A6182718DBF}">
      <dgm:prSet/>
      <dgm:spPr/>
      <dgm:t>
        <a:bodyPr/>
        <a:lstStyle/>
        <a:p>
          <a:r>
            <a:rPr lang="en-US" dirty="0"/>
            <a:t>IRB applications and review (modeled after VPR)</a:t>
          </a:r>
        </a:p>
      </dgm:t>
    </dgm:pt>
    <dgm:pt modelId="{2B92D94F-5E6D-4733-845C-4E5CA26A8FB5}" type="parTrans" cxnId="{7DB980E7-F36C-4394-950C-50510AC1E16E}">
      <dgm:prSet/>
      <dgm:spPr/>
      <dgm:t>
        <a:bodyPr/>
        <a:lstStyle/>
        <a:p>
          <a:endParaRPr lang="en-US"/>
        </a:p>
      </dgm:t>
    </dgm:pt>
    <dgm:pt modelId="{C9EAB8A1-F32F-468B-835A-99E5F82A8576}" type="sibTrans" cxnId="{7DB980E7-F36C-4394-950C-50510AC1E16E}">
      <dgm:prSet/>
      <dgm:spPr/>
      <dgm:t>
        <a:bodyPr/>
        <a:lstStyle/>
        <a:p>
          <a:endParaRPr lang="en-US"/>
        </a:p>
      </dgm:t>
    </dgm:pt>
    <dgm:pt modelId="{86280F25-6029-4068-9C5E-64AAE31A8A5D}">
      <dgm:prSet/>
      <dgm:spPr/>
      <dgm:t>
        <a:bodyPr/>
        <a:lstStyle/>
        <a:p>
          <a:r>
            <a:rPr lang="en-US" dirty="0"/>
            <a:t>Data Products</a:t>
          </a:r>
        </a:p>
      </dgm:t>
    </dgm:pt>
    <dgm:pt modelId="{6A181CD7-FCB8-4BF6-83AC-AF64091AF568}" type="parTrans" cxnId="{DCCF6611-DF56-4E0D-86AF-DDE20BC64F14}">
      <dgm:prSet/>
      <dgm:spPr/>
      <dgm:t>
        <a:bodyPr/>
        <a:lstStyle/>
        <a:p>
          <a:endParaRPr lang="en-US"/>
        </a:p>
      </dgm:t>
    </dgm:pt>
    <dgm:pt modelId="{9C38161D-9235-43A8-847D-30C3D10C2112}" type="sibTrans" cxnId="{DCCF6611-DF56-4E0D-86AF-DDE20BC64F14}">
      <dgm:prSet/>
      <dgm:spPr/>
      <dgm:t>
        <a:bodyPr/>
        <a:lstStyle/>
        <a:p>
          <a:endParaRPr lang="en-US"/>
        </a:p>
      </dgm:t>
    </dgm:pt>
    <dgm:pt modelId="{F0144192-71A4-4CE6-BCF6-36393C790998}">
      <dgm:prSet/>
      <dgm:spPr/>
      <dgm:t>
        <a:bodyPr/>
        <a:lstStyle/>
        <a:p>
          <a:r>
            <a:rPr lang="en-US" dirty="0"/>
            <a:t>Comprehensively identify the data utilization potential for the NCCR and develop innovative NCCR data output products that maximally utilizes NCCR data and meet the research needs of the pediatric and AYA cancer research community, while assuring compliance with all data use and protection requirements</a:t>
          </a:r>
        </a:p>
      </dgm:t>
    </dgm:pt>
    <dgm:pt modelId="{782281EC-0012-4FF7-BEA3-D7539D3D65C8}" type="parTrans" cxnId="{ED81B300-1E4A-4435-B3A6-9AE17D59AF26}">
      <dgm:prSet/>
      <dgm:spPr/>
      <dgm:t>
        <a:bodyPr/>
        <a:lstStyle/>
        <a:p>
          <a:endParaRPr lang="en-US"/>
        </a:p>
      </dgm:t>
    </dgm:pt>
    <dgm:pt modelId="{4850A8D6-EADF-4E25-9BF9-890BDE09E16B}" type="sibTrans" cxnId="{ED81B300-1E4A-4435-B3A6-9AE17D59AF26}">
      <dgm:prSet/>
      <dgm:spPr/>
      <dgm:t>
        <a:bodyPr/>
        <a:lstStyle/>
        <a:p>
          <a:endParaRPr lang="en-US"/>
        </a:p>
      </dgm:t>
    </dgm:pt>
    <dgm:pt modelId="{D23EE419-60F2-4DEA-9EC9-E6C44C8B9172}">
      <dgm:prSet/>
      <dgm:spPr/>
      <dgm:t>
        <a:bodyPr/>
        <a:lstStyle/>
        <a:p>
          <a:r>
            <a:rPr lang="en-US" dirty="0"/>
            <a:t>NCCR Basic Data Set (PED*Explorer)</a:t>
          </a:r>
        </a:p>
      </dgm:t>
    </dgm:pt>
    <dgm:pt modelId="{500E84FE-B7CD-4592-987E-49BD92F007AA}" type="parTrans" cxnId="{909C41F2-544A-4751-9340-A50626F27A8C}">
      <dgm:prSet/>
      <dgm:spPr/>
      <dgm:t>
        <a:bodyPr/>
        <a:lstStyle/>
        <a:p>
          <a:endParaRPr lang="en-US"/>
        </a:p>
      </dgm:t>
    </dgm:pt>
    <dgm:pt modelId="{B32325F4-8B8D-4530-ABEB-12F6ED7589C0}" type="sibTrans" cxnId="{909C41F2-544A-4751-9340-A50626F27A8C}">
      <dgm:prSet/>
      <dgm:spPr/>
      <dgm:t>
        <a:bodyPr/>
        <a:lstStyle/>
        <a:p>
          <a:endParaRPr lang="en-US"/>
        </a:p>
      </dgm:t>
    </dgm:pt>
    <dgm:pt modelId="{B8897848-7E6D-4629-8CD8-5E47A936E4A5}">
      <dgm:prSet/>
      <dgm:spPr/>
      <dgm:t>
        <a:bodyPr/>
        <a:lstStyle/>
        <a:p>
          <a:r>
            <a:rPr lang="en-US" dirty="0"/>
            <a:t>4 Tiered data products (basic + linked datasets)</a:t>
          </a:r>
        </a:p>
      </dgm:t>
    </dgm:pt>
    <dgm:pt modelId="{7AC5573C-B4D0-447E-A325-835E5A3D2FC6}" type="parTrans" cxnId="{D952071C-5836-4EBD-82C5-BED1DA2B8DE1}">
      <dgm:prSet/>
      <dgm:spPr/>
      <dgm:t>
        <a:bodyPr/>
        <a:lstStyle/>
        <a:p>
          <a:endParaRPr lang="en-US"/>
        </a:p>
      </dgm:t>
    </dgm:pt>
    <dgm:pt modelId="{91EBA85B-E94F-4198-9FF6-037C31E6BD95}" type="sibTrans" cxnId="{D952071C-5836-4EBD-82C5-BED1DA2B8DE1}">
      <dgm:prSet/>
      <dgm:spPr/>
      <dgm:t>
        <a:bodyPr/>
        <a:lstStyle/>
        <a:p>
          <a:endParaRPr lang="en-US"/>
        </a:p>
      </dgm:t>
    </dgm:pt>
    <dgm:pt modelId="{CE78FFD9-6CB0-47E2-8604-E676ED093B75}" type="pres">
      <dgm:prSet presAssocID="{7911B9D5-49D1-495B-86D8-61C539DE51E5}" presName="Name0" presStyleCnt="0">
        <dgm:presLayoutVars>
          <dgm:dir/>
          <dgm:animLvl val="lvl"/>
          <dgm:resizeHandles val="exact"/>
        </dgm:presLayoutVars>
      </dgm:prSet>
      <dgm:spPr/>
    </dgm:pt>
    <dgm:pt modelId="{22D3811F-38FB-496F-9392-601132B1EDA8}" type="pres">
      <dgm:prSet presAssocID="{9EDBE1F7-F007-4DE0-8C74-580DD99111C9}" presName="composite" presStyleCnt="0"/>
      <dgm:spPr/>
    </dgm:pt>
    <dgm:pt modelId="{3D395ECD-9C00-4328-84E1-88D211F34A61}" type="pres">
      <dgm:prSet presAssocID="{9EDBE1F7-F007-4DE0-8C74-580DD99111C9}" presName="parTx" presStyleLbl="alignNode1" presStyleIdx="0" presStyleCnt="2">
        <dgm:presLayoutVars>
          <dgm:chMax val="0"/>
          <dgm:chPref val="0"/>
          <dgm:bulletEnabled val="1"/>
        </dgm:presLayoutVars>
      </dgm:prSet>
      <dgm:spPr/>
    </dgm:pt>
    <dgm:pt modelId="{A0A2BD1E-9D37-4881-A661-2E68AD47741C}" type="pres">
      <dgm:prSet presAssocID="{9EDBE1F7-F007-4DE0-8C74-580DD99111C9}" presName="desTx" presStyleLbl="alignAccFollowNode1" presStyleIdx="0" presStyleCnt="2">
        <dgm:presLayoutVars>
          <dgm:bulletEnabled val="1"/>
        </dgm:presLayoutVars>
      </dgm:prSet>
      <dgm:spPr/>
    </dgm:pt>
    <dgm:pt modelId="{8491CD1E-581F-4A9A-A723-0063458A0FC1}" type="pres">
      <dgm:prSet presAssocID="{D3EF43B1-1E37-4E59-A563-32F46F5EB821}" presName="space" presStyleCnt="0"/>
      <dgm:spPr/>
    </dgm:pt>
    <dgm:pt modelId="{F54E0DE2-95FC-4927-86F2-886A870A26DE}" type="pres">
      <dgm:prSet presAssocID="{86280F25-6029-4068-9C5E-64AAE31A8A5D}" presName="composite" presStyleCnt="0"/>
      <dgm:spPr/>
    </dgm:pt>
    <dgm:pt modelId="{98E4317D-D91E-483B-A1AA-79224088089C}" type="pres">
      <dgm:prSet presAssocID="{86280F25-6029-4068-9C5E-64AAE31A8A5D}" presName="parTx" presStyleLbl="alignNode1" presStyleIdx="1" presStyleCnt="2">
        <dgm:presLayoutVars>
          <dgm:chMax val="0"/>
          <dgm:chPref val="0"/>
          <dgm:bulletEnabled val="1"/>
        </dgm:presLayoutVars>
      </dgm:prSet>
      <dgm:spPr/>
    </dgm:pt>
    <dgm:pt modelId="{0B6D75C9-840B-4AA1-95B6-6EF2B4E10560}" type="pres">
      <dgm:prSet presAssocID="{86280F25-6029-4068-9C5E-64AAE31A8A5D}" presName="desTx" presStyleLbl="alignAccFollowNode1" presStyleIdx="1" presStyleCnt="2">
        <dgm:presLayoutVars>
          <dgm:bulletEnabled val="1"/>
        </dgm:presLayoutVars>
      </dgm:prSet>
      <dgm:spPr/>
    </dgm:pt>
  </dgm:ptLst>
  <dgm:cxnLst>
    <dgm:cxn modelId="{ED81B300-1E4A-4435-B3A6-9AE17D59AF26}" srcId="{86280F25-6029-4068-9C5E-64AAE31A8A5D}" destId="{F0144192-71A4-4CE6-BCF6-36393C790998}" srcOrd="0" destOrd="0" parTransId="{782281EC-0012-4FF7-BEA3-D7539D3D65C8}" sibTransId="{4850A8D6-EADF-4E25-9BF9-890BDE09E16B}"/>
    <dgm:cxn modelId="{297E2101-5F81-4B88-8B6F-90E46E4CE569}" type="presOf" srcId="{9EDBE1F7-F007-4DE0-8C74-580DD99111C9}" destId="{3D395ECD-9C00-4328-84E1-88D211F34A61}" srcOrd="0" destOrd="0" presId="urn:microsoft.com/office/officeart/2005/8/layout/hList1"/>
    <dgm:cxn modelId="{72ED8F03-DEB9-4F52-9721-D0D14465FBF7}" type="presOf" srcId="{7911B9D5-49D1-495B-86D8-61C539DE51E5}" destId="{CE78FFD9-6CB0-47E2-8604-E676ED093B75}" srcOrd="0" destOrd="0" presId="urn:microsoft.com/office/officeart/2005/8/layout/hList1"/>
    <dgm:cxn modelId="{DCCF6611-DF56-4E0D-86AF-DDE20BC64F14}" srcId="{7911B9D5-49D1-495B-86D8-61C539DE51E5}" destId="{86280F25-6029-4068-9C5E-64AAE31A8A5D}" srcOrd="1" destOrd="0" parTransId="{6A181CD7-FCB8-4BF6-83AC-AF64091AF568}" sibTransId="{9C38161D-9235-43A8-847D-30C3D10C2112}"/>
    <dgm:cxn modelId="{EDA20314-7FDA-4B83-818D-352C6DE3BD08}" type="presOf" srcId="{5A59259B-CE0E-469E-90AD-4A6182718DBF}" destId="{A0A2BD1E-9D37-4881-A661-2E68AD47741C}" srcOrd="0" destOrd="2" presId="urn:microsoft.com/office/officeart/2005/8/layout/hList1"/>
    <dgm:cxn modelId="{D952071C-5836-4EBD-82C5-BED1DA2B8DE1}" srcId="{F0144192-71A4-4CE6-BCF6-36393C790998}" destId="{B8897848-7E6D-4629-8CD8-5E47A936E4A5}" srcOrd="1" destOrd="0" parTransId="{7AC5573C-B4D0-447E-A325-835E5A3D2FC6}" sibTransId="{91EBA85B-E94F-4198-9FF6-037C31E6BD95}"/>
    <dgm:cxn modelId="{43F21F35-C51B-4734-96A7-FF1E18783EA8}" type="presOf" srcId="{D23EE419-60F2-4DEA-9EC9-E6C44C8B9172}" destId="{0B6D75C9-840B-4AA1-95B6-6EF2B4E10560}" srcOrd="0" destOrd="1" presId="urn:microsoft.com/office/officeart/2005/8/layout/hList1"/>
    <dgm:cxn modelId="{92EAD135-BE0F-4D85-A276-EAF117872C04}" type="presOf" srcId="{114A2326-DB8A-4757-B255-94255771438D}" destId="{A0A2BD1E-9D37-4881-A661-2E68AD47741C}" srcOrd="0" destOrd="1" presId="urn:microsoft.com/office/officeart/2005/8/layout/hList1"/>
    <dgm:cxn modelId="{52F8C87A-2B7C-4702-A752-28E15A535338}" type="presOf" srcId="{86280F25-6029-4068-9C5E-64AAE31A8A5D}" destId="{98E4317D-D91E-483B-A1AA-79224088089C}" srcOrd="0" destOrd="0" presId="urn:microsoft.com/office/officeart/2005/8/layout/hList1"/>
    <dgm:cxn modelId="{ACD76A9A-0D65-4761-A8D6-88F3F484E571}" type="presOf" srcId="{F0144192-71A4-4CE6-BCF6-36393C790998}" destId="{0B6D75C9-840B-4AA1-95B6-6EF2B4E10560}" srcOrd="0" destOrd="0" presId="urn:microsoft.com/office/officeart/2005/8/layout/hList1"/>
    <dgm:cxn modelId="{04EC0EA0-4E28-455F-8A56-1703D588C050}" srcId="{7911B9D5-49D1-495B-86D8-61C539DE51E5}" destId="{9EDBE1F7-F007-4DE0-8C74-580DD99111C9}" srcOrd="0" destOrd="0" parTransId="{2A5C53EE-1A9B-4C72-996D-0711D3E35F6C}" sibTransId="{D3EF43B1-1E37-4E59-A563-32F46F5EB821}"/>
    <dgm:cxn modelId="{F91F84AB-5A77-4FDC-91E8-A1B8C25BBEF2}" type="presOf" srcId="{B8897848-7E6D-4629-8CD8-5E47A936E4A5}" destId="{0B6D75C9-840B-4AA1-95B6-6EF2B4E10560}" srcOrd="0" destOrd="2" presId="urn:microsoft.com/office/officeart/2005/8/layout/hList1"/>
    <dgm:cxn modelId="{DA8AC8CF-A2D0-44AE-A24B-C6B994BB1C7B}" srcId="{9EDBE1F7-F007-4DE0-8C74-580DD99111C9}" destId="{15A9F584-12E6-46F6-B3AC-D513CFB26D6A}" srcOrd="0" destOrd="0" parTransId="{F6ACB678-C99B-4825-9C53-CFB20C936C18}" sibTransId="{A677749B-0042-4094-ABA3-366ED4AAC2CF}"/>
    <dgm:cxn modelId="{5D89D2D1-EB25-45E7-9261-2FFCEB43EA4B}" srcId="{15A9F584-12E6-46F6-B3AC-D513CFB26D6A}" destId="{114A2326-DB8A-4757-B255-94255771438D}" srcOrd="0" destOrd="0" parTransId="{5B2D1FA2-3663-4FC5-B67F-4989FC6DA1FF}" sibTransId="{0515535A-DF15-43C4-8AD4-9D4ACC6D7F52}"/>
    <dgm:cxn modelId="{2A8DFBD8-6263-4553-BC53-0BB74EC8308C}" type="presOf" srcId="{15A9F584-12E6-46F6-B3AC-D513CFB26D6A}" destId="{A0A2BD1E-9D37-4881-A661-2E68AD47741C}" srcOrd="0" destOrd="0" presId="urn:microsoft.com/office/officeart/2005/8/layout/hList1"/>
    <dgm:cxn modelId="{7DB980E7-F36C-4394-950C-50510AC1E16E}" srcId="{15A9F584-12E6-46F6-B3AC-D513CFB26D6A}" destId="{5A59259B-CE0E-469E-90AD-4A6182718DBF}" srcOrd="1" destOrd="0" parTransId="{2B92D94F-5E6D-4733-845C-4E5CA26A8FB5}" sibTransId="{C9EAB8A1-F32F-468B-835A-99E5F82A8576}"/>
    <dgm:cxn modelId="{909C41F2-544A-4751-9340-A50626F27A8C}" srcId="{F0144192-71A4-4CE6-BCF6-36393C790998}" destId="{D23EE419-60F2-4DEA-9EC9-E6C44C8B9172}" srcOrd="0" destOrd="0" parTransId="{500E84FE-B7CD-4592-987E-49BD92F007AA}" sibTransId="{B32325F4-8B8D-4530-ABEB-12F6ED7589C0}"/>
    <dgm:cxn modelId="{BF822F6B-99D3-4DE3-B0B4-CA2EF1256953}" type="presParOf" srcId="{CE78FFD9-6CB0-47E2-8604-E676ED093B75}" destId="{22D3811F-38FB-496F-9392-601132B1EDA8}" srcOrd="0" destOrd="0" presId="urn:microsoft.com/office/officeart/2005/8/layout/hList1"/>
    <dgm:cxn modelId="{327B4826-AF40-4F9D-AB6C-D8A3A05164EE}" type="presParOf" srcId="{22D3811F-38FB-496F-9392-601132B1EDA8}" destId="{3D395ECD-9C00-4328-84E1-88D211F34A61}" srcOrd="0" destOrd="0" presId="urn:microsoft.com/office/officeart/2005/8/layout/hList1"/>
    <dgm:cxn modelId="{247AAA4C-FCBA-40B1-BC39-0E5AA2390855}" type="presParOf" srcId="{22D3811F-38FB-496F-9392-601132B1EDA8}" destId="{A0A2BD1E-9D37-4881-A661-2E68AD47741C}" srcOrd="1" destOrd="0" presId="urn:microsoft.com/office/officeart/2005/8/layout/hList1"/>
    <dgm:cxn modelId="{6A305C5D-225B-4F99-92ED-14EFE188D162}" type="presParOf" srcId="{CE78FFD9-6CB0-47E2-8604-E676ED093B75}" destId="{8491CD1E-581F-4A9A-A723-0063458A0FC1}" srcOrd="1" destOrd="0" presId="urn:microsoft.com/office/officeart/2005/8/layout/hList1"/>
    <dgm:cxn modelId="{4941C746-16CA-4432-A8A8-14C8A414204F}" type="presParOf" srcId="{CE78FFD9-6CB0-47E2-8604-E676ED093B75}" destId="{F54E0DE2-95FC-4927-86F2-886A870A26DE}" srcOrd="2" destOrd="0" presId="urn:microsoft.com/office/officeart/2005/8/layout/hList1"/>
    <dgm:cxn modelId="{6771ECF5-6C1A-4629-AAB3-B84DDC001304}" type="presParOf" srcId="{F54E0DE2-95FC-4927-86F2-886A870A26DE}" destId="{98E4317D-D91E-483B-A1AA-79224088089C}" srcOrd="0" destOrd="0" presId="urn:microsoft.com/office/officeart/2005/8/layout/hList1"/>
    <dgm:cxn modelId="{46C66567-4309-43EE-8D80-8707A5C2462E}" type="presParOf" srcId="{F54E0DE2-95FC-4927-86F2-886A870A26DE}" destId="{0B6D75C9-840B-4AA1-95B6-6EF2B4E1056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B1A7B8-78F1-4E68-A788-8918005A58DC}">
      <dsp:nvSpPr>
        <dsp:cNvPr id="0" name=""/>
        <dsp:cNvSpPr/>
      </dsp:nvSpPr>
      <dsp:spPr>
        <a:xfrm>
          <a:off x="55" y="369"/>
          <a:ext cx="5330549" cy="2880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US" sz="1000" kern="1200" dirty="0"/>
            <a:t>7 NPCR Registries</a:t>
          </a:r>
        </a:p>
      </dsp:txBody>
      <dsp:txXfrm>
        <a:off x="55" y="369"/>
        <a:ext cx="5330549" cy="288000"/>
      </dsp:txXfrm>
    </dsp:sp>
    <dsp:sp modelId="{48DD9C25-4955-4D5F-9D06-916CD99ADAB6}">
      <dsp:nvSpPr>
        <dsp:cNvPr id="0" name=""/>
        <dsp:cNvSpPr/>
      </dsp:nvSpPr>
      <dsp:spPr>
        <a:xfrm>
          <a:off x="55" y="288369"/>
          <a:ext cx="5330549" cy="406259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Font typeface="Arial" panose="020B0604020202020204" pitchFamily="34" charset="0"/>
            <a:buChar char="•"/>
          </a:pPr>
          <a:r>
            <a:rPr lang="en-US" sz="2000" kern="1200" dirty="0"/>
            <a:t>    Florida</a:t>
          </a:r>
        </a:p>
        <a:p>
          <a:pPr marL="457200" lvl="2" indent="-228600" algn="l" defTabSz="889000">
            <a:lnSpc>
              <a:spcPct val="90000"/>
            </a:lnSpc>
            <a:spcBef>
              <a:spcPct val="0"/>
            </a:spcBef>
            <a:spcAft>
              <a:spcPct val="15000"/>
            </a:spcAft>
            <a:buFont typeface="Arial" panose="020B0604020202020204" pitchFamily="34" charset="0"/>
            <a:buChar char="•"/>
          </a:pPr>
          <a:r>
            <a:rPr lang="en-US" sz="2000" kern="1200" dirty="0"/>
            <a:t>Illinois</a:t>
          </a:r>
        </a:p>
        <a:p>
          <a:pPr marL="457200" lvl="2" indent="-228600" algn="l" defTabSz="889000">
            <a:lnSpc>
              <a:spcPct val="90000"/>
            </a:lnSpc>
            <a:spcBef>
              <a:spcPct val="0"/>
            </a:spcBef>
            <a:spcAft>
              <a:spcPct val="15000"/>
            </a:spcAft>
            <a:buFont typeface="Arial" panose="020B0604020202020204" pitchFamily="34" charset="0"/>
            <a:buChar char="•"/>
          </a:pPr>
          <a:r>
            <a:rPr lang="en-US" sz="2000" kern="1200" dirty="0"/>
            <a:t>New Jersey</a:t>
          </a:r>
        </a:p>
        <a:p>
          <a:pPr marL="457200" lvl="2" indent="-228600" algn="l" defTabSz="889000">
            <a:lnSpc>
              <a:spcPct val="90000"/>
            </a:lnSpc>
            <a:spcBef>
              <a:spcPct val="0"/>
            </a:spcBef>
            <a:spcAft>
              <a:spcPct val="15000"/>
            </a:spcAft>
            <a:buFont typeface="Arial" panose="020B0604020202020204" pitchFamily="34" charset="0"/>
            <a:buChar char="•"/>
          </a:pPr>
          <a:r>
            <a:rPr lang="en-US" sz="2000" kern="1200" dirty="0"/>
            <a:t>Ohio</a:t>
          </a:r>
        </a:p>
        <a:p>
          <a:pPr marL="457200" lvl="2" indent="-228600" algn="l" defTabSz="889000">
            <a:lnSpc>
              <a:spcPct val="90000"/>
            </a:lnSpc>
            <a:spcBef>
              <a:spcPct val="0"/>
            </a:spcBef>
            <a:spcAft>
              <a:spcPct val="15000"/>
            </a:spcAft>
            <a:buFont typeface="Arial" panose="020B0604020202020204" pitchFamily="34" charset="0"/>
            <a:buChar char="•"/>
          </a:pPr>
          <a:r>
            <a:rPr lang="en-US" sz="2000" kern="1200" dirty="0"/>
            <a:t>Pennsylvania</a:t>
          </a:r>
        </a:p>
        <a:p>
          <a:pPr marL="457200" lvl="2" indent="-228600" algn="l" defTabSz="889000">
            <a:lnSpc>
              <a:spcPct val="90000"/>
            </a:lnSpc>
            <a:spcBef>
              <a:spcPct val="0"/>
            </a:spcBef>
            <a:spcAft>
              <a:spcPct val="15000"/>
            </a:spcAft>
            <a:buFont typeface="Arial" panose="020B0604020202020204" pitchFamily="34" charset="0"/>
            <a:buChar char="•"/>
          </a:pPr>
          <a:r>
            <a:rPr lang="en-US" sz="2000" kern="1200" dirty="0"/>
            <a:t>Tennessee</a:t>
          </a:r>
        </a:p>
        <a:p>
          <a:pPr marL="457200" lvl="2" indent="-228600" algn="l" defTabSz="889000">
            <a:lnSpc>
              <a:spcPct val="90000"/>
            </a:lnSpc>
            <a:spcBef>
              <a:spcPct val="0"/>
            </a:spcBef>
            <a:spcAft>
              <a:spcPct val="15000"/>
            </a:spcAft>
            <a:buFont typeface="Arial" panose="020B0604020202020204" pitchFamily="34" charset="0"/>
            <a:buChar char="•"/>
          </a:pPr>
          <a:r>
            <a:rPr lang="en-US" sz="2000" kern="1200" dirty="0"/>
            <a:t>Texas</a:t>
          </a:r>
        </a:p>
        <a:p>
          <a:pPr marL="342900" lvl="2"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kern="1200" dirty="0"/>
            <a:t>2020- submission of de-identified NAACCR data in NCCR</a:t>
          </a:r>
        </a:p>
        <a:p>
          <a:pPr marL="171450" lvl="1" indent="-171450" algn="l" defTabSz="711200">
            <a:lnSpc>
              <a:spcPct val="90000"/>
            </a:lnSpc>
            <a:spcBef>
              <a:spcPct val="0"/>
            </a:spcBef>
            <a:spcAft>
              <a:spcPct val="15000"/>
            </a:spcAft>
            <a:buChar char="•"/>
          </a:pPr>
          <a:r>
            <a:rPr lang="en-US" sz="1600" kern="1200" dirty="0"/>
            <a:t>2021 – full registry submission with PII to DMS*Lite as a repository for linkages and submission to the NCCR</a:t>
          </a:r>
        </a:p>
        <a:p>
          <a:pPr marL="171450" lvl="1" indent="-171450" algn="l" defTabSz="711200">
            <a:lnSpc>
              <a:spcPct val="90000"/>
            </a:lnSpc>
            <a:spcBef>
              <a:spcPct val="0"/>
            </a:spcBef>
            <a:spcAft>
              <a:spcPct val="15000"/>
            </a:spcAft>
            <a:buChar char="•"/>
          </a:pPr>
          <a:r>
            <a:rPr lang="en-US" sz="1600" kern="1200" dirty="0"/>
            <a:t>Will support linkages for residential history (Lexis Nexis) and VPR to identify second</a:t>
          </a:r>
        </a:p>
      </dsp:txBody>
      <dsp:txXfrm>
        <a:off x="55" y="288369"/>
        <a:ext cx="5330549" cy="4062599"/>
      </dsp:txXfrm>
    </dsp:sp>
    <dsp:sp modelId="{5CAEB427-9F80-4A8F-8908-E2046B562009}">
      <dsp:nvSpPr>
        <dsp:cNvPr id="0" name=""/>
        <dsp:cNvSpPr/>
      </dsp:nvSpPr>
      <dsp:spPr>
        <a:xfrm>
          <a:off x="6076881" y="369"/>
          <a:ext cx="5330549" cy="288000"/>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US" sz="1000" kern="1200" dirty="0"/>
            <a:t>SEER Registries</a:t>
          </a:r>
        </a:p>
      </dsp:txBody>
      <dsp:txXfrm>
        <a:off x="6076881" y="369"/>
        <a:ext cx="5330549" cy="288000"/>
      </dsp:txXfrm>
    </dsp:sp>
    <dsp:sp modelId="{F699D592-BF91-4F5E-A844-1D62F9A174BD}">
      <dsp:nvSpPr>
        <dsp:cNvPr id="0" name=""/>
        <dsp:cNvSpPr/>
      </dsp:nvSpPr>
      <dsp:spPr>
        <a:xfrm>
          <a:off x="6076881" y="288369"/>
          <a:ext cx="5330549" cy="4062599"/>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GA</a:t>
          </a:r>
        </a:p>
        <a:p>
          <a:pPr marL="171450" lvl="1" indent="-171450" algn="l" defTabSz="711200">
            <a:lnSpc>
              <a:spcPct val="90000"/>
            </a:lnSpc>
            <a:spcBef>
              <a:spcPct val="0"/>
            </a:spcBef>
            <a:spcAft>
              <a:spcPct val="15000"/>
            </a:spcAft>
            <a:buChar char="•"/>
          </a:pPr>
          <a:r>
            <a:rPr lang="en-US" sz="1600" kern="1200" dirty="0"/>
            <a:t>Los Angeles</a:t>
          </a:r>
        </a:p>
        <a:p>
          <a:pPr marL="171450" lvl="1" indent="-171450" algn="l" defTabSz="711200">
            <a:lnSpc>
              <a:spcPct val="90000"/>
            </a:lnSpc>
            <a:spcBef>
              <a:spcPct val="0"/>
            </a:spcBef>
            <a:spcAft>
              <a:spcPct val="15000"/>
            </a:spcAft>
            <a:buChar char="•"/>
          </a:pPr>
          <a:r>
            <a:rPr lang="en-US" sz="1600" kern="1200" dirty="0"/>
            <a:t>Greater CA</a:t>
          </a:r>
        </a:p>
        <a:p>
          <a:pPr marL="171450" lvl="1" indent="-171450" algn="l" defTabSz="711200">
            <a:lnSpc>
              <a:spcPct val="90000"/>
            </a:lnSpc>
            <a:spcBef>
              <a:spcPct val="0"/>
            </a:spcBef>
            <a:spcAft>
              <a:spcPct val="15000"/>
            </a:spcAft>
            <a:buChar char="•"/>
          </a:pPr>
          <a:r>
            <a:rPr lang="en-US" sz="1600" kern="1200" dirty="0"/>
            <a:t>Greater Bay area</a:t>
          </a:r>
        </a:p>
        <a:p>
          <a:pPr marL="171450" lvl="1" indent="-171450" algn="l" defTabSz="711200">
            <a:lnSpc>
              <a:spcPct val="90000"/>
            </a:lnSpc>
            <a:spcBef>
              <a:spcPct val="0"/>
            </a:spcBef>
            <a:spcAft>
              <a:spcPct val="15000"/>
            </a:spcAft>
            <a:buChar char="•"/>
          </a:pPr>
          <a:r>
            <a:rPr lang="en-US" sz="1600" kern="1200" dirty="0"/>
            <a:t>Iowa</a:t>
          </a:r>
        </a:p>
        <a:p>
          <a:pPr marL="171450" lvl="1" indent="-171450" algn="l" defTabSz="711200">
            <a:lnSpc>
              <a:spcPct val="90000"/>
            </a:lnSpc>
            <a:spcBef>
              <a:spcPct val="0"/>
            </a:spcBef>
            <a:spcAft>
              <a:spcPct val="15000"/>
            </a:spcAft>
            <a:buChar char="•"/>
          </a:pPr>
          <a:r>
            <a:rPr lang="en-US" sz="1600" kern="1200" dirty="0"/>
            <a:t>CT</a:t>
          </a:r>
        </a:p>
        <a:p>
          <a:pPr marL="171450" lvl="1" indent="-171450" algn="l" defTabSz="711200">
            <a:lnSpc>
              <a:spcPct val="90000"/>
            </a:lnSpc>
            <a:spcBef>
              <a:spcPct val="0"/>
            </a:spcBef>
            <a:spcAft>
              <a:spcPct val="15000"/>
            </a:spcAft>
            <a:buChar char="•"/>
          </a:pPr>
          <a:r>
            <a:rPr lang="en-US" sz="1600" kern="1200" dirty="0"/>
            <a:t>KY</a:t>
          </a:r>
        </a:p>
        <a:p>
          <a:pPr marL="171450" lvl="1" indent="-171450" algn="l" defTabSz="711200">
            <a:lnSpc>
              <a:spcPct val="90000"/>
            </a:lnSpc>
            <a:spcBef>
              <a:spcPct val="0"/>
            </a:spcBef>
            <a:spcAft>
              <a:spcPct val="15000"/>
            </a:spcAft>
            <a:buChar char="•"/>
          </a:pPr>
          <a:r>
            <a:rPr lang="en-US" sz="1600" kern="1200" dirty="0"/>
            <a:t>LA</a:t>
          </a:r>
        </a:p>
        <a:p>
          <a:pPr marL="171450" lvl="1" indent="-171450" algn="l" defTabSz="711200">
            <a:lnSpc>
              <a:spcPct val="90000"/>
            </a:lnSpc>
            <a:spcBef>
              <a:spcPct val="0"/>
            </a:spcBef>
            <a:spcAft>
              <a:spcPct val="15000"/>
            </a:spcAft>
            <a:buChar char="•"/>
          </a:pPr>
          <a:r>
            <a:rPr lang="en-US" sz="1600" kern="1200" dirty="0"/>
            <a:t>Seattle</a:t>
          </a:r>
        </a:p>
        <a:p>
          <a:pPr marL="171450" lvl="1" indent="-171450" algn="l" defTabSz="711200">
            <a:lnSpc>
              <a:spcPct val="90000"/>
            </a:lnSpc>
            <a:spcBef>
              <a:spcPct val="0"/>
            </a:spcBef>
            <a:spcAft>
              <a:spcPct val="15000"/>
            </a:spcAft>
            <a:buChar char="•"/>
          </a:pPr>
          <a:r>
            <a:rPr lang="en-US" sz="1600" kern="1200" dirty="0"/>
            <a:t>ID</a:t>
          </a:r>
        </a:p>
        <a:p>
          <a:pPr marL="171450" lvl="1" indent="-171450" algn="l" defTabSz="711200">
            <a:lnSpc>
              <a:spcPct val="90000"/>
            </a:lnSpc>
            <a:spcBef>
              <a:spcPct val="0"/>
            </a:spcBef>
            <a:spcAft>
              <a:spcPct val="15000"/>
            </a:spcAft>
            <a:buChar char="•"/>
          </a:pPr>
          <a:r>
            <a:rPr lang="en-US" sz="1600" kern="1200" dirty="0"/>
            <a:t>NY</a:t>
          </a:r>
        </a:p>
        <a:p>
          <a:pPr marL="171450" lvl="1" indent="-171450" algn="l" defTabSz="711200">
            <a:lnSpc>
              <a:spcPct val="90000"/>
            </a:lnSpc>
            <a:spcBef>
              <a:spcPct val="0"/>
            </a:spcBef>
            <a:spcAft>
              <a:spcPct val="15000"/>
            </a:spcAft>
            <a:buChar char="•"/>
          </a:pPr>
          <a:r>
            <a:rPr lang="en-US" sz="1600" kern="1200" dirty="0"/>
            <a:t>MA</a:t>
          </a:r>
        </a:p>
        <a:p>
          <a:pPr marL="171450" lvl="1" indent="-171450" algn="l" defTabSz="711200">
            <a:lnSpc>
              <a:spcPct val="90000"/>
            </a:lnSpc>
            <a:spcBef>
              <a:spcPct val="0"/>
            </a:spcBef>
            <a:spcAft>
              <a:spcPct val="15000"/>
            </a:spcAft>
            <a:buChar char="•"/>
          </a:pPr>
          <a:r>
            <a:rPr lang="en-US" sz="1600" kern="1200" dirty="0"/>
            <a:t>SEER will contractually require submission to the NCCR</a:t>
          </a:r>
        </a:p>
        <a:p>
          <a:pPr marL="171450" lvl="1" indent="-171450" algn="l" defTabSz="711200">
            <a:lnSpc>
              <a:spcPct val="90000"/>
            </a:lnSpc>
            <a:spcBef>
              <a:spcPct val="0"/>
            </a:spcBef>
            <a:spcAft>
              <a:spcPct val="15000"/>
            </a:spcAft>
            <a:buChar char="•"/>
          </a:pPr>
          <a:r>
            <a:rPr lang="en-US" sz="1600" kern="1200" dirty="0"/>
            <a:t>Will support linkages for residential history (Lexis Nexis) and VPR to identify second primaries</a:t>
          </a:r>
        </a:p>
      </dsp:txBody>
      <dsp:txXfrm>
        <a:off x="6076881" y="288369"/>
        <a:ext cx="5330549" cy="406259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3750A0-8788-4056-A83B-852FB0038D53}">
      <dsp:nvSpPr>
        <dsp:cNvPr id="0" name=""/>
        <dsp:cNvSpPr/>
      </dsp:nvSpPr>
      <dsp:spPr>
        <a:xfrm>
          <a:off x="70767" y="48493"/>
          <a:ext cx="1759757" cy="438963"/>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b="0" kern="1200" dirty="0">
              <a:solidFill>
                <a:schemeClr val="tx1"/>
              </a:solidFill>
            </a:rPr>
            <a:t>1. Count query/cohort Discovery</a:t>
          </a:r>
        </a:p>
      </dsp:txBody>
      <dsp:txXfrm>
        <a:off x="70767" y="48493"/>
        <a:ext cx="1759757" cy="438963"/>
      </dsp:txXfrm>
    </dsp:sp>
    <dsp:sp modelId="{60496803-FE67-46D5-A38D-B724A501B7E6}">
      <dsp:nvSpPr>
        <dsp:cNvPr id="0" name=""/>
        <dsp:cNvSpPr/>
      </dsp:nvSpPr>
      <dsp:spPr>
        <a:xfrm>
          <a:off x="76196" y="446595"/>
          <a:ext cx="1717257" cy="3345547"/>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t>Counts</a:t>
          </a:r>
          <a:endParaRPr lang="en-US" sz="1200" b="0" kern="1200" dirty="0"/>
        </a:p>
        <a:p>
          <a:pPr marL="114300" lvl="1" indent="-114300" algn="l" defTabSz="533400">
            <a:lnSpc>
              <a:spcPct val="90000"/>
            </a:lnSpc>
            <a:spcBef>
              <a:spcPct val="0"/>
            </a:spcBef>
            <a:spcAft>
              <a:spcPct val="15000"/>
            </a:spcAft>
            <a:buChar char="•"/>
          </a:pPr>
          <a:r>
            <a:rPr lang="en-US" sz="1200" b="0" kern="1200" dirty="0"/>
            <a:t>Include newly linked data once initial assessment complete</a:t>
          </a:r>
        </a:p>
        <a:p>
          <a:pPr marL="114300" lvl="1" indent="-114300" algn="l" defTabSz="533400">
            <a:lnSpc>
              <a:spcPct val="90000"/>
            </a:lnSpc>
            <a:spcBef>
              <a:spcPct val="0"/>
            </a:spcBef>
            <a:spcAft>
              <a:spcPct val="15000"/>
            </a:spcAft>
            <a:buChar char="•"/>
          </a:pPr>
          <a:r>
            <a:rPr lang="en-US" sz="1200" kern="1200" dirty="0"/>
            <a:t>Selection criteria set</a:t>
          </a:r>
        </a:p>
        <a:p>
          <a:pPr marL="114300" lvl="1" indent="-114300" algn="l" defTabSz="533400">
            <a:lnSpc>
              <a:spcPct val="90000"/>
            </a:lnSpc>
            <a:spcBef>
              <a:spcPct val="0"/>
            </a:spcBef>
            <a:spcAft>
              <a:spcPct val="15000"/>
            </a:spcAft>
            <a:buChar char="•"/>
          </a:pPr>
          <a:r>
            <a:rPr lang="en-US" sz="1200" kern="1200" dirty="0"/>
            <a:t>Visual &amp; quantitative presentation of dataset overlaps (Health Verity model)</a:t>
          </a:r>
        </a:p>
        <a:p>
          <a:pPr marL="114300" lvl="1" indent="-114300" algn="l" defTabSz="533400">
            <a:lnSpc>
              <a:spcPct val="90000"/>
            </a:lnSpc>
            <a:spcBef>
              <a:spcPct val="0"/>
            </a:spcBef>
            <a:spcAft>
              <a:spcPct val="15000"/>
            </a:spcAft>
            <a:buChar char="•"/>
          </a:pPr>
          <a:r>
            <a:rPr lang="en-US" sz="1200" kern="1200" dirty="0"/>
            <a:t>Indexing capabilities</a:t>
          </a:r>
        </a:p>
      </dsp:txBody>
      <dsp:txXfrm>
        <a:off x="76196" y="446595"/>
        <a:ext cx="1717257" cy="3345547"/>
      </dsp:txXfrm>
    </dsp:sp>
    <dsp:sp modelId="{5B31BF55-BC06-4B7E-912F-1A31F767CF85}">
      <dsp:nvSpPr>
        <dsp:cNvPr id="0" name=""/>
        <dsp:cNvSpPr/>
      </dsp:nvSpPr>
      <dsp:spPr>
        <a:xfrm>
          <a:off x="2006792" y="10558"/>
          <a:ext cx="1693898" cy="438963"/>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b="0" kern="1200" dirty="0">
              <a:solidFill>
                <a:schemeClr val="tx1"/>
              </a:solidFill>
            </a:rPr>
            <a:t>2. Ready Statistics</a:t>
          </a:r>
        </a:p>
      </dsp:txBody>
      <dsp:txXfrm>
        <a:off x="2006792" y="10558"/>
        <a:ext cx="1693898" cy="438963"/>
      </dsp:txXfrm>
    </dsp:sp>
    <dsp:sp modelId="{07A3B593-6EDC-4B11-98F3-6E7AB6CD65BE}">
      <dsp:nvSpPr>
        <dsp:cNvPr id="0" name=""/>
        <dsp:cNvSpPr/>
      </dsp:nvSpPr>
      <dsp:spPr>
        <a:xfrm>
          <a:off x="2001083" y="446595"/>
          <a:ext cx="1693898" cy="3345547"/>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t>Pre-calculated based on NCCR Basic</a:t>
          </a:r>
        </a:p>
        <a:p>
          <a:pPr marL="114300" lvl="1" indent="-114300" algn="l" defTabSz="533400">
            <a:lnSpc>
              <a:spcPct val="90000"/>
            </a:lnSpc>
            <a:spcBef>
              <a:spcPct val="0"/>
            </a:spcBef>
            <a:spcAft>
              <a:spcPct val="15000"/>
            </a:spcAft>
            <a:buChar char="•"/>
          </a:pPr>
          <a:r>
            <a:rPr lang="en-US" sz="1200" kern="1200" dirty="0"/>
            <a:t>Incidence, mortality, survival and more</a:t>
          </a:r>
        </a:p>
        <a:p>
          <a:pPr marL="114300" lvl="1" indent="-114300" algn="l" defTabSz="533400">
            <a:lnSpc>
              <a:spcPct val="90000"/>
            </a:lnSpc>
            <a:spcBef>
              <a:spcPct val="0"/>
            </a:spcBef>
            <a:spcAft>
              <a:spcPct val="15000"/>
            </a:spcAft>
            <a:buChar char="•"/>
          </a:pPr>
          <a:r>
            <a:rPr lang="en-US" sz="1200" kern="1200" dirty="0"/>
            <a:t>PEDs*Explorer </a:t>
          </a:r>
        </a:p>
      </dsp:txBody>
      <dsp:txXfrm>
        <a:off x="2001083" y="446595"/>
        <a:ext cx="1693898" cy="3345547"/>
      </dsp:txXfrm>
    </dsp:sp>
    <dsp:sp modelId="{9B885AFF-555F-400B-91DD-817556AD2241}">
      <dsp:nvSpPr>
        <dsp:cNvPr id="0" name=""/>
        <dsp:cNvSpPr/>
      </dsp:nvSpPr>
      <dsp:spPr>
        <a:xfrm>
          <a:off x="3935109" y="3815"/>
          <a:ext cx="1693898" cy="438963"/>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b="0" kern="1200" dirty="0">
              <a:solidFill>
                <a:schemeClr val="tx1"/>
              </a:solidFill>
            </a:rPr>
            <a:t>3. Canned Analysis</a:t>
          </a:r>
        </a:p>
      </dsp:txBody>
      <dsp:txXfrm>
        <a:off x="3935109" y="3815"/>
        <a:ext cx="1693898" cy="438963"/>
      </dsp:txXfrm>
    </dsp:sp>
    <dsp:sp modelId="{CB2D199C-C2E4-43C6-9124-E40981861155}">
      <dsp:nvSpPr>
        <dsp:cNvPr id="0" name=""/>
        <dsp:cNvSpPr/>
      </dsp:nvSpPr>
      <dsp:spPr>
        <a:xfrm>
          <a:off x="3935109" y="442779"/>
          <a:ext cx="1693898" cy="3345547"/>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t>Descriptive analytics</a:t>
          </a:r>
        </a:p>
        <a:p>
          <a:pPr marL="114300" lvl="1" indent="-114300" algn="l" defTabSz="533400">
            <a:lnSpc>
              <a:spcPct val="90000"/>
            </a:lnSpc>
            <a:spcBef>
              <a:spcPct val="0"/>
            </a:spcBef>
            <a:spcAft>
              <a:spcPct val="15000"/>
            </a:spcAft>
            <a:buChar char="•"/>
          </a:pPr>
          <a:r>
            <a:rPr lang="en-US" sz="1200" kern="1200" dirty="0"/>
            <a:t>NCCR version of SEER*STAT with additional variables &amp; analytics (e.g. multiple primaries, social determinants)</a:t>
          </a:r>
        </a:p>
        <a:p>
          <a:pPr marL="114300" lvl="1" indent="-114300" algn="l" defTabSz="533400">
            <a:lnSpc>
              <a:spcPct val="90000"/>
            </a:lnSpc>
            <a:spcBef>
              <a:spcPct val="0"/>
            </a:spcBef>
            <a:spcAft>
              <a:spcPct val="15000"/>
            </a:spcAft>
            <a:buChar char="•"/>
          </a:pPr>
          <a:r>
            <a:rPr lang="en-US" sz="1200" kern="1200" dirty="0"/>
            <a:t>Contribution from each linked dataset assessed. </a:t>
          </a:r>
        </a:p>
      </dsp:txBody>
      <dsp:txXfrm>
        <a:off x="3935109" y="442779"/>
        <a:ext cx="1693898" cy="3345547"/>
      </dsp:txXfrm>
    </dsp:sp>
    <dsp:sp modelId="{1DCAF01E-39F2-4355-8DB5-78B8DE7D8EEF}">
      <dsp:nvSpPr>
        <dsp:cNvPr id="0" name=""/>
        <dsp:cNvSpPr/>
      </dsp:nvSpPr>
      <dsp:spPr>
        <a:xfrm>
          <a:off x="5876097" y="19615"/>
          <a:ext cx="1693898" cy="438963"/>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b="0" kern="1200" dirty="0">
              <a:solidFill>
                <a:schemeClr val="tx1"/>
              </a:solidFill>
            </a:rPr>
            <a:t>4. Cloud Analysis</a:t>
          </a:r>
        </a:p>
      </dsp:txBody>
      <dsp:txXfrm>
        <a:off x="5876097" y="19615"/>
        <a:ext cx="1693898" cy="438963"/>
      </dsp:txXfrm>
    </dsp:sp>
    <dsp:sp modelId="{17FBD1CB-5261-4B7A-B374-08633BE5E261}">
      <dsp:nvSpPr>
        <dsp:cNvPr id="0" name=""/>
        <dsp:cNvSpPr/>
      </dsp:nvSpPr>
      <dsp:spPr>
        <a:xfrm>
          <a:off x="5866154" y="490177"/>
          <a:ext cx="1713785" cy="3282350"/>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t>Access to individual level data through secure cloud location for analysis only</a:t>
          </a:r>
        </a:p>
        <a:p>
          <a:pPr marL="114300" lvl="1" indent="-114300" algn="l" defTabSz="533400">
            <a:lnSpc>
              <a:spcPct val="90000"/>
            </a:lnSpc>
            <a:spcBef>
              <a:spcPct val="0"/>
            </a:spcBef>
            <a:spcAft>
              <a:spcPct val="15000"/>
            </a:spcAft>
            <a:buChar char="•"/>
          </a:pPr>
          <a:r>
            <a:rPr lang="en-US" sz="1200" kern="1200" dirty="0"/>
            <a:t>Temporary datasets made with data dictionary</a:t>
          </a:r>
        </a:p>
        <a:p>
          <a:pPr marL="114300" lvl="1" indent="-114300" algn="l" defTabSz="533400">
            <a:lnSpc>
              <a:spcPct val="90000"/>
            </a:lnSpc>
            <a:spcBef>
              <a:spcPct val="0"/>
            </a:spcBef>
            <a:spcAft>
              <a:spcPct val="15000"/>
            </a:spcAft>
            <a:buChar char="•"/>
          </a:pPr>
          <a:r>
            <a:rPr lang="en-US" sz="1200" kern="1200" dirty="0"/>
            <a:t>Individual level analysis</a:t>
          </a:r>
        </a:p>
        <a:p>
          <a:pPr marL="228600" lvl="2" indent="-114300" algn="l" defTabSz="533400">
            <a:lnSpc>
              <a:spcPct val="90000"/>
            </a:lnSpc>
            <a:spcBef>
              <a:spcPct val="0"/>
            </a:spcBef>
            <a:spcAft>
              <a:spcPct val="15000"/>
            </a:spcAft>
            <a:buChar char="•"/>
          </a:pPr>
          <a:r>
            <a:rPr lang="en-US" sz="1200" kern="1200" dirty="0"/>
            <a:t>Regression analysis </a:t>
          </a:r>
        </a:p>
        <a:p>
          <a:pPr marL="228600" lvl="2" indent="-114300" algn="l" defTabSz="533400">
            <a:lnSpc>
              <a:spcPct val="90000"/>
            </a:lnSpc>
            <a:spcBef>
              <a:spcPct val="0"/>
            </a:spcBef>
            <a:spcAft>
              <a:spcPct val="15000"/>
            </a:spcAft>
            <a:buChar char="•"/>
          </a:pPr>
          <a:r>
            <a:rPr lang="en-US" sz="1200" kern="1200" dirty="0"/>
            <a:t>Model building</a:t>
          </a:r>
        </a:p>
        <a:p>
          <a:pPr marL="228600" lvl="2" indent="-114300" algn="l" defTabSz="533400">
            <a:lnSpc>
              <a:spcPct val="90000"/>
            </a:lnSpc>
            <a:spcBef>
              <a:spcPct val="0"/>
            </a:spcBef>
            <a:spcAft>
              <a:spcPct val="15000"/>
            </a:spcAft>
            <a:buChar char="•"/>
          </a:pPr>
          <a:r>
            <a:rPr lang="en-US" sz="1200" kern="1200" dirty="0"/>
            <a:t>No downloading</a:t>
          </a:r>
        </a:p>
        <a:p>
          <a:pPr marL="114300" lvl="1" indent="-114300" algn="l" defTabSz="533400">
            <a:lnSpc>
              <a:spcPct val="90000"/>
            </a:lnSpc>
            <a:spcBef>
              <a:spcPct val="0"/>
            </a:spcBef>
            <a:spcAft>
              <a:spcPct val="15000"/>
            </a:spcAft>
            <a:buChar char="•"/>
          </a:pPr>
          <a:r>
            <a:rPr lang="en-US" sz="1200" kern="1200" dirty="0"/>
            <a:t>IRB requirement?</a:t>
          </a:r>
        </a:p>
        <a:p>
          <a:pPr marL="114300" lvl="1" indent="-114300" algn="l" defTabSz="533400">
            <a:lnSpc>
              <a:spcPct val="90000"/>
            </a:lnSpc>
            <a:spcBef>
              <a:spcPct val="0"/>
            </a:spcBef>
            <a:spcAft>
              <a:spcPct val="15000"/>
            </a:spcAft>
            <a:buChar char="•"/>
          </a:pPr>
          <a:r>
            <a:rPr lang="en-US" sz="1200" kern="1200" dirty="0"/>
            <a:t>Varying levels of authorization depending on data level requested</a:t>
          </a:r>
        </a:p>
      </dsp:txBody>
      <dsp:txXfrm>
        <a:off x="5866154" y="490177"/>
        <a:ext cx="1713785" cy="3282350"/>
      </dsp:txXfrm>
    </dsp:sp>
    <dsp:sp modelId="{0DB7243A-C57F-4ABF-9828-013D0BB266DA}">
      <dsp:nvSpPr>
        <dsp:cNvPr id="0" name=""/>
        <dsp:cNvSpPr/>
      </dsp:nvSpPr>
      <dsp:spPr>
        <a:xfrm>
          <a:off x="7817085" y="3815"/>
          <a:ext cx="1693898" cy="438963"/>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b="0" kern="1200" dirty="0">
              <a:solidFill>
                <a:schemeClr val="tx1"/>
              </a:solidFill>
            </a:rPr>
            <a:t>5. Data Request</a:t>
          </a:r>
        </a:p>
      </dsp:txBody>
      <dsp:txXfrm>
        <a:off x="7817085" y="3815"/>
        <a:ext cx="1693898" cy="438963"/>
      </dsp:txXfrm>
    </dsp:sp>
    <dsp:sp modelId="{E0BA9673-0F52-4461-859D-CFCBA45708EE}">
      <dsp:nvSpPr>
        <dsp:cNvPr id="0" name=""/>
        <dsp:cNvSpPr/>
      </dsp:nvSpPr>
      <dsp:spPr>
        <a:xfrm>
          <a:off x="7831780" y="442779"/>
          <a:ext cx="1664509" cy="3345547"/>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t>IRB required</a:t>
          </a:r>
        </a:p>
        <a:p>
          <a:pPr marL="114300" lvl="1" indent="-114300" algn="l" defTabSz="533400">
            <a:lnSpc>
              <a:spcPct val="90000"/>
            </a:lnSpc>
            <a:spcBef>
              <a:spcPct val="0"/>
            </a:spcBef>
            <a:spcAft>
              <a:spcPct val="15000"/>
            </a:spcAft>
            <a:buChar char="•"/>
          </a:pPr>
          <a:r>
            <a:rPr lang="en-US" sz="1200" kern="1200" dirty="0"/>
            <a:t>Access to individual level data </a:t>
          </a:r>
        </a:p>
        <a:p>
          <a:pPr marL="114300" lvl="1" indent="-114300" algn="l" defTabSz="533400">
            <a:lnSpc>
              <a:spcPct val="90000"/>
            </a:lnSpc>
            <a:spcBef>
              <a:spcPct val="0"/>
            </a:spcBef>
            <a:spcAft>
              <a:spcPct val="15000"/>
            </a:spcAft>
            <a:buChar char="•"/>
          </a:pPr>
          <a:r>
            <a:rPr lang="en-US" sz="1200" kern="1200" dirty="0"/>
            <a:t>Can be downloaded for approved research</a:t>
          </a:r>
        </a:p>
        <a:p>
          <a:pPr marL="114300" lvl="1" indent="-114300" algn="l" defTabSz="533400">
            <a:lnSpc>
              <a:spcPct val="90000"/>
            </a:lnSpc>
            <a:spcBef>
              <a:spcPct val="0"/>
            </a:spcBef>
            <a:spcAft>
              <a:spcPct val="15000"/>
            </a:spcAft>
            <a:buChar char="•"/>
          </a:pPr>
          <a:r>
            <a:rPr lang="en-US" sz="1200" kern="1200" dirty="0"/>
            <a:t>Request for patient identifiers (ie. invst-led linkages)</a:t>
          </a:r>
        </a:p>
        <a:p>
          <a:pPr marL="114300" lvl="1" indent="-114300" algn="l" defTabSz="533400">
            <a:lnSpc>
              <a:spcPct val="90000"/>
            </a:lnSpc>
            <a:spcBef>
              <a:spcPct val="0"/>
            </a:spcBef>
            <a:spcAft>
              <a:spcPct val="15000"/>
            </a:spcAft>
            <a:buChar char="•"/>
          </a:pPr>
          <a:r>
            <a:rPr lang="en-US" sz="1200" kern="1200" dirty="0"/>
            <a:t>Request for contact studies (coordinate with VPR to facilitate direct cancer registry data release) </a:t>
          </a:r>
        </a:p>
      </dsp:txBody>
      <dsp:txXfrm>
        <a:off x="7831780" y="442779"/>
        <a:ext cx="1664509" cy="3345547"/>
      </dsp:txXfrm>
    </dsp:sp>
    <dsp:sp modelId="{921E287A-9EA6-4C9D-8010-9B72D7833739}">
      <dsp:nvSpPr>
        <dsp:cNvPr id="0" name=""/>
        <dsp:cNvSpPr/>
      </dsp:nvSpPr>
      <dsp:spPr>
        <a:xfrm>
          <a:off x="9748130" y="3815"/>
          <a:ext cx="1693898" cy="438963"/>
        </a:xfrm>
        <a:prstGeom prst="rect">
          <a:avLst/>
        </a:prstGeom>
        <a:solidFill>
          <a:schemeClr val="accent4"/>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kern="1200" dirty="0"/>
            <a:t>6. Public Information</a:t>
          </a:r>
        </a:p>
      </dsp:txBody>
      <dsp:txXfrm>
        <a:off x="9748130" y="3815"/>
        <a:ext cx="1693898" cy="438963"/>
      </dsp:txXfrm>
    </dsp:sp>
    <dsp:sp modelId="{D828D339-6BC3-4A5B-9850-80B28A6AB67B}">
      <dsp:nvSpPr>
        <dsp:cNvPr id="0" name=""/>
        <dsp:cNvSpPr/>
      </dsp:nvSpPr>
      <dsp:spPr>
        <a:xfrm>
          <a:off x="9748130" y="442779"/>
          <a:ext cx="1693898" cy="3345547"/>
        </a:xfrm>
        <a:prstGeom prst="rect">
          <a:avLst/>
        </a:prstGeom>
        <a:solidFill>
          <a:schemeClr val="accent4">
            <a:lumMod val="20000"/>
            <a:lumOff val="80000"/>
            <a:alpha val="9000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t>Facts &amp; Infographics</a:t>
          </a:r>
        </a:p>
        <a:p>
          <a:pPr marL="114300" lvl="1" indent="-114300" algn="l" defTabSz="533400">
            <a:lnSpc>
              <a:spcPct val="90000"/>
            </a:lnSpc>
            <a:spcBef>
              <a:spcPct val="0"/>
            </a:spcBef>
            <a:spcAft>
              <a:spcPct val="15000"/>
            </a:spcAft>
            <a:buChar char="•"/>
          </a:pPr>
          <a:r>
            <a:rPr lang="en-US" sz="1200" kern="1200" dirty="0"/>
            <a:t>Visual presentation</a:t>
          </a:r>
        </a:p>
        <a:p>
          <a:pPr marL="114300" lvl="1" indent="-114300" algn="l" defTabSz="533400">
            <a:lnSpc>
              <a:spcPct val="90000"/>
            </a:lnSpc>
            <a:spcBef>
              <a:spcPct val="0"/>
            </a:spcBef>
            <a:spcAft>
              <a:spcPct val="15000"/>
            </a:spcAft>
            <a:buChar char="•"/>
          </a:pPr>
          <a:r>
            <a:rPr lang="en-US" sz="1200" kern="1200" dirty="0"/>
            <a:t>Linked to #2 or NCI public facing platform</a:t>
          </a:r>
        </a:p>
      </dsp:txBody>
      <dsp:txXfrm>
        <a:off x="9748130" y="442779"/>
        <a:ext cx="1693898" cy="33455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AE16B2-C4B0-4BA5-AEE8-C27C55D92C65}">
      <dsp:nvSpPr>
        <dsp:cNvPr id="0" name=""/>
        <dsp:cNvSpPr/>
      </dsp:nvSpPr>
      <dsp:spPr>
        <a:xfrm flipH="1">
          <a:off x="0" y="0"/>
          <a:ext cx="1694192" cy="694894"/>
        </a:xfrm>
        <a:prstGeom prst="rightArrow">
          <a:avLst>
            <a:gd name="adj1" fmla="val 75000"/>
            <a:gd name="adj2" fmla="val 50000"/>
          </a:avLst>
        </a:prstGeom>
        <a:solidFill>
          <a:schemeClr val="bg1"/>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 tIns="7620" rIns="91440" bIns="7620" numCol="1" spcCol="1270" anchor="ctr" anchorCtr="0">
          <a:noAutofit/>
        </a:bodyPr>
        <a:lstStyle/>
        <a:p>
          <a:pPr marL="114300" lvl="1" indent="-114300" algn="r" defTabSz="533400">
            <a:lnSpc>
              <a:spcPct val="90000"/>
            </a:lnSpc>
            <a:spcBef>
              <a:spcPct val="0"/>
            </a:spcBef>
            <a:spcAft>
              <a:spcPct val="15000"/>
            </a:spcAft>
            <a:buNone/>
          </a:pPr>
          <a:r>
            <a:rPr lang="en-US" sz="1200" kern="1200" dirty="0"/>
            <a:t>Birth Records, Blood spots)</a:t>
          </a:r>
        </a:p>
      </dsp:txBody>
      <dsp:txXfrm>
        <a:off x="260585" y="86862"/>
        <a:ext cx="1433607" cy="521170"/>
      </dsp:txXfrm>
    </dsp:sp>
    <dsp:sp modelId="{A0342C14-1CBB-4EDE-8C6E-F92265ED8500}">
      <dsp:nvSpPr>
        <dsp:cNvPr id="0" name=""/>
        <dsp:cNvSpPr/>
      </dsp:nvSpPr>
      <dsp:spPr>
        <a:xfrm>
          <a:off x="1681124" y="0"/>
          <a:ext cx="1465406" cy="694894"/>
        </a:xfrm>
        <a:prstGeom prst="roundRect">
          <a:avLst/>
        </a:prstGeom>
        <a:solidFill>
          <a:schemeClr val="bg1">
            <a:lumMod val="85000"/>
          </a:schemeClr>
        </a:solidFill>
        <a:ln w="381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Selected state vital records</a:t>
          </a:r>
        </a:p>
      </dsp:txBody>
      <dsp:txXfrm>
        <a:off x="1715046" y="33922"/>
        <a:ext cx="1397562" cy="627050"/>
      </dsp:txXfrm>
    </dsp:sp>
    <dsp:sp modelId="{A50674A4-3026-475A-9236-30A10E5E272B}">
      <dsp:nvSpPr>
        <dsp:cNvPr id="0" name=""/>
        <dsp:cNvSpPr/>
      </dsp:nvSpPr>
      <dsp:spPr>
        <a:xfrm flipH="1">
          <a:off x="0" y="728378"/>
          <a:ext cx="1794909" cy="694894"/>
        </a:xfrm>
        <a:prstGeom prst="rightArrow">
          <a:avLst>
            <a:gd name="adj1" fmla="val 75000"/>
            <a:gd name="adj2" fmla="val 50000"/>
          </a:avLst>
        </a:prstGeom>
        <a:solidFill>
          <a:schemeClr val="bg1"/>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5" tIns="8255" rIns="182880" bIns="8255" numCol="1" spcCol="1270" anchor="ctr" anchorCtr="0">
          <a:noAutofit/>
        </a:bodyPr>
        <a:lstStyle/>
        <a:p>
          <a:pPr marL="114300" lvl="1" indent="-114300" algn="r" defTabSz="577850">
            <a:lnSpc>
              <a:spcPct val="90000"/>
            </a:lnSpc>
            <a:spcBef>
              <a:spcPct val="0"/>
            </a:spcBef>
            <a:spcAft>
              <a:spcPct val="15000"/>
            </a:spcAft>
            <a:buNone/>
          </a:pPr>
          <a:r>
            <a:rPr lang="en-US" sz="1300" kern="1200" dirty="0"/>
            <a:t>Long-term follow-up center, AACCR</a:t>
          </a:r>
        </a:p>
      </dsp:txBody>
      <dsp:txXfrm>
        <a:off x="260585" y="815240"/>
        <a:ext cx="1534324" cy="521170"/>
      </dsp:txXfrm>
    </dsp:sp>
    <dsp:sp modelId="{149BBDAD-8155-4695-BDE3-065D8125DFC4}">
      <dsp:nvSpPr>
        <dsp:cNvPr id="0" name=""/>
        <dsp:cNvSpPr/>
      </dsp:nvSpPr>
      <dsp:spPr>
        <a:xfrm>
          <a:off x="1676464" y="723576"/>
          <a:ext cx="1465406" cy="694894"/>
        </a:xfrm>
        <a:prstGeom prst="round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Children’s Oncology Group</a:t>
          </a:r>
        </a:p>
      </dsp:txBody>
      <dsp:txXfrm>
        <a:off x="1710386" y="757498"/>
        <a:ext cx="1397562" cy="6270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AE16B2-C4B0-4BA5-AEE8-C27C55D92C65}">
      <dsp:nvSpPr>
        <dsp:cNvPr id="0" name=""/>
        <dsp:cNvSpPr/>
      </dsp:nvSpPr>
      <dsp:spPr>
        <a:xfrm>
          <a:off x="1392135" y="12519"/>
          <a:ext cx="2088203" cy="911381"/>
        </a:xfrm>
        <a:prstGeom prst="rightArrow">
          <a:avLst>
            <a:gd name="adj1" fmla="val 75000"/>
            <a:gd name="adj2" fmla="val 50000"/>
          </a:avLst>
        </a:prstGeom>
        <a:solidFill>
          <a:schemeClr val="bg1"/>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0" algn="l" defTabSz="533400">
            <a:lnSpc>
              <a:spcPct val="90000"/>
            </a:lnSpc>
            <a:spcBef>
              <a:spcPct val="0"/>
            </a:spcBef>
            <a:spcAft>
              <a:spcPct val="15000"/>
            </a:spcAft>
            <a:buNone/>
          </a:pPr>
          <a:r>
            <a:rPr lang="en-US" sz="1200" kern="1200" dirty="0">
              <a:solidFill>
                <a:schemeClr val="tx1"/>
              </a:solidFill>
            </a:rPr>
            <a:t>Residential Hx, financial toxicity, social determinants of health</a:t>
          </a:r>
        </a:p>
      </dsp:txBody>
      <dsp:txXfrm>
        <a:off x="1392135" y="126442"/>
        <a:ext cx="1746435" cy="683535"/>
      </dsp:txXfrm>
    </dsp:sp>
    <dsp:sp modelId="{A0342C14-1CBB-4EDE-8C6E-F92265ED8500}">
      <dsp:nvSpPr>
        <dsp:cNvPr id="0" name=""/>
        <dsp:cNvSpPr/>
      </dsp:nvSpPr>
      <dsp:spPr>
        <a:xfrm>
          <a:off x="0" y="11279"/>
          <a:ext cx="1392135" cy="911381"/>
        </a:xfrm>
        <a:prstGeom prst="round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rPr>
            <a:t>Lexis Nexis</a:t>
          </a:r>
        </a:p>
      </dsp:txBody>
      <dsp:txXfrm>
        <a:off x="44490" y="55769"/>
        <a:ext cx="1303155" cy="822401"/>
      </dsp:txXfrm>
    </dsp:sp>
    <dsp:sp modelId="{A50674A4-3026-475A-9236-30A10E5E272B}">
      <dsp:nvSpPr>
        <dsp:cNvPr id="0" name=""/>
        <dsp:cNvSpPr/>
      </dsp:nvSpPr>
      <dsp:spPr>
        <a:xfrm>
          <a:off x="1392135" y="958496"/>
          <a:ext cx="2088203" cy="911381"/>
        </a:xfrm>
        <a:prstGeom prst="rightArrow">
          <a:avLst>
            <a:gd name="adj1" fmla="val 75000"/>
            <a:gd name="adj2" fmla="val 50000"/>
          </a:avLst>
        </a:prstGeom>
        <a:solidFill>
          <a:schemeClr val="bg1">
            <a:alpha val="9000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marL="173038" lvl="1" indent="0" algn="l" defTabSz="622300">
            <a:lnSpc>
              <a:spcPct val="90000"/>
            </a:lnSpc>
            <a:spcBef>
              <a:spcPct val="0"/>
            </a:spcBef>
            <a:spcAft>
              <a:spcPct val="15000"/>
            </a:spcAft>
            <a:buNone/>
          </a:pPr>
          <a:r>
            <a:rPr lang="en-US" sz="1400" kern="1200" dirty="0">
              <a:solidFill>
                <a:schemeClr val="tx1"/>
              </a:solidFill>
            </a:rPr>
            <a:t>State vital records, NDI</a:t>
          </a:r>
        </a:p>
      </dsp:txBody>
      <dsp:txXfrm>
        <a:off x="1392135" y="1072419"/>
        <a:ext cx="1746435" cy="683535"/>
      </dsp:txXfrm>
    </dsp:sp>
    <dsp:sp modelId="{149BBDAD-8155-4695-BDE3-065D8125DFC4}">
      <dsp:nvSpPr>
        <dsp:cNvPr id="0" name=""/>
        <dsp:cNvSpPr/>
      </dsp:nvSpPr>
      <dsp:spPr>
        <a:xfrm>
          <a:off x="0" y="958496"/>
          <a:ext cx="1392135" cy="911381"/>
        </a:xfrm>
        <a:prstGeom prst="round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Operational Linkages</a:t>
          </a:r>
        </a:p>
      </dsp:txBody>
      <dsp:txXfrm>
        <a:off x="44490" y="1002986"/>
        <a:ext cx="1303155" cy="8224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AE16B2-C4B0-4BA5-AEE8-C27C55D92C65}">
      <dsp:nvSpPr>
        <dsp:cNvPr id="0" name=""/>
        <dsp:cNvSpPr/>
      </dsp:nvSpPr>
      <dsp:spPr>
        <a:xfrm>
          <a:off x="1417452" y="0"/>
          <a:ext cx="2126179" cy="987015"/>
        </a:xfrm>
        <a:prstGeom prst="rightArrow">
          <a:avLst>
            <a:gd name="adj1" fmla="val 75000"/>
            <a:gd name="adj2" fmla="val 50000"/>
          </a:avLst>
        </a:prstGeom>
        <a:solidFill>
          <a:schemeClr val="bg1"/>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173038" lvl="1" indent="0" algn="l" defTabSz="622300">
            <a:lnSpc>
              <a:spcPct val="90000"/>
            </a:lnSpc>
            <a:spcBef>
              <a:spcPct val="0"/>
            </a:spcBef>
            <a:spcAft>
              <a:spcPts val="0"/>
            </a:spcAft>
            <a:buNone/>
          </a:pPr>
          <a:r>
            <a:rPr lang="en-US" sz="1400" kern="1200" dirty="0">
              <a:solidFill>
                <a:schemeClr val="tx1"/>
              </a:solidFill>
            </a:rPr>
            <a:t>Consolidated data, Text Documentation</a:t>
          </a:r>
        </a:p>
      </dsp:txBody>
      <dsp:txXfrm>
        <a:off x="1417452" y="123377"/>
        <a:ext cx="1756048" cy="740261"/>
      </dsp:txXfrm>
    </dsp:sp>
    <dsp:sp modelId="{A0342C14-1CBB-4EDE-8C6E-F92265ED8500}">
      <dsp:nvSpPr>
        <dsp:cNvPr id="0" name=""/>
        <dsp:cNvSpPr/>
      </dsp:nvSpPr>
      <dsp:spPr>
        <a:xfrm>
          <a:off x="63296" y="0"/>
          <a:ext cx="1417452" cy="987015"/>
        </a:xfrm>
        <a:prstGeom prst="round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ts val="0"/>
            </a:spcAft>
            <a:buNone/>
          </a:pPr>
          <a:r>
            <a:rPr lang="en-US" sz="1400" kern="1200" dirty="0">
              <a:solidFill>
                <a:schemeClr val="tx1"/>
              </a:solidFill>
            </a:rPr>
            <a:t>Demographic Characterization</a:t>
          </a:r>
        </a:p>
      </dsp:txBody>
      <dsp:txXfrm>
        <a:off x="111478" y="48182"/>
        <a:ext cx="1321088" cy="89065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AE16B2-C4B0-4BA5-AEE8-C27C55D92C65}">
      <dsp:nvSpPr>
        <dsp:cNvPr id="0" name=""/>
        <dsp:cNvSpPr/>
      </dsp:nvSpPr>
      <dsp:spPr>
        <a:xfrm flipH="1">
          <a:off x="0" y="0"/>
          <a:ext cx="1895291" cy="688304"/>
        </a:xfrm>
        <a:prstGeom prst="rightArrow">
          <a:avLst>
            <a:gd name="adj1" fmla="val 75000"/>
            <a:gd name="adj2" fmla="val 50000"/>
          </a:avLst>
        </a:prstGeom>
        <a:solidFill>
          <a:schemeClr val="bg1"/>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85" tIns="6985" rIns="365760" bIns="6985" numCol="1" spcCol="1270" anchor="ctr" anchorCtr="0">
          <a:noAutofit/>
        </a:bodyPr>
        <a:lstStyle/>
        <a:p>
          <a:pPr marL="57150" lvl="1" indent="-57150" algn="ctr" defTabSz="488950">
            <a:lnSpc>
              <a:spcPct val="90000"/>
            </a:lnSpc>
            <a:spcBef>
              <a:spcPct val="0"/>
            </a:spcBef>
            <a:spcAft>
              <a:spcPct val="15000"/>
            </a:spcAft>
            <a:buNone/>
          </a:pPr>
          <a:r>
            <a:rPr lang="en-US" sz="1100" kern="1200" dirty="0"/>
            <a:t>FMI, Caris, Project Every, Child, CCSS,, etc</a:t>
          </a:r>
        </a:p>
      </dsp:txBody>
      <dsp:txXfrm>
        <a:off x="258114" y="86038"/>
        <a:ext cx="1637177" cy="516228"/>
      </dsp:txXfrm>
    </dsp:sp>
    <dsp:sp modelId="{A0342C14-1CBB-4EDE-8C6E-F92265ED8500}">
      <dsp:nvSpPr>
        <dsp:cNvPr id="0" name=""/>
        <dsp:cNvSpPr/>
      </dsp:nvSpPr>
      <dsp:spPr>
        <a:xfrm>
          <a:off x="1680122" y="0"/>
          <a:ext cx="1460455" cy="688304"/>
        </a:xfrm>
        <a:prstGeom prst="roundRect">
          <a:avLst/>
        </a:prstGeom>
        <a:solidFill>
          <a:schemeClr val="bg1">
            <a:lumMod val="85000"/>
          </a:schemeClr>
        </a:solidFill>
        <a:ln w="381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Genomic &amp; Genetic Data</a:t>
          </a:r>
        </a:p>
      </dsp:txBody>
      <dsp:txXfrm>
        <a:off x="1713722" y="33600"/>
        <a:ext cx="1393255" cy="6211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AE16B2-C4B0-4BA5-AEE8-C27C55D92C65}">
      <dsp:nvSpPr>
        <dsp:cNvPr id="0" name=""/>
        <dsp:cNvSpPr/>
      </dsp:nvSpPr>
      <dsp:spPr>
        <a:xfrm flipH="1">
          <a:off x="0" y="0"/>
          <a:ext cx="2190683" cy="688304"/>
        </a:xfrm>
        <a:prstGeom prst="rightArrow">
          <a:avLst>
            <a:gd name="adj1" fmla="val 75000"/>
            <a:gd name="adj2" fmla="val 50000"/>
          </a:avLst>
        </a:prstGeom>
        <a:solidFill>
          <a:schemeClr val="bg1"/>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548640" bIns="8890" numCol="1" spcCol="1270" anchor="ctr" anchorCtr="0">
          <a:noAutofit/>
        </a:bodyPr>
        <a:lstStyle/>
        <a:p>
          <a:pPr marL="114300" lvl="1" indent="-114300" algn="r" defTabSz="622300">
            <a:lnSpc>
              <a:spcPct val="90000"/>
            </a:lnSpc>
            <a:spcBef>
              <a:spcPct val="0"/>
            </a:spcBef>
            <a:spcAft>
              <a:spcPct val="15000"/>
            </a:spcAft>
            <a:buNone/>
          </a:pPr>
          <a:r>
            <a:rPr lang="en-US" sz="1400" kern="1200" dirty="0"/>
            <a:t>Medicaid, UHC</a:t>
          </a:r>
        </a:p>
      </dsp:txBody>
      <dsp:txXfrm>
        <a:off x="258114" y="86038"/>
        <a:ext cx="1932569" cy="516228"/>
      </dsp:txXfrm>
    </dsp:sp>
    <dsp:sp modelId="{A0342C14-1CBB-4EDE-8C6E-F92265ED8500}">
      <dsp:nvSpPr>
        <dsp:cNvPr id="0" name=""/>
        <dsp:cNvSpPr/>
      </dsp:nvSpPr>
      <dsp:spPr>
        <a:xfrm>
          <a:off x="1686891" y="0"/>
          <a:ext cx="1460455" cy="688304"/>
        </a:xfrm>
        <a:prstGeom prst="roundRect">
          <a:avLst/>
        </a:prstGeom>
        <a:solidFill>
          <a:schemeClr val="bg1">
            <a:lumMod val="85000"/>
          </a:schemeClr>
        </a:solidFill>
        <a:ln w="381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Claims</a:t>
          </a:r>
          <a:endParaRPr lang="en-US" sz="1600" kern="1200" dirty="0">
            <a:solidFill>
              <a:schemeClr val="tx1"/>
            </a:solidFill>
          </a:endParaRPr>
        </a:p>
      </dsp:txBody>
      <dsp:txXfrm>
        <a:off x="1720491" y="33600"/>
        <a:ext cx="1393255" cy="62110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AE16B2-C4B0-4BA5-AEE8-C27C55D92C65}">
      <dsp:nvSpPr>
        <dsp:cNvPr id="0" name=""/>
        <dsp:cNvSpPr/>
      </dsp:nvSpPr>
      <dsp:spPr>
        <a:xfrm flipH="1">
          <a:off x="0" y="0"/>
          <a:ext cx="2190683" cy="688304"/>
        </a:xfrm>
        <a:prstGeom prst="rightArrow">
          <a:avLst>
            <a:gd name="adj1" fmla="val 75000"/>
            <a:gd name="adj2" fmla="val 50000"/>
          </a:avLst>
        </a:prstGeom>
        <a:solidFill>
          <a:schemeClr val="bg1"/>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 tIns="7620" rIns="548640" bIns="7620" numCol="1" spcCol="1270" anchor="ctr" anchorCtr="0">
          <a:noAutofit/>
        </a:bodyPr>
        <a:lstStyle/>
        <a:p>
          <a:pPr marL="114300" lvl="1" indent="-114300" algn="r" defTabSz="533400">
            <a:lnSpc>
              <a:spcPct val="90000"/>
            </a:lnSpc>
            <a:spcBef>
              <a:spcPct val="0"/>
            </a:spcBef>
            <a:spcAft>
              <a:spcPct val="15000"/>
            </a:spcAft>
            <a:buNone/>
          </a:pPr>
          <a:r>
            <a:rPr lang="en-US" sz="1200" kern="1200" dirty="0"/>
            <a:t>CVS, Walgreens/ Riteaid/UHC PBM</a:t>
          </a:r>
        </a:p>
      </dsp:txBody>
      <dsp:txXfrm>
        <a:off x="258114" y="86038"/>
        <a:ext cx="1932569" cy="516228"/>
      </dsp:txXfrm>
    </dsp:sp>
    <dsp:sp modelId="{A0342C14-1CBB-4EDE-8C6E-F92265ED8500}">
      <dsp:nvSpPr>
        <dsp:cNvPr id="0" name=""/>
        <dsp:cNvSpPr/>
      </dsp:nvSpPr>
      <dsp:spPr>
        <a:xfrm>
          <a:off x="1686891" y="0"/>
          <a:ext cx="1460455" cy="688304"/>
        </a:xfrm>
        <a:prstGeom prst="roundRect">
          <a:avLst/>
        </a:prstGeom>
        <a:solidFill>
          <a:schemeClr val="bg1">
            <a:lumMod val="85000"/>
          </a:schemeClr>
        </a:solidFill>
        <a:ln w="381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Pharmacy</a:t>
          </a:r>
          <a:endParaRPr lang="en-US" sz="1600" kern="1200" dirty="0">
            <a:solidFill>
              <a:schemeClr val="tx1"/>
            </a:solidFill>
          </a:endParaRPr>
        </a:p>
      </dsp:txBody>
      <dsp:txXfrm>
        <a:off x="1720491" y="33600"/>
        <a:ext cx="1393255" cy="62110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B1A7B8-78F1-4E68-A788-8918005A58DC}">
      <dsp:nvSpPr>
        <dsp:cNvPr id="0" name=""/>
        <dsp:cNvSpPr/>
      </dsp:nvSpPr>
      <dsp:spPr>
        <a:xfrm>
          <a:off x="55" y="130869"/>
          <a:ext cx="5330549" cy="5760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Metadata</a:t>
          </a:r>
        </a:p>
      </dsp:txBody>
      <dsp:txXfrm>
        <a:off x="55" y="130869"/>
        <a:ext cx="5330549" cy="576000"/>
      </dsp:txXfrm>
    </dsp:sp>
    <dsp:sp modelId="{48DD9C25-4955-4D5F-9D06-916CD99ADAB6}">
      <dsp:nvSpPr>
        <dsp:cNvPr id="0" name=""/>
        <dsp:cNvSpPr/>
      </dsp:nvSpPr>
      <dsp:spPr>
        <a:xfrm>
          <a:off x="55" y="706869"/>
          <a:ext cx="5330549" cy="351360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Ensure consistency across coding with an initial focus on mapping histologies across clinical and surveillance schema and identifying specific cancers that may need further assessment </a:t>
          </a:r>
        </a:p>
        <a:p>
          <a:pPr marL="228600" lvl="1" indent="-228600" algn="l" defTabSz="889000">
            <a:lnSpc>
              <a:spcPct val="90000"/>
            </a:lnSpc>
            <a:spcBef>
              <a:spcPct val="0"/>
            </a:spcBef>
            <a:spcAft>
              <a:spcPct val="15000"/>
            </a:spcAft>
            <a:buChar char="•"/>
          </a:pPr>
          <a:r>
            <a:rPr lang="en-US" sz="2000" kern="1200" dirty="0"/>
            <a:t>Identify and recommend new data to be captured by registries </a:t>
          </a:r>
        </a:p>
        <a:p>
          <a:pPr marL="457200" lvl="2" indent="-228600" algn="l" defTabSz="889000">
            <a:lnSpc>
              <a:spcPct val="90000"/>
            </a:lnSpc>
            <a:spcBef>
              <a:spcPct val="0"/>
            </a:spcBef>
            <a:spcAft>
              <a:spcPct val="15000"/>
            </a:spcAft>
            <a:buChar char="•"/>
          </a:pPr>
          <a:r>
            <a:rPr lang="en-US" sz="2000" kern="1200" dirty="0"/>
            <a:t>Should coordinate with the NCI CCDI Clinical Phenomic Data Recommendations</a:t>
          </a:r>
        </a:p>
        <a:p>
          <a:pPr marL="228600" lvl="1" indent="-228600" algn="l" defTabSz="889000">
            <a:lnSpc>
              <a:spcPct val="90000"/>
            </a:lnSpc>
            <a:spcBef>
              <a:spcPct val="0"/>
            </a:spcBef>
            <a:spcAft>
              <a:spcPct val="15000"/>
            </a:spcAft>
            <a:buChar char="•"/>
          </a:pPr>
          <a:r>
            <a:rPr lang="en-US" sz="2000" kern="1200" dirty="0"/>
            <a:t>Three initial sub-groups: Brain &amp; CNS; Hematopoietics; Solid Tumors</a:t>
          </a:r>
        </a:p>
      </dsp:txBody>
      <dsp:txXfrm>
        <a:off x="55" y="706869"/>
        <a:ext cx="5330549" cy="3513600"/>
      </dsp:txXfrm>
    </dsp:sp>
    <dsp:sp modelId="{5CAEB427-9F80-4A8F-8908-E2046B562009}">
      <dsp:nvSpPr>
        <dsp:cNvPr id="0" name=""/>
        <dsp:cNvSpPr/>
      </dsp:nvSpPr>
      <dsp:spPr>
        <a:xfrm>
          <a:off x="6076881" y="130869"/>
          <a:ext cx="5330549" cy="576000"/>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Genomics &amp; Biospecimens</a:t>
          </a:r>
        </a:p>
      </dsp:txBody>
      <dsp:txXfrm>
        <a:off x="6076881" y="130869"/>
        <a:ext cx="5330549" cy="576000"/>
      </dsp:txXfrm>
    </dsp:sp>
    <dsp:sp modelId="{F699D592-BF91-4F5E-A844-1D62F9A174BD}">
      <dsp:nvSpPr>
        <dsp:cNvPr id="0" name=""/>
        <dsp:cNvSpPr/>
      </dsp:nvSpPr>
      <dsp:spPr>
        <a:xfrm>
          <a:off x="6076881" y="706869"/>
          <a:ext cx="5330549" cy="3513600"/>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Identify sources of biospecimens and genomic and genetic data from NCCR patients and provide strategic planning for the cataloging, sharing, linking, integration and analysis through collaborations and partnerships.</a:t>
          </a:r>
        </a:p>
        <a:p>
          <a:pPr marL="457200" lvl="2" indent="-228600" algn="l" defTabSz="889000">
            <a:lnSpc>
              <a:spcPct val="90000"/>
            </a:lnSpc>
            <a:spcBef>
              <a:spcPct val="0"/>
            </a:spcBef>
            <a:spcAft>
              <a:spcPct val="15000"/>
            </a:spcAft>
            <a:buChar char="•"/>
          </a:pPr>
          <a:r>
            <a:rPr lang="en-US" sz="2000" kern="1200" dirty="0"/>
            <a:t>Develop a process of linkage and access with groups holding genomic data on NCCR partnerships. </a:t>
          </a:r>
        </a:p>
        <a:p>
          <a:pPr marL="457200" lvl="2" indent="-228600" algn="l" defTabSz="889000">
            <a:lnSpc>
              <a:spcPct val="90000"/>
            </a:lnSpc>
            <a:spcBef>
              <a:spcPct val="0"/>
            </a:spcBef>
            <a:spcAft>
              <a:spcPct val="15000"/>
            </a:spcAft>
            <a:buChar char="•"/>
          </a:pPr>
          <a:r>
            <a:rPr lang="en-US" sz="2000" kern="1200" dirty="0"/>
            <a:t>Opportunity to leverage the SEER VTR process for accessing specimens outside the COG environment</a:t>
          </a:r>
        </a:p>
      </dsp:txBody>
      <dsp:txXfrm>
        <a:off x="6076881" y="706869"/>
        <a:ext cx="5330549" cy="35136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395ECD-9C00-4328-84E1-88D211F34A61}">
      <dsp:nvSpPr>
        <dsp:cNvPr id="0" name=""/>
        <dsp:cNvSpPr/>
      </dsp:nvSpPr>
      <dsp:spPr>
        <a:xfrm>
          <a:off x="55" y="52947"/>
          <a:ext cx="5330549" cy="6048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a:t>Data Access/Data Release</a:t>
          </a:r>
        </a:p>
      </dsp:txBody>
      <dsp:txXfrm>
        <a:off x="55" y="52947"/>
        <a:ext cx="5330549" cy="604800"/>
      </dsp:txXfrm>
    </dsp:sp>
    <dsp:sp modelId="{A0A2BD1E-9D37-4881-A661-2E68AD47741C}">
      <dsp:nvSpPr>
        <dsp:cNvPr id="0" name=""/>
        <dsp:cNvSpPr/>
      </dsp:nvSpPr>
      <dsp:spPr>
        <a:xfrm>
          <a:off x="55" y="657747"/>
          <a:ext cx="5330549" cy="3640642"/>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Develop the policies, procedures and infrastructure to support efficient, confidential and secure data submission, access and release/use for the NCCR.</a:t>
          </a:r>
        </a:p>
        <a:p>
          <a:pPr marL="457200" lvl="2" indent="-228600" algn="l" defTabSz="933450">
            <a:lnSpc>
              <a:spcPct val="90000"/>
            </a:lnSpc>
            <a:spcBef>
              <a:spcPct val="0"/>
            </a:spcBef>
            <a:spcAft>
              <a:spcPct val="15000"/>
            </a:spcAft>
            <a:buChar char="•"/>
          </a:pPr>
          <a:r>
            <a:rPr lang="en-US" sz="2100" kern="1200" dirty="0"/>
            <a:t>Registry access to linked data</a:t>
          </a:r>
        </a:p>
        <a:p>
          <a:pPr marL="457200" lvl="2" indent="-228600" algn="l" defTabSz="933450">
            <a:lnSpc>
              <a:spcPct val="90000"/>
            </a:lnSpc>
            <a:spcBef>
              <a:spcPct val="0"/>
            </a:spcBef>
            <a:spcAft>
              <a:spcPct val="15000"/>
            </a:spcAft>
            <a:buChar char="•"/>
          </a:pPr>
          <a:r>
            <a:rPr lang="en-US" sz="2100" kern="1200" dirty="0"/>
            <a:t>IRB applications and review (modeled after VPR)</a:t>
          </a:r>
        </a:p>
      </dsp:txBody>
      <dsp:txXfrm>
        <a:off x="55" y="657747"/>
        <a:ext cx="5330549" cy="3640642"/>
      </dsp:txXfrm>
    </dsp:sp>
    <dsp:sp modelId="{98E4317D-D91E-483B-A1AA-79224088089C}">
      <dsp:nvSpPr>
        <dsp:cNvPr id="0" name=""/>
        <dsp:cNvSpPr/>
      </dsp:nvSpPr>
      <dsp:spPr>
        <a:xfrm>
          <a:off x="6076881" y="52947"/>
          <a:ext cx="5330549" cy="604800"/>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a:t>Data Products</a:t>
          </a:r>
        </a:p>
      </dsp:txBody>
      <dsp:txXfrm>
        <a:off x="6076881" y="52947"/>
        <a:ext cx="5330549" cy="604800"/>
      </dsp:txXfrm>
    </dsp:sp>
    <dsp:sp modelId="{0B6D75C9-840B-4AA1-95B6-6EF2B4E10560}">
      <dsp:nvSpPr>
        <dsp:cNvPr id="0" name=""/>
        <dsp:cNvSpPr/>
      </dsp:nvSpPr>
      <dsp:spPr>
        <a:xfrm>
          <a:off x="6076881" y="657747"/>
          <a:ext cx="5330549" cy="3640642"/>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Comprehensively identify the data utilization potential for the NCCR and develop innovative NCCR data output products that maximally utilizes NCCR data and meet the research needs of the pediatric and AYA cancer research community, while assuring compliance with all data use and protection requirements</a:t>
          </a:r>
        </a:p>
        <a:p>
          <a:pPr marL="457200" lvl="2" indent="-228600" algn="l" defTabSz="933450">
            <a:lnSpc>
              <a:spcPct val="90000"/>
            </a:lnSpc>
            <a:spcBef>
              <a:spcPct val="0"/>
            </a:spcBef>
            <a:spcAft>
              <a:spcPct val="15000"/>
            </a:spcAft>
            <a:buChar char="•"/>
          </a:pPr>
          <a:r>
            <a:rPr lang="en-US" sz="2100" kern="1200" dirty="0"/>
            <a:t>NCCR Basic Data Set (PED*Explorer)</a:t>
          </a:r>
        </a:p>
        <a:p>
          <a:pPr marL="457200" lvl="2" indent="-228600" algn="l" defTabSz="933450">
            <a:lnSpc>
              <a:spcPct val="90000"/>
            </a:lnSpc>
            <a:spcBef>
              <a:spcPct val="0"/>
            </a:spcBef>
            <a:spcAft>
              <a:spcPct val="15000"/>
            </a:spcAft>
            <a:buChar char="•"/>
          </a:pPr>
          <a:r>
            <a:rPr lang="en-US" sz="2100" kern="1200" dirty="0"/>
            <a:t>4 Tiered data products (basic + linked datasets)</a:t>
          </a:r>
        </a:p>
      </dsp:txBody>
      <dsp:txXfrm>
        <a:off x="6076881" y="657747"/>
        <a:ext cx="5330549" cy="364064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1F6F53B-972C-4F9A-8511-481D3D2EECC5}"/>
              </a:ext>
            </a:extLst>
          </p:cNvPr>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D6FA893-F42D-4B6C-AFF0-A55B2967710A}"/>
              </a:ext>
            </a:extLst>
          </p:cNvPr>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A6C43C90-11D5-439E-BFFE-0B576887A7D9}" type="datetimeFigureOut">
              <a:rPr lang="en-US" smtClean="0"/>
              <a:pPr/>
              <a:t>2/8/2021</a:t>
            </a:fld>
            <a:endParaRPr lang="en-US" dirty="0"/>
          </a:p>
        </p:txBody>
      </p:sp>
      <p:sp>
        <p:nvSpPr>
          <p:cNvPr id="4" name="Footer Placeholder 3">
            <a:extLst>
              <a:ext uri="{FF2B5EF4-FFF2-40B4-BE49-F238E27FC236}">
                <a16:creationId xmlns:a16="http://schemas.microsoft.com/office/drawing/2014/main" id="{9CDD12B3-BBBD-4427-810C-8D738CB65DE4}"/>
              </a:ext>
            </a:extLst>
          </p:cNvPr>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533EFF4-996E-4844-BD7B-02AB8252EC14}"/>
              </a:ext>
            </a:extLst>
          </p:cNvPr>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B10A3B6A-6D41-47DC-9A71-A8BE5DA144D3}" type="slidenum">
              <a:rPr lang="en-US" smtClean="0"/>
              <a:pPr/>
              <a:t>‹#›</a:t>
            </a:fld>
            <a:endParaRPr lang="en-US" dirty="0"/>
          </a:p>
        </p:txBody>
      </p:sp>
    </p:spTree>
    <p:extLst>
      <p:ext uri="{BB962C8B-B14F-4D97-AF65-F5344CB8AC3E}">
        <p14:creationId xmlns:p14="http://schemas.microsoft.com/office/powerpoint/2010/main" val="39034536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2329" cy="463696"/>
          </a:xfrm>
          <a:prstGeom prst="rect">
            <a:avLst/>
          </a:prstGeom>
        </p:spPr>
        <p:txBody>
          <a:bodyPr vert="horz" lIns="90763" tIns="45382" rIns="90763" bIns="45382" rtlCol="0"/>
          <a:lstStyle>
            <a:lvl1pPr algn="l">
              <a:defRPr sz="1200"/>
            </a:lvl1pPr>
          </a:lstStyle>
          <a:p>
            <a:endParaRPr lang="en-US" dirty="0"/>
          </a:p>
        </p:txBody>
      </p:sp>
      <p:sp>
        <p:nvSpPr>
          <p:cNvPr id="3" name="Date Placeholder 2"/>
          <p:cNvSpPr>
            <a:spLocks noGrp="1"/>
          </p:cNvSpPr>
          <p:nvPr>
            <p:ph type="dt" idx="1"/>
          </p:nvPr>
        </p:nvSpPr>
        <p:spPr>
          <a:xfrm>
            <a:off x="3936173" y="1"/>
            <a:ext cx="3012329" cy="463696"/>
          </a:xfrm>
          <a:prstGeom prst="rect">
            <a:avLst/>
          </a:prstGeom>
        </p:spPr>
        <p:txBody>
          <a:bodyPr vert="horz" lIns="90763" tIns="45382" rIns="90763" bIns="45382" rtlCol="0"/>
          <a:lstStyle>
            <a:lvl1pPr algn="r">
              <a:defRPr sz="1200"/>
            </a:lvl1pPr>
          </a:lstStyle>
          <a:p>
            <a:fld id="{ECEB01A9-FB22-49D3-B58D-8A2D17B9ACFD}" type="datetimeFigureOut">
              <a:rPr lang="en-US" smtClean="0"/>
              <a:pPr/>
              <a:t>2/8/2021</a:t>
            </a:fld>
            <a:endParaRPr lang="en-US" dirty="0"/>
          </a:p>
        </p:txBody>
      </p:sp>
      <p:sp>
        <p:nvSpPr>
          <p:cNvPr id="4" name="Slide Image Placeholder 3"/>
          <p:cNvSpPr>
            <a:spLocks noGrp="1" noRot="1" noChangeAspect="1"/>
          </p:cNvSpPr>
          <p:nvPr>
            <p:ph type="sldImg" idx="2"/>
          </p:nvPr>
        </p:nvSpPr>
        <p:spPr>
          <a:xfrm>
            <a:off x="706438" y="1154113"/>
            <a:ext cx="5537200" cy="3116262"/>
          </a:xfrm>
          <a:prstGeom prst="rect">
            <a:avLst/>
          </a:prstGeom>
          <a:noFill/>
          <a:ln w="12700">
            <a:solidFill>
              <a:prstClr val="black"/>
            </a:solidFill>
          </a:ln>
        </p:spPr>
        <p:txBody>
          <a:bodyPr vert="horz" lIns="90763" tIns="45382" rIns="90763" bIns="45382" rtlCol="0" anchor="ctr"/>
          <a:lstStyle/>
          <a:p>
            <a:endParaRPr lang="en-US" dirty="0"/>
          </a:p>
        </p:txBody>
      </p:sp>
      <p:sp>
        <p:nvSpPr>
          <p:cNvPr id="5" name="Notes Placeholder 4"/>
          <p:cNvSpPr>
            <a:spLocks noGrp="1"/>
          </p:cNvSpPr>
          <p:nvPr>
            <p:ph type="body" sz="quarter" idx="3"/>
          </p:nvPr>
        </p:nvSpPr>
        <p:spPr>
          <a:xfrm>
            <a:off x="695637" y="4444546"/>
            <a:ext cx="5558801" cy="3637020"/>
          </a:xfrm>
          <a:prstGeom prst="rect">
            <a:avLst/>
          </a:prstGeom>
        </p:spPr>
        <p:txBody>
          <a:bodyPr vert="horz" lIns="90763" tIns="45382" rIns="90763" bIns="453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379"/>
            <a:ext cx="3012329" cy="463696"/>
          </a:xfrm>
          <a:prstGeom prst="rect">
            <a:avLst/>
          </a:prstGeom>
        </p:spPr>
        <p:txBody>
          <a:bodyPr vert="horz" lIns="90763" tIns="45382" rIns="90763" bIns="453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173" y="8772379"/>
            <a:ext cx="3012329" cy="463696"/>
          </a:xfrm>
          <a:prstGeom prst="rect">
            <a:avLst/>
          </a:prstGeom>
        </p:spPr>
        <p:txBody>
          <a:bodyPr vert="horz" lIns="90763" tIns="45382" rIns="90763" bIns="45382" rtlCol="0" anchor="b"/>
          <a:lstStyle>
            <a:lvl1pPr algn="r">
              <a:defRPr sz="1200"/>
            </a:lvl1pPr>
          </a:lstStyle>
          <a:p>
            <a:fld id="{9A720F11-5A5D-4B0B-AC06-0285A4A743EC}" type="slidenum">
              <a:rPr lang="en-US" smtClean="0"/>
              <a:pPr/>
              <a:t>‹#›</a:t>
            </a:fld>
            <a:endParaRPr lang="en-US" dirty="0"/>
          </a:p>
        </p:txBody>
      </p:sp>
    </p:spTree>
    <p:extLst>
      <p:ext uri="{BB962C8B-B14F-4D97-AF65-F5344CB8AC3E}">
        <p14:creationId xmlns:p14="http://schemas.microsoft.com/office/powerpoint/2010/main" val="324406308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B6367D-3FC1-B242-B598-957BC1D571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49702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2130426"/>
            <a:ext cx="10363200" cy="1470025"/>
          </a:xfrm>
        </p:spPr>
        <p:txBody>
          <a:bodyPr/>
          <a:lstStyle>
            <a:lvl1pPr>
              <a:defRPr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540000" y="3886200"/>
            <a:ext cx="85344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955205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346201"/>
            <a:ext cx="5384800" cy="4779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346201"/>
            <a:ext cx="5384800" cy="4779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4929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Gray Title Slide">
    <p:bg>
      <p:bgPr>
        <a:solidFill>
          <a:schemeClr val="tx1"/>
        </a:solidFill>
        <a:effectLst/>
      </p:bgPr>
    </p:bg>
    <p:spTree>
      <p:nvGrpSpPr>
        <p:cNvPr id="1" name=""/>
        <p:cNvGrpSpPr/>
        <p:nvPr/>
      </p:nvGrpSpPr>
      <p:grpSpPr>
        <a:xfrm>
          <a:off x="0" y="0"/>
          <a:ext cx="0" cy="0"/>
          <a:chOff x="0" y="0"/>
          <a:chExt cx="0" cy="0"/>
        </a:xfrm>
      </p:grpSpPr>
      <p:sp>
        <p:nvSpPr>
          <p:cNvPr id="13" name="Pentagon 12"/>
          <p:cNvSpPr/>
          <p:nvPr userDrawn="1"/>
        </p:nvSpPr>
        <p:spPr>
          <a:xfrm>
            <a:off x="1557867" y="0"/>
            <a:ext cx="3826933" cy="6858000"/>
          </a:xfrm>
          <a:prstGeom prst="homePlate">
            <a:avLst>
              <a:gd name="adj" fmla="val 47787"/>
            </a:avLst>
          </a:prstGeom>
          <a:solidFill>
            <a:srgbClr val="5656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Pentagon 13"/>
          <p:cNvSpPr/>
          <p:nvPr userDrawn="1"/>
        </p:nvSpPr>
        <p:spPr>
          <a:xfrm>
            <a:off x="0" y="0"/>
            <a:ext cx="3826933" cy="6858000"/>
          </a:xfrm>
          <a:prstGeom prst="homePlate">
            <a:avLst>
              <a:gd name="adj" fmla="val 47787"/>
            </a:avLst>
          </a:prstGeom>
          <a:solidFill>
            <a:srgbClr val="4C4C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6" name="Rectangle 15"/>
          <p:cNvSpPr/>
          <p:nvPr userDrawn="1"/>
        </p:nvSpPr>
        <p:spPr>
          <a:xfrm flipV="1">
            <a:off x="0" y="5029200"/>
            <a:ext cx="12192000" cy="1828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7" name="Title 1"/>
          <p:cNvSpPr>
            <a:spLocks noGrp="1"/>
          </p:cNvSpPr>
          <p:nvPr>
            <p:ph type="ctrTitle" hasCustomPrompt="1"/>
          </p:nvPr>
        </p:nvSpPr>
        <p:spPr>
          <a:xfrm>
            <a:off x="914400" y="1645920"/>
            <a:ext cx="10363200" cy="1827842"/>
          </a:xfrm>
        </p:spPr>
        <p:txBody>
          <a:bodyPr lIns="0" tIns="0" rIns="0" bIns="0" anchor="b">
            <a:noAutofit/>
          </a:bodyPr>
          <a:lstStyle>
            <a:lvl1pPr algn="r">
              <a:defRPr sz="3600" b="0" i="0">
                <a:solidFill>
                  <a:srgbClr val="FFFFFF"/>
                </a:solidFill>
                <a:latin typeface="Arial"/>
                <a:cs typeface="Arial"/>
              </a:defRPr>
            </a:lvl1pPr>
          </a:lstStyle>
          <a:p>
            <a:r>
              <a:rPr lang="en-US" dirty="0"/>
              <a:t>Title of the presentation</a:t>
            </a:r>
          </a:p>
        </p:txBody>
      </p:sp>
      <p:sp>
        <p:nvSpPr>
          <p:cNvPr id="18" name="Subtitle 2"/>
          <p:cNvSpPr>
            <a:spLocks noGrp="1"/>
          </p:cNvSpPr>
          <p:nvPr>
            <p:ph type="subTitle" idx="1" hasCustomPrompt="1"/>
          </p:nvPr>
        </p:nvSpPr>
        <p:spPr>
          <a:xfrm>
            <a:off x="914400" y="3566160"/>
            <a:ext cx="10363200" cy="686376"/>
          </a:xfrm>
        </p:spPr>
        <p:txBody>
          <a:bodyPr lIns="0" tIns="0" rIns="0" bIns="0" anchor="t">
            <a:noAutofit/>
          </a:bodyPr>
          <a:lstStyle>
            <a:lvl1pPr marL="0" indent="0" algn="r">
              <a:buNone/>
              <a:defRPr sz="1800" b="0" i="1" spc="1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goes here </a:t>
            </a:r>
          </a:p>
        </p:txBody>
      </p:sp>
      <p:pic>
        <p:nvPicPr>
          <p:cNvPr id="2" name="Picture 1" descr="NCI-Logo-Colo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5710326"/>
            <a:ext cx="6632448" cy="474575"/>
          </a:xfrm>
          <a:prstGeom prst="rect">
            <a:avLst/>
          </a:prstGeom>
        </p:spPr>
      </p:pic>
      <p:sp>
        <p:nvSpPr>
          <p:cNvPr id="9" name="Date Placeholder 3"/>
          <p:cNvSpPr>
            <a:spLocks noGrp="1"/>
          </p:cNvSpPr>
          <p:nvPr>
            <p:ph type="dt" sz="half" idx="2"/>
          </p:nvPr>
        </p:nvSpPr>
        <p:spPr>
          <a:xfrm>
            <a:off x="8534400" y="5727700"/>
            <a:ext cx="3048000" cy="457200"/>
          </a:xfrm>
          <a:prstGeom prst="rect">
            <a:avLst/>
          </a:prstGeom>
        </p:spPr>
        <p:txBody>
          <a:bodyPr vert="horz" lIns="0" tIns="0" rIns="0" bIns="0" rtlCol="0" anchor="ctr"/>
          <a:lstStyle>
            <a:lvl1pPr algn="r" fontAlgn="auto">
              <a:spcBef>
                <a:spcPts val="0"/>
              </a:spcBef>
              <a:spcAft>
                <a:spcPts val="0"/>
              </a:spcAft>
              <a:defRPr sz="1600" smtClean="0">
                <a:solidFill>
                  <a:srgbClr val="000000"/>
                </a:solidFill>
                <a:latin typeface="+mn-lt"/>
                <a:ea typeface="+mn-ea"/>
                <a:cs typeface="SapientSansRegular"/>
              </a:defRPr>
            </a:lvl1pPr>
          </a:lstStyle>
          <a:p>
            <a:pPr>
              <a:defRPr/>
            </a:pPr>
            <a:endParaRPr lang="en-US" dirty="0"/>
          </a:p>
        </p:txBody>
      </p:sp>
    </p:spTree>
    <p:extLst>
      <p:ext uri="{BB962C8B-B14F-4D97-AF65-F5344CB8AC3E}">
        <p14:creationId xmlns:p14="http://schemas.microsoft.com/office/powerpoint/2010/main" val="36122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11"/>
          <p:cNvSpPr>
            <a:spLocks noGrp="1" noChangeArrowheads="1"/>
          </p:cNvSpPr>
          <p:nvPr>
            <p:ph type="sldNum" sz="quarter" idx="12"/>
          </p:nvPr>
        </p:nvSpPr>
        <p:spPr>
          <a:xfrm>
            <a:off x="11582400" y="6400800"/>
            <a:ext cx="2540000" cy="457200"/>
          </a:xfrm>
          <a:prstGeom prst="rect">
            <a:avLst/>
          </a:prstGeom>
          <a:ln/>
        </p:spPr>
        <p:txBody>
          <a:bodyPr/>
          <a:lstStyle>
            <a:lvl1pPr>
              <a:defRPr/>
            </a:lvl1pPr>
          </a:lstStyle>
          <a:p>
            <a:pPr>
              <a:defRPr/>
            </a:pPr>
            <a:fld id="{14BC38B3-0501-4B30-BC97-04A3AA5E717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99038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Gray Section Break">
    <p:bg>
      <p:bgPr>
        <a:solidFill>
          <a:schemeClr val="tx1"/>
        </a:solidFill>
        <a:effectLst/>
      </p:bgPr>
    </p:bg>
    <p:spTree>
      <p:nvGrpSpPr>
        <p:cNvPr id="1" name=""/>
        <p:cNvGrpSpPr/>
        <p:nvPr/>
      </p:nvGrpSpPr>
      <p:grpSpPr>
        <a:xfrm>
          <a:off x="0" y="0"/>
          <a:ext cx="0" cy="0"/>
          <a:chOff x="0" y="0"/>
          <a:chExt cx="0" cy="0"/>
        </a:xfrm>
      </p:grpSpPr>
      <p:sp>
        <p:nvSpPr>
          <p:cNvPr id="11" name="Pentagon 10"/>
          <p:cNvSpPr/>
          <p:nvPr userDrawn="1"/>
        </p:nvSpPr>
        <p:spPr>
          <a:xfrm>
            <a:off x="0" y="0"/>
            <a:ext cx="11277597" cy="6858000"/>
          </a:xfrm>
          <a:prstGeom prst="homePlate">
            <a:avLst>
              <a:gd name="adj" fmla="val 20935"/>
            </a:avLst>
          </a:prstGeom>
          <a:solidFill>
            <a:srgbClr val="5656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Pentagon 11"/>
          <p:cNvSpPr/>
          <p:nvPr userDrawn="1"/>
        </p:nvSpPr>
        <p:spPr>
          <a:xfrm>
            <a:off x="0" y="0"/>
            <a:ext cx="9719731" cy="6858000"/>
          </a:xfrm>
          <a:prstGeom prst="homePlate">
            <a:avLst>
              <a:gd name="adj" fmla="val 20935"/>
            </a:avLst>
          </a:prstGeom>
          <a:solidFill>
            <a:srgbClr val="4C4C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Title 1"/>
          <p:cNvSpPr>
            <a:spLocks noGrp="1"/>
          </p:cNvSpPr>
          <p:nvPr>
            <p:ph type="ctrTitle" hasCustomPrompt="1"/>
          </p:nvPr>
        </p:nvSpPr>
        <p:spPr>
          <a:xfrm>
            <a:off x="4571999" y="2423160"/>
            <a:ext cx="6705599" cy="1828800"/>
          </a:xfrm>
        </p:spPr>
        <p:txBody>
          <a:bodyPr lIns="0" tIns="0" rIns="0" bIns="0" anchor="b">
            <a:noAutofit/>
          </a:bodyPr>
          <a:lstStyle>
            <a:lvl1pPr algn="r">
              <a:defRPr sz="3600" spc="-80">
                <a:solidFill>
                  <a:schemeClr val="bg1"/>
                </a:solidFill>
                <a:latin typeface="+mj-lt"/>
                <a:cs typeface="SapientSansBold"/>
              </a:defRPr>
            </a:lvl1pPr>
          </a:lstStyle>
          <a:p>
            <a:pPr lvl="0"/>
            <a:r>
              <a:rPr lang="en-US" dirty="0"/>
              <a:t>Section title</a:t>
            </a:r>
          </a:p>
        </p:txBody>
      </p:sp>
      <p:sp>
        <p:nvSpPr>
          <p:cNvPr id="10" name="Subtitle 2"/>
          <p:cNvSpPr>
            <a:spLocks noGrp="1"/>
          </p:cNvSpPr>
          <p:nvPr>
            <p:ph type="subTitle" idx="1" hasCustomPrompt="1"/>
          </p:nvPr>
        </p:nvSpPr>
        <p:spPr>
          <a:xfrm>
            <a:off x="4571999" y="4343400"/>
            <a:ext cx="6697189" cy="685800"/>
          </a:xfrm>
        </p:spPr>
        <p:txBody>
          <a:bodyPr lIns="0" tIns="0" rIns="0" bIns="0">
            <a:noAutofit/>
          </a:bodyPr>
          <a:lstStyle>
            <a:lvl1pPr marL="0" indent="0" algn="r">
              <a:buNone/>
              <a:defRPr sz="1700" b="0" i="1" spc="100">
                <a:solidFill>
                  <a:srgbClr val="FFFFFF"/>
                </a:solidFill>
                <a:latin typeface="+mn-lt"/>
                <a:cs typeface="SapientCentroSlab-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goes here</a:t>
            </a:r>
          </a:p>
        </p:txBody>
      </p:sp>
      <p:sp>
        <p:nvSpPr>
          <p:cNvPr id="8" name="Text Box 14"/>
          <p:cNvSpPr txBox="1">
            <a:spLocks noChangeArrowheads="1"/>
          </p:cNvSpPr>
          <p:nvPr userDrawn="1"/>
        </p:nvSpPr>
        <p:spPr bwMode="auto">
          <a:xfrm>
            <a:off x="11529485" y="6579290"/>
            <a:ext cx="410633"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FFFFFF"/>
                </a:solidFill>
                <a:latin typeface="+mn-lt"/>
                <a:cs typeface="SapientSansRegular"/>
              </a:rPr>
              <a:t> </a:t>
            </a:r>
            <a:fld id="{4225D95B-3580-C74C-AC82-B8FCF626B418}" type="slidenum">
              <a:rPr lang="en-US" sz="1000" b="1" smtClean="0">
                <a:solidFill>
                  <a:srgbClr val="FFFFFF"/>
                </a:solidFill>
                <a:latin typeface="+mn-lt"/>
                <a:cs typeface="SapientSansRegular"/>
              </a:rPr>
              <a:pPr algn="r" fontAlgn="auto">
                <a:lnSpc>
                  <a:spcPct val="101000"/>
                </a:lnSpc>
                <a:spcBef>
                  <a:spcPct val="50000"/>
                </a:spcBef>
                <a:spcAft>
                  <a:spcPts val="0"/>
                </a:spcAft>
                <a:defRPr/>
              </a:pPr>
              <a:t>‹#›</a:t>
            </a:fld>
            <a:endParaRPr lang="en-US" sz="1000" b="1" dirty="0">
              <a:solidFill>
                <a:srgbClr val="FFFFFF"/>
              </a:solidFill>
              <a:latin typeface="+mn-lt"/>
              <a:cs typeface="SapientSansRegular"/>
            </a:endParaRPr>
          </a:p>
        </p:txBody>
      </p:sp>
      <p:pic>
        <p:nvPicPr>
          <p:cNvPr id="9" name="Picture 8" descr="NCI-Logo-White-Knoc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1" y="6579290"/>
            <a:ext cx="2555849" cy="182880"/>
          </a:xfrm>
          <a:prstGeom prst="rect">
            <a:avLst/>
          </a:prstGeom>
        </p:spPr>
      </p:pic>
    </p:spTree>
    <p:extLst>
      <p:ext uri="{BB962C8B-B14F-4D97-AF65-F5344CB8AC3E}">
        <p14:creationId xmlns:p14="http://schemas.microsoft.com/office/powerpoint/2010/main" val="3352650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C9F37-C78F-4D92-9716-2A6DB6B68A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CFE1FEB-5D00-46B3-B73D-0626F4992D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3E9C5DB-E4F5-4584-B465-2FC1C12687A1}"/>
              </a:ext>
            </a:extLst>
          </p:cNvPr>
          <p:cNvSpPr>
            <a:spLocks noGrp="1"/>
          </p:cNvSpPr>
          <p:nvPr>
            <p:ph type="dt" sz="half" idx="10"/>
          </p:nvPr>
        </p:nvSpPr>
        <p:spPr/>
        <p:txBody>
          <a:bodyPr/>
          <a:lstStyle/>
          <a:p>
            <a:fld id="{73DBD81C-3B4D-49F5-842F-C3211B53DB28}" type="datetimeFigureOut">
              <a:rPr lang="en-US" smtClean="0"/>
              <a:pPr/>
              <a:t>2/8/2021</a:t>
            </a:fld>
            <a:endParaRPr lang="en-US" dirty="0"/>
          </a:p>
        </p:txBody>
      </p:sp>
      <p:sp>
        <p:nvSpPr>
          <p:cNvPr id="5" name="Footer Placeholder 4">
            <a:extLst>
              <a:ext uri="{FF2B5EF4-FFF2-40B4-BE49-F238E27FC236}">
                <a16:creationId xmlns:a16="http://schemas.microsoft.com/office/drawing/2014/main" id="{BCF5CAB4-C1D6-4C7E-B989-0B5D69FF24B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CE5423C-7BD5-43F1-AD03-C9231A354ACE}"/>
              </a:ext>
            </a:extLst>
          </p:cNvPr>
          <p:cNvSpPr>
            <a:spLocks noGrp="1"/>
          </p:cNvSpPr>
          <p:nvPr>
            <p:ph type="sldNum" sz="quarter" idx="12"/>
          </p:nvPr>
        </p:nvSpPr>
        <p:spPr/>
        <p:txBody>
          <a:bodyPr/>
          <a:lstStyle/>
          <a:p>
            <a:fld id="{4DE9F1B8-BCB1-4E9A-8458-2361C15790A3}" type="slidenum">
              <a:rPr lang="en-US" smtClean="0"/>
              <a:pPr/>
              <a:t>‹#›</a:t>
            </a:fld>
            <a:endParaRPr lang="en-US" dirty="0"/>
          </a:p>
        </p:txBody>
      </p:sp>
    </p:spTree>
    <p:extLst>
      <p:ext uri="{BB962C8B-B14F-4D97-AF65-F5344CB8AC3E}">
        <p14:creationId xmlns:p14="http://schemas.microsoft.com/office/powerpoint/2010/main" val="3371858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8E8E3-0667-4377-B0E5-E6963AB007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E3F2F2-76EA-4CCF-BA28-AF5DB43260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EE3B8B-B9A4-46FC-833C-B267CFAE1653}"/>
              </a:ext>
            </a:extLst>
          </p:cNvPr>
          <p:cNvSpPr>
            <a:spLocks noGrp="1"/>
          </p:cNvSpPr>
          <p:nvPr>
            <p:ph type="dt" sz="half" idx="10"/>
          </p:nvPr>
        </p:nvSpPr>
        <p:spPr/>
        <p:txBody>
          <a:bodyPr/>
          <a:lstStyle/>
          <a:p>
            <a:fld id="{73DBD81C-3B4D-49F5-842F-C3211B53DB28}" type="datetimeFigureOut">
              <a:rPr lang="en-US" smtClean="0"/>
              <a:pPr/>
              <a:t>2/8/2021</a:t>
            </a:fld>
            <a:endParaRPr lang="en-US" dirty="0"/>
          </a:p>
        </p:txBody>
      </p:sp>
      <p:sp>
        <p:nvSpPr>
          <p:cNvPr id="5" name="Footer Placeholder 4">
            <a:extLst>
              <a:ext uri="{FF2B5EF4-FFF2-40B4-BE49-F238E27FC236}">
                <a16:creationId xmlns:a16="http://schemas.microsoft.com/office/drawing/2014/main" id="{9C4ABEEC-B96C-424A-9A3D-B7A16A7A1D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C63CF0-76EA-4A10-9678-B7B074CB7F44}"/>
              </a:ext>
            </a:extLst>
          </p:cNvPr>
          <p:cNvSpPr>
            <a:spLocks noGrp="1"/>
          </p:cNvSpPr>
          <p:nvPr>
            <p:ph type="sldNum" sz="quarter" idx="12"/>
          </p:nvPr>
        </p:nvSpPr>
        <p:spPr/>
        <p:txBody>
          <a:bodyPr/>
          <a:lstStyle/>
          <a:p>
            <a:fld id="{4DE9F1B8-BCB1-4E9A-8458-2361C15790A3}" type="slidenum">
              <a:rPr lang="en-US" smtClean="0"/>
              <a:pPr/>
              <a:t>‹#›</a:t>
            </a:fld>
            <a:endParaRPr lang="en-US" dirty="0"/>
          </a:p>
        </p:txBody>
      </p:sp>
    </p:spTree>
    <p:extLst>
      <p:ext uri="{BB962C8B-B14F-4D97-AF65-F5344CB8AC3E}">
        <p14:creationId xmlns:p14="http://schemas.microsoft.com/office/powerpoint/2010/main" val="38235263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1EAB7-3B92-4BA8-8115-7560BFBF34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B7F1164-06DC-4C69-B500-78B68A971A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2B8420-5597-41C6-9135-7BD5C7DC5051}"/>
              </a:ext>
            </a:extLst>
          </p:cNvPr>
          <p:cNvSpPr>
            <a:spLocks noGrp="1"/>
          </p:cNvSpPr>
          <p:nvPr>
            <p:ph type="dt" sz="half" idx="10"/>
          </p:nvPr>
        </p:nvSpPr>
        <p:spPr/>
        <p:txBody>
          <a:bodyPr/>
          <a:lstStyle/>
          <a:p>
            <a:fld id="{73DBD81C-3B4D-49F5-842F-C3211B53DB28}" type="datetimeFigureOut">
              <a:rPr lang="en-US" smtClean="0"/>
              <a:pPr/>
              <a:t>2/8/2021</a:t>
            </a:fld>
            <a:endParaRPr lang="en-US" dirty="0"/>
          </a:p>
        </p:txBody>
      </p:sp>
      <p:sp>
        <p:nvSpPr>
          <p:cNvPr id="5" name="Footer Placeholder 4">
            <a:extLst>
              <a:ext uri="{FF2B5EF4-FFF2-40B4-BE49-F238E27FC236}">
                <a16:creationId xmlns:a16="http://schemas.microsoft.com/office/drawing/2014/main" id="{61C42C7B-4F7A-4916-B636-56E0F827187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98CDF78-E237-4CD6-BF42-C8CAB704C23C}"/>
              </a:ext>
            </a:extLst>
          </p:cNvPr>
          <p:cNvSpPr>
            <a:spLocks noGrp="1"/>
          </p:cNvSpPr>
          <p:nvPr>
            <p:ph type="sldNum" sz="quarter" idx="12"/>
          </p:nvPr>
        </p:nvSpPr>
        <p:spPr/>
        <p:txBody>
          <a:bodyPr/>
          <a:lstStyle/>
          <a:p>
            <a:fld id="{4DE9F1B8-BCB1-4E9A-8458-2361C15790A3}" type="slidenum">
              <a:rPr lang="en-US" smtClean="0"/>
              <a:pPr/>
              <a:t>‹#›</a:t>
            </a:fld>
            <a:endParaRPr lang="en-US" dirty="0"/>
          </a:p>
        </p:txBody>
      </p:sp>
    </p:spTree>
    <p:extLst>
      <p:ext uri="{BB962C8B-B14F-4D97-AF65-F5344CB8AC3E}">
        <p14:creationId xmlns:p14="http://schemas.microsoft.com/office/powerpoint/2010/main" val="13534245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23163-E64C-4210-A8B3-DA4DACCB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D10BDA-F53F-4048-BD52-F662FB22F5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17F801-F701-4EA1-B642-8E85C9B7680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B79D6C-FD92-4C8F-95EB-AF2CAC68F720}"/>
              </a:ext>
            </a:extLst>
          </p:cNvPr>
          <p:cNvSpPr>
            <a:spLocks noGrp="1"/>
          </p:cNvSpPr>
          <p:nvPr>
            <p:ph type="dt" sz="half" idx="10"/>
          </p:nvPr>
        </p:nvSpPr>
        <p:spPr/>
        <p:txBody>
          <a:bodyPr/>
          <a:lstStyle/>
          <a:p>
            <a:fld id="{73DBD81C-3B4D-49F5-842F-C3211B53DB28}" type="datetimeFigureOut">
              <a:rPr lang="en-US" smtClean="0"/>
              <a:pPr/>
              <a:t>2/8/2021</a:t>
            </a:fld>
            <a:endParaRPr lang="en-US" dirty="0"/>
          </a:p>
        </p:txBody>
      </p:sp>
      <p:sp>
        <p:nvSpPr>
          <p:cNvPr id="6" name="Footer Placeholder 5">
            <a:extLst>
              <a:ext uri="{FF2B5EF4-FFF2-40B4-BE49-F238E27FC236}">
                <a16:creationId xmlns:a16="http://schemas.microsoft.com/office/drawing/2014/main" id="{395F9BA7-69BD-4775-9D30-86E373B64F2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C2A9C99-8778-4DE5-9174-8B7085633F1C}"/>
              </a:ext>
            </a:extLst>
          </p:cNvPr>
          <p:cNvSpPr>
            <a:spLocks noGrp="1"/>
          </p:cNvSpPr>
          <p:nvPr>
            <p:ph type="sldNum" sz="quarter" idx="12"/>
          </p:nvPr>
        </p:nvSpPr>
        <p:spPr/>
        <p:txBody>
          <a:bodyPr/>
          <a:lstStyle/>
          <a:p>
            <a:fld id="{4DE9F1B8-BCB1-4E9A-8458-2361C15790A3}" type="slidenum">
              <a:rPr lang="en-US" smtClean="0"/>
              <a:pPr/>
              <a:t>‹#›</a:t>
            </a:fld>
            <a:endParaRPr lang="en-US" dirty="0"/>
          </a:p>
        </p:txBody>
      </p:sp>
    </p:spTree>
    <p:extLst>
      <p:ext uri="{BB962C8B-B14F-4D97-AF65-F5344CB8AC3E}">
        <p14:creationId xmlns:p14="http://schemas.microsoft.com/office/powerpoint/2010/main" val="23130612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C95A4-FDA3-4543-8E63-F5D4128131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CAE2BFF-A1B9-467E-B70F-A0CD642247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7D3625-3405-406A-9587-F264BFAD38F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DE3C10-CAA7-4A95-98B0-6142B821D2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381CB6-D9FB-4EA1-B176-939E5B704B0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9E3B9FE-6976-4719-BE07-0936AF1CCF4C}"/>
              </a:ext>
            </a:extLst>
          </p:cNvPr>
          <p:cNvSpPr>
            <a:spLocks noGrp="1"/>
          </p:cNvSpPr>
          <p:nvPr>
            <p:ph type="dt" sz="half" idx="10"/>
          </p:nvPr>
        </p:nvSpPr>
        <p:spPr/>
        <p:txBody>
          <a:bodyPr/>
          <a:lstStyle/>
          <a:p>
            <a:fld id="{73DBD81C-3B4D-49F5-842F-C3211B53DB28}" type="datetimeFigureOut">
              <a:rPr lang="en-US" smtClean="0"/>
              <a:pPr/>
              <a:t>2/8/2021</a:t>
            </a:fld>
            <a:endParaRPr lang="en-US" dirty="0"/>
          </a:p>
        </p:txBody>
      </p:sp>
      <p:sp>
        <p:nvSpPr>
          <p:cNvPr id="8" name="Footer Placeholder 7">
            <a:extLst>
              <a:ext uri="{FF2B5EF4-FFF2-40B4-BE49-F238E27FC236}">
                <a16:creationId xmlns:a16="http://schemas.microsoft.com/office/drawing/2014/main" id="{6A038F21-CC46-475A-9483-258F508FDB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2AF18A0-4702-4C5A-971F-CD017B39E1F5}"/>
              </a:ext>
            </a:extLst>
          </p:cNvPr>
          <p:cNvSpPr>
            <a:spLocks noGrp="1"/>
          </p:cNvSpPr>
          <p:nvPr>
            <p:ph type="sldNum" sz="quarter" idx="12"/>
          </p:nvPr>
        </p:nvSpPr>
        <p:spPr/>
        <p:txBody>
          <a:bodyPr/>
          <a:lstStyle/>
          <a:p>
            <a:fld id="{4DE9F1B8-BCB1-4E9A-8458-2361C15790A3}" type="slidenum">
              <a:rPr lang="en-US" smtClean="0"/>
              <a:pPr/>
              <a:t>‹#›</a:t>
            </a:fld>
            <a:endParaRPr lang="en-US" dirty="0"/>
          </a:p>
        </p:txBody>
      </p:sp>
    </p:spTree>
    <p:extLst>
      <p:ext uri="{BB962C8B-B14F-4D97-AF65-F5344CB8AC3E}">
        <p14:creationId xmlns:p14="http://schemas.microsoft.com/office/powerpoint/2010/main" val="15065022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1D338-CF1E-4486-8819-ACEEE53185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B3F2C7A-9103-4458-A613-E4FBD5E77382}"/>
              </a:ext>
            </a:extLst>
          </p:cNvPr>
          <p:cNvSpPr>
            <a:spLocks noGrp="1"/>
          </p:cNvSpPr>
          <p:nvPr>
            <p:ph type="dt" sz="half" idx="10"/>
          </p:nvPr>
        </p:nvSpPr>
        <p:spPr/>
        <p:txBody>
          <a:bodyPr/>
          <a:lstStyle/>
          <a:p>
            <a:fld id="{73DBD81C-3B4D-49F5-842F-C3211B53DB28}" type="datetimeFigureOut">
              <a:rPr lang="en-US" smtClean="0"/>
              <a:pPr/>
              <a:t>2/8/2021</a:t>
            </a:fld>
            <a:endParaRPr lang="en-US" dirty="0"/>
          </a:p>
        </p:txBody>
      </p:sp>
      <p:sp>
        <p:nvSpPr>
          <p:cNvPr id="4" name="Footer Placeholder 3">
            <a:extLst>
              <a:ext uri="{FF2B5EF4-FFF2-40B4-BE49-F238E27FC236}">
                <a16:creationId xmlns:a16="http://schemas.microsoft.com/office/drawing/2014/main" id="{FA888470-32A7-4B40-A197-4DBA3DCCFC8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8A9C0BD-075C-49BB-8DE0-A5D02F5C92E0}"/>
              </a:ext>
            </a:extLst>
          </p:cNvPr>
          <p:cNvSpPr>
            <a:spLocks noGrp="1"/>
          </p:cNvSpPr>
          <p:nvPr>
            <p:ph type="sldNum" sz="quarter" idx="12"/>
          </p:nvPr>
        </p:nvSpPr>
        <p:spPr/>
        <p:txBody>
          <a:bodyPr/>
          <a:lstStyle/>
          <a:p>
            <a:fld id="{4DE9F1B8-BCB1-4E9A-8458-2361C15790A3}" type="slidenum">
              <a:rPr lang="en-US" smtClean="0"/>
              <a:pPr/>
              <a:t>‹#›</a:t>
            </a:fld>
            <a:endParaRPr lang="en-US" dirty="0"/>
          </a:p>
        </p:txBody>
      </p:sp>
    </p:spTree>
    <p:extLst>
      <p:ext uri="{BB962C8B-B14F-4D97-AF65-F5344CB8AC3E}">
        <p14:creationId xmlns:p14="http://schemas.microsoft.com/office/powerpoint/2010/main" val="2678150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Box 3"/>
          <p:cNvSpPr txBox="1"/>
          <p:nvPr userDrawn="1"/>
        </p:nvSpPr>
        <p:spPr>
          <a:xfrm>
            <a:off x="-406400" y="57151"/>
            <a:ext cx="1320800" cy="307777"/>
          </a:xfrm>
          <a:prstGeom prst="rect">
            <a:avLst/>
          </a:prstGeom>
          <a:noFill/>
        </p:spPr>
        <p:txBody>
          <a:bodyPr wrap="square" rtlCol="0">
            <a:spAutoFit/>
          </a:bodyPr>
          <a:lstStyle/>
          <a:p>
            <a:pPr algn="ctr"/>
            <a:fld id="{431A6FFC-B088-4388-97F5-4F3E021A930D}" type="slidenum">
              <a:rPr lang="en-US" sz="1400" smtClean="0">
                <a:solidFill>
                  <a:schemeClr val="accent3">
                    <a:lumMod val="75000"/>
                  </a:schemeClr>
                </a:solidFill>
              </a:rPr>
              <a:pPr algn="ctr"/>
              <a:t>‹#›</a:t>
            </a:fld>
            <a:endParaRPr lang="en-US" sz="1400" dirty="0">
              <a:solidFill>
                <a:schemeClr val="accent3">
                  <a:lumMod val="75000"/>
                </a:schemeClr>
              </a:solidFill>
            </a:endParaRPr>
          </a:p>
        </p:txBody>
      </p:sp>
    </p:spTree>
    <p:extLst>
      <p:ext uri="{BB962C8B-B14F-4D97-AF65-F5344CB8AC3E}">
        <p14:creationId xmlns:p14="http://schemas.microsoft.com/office/powerpoint/2010/main" val="35163552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E6F9AC-5493-416B-AA39-CED02A765F5F}"/>
              </a:ext>
            </a:extLst>
          </p:cNvPr>
          <p:cNvSpPr>
            <a:spLocks noGrp="1"/>
          </p:cNvSpPr>
          <p:nvPr>
            <p:ph type="dt" sz="half" idx="10"/>
          </p:nvPr>
        </p:nvSpPr>
        <p:spPr/>
        <p:txBody>
          <a:bodyPr/>
          <a:lstStyle/>
          <a:p>
            <a:fld id="{73DBD81C-3B4D-49F5-842F-C3211B53DB28}" type="datetimeFigureOut">
              <a:rPr lang="en-US" smtClean="0"/>
              <a:pPr/>
              <a:t>2/8/2021</a:t>
            </a:fld>
            <a:endParaRPr lang="en-US" dirty="0"/>
          </a:p>
        </p:txBody>
      </p:sp>
      <p:sp>
        <p:nvSpPr>
          <p:cNvPr id="3" name="Footer Placeholder 2">
            <a:extLst>
              <a:ext uri="{FF2B5EF4-FFF2-40B4-BE49-F238E27FC236}">
                <a16:creationId xmlns:a16="http://schemas.microsoft.com/office/drawing/2014/main" id="{CD1A62F0-11A9-4A0A-BA02-6C854E27926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638E963-E2FA-4E9E-9EF2-1484CCA6B7B0}"/>
              </a:ext>
            </a:extLst>
          </p:cNvPr>
          <p:cNvSpPr>
            <a:spLocks noGrp="1"/>
          </p:cNvSpPr>
          <p:nvPr>
            <p:ph type="sldNum" sz="quarter" idx="12"/>
          </p:nvPr>
        </p:nvSpPr>
        <p:spPr/>
        <p:txBody>
          <a:bodyPr/>
          <a:lstStyle/>
          <a:p>
            <a:fld id="{4DE9F1B8-BCB1-4E9A-8458-2361C15790A3}" type="slidenum">
              <a:rPr lang="en-US" smtClean="0"/>
              <a:pPr/>
              <a:t>‹#›</a:t>
            </a:fld>
            <a:endParaRPr lang="en-US" dirty="0"/>
          </a:p>
        </p:txBody>
      </p:sp>
    </p:spTree>
    <p:extLst>
      <p:ext uri="{BB962C8B-B14F-4D97-AF65-F5344CB8AC3E}">
        <p14:creationId xmlns:p14="http://schemas.microsoft.com/office/powerpoint/2010/main" val="5923067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981B4-03D1-4672-A456-84CD7C2F1F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FB67837-795A-4349-8E6A-57881A803C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7761E78-85D6-4932-9727-F052BF3CBB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F7D0CF-C940-4732-B020-C3878A6FD440}"/>
              </a:ext>
            </a:extLst>
          </p:cNvPr>
          <p:cNvSpPr>
            <a:spLocks noGrp="1"/>
          </p:cNvSpPr>
          <p:nvPr>
            <p:ph type="dt" sz="half" idx="10"/>
          </p:nvPr>
        </p:nvSpPr>
        <p:spPr/>
        <p:txBody>
          <a:bodyPr/>
          <a:lstStyle/>
          <a:p>
            <a:fld id="{73DBD81C-3B4D-49F5-842F-C3211B53DB28}" type="datetimeFigureOut">
              <a:rPr lang="en-US" smtClean="0"/>
              <a:pPr/>
              <a:t>2/8/2021</a:t>
            </a:fld>
            <a:endParaRPr lang="en-US" dirty="0"/>
          </a:p>
        </p:txBody>
      </p:sp>
      <p:sp>
        <p:nvSpPr>
          <p:cNvPr id="6" name="Footer Placeholder 5">
            <a:extLst>
              <a:ext uri="{FF2B5EF4-FFF2-40B4-BE49-F238E27FC236}">
                <a16:creationId xmlns:a16="http://schemas.microsoft.com/office/drawing/2014/main" id="{4AE54317-61FF-4079-8ADD-F6137E8AF0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873D8A6-CF21-4B6F-9BB8-9C8D4C7C86E1}"/>
              </a:ext>
            </a:extLst>
          </p:cNvPr>
          <p:cNvSpPr>
            <a:spLocks noGrp="1"/>
          </p:cNvSpPr>
          <p:nvPr>
            <p:ph type="sldNum" sz="quarter" idx="12"/>
          </p:nvPr>
        </p:nvSpPr>
        <p:spPr/>
        <p:txBody>
          <a:bodyPr/>
          <a:lstStyle/>
          <a:p>
            <a:fld id="{4DE9F1B8-BCB1-4E9A-8458-2361C15790A3}" type="slidenum">
              <a:rPr lang="en-US" smtClean="0"/>
              <a:pPr/>
              <a:t>‹#›</a:t>
            </a:fld>
            <a:endParaRPr lang="en-US" dirty="0"/>
          </a:p>
        </p:txBody>
      </p:sp>
    </p:spTree>
    <p:extLst>
      <p:ext uri="{BB962C8B-B14F-4D97-AF65-F5344CB8AC3E}">
        <p14:creationId xmlns:p14="http://schemas.microsoft.com/office/powerpoint/2010/main" val="19389274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82604-8D0F-4F96-8940-160935F3CA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F8974BB-56F6-477F-8083-482DB82D79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E0FEF75-26C8-4CCE-8606-F9A77E20B4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04E9BF-490C-4C41-B829-24B8AF3093F0}"/>
              </a:ext>
            </a:extLst>
          </p:cNvPr>
          <p:cNvSpPr>
            <a:spLocks noGrp="1"/>
          </p:cNvSpPr>
          <p:nvPr>
            <p:ph type="dt" sz="half" idx="10"/>
          </p:nvPr>
        </p:nvSpPr>
        <p:spPr/>
        <p:txBody>
          <a:bodyPr/>
          <a:lstStyle/>
          <a:p>
            <a:fld id="{73DBD81C-3B4D-49F5-842F-C3211B53DB28}" type="datetimeFigureOut">
              <a:rPr lang="en-US" smtClean="0"/>
              <a:pPr/>
              <a:t>2/8/2021</a:t>
            </a:fld>
            <a:endParaRPr lang="en-US" dirty="0"/>
          </a:p>
        </p:txBody>
      </p:sp>
      <p:sp>
        <p:nvSpPr>
          <p:cNvPr id="6" name="Footer Placeholder 5">
            <a:extLst>
              <a:ext uri="{FF2B5EF4-FFF2-40B4-BE49-F238E27FC236}">
                <a16:creationId xmlns:a16="http://schemas.microsoft.com/office/drawing/2014/main" id="{23528018-4D23-48ED-B5D7-3232AD14CD9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EE62B98-5182-4B9E-A9B9-DD0A8B2C3884}"/>
              </a:ext>
            </a:extLst>
          </p:cNvPr>
          <p:cNvSpPr>
            <a:spLocks noGrp="1"/>
          </p:cNvSpPr>
          <p:nvPr>
            <p:ph type="sldNum" sz="quarter" idx="12"/>
          </p:nvPr>
        </p:nvSpPr>
        <p:spPr/>
        <p:txBody>
          <a:bodyPr/>
          <a:lstStyle/>
          <a:p>
            <a:fld id="{4DE9F1B8-BCB1-4E9A-8458-2361C15790A3}" type="slidenum">
              <a:rPr lang="en-US" smtClean="0"/>
              <a:pPr/>
              <a:t>‹#›</a:t>
            </a:fld>
            <a:endParaRPr lang="en-US" dirty="0"/>
          </a:p>
        </p:txBody>
      </p:sp>
    </p:spTree>
    <p:extLst>
      <p:ext uri="{BB962C8B-B14F-4D97-AF65-F5344CB8AC3E}">
        <p14:creationId xmlns:p14="http://schemas.microsoft.com/office/powerpoint/2010/main" val="36840729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4D842-2D6A-4FE6-987E-A18FA2CD521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A62703-6987-4F90-B153-8514F14E94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86A47B-6486-4CDE-8D96-71E10E786419}"/>
              </a:ext>
            </a:extLst>
          </p:cNvPr>
          <p:cNvSpPr>
            <a:spLocks noGrp="1"/>
          </p:cNvSpPr>
          <p:nvPr>
            <p:ph type="dt" sz="half" idx="10"/>
          </p:nvPr>
        </p:nvSpPr>
        <p:spPr/>
        <p:txBody>
          <a:bodyPr/>
          <a:lstStyle/>
          <a:p>
            <a:fld id="{73DBD81C-3B4D-49F5-842F-C3211B53DB28}" type="datetimeFigureOut">
              <a:rPr lang="en-US" smtClean="0"/>
              <a:pPr/>
              <a:t>2/8/2021</a:t>
            </a:fld>
            <a:endParaRPr lang="en-US" dirty="0"/>
          </a:p>
        </p:txBody>
      </p:sp>
      <p:sp>
        <p:nvSpPr>
          <p:cNvPr id="5" name="Footer Placeholder 4">
            <a:extLst>
              <a:ext uri="{FF2B5EF4-FFF2-40B4-BE49-F238E27FC236}">
                <a16:creationId xmlns:a16="http://schemas.microsoft.com/office/drawing/2014/main" id="{BD3F112F-B24B-4CC1-AE91-7E475938DCC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A878921-2D8F-4DB9-9B29-0643DCBC59DF}"/>
              </a:ext>
            </a:extLst>
          </p:cNvPr>
          <p:cNvSpPr>
            <a:spLocks noGrp="1"/>
          </p:cNvSpPr>
          <p:nvPr>
            <p:ph type="sldNum" sz="quarter" idx="12"/>
          </p:nvPr>
        </p:nvSpPr>
        <p:spPr/>
        <p:txBody>
          <a:bodyPr/>
          <a:lstStyle/>
          <a:p>
            <a:fld id="{4DE9F1B8-BCB1-4E9A-8458-2361C15790A3}" type="slidenum">
              <a:rPr lang="en-US" smtClean="0"/>
              <a:pPr/>
              <a:t>‹#›</a:t>
            </a:fld>
            <a:endParaRPr lang="en-US" dirty="0"/>
          </a:p>
        </p:txBody>
      </p:sp>
    </p:spTree>
    <p:extLst>
      <p:ext uri="{BB962C8B-B14F-4D97-AF65-F5344CB8AC3E}">
        <p14:creationId xmlns:p14="http://schemas.microsoft.com/office/powerpoint/2010/main" val="4603386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967366-DC52-4ABF-ACF0-EE73E4BB8CA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1884A1-3019-40CC-8AD1-5E63676D0F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A48B07-53C2-44D9-B7C5-ED60F0700235}"/>
              </a:ext>
            </a:extLst>
          </p:cNvPr>
          <p:cNvSpPr>
            <a:spLocks noGrp="1"/>
          </p:cNvSpPr>
          <p:nvPr>
            <p:ph type="dt" sz="half" idx="10"/>
          </p:nvPr>
        </p:nvSpPr>
        <p:spPr/>
        <p:txBody>
          <a:bodyPr/>
          <a:lstStyle/>
          <a:p>
            <a:fld id="{73DBD81C-3B4D-49F5-842F-C3211B53DB28}" type="datetimeFigureOut">
              <a:rPr lang="en-US" smtClean="0"/>
              <a:pPr/>
              <a:t>2/8/2021</a:t>
            </a:fld>
            <a:endParaRPr lang="en-US" dirty="0"/>
          </a:p>
        </p:txBody>
      </p:sp>
      <p:sp>
        <p:nvSpPr>
          <p:cNvPr id="5" name="Footer Placeholder 4">
            <a:extLst>
              <a:ext uri="{FF2B5EF4-FFF2-40B4-BE49-F238E27FC236}">
                <a16:creationId xmlns:a16="http://schemas.microsoft.com/office/drawing/2014/main" id="{C1C09EC6-434A-4D11-9916-1994A5E3E98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B44B8AB-944A-4503-A46A-6660CD8B604A}"/>
              </a:ext>
            </a:extLst>
          </p:cNvPr>
          <p:cNvSpPr>
            <a:spLocks noGrp="1"/>
          </p:cNvSpPr>
          <p:nvPr>
            <p:ph type="sldNum" sz="quarter" idx="12"/>
          </p:nvPr>
        </p:nvSpPr>
        <p:spPr/>
        <p:txBody>
          <a:bodyPr/>
          <a:lstStyle/>
          <a:p>
            <a:fld id="{4DE9F1B8-BCB1-4E9A-8458-2361C15790A3}" type="slidenum">
              <a:rPr lang="en-US" smtClean="0"/>
              <a:pPr/>
              <a:t>‹#›</a:t>
            </a:fld>
            <a:endParaRPr lang="en-US" dirty="0"/>
          </a:p>
        </p:txBody>
      </p:sp>
    </p:spTree>
    <p:extLst>
      <p:ext uri="{BB962C8B-B14F-4D97-AF65-F5344CB8AC3E}">
        <p14:creationId xmlns:p14="http://schemas.microsoft.com/office/powerpoint/2010/main" val="15471570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97C8C70-303A-4476-B850-5603DDE10EFD}" type="datetimeFigureOut">
              <a:rPr lang="en-US" smtClean="0"/>
              <a:pPr/>
              <a:t>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D13BBD-4493-442E-BC0A-ADE76BC637F3}" type="slidenum">
              <a:rPr lang="en-US" smtClean="0"/>
              <a:pPr/>
              <a:t>‹#›</a:t>
            </a:fld>
            <a:endParaRPr lang="en-US" dirty="0"/>
          </a:p>
        </p:txBody>
      </p:sp>
    </p:spTree>
    <p:extLst>
      <p:ext uri="{BB962C8B-B14F-4D97-AF65-F5344CB8AC3E}">
        <p14:creationId xmlns:p14="http://schemas.microsoft.com/office/powerpoint/2010/main" val="16227472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7C8C70-303A-4476-B850-5603DDE10EFD}" type="datetimeFigureOut">
              <a:rPr lang="en-US" smtClean="0"/>
              <a:pPr/>
              <a:t>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D13BBD-4493-442E-BC0A-ADE76BC637F3}" type="slidenum">
              <a:rPr lang="en-US" smtClean="0"/>
              <a:pPr/>
              <a:t>‹#›</a:t>
            </a:fld>
            <a:endParaRPr lang="en-US" dirty="0"/>
          </a:p>
        </p:txBody>
      </p:sp>
    </p:spTree>
    <p:extLst>
      <p:ext uri="{BB962C8B-B14F-4D97-AF65-F5344CB8AC3E}">
        <p14:creationId xmlns:p14="http://schemas.microsoft.com/office/powerpoint/2010/main" val="42100109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97C8C70-303A-4476-B850-5603DDE10EFD}" type="datetimeFigureOut">
              <a:rPr lang="en-US" smtClean="0"/>
              <a:pPr/>
              <a:t>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D13BBD-4493-442E-BC0A-ADE76BC637F3}" type="slidenum">
              <a:rPr lang="en-US" smtClean="0"/>
              <a:pPr/>
              <a:t>‹#›</a:t>
            </a:fld>
            <a:endParaRPr lang="en-US" dirty="0"/>
          </a:p>
        </p:txBody>
      </p:sp>
    </p:spTree>
    <p:extLst>
      <p:ext uri="{BB962C8B-B14F-4D97-AF65-F5344CB8AC3E}">
        <p14:creationId xmlns:p14="http://schemas.microsoft.com/office/powerpoint/2010/main" val="8329422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97C8C70-303A-4476-B850-5603DDE10EFD}" type="datetimeFigureOut">
              <a:rPr lang="en-US" smtClean="0"/>
              <a:pPr/>
              <a:t>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D13BBD-4493-442E-BC0A-ADE76BC637F3}" type="slidenum">
              <a:rPr lang="en-US" smtClean="0"/>
              <a:pPr/>
              <a:t>‹#›</a:t>
            </a:fld>
            <a:endParaRPr lang="en-US" dirty="0"/>
          </a:p>
        </p:txBody>
      </p:sp>
    </p:spTree>
    <p:extLst>
      <p:ext uri="{BB962C8B-B14F-4D97-AF65-F5344CB8AC3E}">
        <p14:creationId xmlns:p14="http://schemas.microsoft.com/office/powerpoint/2010/main" val="12873260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97C8C70-303A-4476-B850-5603DDE10EFD}" type="datetimeFigureOut">
              <a:rPr lang="en-US" smtClean="0"/>
              <a:pPr/>
              <a:t>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D13BBD-4493-442E-BC0A-ADE76BC637F3}" type="slidenum">
              <a:rPr lang="en-US" smtClean="0"/>
              <a:pPr/>
              <a:t>‹#›</a:t>
            </a:fld>
            <a:endParaRPr lang="en-US" dirty="0"/>
          </a:p>
        </p:txBody>
      </p:sp>
    </p:spTree>
    <p:extLst>
      <p:ext uri="{BB962C8B-B14F-4D97-AF65-F5344CB8AC3E}">
        <p14:creationId xmlns:p14="http://schemas.microsoft.com/office/powerpoint/2010/main" val="666909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TextBox 3"/>
          <p:cNvSpPr txBox="1"/>
          <p:nvPr userDrawn="1"/>
        </p:nvSpPr>
        <p:spPr>
          <a:xfrm>
            <a:off x="5283200" y="6324601"/>
            <a:ext cx="1320800" cy="307777"/>
          </a:xfrm>
          <a:prstGeom prst="rect">
            <a:avLst/>
          </a:prstGeom>
          <a:noFill/>
        </p:spPr>
        <p:txBody>
          <a:bodyPr wrap="square" rtlCol="0">
            <a:spAutoFit/>
          </a:bodyPr>
          <a:lstStyle/>
          <a:p>
            <a:pPr algn="ctr"/>
            <a:fld id="{431A6FFC-B088-4388-97F5-4F3E021A930D}" type="slidenum">
              <a:rPr lang="en-US" sz="1400" smtClean="0">
                <a:solidFill>
                  <a:schemeClr val="accent3">
                    <a:lumMod val="75000"/>
                  </a:schemeClr>
                </a:solidFill>
              </a:rPr>
              <a:pPr algn="ctr"/>
              <a:t>‹#›</a:t>
            </a:fld>
            <a:endParaRPr lang="en-US" sz="1400" dirty="0">
              <a:solidFill>
                <a:schemeClr val="accent3">
                  <a:lumMod val="75000"/>
                </a:schemeClr>
              </a:solidFill>
            </a:endParaRPr>
          </a:p>
        </p:txBody>
      </p:sp>
    </p:spTree>
    <p:extLst>
      <p:ext uri="{BB962C8B-B14F-4D97-AF65-F5344CB8AC3E}">
        <p14:creationId xmlns:p14="http://schemas.microsoft.com/office/powerpoint/2010/main" val="16572533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97C8C70-303A-4476-B850-5603DDE10EFD}" type="datetimeFigureOut">
              <a:rPr lang="en-US" smtClean="0"/>
              <a:pPr/>
              <a:t>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D13BBD-4493-442E-BC0A-ADE76BC637F3}" type="slidenum">
              <a:rPr lang="en-US" smtClean="0"/>
              <a:pPr/>
              <a:t>‹#›</a:t>
            </a:fld>
            <a:endParaRPr lang="en-US" dirty="0"/>
          </a:p>
        </p:txBody>
      </p:sp>
    </p:spTree>
    <p:extLst>
      <p:ext uri="{BB962C8B-B14F-4D97-AF65-F5344CB8AC3E}">
        <p14:creationId xmlns:p14="http://schemas.microsoft.com/office/powerpoint/2010/main" val="23153232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7C8C70-303A-4476-B850-5603DDE10EFD}" type="datetimeFigureOut">
              <a:rPr lang="en-US" smtClean="0"/>
              <a:pPr/>
              <a:t>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D13BBD-4493-442E-BC0A-ADE76BC637F3}" type="slidenum">
              <a:rPr lang="en-US" smtClean="0"/>
              <a:pPr/>
              <a:t>‹#›</a:t>
            </a:fld>
            <a:endParaRPr lang="en-US" dirty="0"/>
          </a:p>
        </p:txBody>
      </p:sp>
    </p:spTree>
    <p:extLst>
      <p:ext uri="{BB962C8B-B14F-4D97-AF65-F5344CB8AC3E}">
        <p14:creationId xmlns:p14="http://schemas.microsoft.com/office/powerpoint/2010/main" val="21043945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97C8C70-303A-4476-B850-5603DDE10EFD}" type="datetimeFigureOut">
              <a:rPr lang="en-US" smtClean="0"/>
              <a:pPr/>
              <a:t>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D13BBD-4493-442E-BC0A-ADE76BC637F3}" type="slidenum">
              <a:rPr lang="en-US" smtClean="0"/>
              <a:pPr/>
              <a:t>‹#›</a:t>
            </a:fld>
            <a:endParaRPr lang="en-US" dirty="0"/>
          </a:p>
        </p:txBody>
      </p:sp>
    </p:spTree>
    <p:extLst>
      <p:ext uri="{BB962C8B-B14F-4D97-AF65-F5344CB8AC3E}">
        <p14:creationId xmlns:p14="http://schemas.microsoft.com/office/powerpoint/2010/main" val="11887990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97C8C70-303A-4476-B850-5603DDE10EFD}" type="datetimeFigureOut">
              <a:rPr lang="en-US" smtClean="0"/>
              <a:pPr/>
              <a:t>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D13BBD-4493-442E-BC0A-ADE76BC637F3}" type="slidenum">
              <a:rPr lang="en-US" smtClean="0"/>
              <a:pPr/>
              <a:t>‹#›</a:t>
            </a:fld>
            <a:endParaRPr lang="en-US" dirty="0"/>
          </a:p>
        </p:txBody>
      </p:sp>
    </p:spTree>
    <p:extLst>
      <p:ext uri="{BB962C8B-B14F-4D97-AF65-F5344CB8AC3E}">
        <p14:creationId xmlns:p14="http://schemas.microsoft.com/office/powerpoint/2010/main" val="35926366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7C8C70-303A-4476-B850-5603DDE10EFD}" type="datetimeFigureOut">
              <a:rPr lang="en-US" smtClean="0"/>
              <a:pPr/>
              <a:t>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D13BBD-4493-442E-BC0A-ADE76BC637F3}" type="slidenum">
              <a:rPr lang="en-US" smtClean="0"/>
              <a:pPr/>
              <a:t>‹#›</a:t>
            </a:fld>
            <a:endParaRPr lang="en-US" dirty="0"/>
          </a:p>
        </p:txBody>
      </p:sp>
    </p:spTree>
    <p:extLst>
      <p:ext uri="{BB962C8B-B14F-4D97-AF65-F5344CB8AC3E}">
        <p14:creationId xmlns:p14="http://schemas.microsoft.com/office/powerpoint/2010/main" val="19269156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7C8C70-303A-4476-B850-5603DDE10EFD}" type="datetimeFigureOut">
              <a:rPr lang="en-US" smtClean="0"/>
              <a:pPr/>
              <a:t>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D13BBD-4493-442E-BC0A-ADE76BC637F3}" type="slidenum">
              <a:rPr lang="en-US" smtClean="0"/>
              <a:pPr/>
              <a:t>‹#›</a:t>
            </a:fld>
            <a:endParaRPr lang="en-US" dirty="0"/>
          </a:p>
        </p:txBody>
      </p:sp>
    </p:spTree>
    <p:extLst>
      <p:ext uri="{BB962C8B-B14F-4D97-AF65-F5344CB8AC3E}">
        <p14:creationId xmlns:p14="http://schemas.microsoft.com/office/powerpoint/2010/main" val="8296028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5D041-D709-4086-A027-7CD8580AE4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DA724A-8E0E-4DF9-883F-17378FD6EC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FA8C9D5-4B39-4EA7-A018-7DB78746B59F}"/>
              </a:ext>
            </a:extLst>
          </p:cNvPr>
          <p:cNvSpPr>
            <a:spLocks noGrp="1"/>
          </p:cNvSpPr>
          <p:nvPr>
            <p:ph type="dt" sz="half" idx="10"/>
          </p:nvPr>
        </p:nvSpPr>
        <p:spPr/>
        <p:txBody>
          <a:bodyPr/>
          <a:lstStyle/>
          <a:p>
            <a:fld id="{D64AADD4-A38F-4F30-BFA0-F8B5C202E234}" type="datetimeFigureOut">
              <a:rPr lang="en-US" smtClean="0"/>
              <a:pPr/>
              <a:t>2/8/2021</a:t>
            </a:fld>
            <a:endParaRPr lang="en-US" dirty="0"/>
          </a:p>
        </p:txBody>
      </p:sp>
      <p:sp>
        <p:nvSpPr>
          <p:cNvPr id="5" name="Footer Placeholder 4">
            <a:extLst>
              <a:ext uri="{FF2B5EF4-FFF2-40B4-BE49-F238E27FC236}">
                <a16:creationId xmlns:a16="http://schemas.microsoft.com/office/drawing/2014/main" id="{078165F2-0E4F-43D5-9F3D-BF265E9F90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F48A045-60EC-4EE7-AB76-4FB7FD0530EE}"/>
              </a:ext>
            </a:extLst>
          </p:cNvPr>
          <p:cNvSpPr>
            <a:spLocks noGrp="1"/>
          </p:cNvSpPr>
          <p:nvPr>
            <p:ph type="sldNum" sz="quarter" idx="12"/>
          </p:nvPr>
        </p:nvSpPr>
        <p:spPr/>
        <p:txBody>
          <a:bodyPr/>
          <a:lstStyle/>
          <a:p>
            <a:fld id="{61B5BC56-C112-4D8C-BCE3-FBF9756949F7}" type="slidenum">
              <a:rPr lang="en-US" smtClean="0"/>
              <a:pPr/>
              <a:t>‹#›</a:t>
            </a:fld>
            <a:endParaRPr lang="en-US" dirty="0"/>
          </a:p>
        </p:txBody>
      </p:sp>
    </p:spTree>
    <p:extLst>
      <p:ext uri="{BB962C8B-B14F-4D97-AF65-F5344CB8AC3E}">
        <p14:creationId xmlns:p14="http://schemas.microsoft.com/office/powerpoint/2010/main" val="41926135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1CF10-C9BB-4898-B799-B59800A8A0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42912D-E69C-4861-8C9F-0132E9ED52B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F794B6-35C9-43E7-83FE-437E66CE574A}"/>
              </a:ext>
            </a:extLst>
          </p:cNvPr>
          <p:cNvSpPr>
            <a:spLocks noGrp="1"/>
          </p:cNvSpPr>
          <p:nvPr>
            <p:ph type="dt" sz="half" idx="10"/>
          </p:nvPr>
        </p:nvSpPr>
        <p:spPr/>
        <p:txBody>
          <a:bodyPr/>
          <a:lstStyle/>
          <a:p>
            <a:fld id="{D64AADD4-A38F-4F30-BFA0-F8B5C202E234}" type="datetimeFigureOut">
              <a:rPr lang="en-US" smtClean="0"/>
              <a:pPr/>
              <a:t>2/8/2021</a:t>
            </a:fld>
            <a:endParaRPr lang="en-US" dirty="0"/>
          </a:p>
        </p:txBody>
      </p:sp>
      <p:sp>
        <p:nvSpPr>
          <p:cNvPr id="5" name="Footer Placeholder 4">
            <a:extLst>
              <a:ext uri="{FF2B5EF4-FFF2-40B4-BE49-F238E27FC236}">
                <a16:creationId xmlns:a16="http://schemas.microsoft.com/office/drawing/2014/main" id="{D4BAC0A7-0185-41DE-95E2-FB0E25CE1D6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2217FAD-6314-4C1B-AEC5-BF6B8D7B0BAD}"/>
              </a:ext>
            </a:extLst>
          </p:cNvPr>
          <p:cNvSpPr>
            <a:spLocks noGrp="1"/>
          </p:cNvSpPr>
          <p:nvPr>
            <p:ph type="sldNum" sz="quarter" idx="12"/>
          </p:nvPr>
        </p:nvSpPr>
        <p:spPr/>
        <p:txBody>
          <a:bodyPr/>
          <a:lstStyle/>
          <a:p>
            <a:fld id="{61B5BC56-C112-4D8C-BCE3-FBF9756949F7}" type="slidenum">
              <a:rPr lang="en-US" smtClean="0"/>
              <a:pPr/>
              <a:t>‹#›</a:t>
            </a:fld>
            <a:endParaRPr lang="en-US" dirty="0"/>
          </a:p>
        </p:txBody>
      </p:sp>
    </p:spTree>
    <p:extLst>
      <p:ext uri="{BB962C8B-B14F-4D97-AF65-F5344CB8AC3E}">
        <p14:creationId xmlns:p14="http://schemas.microsoft.com/office/powerpoint/2010/main" val="9717389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D4688-02D1-4006-B133-28B60B7E6E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97A8BC-417B-43E6-BF32-3C6A1AF576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AF76329-EC01-4705-84B8-1E1E6F9851EA}"/>
              </a:ext>
            </a:extLst>
          </p:cNvPr>
          <p:cNvSpPr>
            <a:spLocks noGrp="1"/>
          </p:cNvSpPr>
          <p:nvPr>
            <p:ph type="dt" sz="half" idx="10"/>
          </p:nvPr>
        </p:nvSpPr>
        <p:spPr/>
        <p:txBody>
          <a:bodyPr/>
          <a:lstStyle/>
          <a:p>
            <a:fld id="{D64AADD4-A38F-4F30-BFA0-F8B5C202E234}" type="datetimeFigureOut">
              <a:rPr lang="en-US" smtClean="0"/>
              <a:pPr/>
              <a:t>2/8/2021</a:t>
            </a:fld>
            <a:endParaRPr lang="en-US" dirty="0"/>
          </a:p>
        </p:txBody>
      </p:sp>
      <p:sp>
        <p:nvSpPr>
          <p:cNvPr id="5" name="Footer Placeholder 4">
            <a:extLst>
              <a:ext uri="{FF2B5EF4-FFF2-40B4-BE49-F238E27FC236}">
                <a16:creationId xmlns:a16="http://schemas.microsoft.com/office/drawing/2014/main" id="{83382EBD-82E6-4E0A-9179-9FFC1FF2E25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5BF5C3F-2AAD-4A0C-AF91-7797CBFBD9A7}"/>
              </a:ext>
            </a:extLst>
          </p:cNvPr>
          <p:cNvSpPr>
            <a:spLocks noGrp="1"/>
          </p:cNvSpPr>
          <p:nvPr>
            <p:ph type="sldNum" sz="quarter" idx="12"/>
          </p:nvPr>
        </p:nvSpPr>
        <p:spPr/>
        <p:txBody>
          <a:bodyPr/>
          <a:lstStyle/>
          <a:p>
            <a:fld id="{61B5BC56-C112-4D8C-BCE3-FBF9756949F7}" type="slidenum">
              <a:rPr lang="en-US" smtClean="0"/>
              <a:pPr/>
              <a:t>‹#›</a:t>
            </a:fld>
            <a:endParaRPr lang="en-US" dirty="0"/>
          </a:p>
        </p:txBody>
      </p:sp>
    </p:spTree>
    <p:extLst>
      <p:ext uri="{BB962C8B-B14F-4D97-AF65-F5344CB8AC3E}">
        <p14:creationId xmlns:p14="http://schemas.microsoft.com/office/powerpoint/2010/main" val="515769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1F8C2-8076-491D-89F7-E31AC37AD2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B91AB2-3C60-4482-A386-E746D1651CD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3FEBD45-4A55-412D-9410-BBC06B71632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F62319-5A76-40DB-85DD-C2DE1C434862}"/>
              </a:ext>
            </a:extLst>
          </p:cNvPr>
          <p:cNvSpPr>
            <a:spLocks noGrp="1"/>
          </p:cNvSpPr>
          <p:nvPr>
            <p:ph type="dt" sz="half" idx="10"/>
          </p:nvPr>
        </p:nvSpPr>
        <p:spPr/>
        <p:txBody>
          <a:bodyPr/>
          <a:lstStyle/>
          <a:p>
            <a:fld id="{D64AADD4-A38F-4F30-BFA0-F8B5C202E234}" type="datetimeFigureOut">
              <a:rPr lang="en-US" smtClean="0"/>
              <a:pPr/>
              <a:t>2/8/2021</a:t>
            </a:fld>
            <a:endParaRPr lang="en-US" dirty="0"/>
          </a:p>
        </p:txBody>
      </p:sp>
      <p:sp>
        <p:nvSpPr>
          <p:cNvPr id="6" name="Footer Placeholder 5">
            <a:extLst>
              <a:ext uri="{FF2B5EF4-FFF2-40B4-BE49-F238E27FC236}">
                <a16:creationId xmlns:a16="http://schemas.microsoft.com/office/drawing/2014/main" id="{47E4DF93-4B15-4C9D-BB3C-4A4C95C2EF2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8029889-6396-4B5F-958D-4DCF235B958E}"/>
              </a:ext>
            </a:extLst>
          </p:cNvPr>
          <p:cNvSpPr>
            <a:spLocks noGrp="1"/>
          </p:cNvSpPr>
          <p:nvPr>
            <p:ph type="sldNum" sz="quarter" idx="12"/>
          </p:nvPr>
        </p:nvSpPr>
        <p:spPr/>
        <p:txBody>
          <a:bodyPr/>
          <a:lstStyle/>
          <a:p>
            <a:fld id="{61B5BC56-C112-4D8C-BCE3-FBF9756949F7}" type="slidenum">
              <a:rPr lang="en-US" smtClean="0"/>
              <a:pPr/>
              <a:t>‹#›</a:t>
            </a:fld>
            <a:endParaRPr lang="en-US" dirty="0"/>
          </a:p>
        </p:txBody>
      </p:sp>
    </p:spTree>
    <p:extLst>
      <p:ext uri="{BB962C8B-B14F-4D97-AF65-F5344CB8AC3E}">
        <p14:creationId xmlns:p14="http://schemas.microsoft.com/office/powerpoint/2010/main" val="131719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5"/>
          <p:cNvSpPr>
            <a:spLocks noGrp="1"/>
          </p:cNvSpPr>
          <p:nvPr>
            <p:ph sz="quarter" idx="12" hasCustomPrompt="1"/>
          </p:nvPr>
        </p:nvSpPr>
        <p:spPr>
          <a:xfrm>
            <a:off x="711200" y="6400800"/>
            <a:ext cx="5080000" cy="304800"/>
          </a:xfrm>
        </p:spPr>
        <p:txBody>
          <a:bodyPr>
            <a:normAutofit/>
          </a:bodyPr>
          <a:lstStyle>
            <a:lvl1pPr marL="0" indent="0">
              <a:buNone/>
              <a:defRPr sz="1200" b="1" baseline="0"/>
            </a:lvl1pPr>
            <a:lvl2pPr marL="457200" indent="0">
              <a:buNone/>
              <a:defRPr sz="1200" b="1">
                <a:latin typeface="+mn-lt"/>
              </a:defRPr>
            </a:lvl2pPr>
          </a:lstStyle>
          <a:p>
            <a:pPr lvl="0"/>
            <a:r>
              <a:rPr lang="en-US" sz="1200" b="1" dirty="0"/>
              <a:t>Insert Citation Here</a:t>
            </a:r>
          </a:p>
        </p:txBody>
      </p:sp>
      <p:sp>
        <p:nvSpPr>
          <p:cNvPr id="8" name="TextBox 7"/>
          <p:cNvSpPr txBox="1"/>
          <p:nvPr userDrawn="1"/>
        </p:nvSpPr>
        <p:spPr>
          <a:xfrm>
            <a:off x="5283200" y="6324601"/>
            <a:ext cx="1320800" cy="307777"/>
          </a:xfrm>
          <a:prstGeom prst="rect">
            <a:avLst/>
          </a:prstGeom>
          <a:noFill/>
        </p:spPr>
        <p:txBody>
          <a:bodyPr wrap="square" rtlCol="0">
            <a:spAutoFit/>
          </a:bodyPr>
          <a:lstStyle/>
          <a:p>
            <a:pPr algn="ctr"/>
            <a:fld id="{431A6FFC-B088-4388-97F5-4F3E021A930D}" type="slidenum">
              <a:rPr lang="en-US" sz="1400" smtClean="0">
                <a:solidFill>
                  <a:schemeClr val="accent3">
                    <a:lumMod val="75000"/>
                  </a:schemeClr>
                </a:solidFill>
              </a:rPr>
              <a:pPr algn="ctr"/>
              <a:t>‹#›</a:t>
            </a:fld>
            <a:endParaRPr lang="en-US" sz="1400" dirty="0">
              <a:solidFill>
                <a:schemeClr val="accent3">
                  <a:lumMod val="75000"/>
                </a:schemeClr>
              </a:solidFill>
            </a:endParaRPr>
          </a:p>
        </p:txBody>
      </p:sp>
    </p:spTree>
    <p:extLst>
      <p:ext uri="{BB962C8B-B14F-4D97-AF65-F5344CB8AC3E}">
        <p14:creationId xmlns:p14="http://schemas.microsoft.com/office/powerpoint/2010/main" val="16237737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6A2EF-BFF1-4BAB-B492-4D78EAB90D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12013E-D314-41EC-BED7-CF99AE5989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1AA9431-1384-4FB0-BF5A-10F115FCAF6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2907BDC-2652-43EB-8FFA-67039003E1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B1FBDBE-638A-4188-9ED4-7736D49CE56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3784C0-6243-4627-9EF1-FC616C5D805A}"/>
              </a:ext>
            </a:extLst>
          </p:cNvPr>
          <p:cNvSpPr>
            <a:spLocks noGrp="1"/>
          </p:cNvSpPr>
          <p:nvPr>
            <p:ph type="dt" sz="half" idx="10"/>
          </p:nvPr>
        </p:nvSpPr>
        <p:spPr/>
        <p:txBody>
          <a:bodyPr/>
          <a:lstStyle/>
          <a:p>
            <a:fld id="{D64AADD4-A38F-4F30-BFA0-F8B5C202E234}" type="datetimeFigureOut">
              <a:rPr lang="en-US" smtClean="0"/>
              <a:pPr/>
              <a:t>2/8/2021</a:t>
            </a:fld>
            <a:endParaRPr lang="en-US" dirty="0"/>
          </a:p>
        </p:txBody>
      </p:sp>
      <p:sp>
        <p:nvSpPr>
          <p:cNvPr id="8" name="Footer Placeholder 7">
            <a:extLst>
              <a:ext uri="{FF2B5EF4-FFF2-40B4-BE49-F238E27FC236}">
                <a16:creationId xmlns:a16="http://schemas.microsoft.com/office/drawing/2014/main" id="{3F853079-834C-486B-9D7A-07A7358C7FA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0B874EA-6630-4B26-98A6-A2094CFD108F}"/>
              </a:ext>
            </a:extLst>
          </p:cNvPr>
          <p:cNvSpPr>
            <a:spLocks noGrp="1"/>
          </p:cNvSpPr>
          <p:nvPr>
            <p:ph type="sldNum" sz="quarter" idx="12"/>
          </p:nvPr>
        </p:nvSpPr>
        <p:spPr/>
        <p:txBody>
          <a:bodyPr/>
          <a:lstStyle/>
          <a:p>
            <a:fld id="{61B5BC56-C112-4D8C-BCE3-FBF9756949F7}" type="slidenum">
              <a:rPr lang="en-US" smtClean="0"/>
              <a:pPr/>
              <a:t>‹#›</a:t>
            </a:fld>
            <a:endParaRPr lang="en-US" dirty="0"/>
          </a:p>
        </p:txBody>
      </p:sp>
    </p:spTree>
    <p:extLst>
      <p:ext uri="{BB962C8B-B14F-4D97-AF65-F5344CB8AC3E}">
        <p14:creationId xmlns:p14="http://schemas.microsoft.com/office/powerpoint/2010/main" val="6186603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B0E74-4293-4312-8DAA-F6CE881EC35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D1960AC-2392-4B10-BD1B-59DE7927FCAC}"/>
              </a:ext>
            </a:extLst>
          </p:cNvPr>
          <p:cNvSpPr>
            <a:spLocks noGrp="1"/>
          </p:cNvSpPr>
          <p:nvPr>
            <p:ph type="dt" sz="half" idx="10"/>
          </p:nvPr>
        </p:nvSpPr>
        <p:spPr/>
        <p:txBody>
          <a:bodyPr/>
          <a:lstStyle/>
          <a:p>
            <a:fld id="{D64AADD4-A38F-4F30-BFA0-F8B5C202E234}" type="datetimeFigureOut">
              <a:rPr lang="en-US" smtClean="0"/>
              <a:pPr/>
              <a:t>2/8/2021</a:t>
            </a:fld>
            <a:endParaRPr lang="en-US" dirty="0"/>
          </a:p>
        </p:txBody>
      </p:sp>
      <p:sp>
        <p:nvSpPr>
          <p:cNvPr id="4" name="Footer Placeholder 3">
            <a:extLst>
              <a:ext uri="{FF2B5EF4-FFF2-40B4-BE49-F238E27FC236}">
                <a16:creationId xmlns:a16="http://schemas.microsoft.com/office/drawing/2014/main" id="{1C683E09-F9C7-43A3-B598-6048DB9B86C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01CBA2D-089C-4ABC-8863-1C1DB0E8842E}"/>
              </a:ext>
            </a:extLst>
          </p:cNvPr>
          <p:cNvSpPr>
            <a:spLocks noGrp="1"/>
          </p:cNvSpPr>
          <p:nvPr>
            <p:ph type="sldNum" sz="quarter" idx="12"/>
          </p:nvPr>
        </p:nvSpPr>
        <p:spPr/>
        <p:txBody>
          <a:bodyPr/>
          <a:lstStyle/>
          <a:p>
            <a:fld id="{61B5BC56-C112-4D8C-BCE3-FBF9756949F7}" type="slidenum">
              <a:rPr lang="en-US" smtClean="0"/>
              <a:pPr/>
              <a:t>‹#›</a:t>
            </a:fld>
            <a:endParaRPr lang="en-US" dirty="0"/>
          </a:p>
        </p:txBody>
      </p:sp>
    </p:spTree>
    <p:extLst>
      <p:ext uri="{BB962C8B-B14F-4D97-AF65-F5344CB8AC3E}">
        <p14:creationId xmlns:p14="http://schemas.microsoft.com/office/powerpoint/2010/main" val="12247803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20DE2B-D58E-4C59-899A-B1D46B980FC3}"/>
              </a:ext>
            </a:extLst>
          </p:cNvPr>
          <p:cNvSpPr>
            <a:spLocks noGrp="1"/>
          </p:cNvSpPr>
          <p:nvPr>
            <p:ph type="dt" sz="half" idx="10"/>
          </p:nvPr>
        </p:nvSpPr>
        <p:spPr/>
        <p:txBody>
          <a:bodyPr/>
          <a:lstStyle/>
          <a:p>
            <a:fld id="{D64AADD4-A38F-4F30-BFA0-F8B5C202E234}" type="datetimeFigureOut">
              <a:rPr lang="en-US" smtClean="0"/>
              <a:pPr/>
              <a:t>2/8/2021</a:t>
            </a:fld>
            <a:endParaRPr lang="en-US" dirty="0"/>
          </a:p>
        </p:txBody>
      </p:sp>
      <p:sp>
        <p:nvSpPr>
          <p:cNvPr id="3" name="Footer Placeholder 2">
            <a:extLst>
              <a:ext uri="{FF2B5EF4-FFF2-40B4-BE49-F238E27FC236}">
                <a16:creationId xmlns:a16="http://schemas.microsoft.com/office/drawing/2014/main" id="{ED0BF46D-B06C-4B5F-A9CE-2428E2ACD9F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9DE2E86-CD48-49FF-9044-EF94FD42433E}"/>
              </a:ext>
            </a:extLst>
          </p:cNvPr>
          <p:cNvSpPr>
            <a:spLocks noGrp="1"/>
          </p:cNvSpPr>
          <p:nvPr>
            <p:ph type="sldNum" sz="quarter" idx="12"/>
          </p:nvPr>
        </p:nvSpPr>
        <p:spPr/>
        <p:txBody>
          <a:bodyPr/>
          <a:lstStyle/>
          <a:p>
            <a:fld id="{61B5BC56-C112-4D8C-BCE3-FBF9756949F7}" type="slidenum">
              <a:rPr lang="en-US" smtClean="0"/>
              <a:pPr/>
              <a:t>‹#›</a:t>
            </a:fld>
            <a:endParaRPr lang="en-US" dirty="0"/>
          </a:p>
        </p:txBody>
      </p:sp>
    </p:spTree>
    <p:extLst>
      <p:ext uri="{BB962C8B-B14F-4D97-AF65-F5344CB8AC3E}">
        <p14:creationId xmlns:p14="http://schemas.microsoft.com/office/powerpoint/2010/main" val="6578579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9637-F0E6-44E8-BEE6-3FD10D7499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2D55D5-FA90-4AFD-A63D-1C1ABA989D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9DE344A-5621-43F9-8742-0DDE43CD27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9ACF936-5DAB-4EAA-987B-649D898F98D6}"/>
              </a:ext>
            </a:extLst>
          </p:cNvPr>
          <p:cNvSpPr>
            <a:spLocks noGrp="1"/>
          </p:cNvSpPr>
          <p:nvPr>
            <p:ph type="dt" sz="half" idx="10"/>
          </p:nvPr>
        </p:nvSpPr>
        <p:spPr/>
        <p:txBody>
          <a:bodyPr/>
          <a:lstStyle/>
          <a:p>
            <a:fld id="{D64AADD4-A38F-4F30-BFA0-F8B5C202E234}" type="datetimeFigureOut">
              <a:rPr lang="en-US" smtClean="0"/>
              <a:pPr/>
              <a:t>2/8/2021</a:t>
            </a:fld>
            <a:endParaRPr lang="en-US" dirty="0"/>
          </a:p>
        </p:txBody>
      </p:sp>
      <p:sp>
        <p:nvSpPr>
          <p:cNvPr id="6" name="Footer Placeholder 5">
            <a:extLst>
              <a:ext uri="{FF2B5EF4-FFF2-40B4-BE49-F238E27FC236}">
                <a16:creationId xmlns:a16="http://schemas.microsoft.com/office/drawing/2014/main" id="{294B384C-5EF0-48D8-93FD-C1F4E124E34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5C376AC-C859-48F2-A807-B9A7A7BF1B3F}"/>
              </a:ext>
            </a:extLst>
          </p:cNvPr>
          <p:cNvSpPr>
            <a:spLocks noGrp="1"/>
          </p:cNvSpPr>
          <p:nvPr>
            <p:ph type="sldNum" sz="quarter" idx="12"/>
          </p:nvPr>
        </p:nvSpPr>
        <p:spPr/>
        <p:txBody>
          <a:bodyPr/>
          <a:lstStyle/>
          <a:p>
            <a:fld id="{61B5BC56-C112-4D8C-BCE3-FBF9756949F7}" type="slidenum">
              <a:rPr lang="en-US" smtClean="0"/>
              <a:pPr/>
              <a:t>‹#›</a:t>
            </a:fld>
            <a:endParaRPr lang="en-US" dirty="0"/>
          </a:p>
        </p:txBody>
      </p:sp>
    </p:spTree>
    <p:extLst>
      <p:ext uri="{BB962C8B-B14F-4D97-AF65-F5344CB8AC3E}">
        <p14:creationId xmlns:p14="http://schemas.microsoft.com/office/powerpoint/2010/main" val="25123326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86C4B-9257-4093-9253-AAABF3C634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B9095B-268B-41C0-B2C5-3DC56F4388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3F8DF73-B3EE-405A-9E5F-F4A1F3F40A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1863BDA-842A-4034-A2FB-B8BBB9C03FC5}"/>
              </a:ext>
            </a:extLst>
          </p:cNvPr>
          <p:cNvSpPr>
            <a:spLocks noGrp="1"/>
          </p:cNvSpPr>
          <p:nvPr>
            <p:ph type="dt" sz="half" idx="10"/>
          </p:nvPr>
        </p:nvSpPr>
        <p:spPr/>
        <p:txBody>
          <a:bodyPr/>
          <a:lstStyle/>
          <a:p>
            <a:fld id="{D64AADD4-A38F-4F30-BFA0-F8B5C202E234}" type="datetimeFigureOut">
              <a:rPr lang="en-US" smtClean="0"/>
              <a:pPr/>
              <a:t>2/8/2021</a:t>
            </a:fld>
            <a:endParaRPr lang="en-US" dirty="0"/>
          </a:p>
        </p:txBody>
      </p:sp>
      <p:sp>
        <p:nvSpPr>
          <p:cNvPr id="6" name="Footer Placeholder 5">
            <a:extLst>
              <a:ext uri="{FF2B5EF4-FFF2-40B4-BE49-F238E27FC236}">
                <a16:creationId xmlns:a16="http://schemas.microsoft.com/office/drawing/2014/main" id="{2A5EB1ED-5006-4F1A-922C-15FF6C4A10B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6297CBB-E4D9-4858-839A-FD61DFFB4A03}"/>
              </a:ext>
            </a:extLst>
          </p:cNvPr>
          <p:cNvSpPr>
            <a:spLocks noGrp="1"/>
          </p:cNvSpPr>
          <p:nvPr>
            <p:ph type="sldNum" sz="quarter" idx="12"/>
          </p:nvPr>
        </p:nvSpPr>
        <p:spPr/>
        <p:txBody>
          <a:bodyPr/>
          <a:lstStyle/>
          <a:p>
            <a:fld id="{61B5BC56-C112-4D8C-BCE3-FBF9756949F7}" type="slidenum">
              <a:rPr lang="en-US" smtClean="0"/>
              <a:pPr/>
              <a:t>‹#›</a:t>
            </a:fld>
            <a:endParaRPr lang="en-US" dirty="0"/>
          </a:p>
        </p:txBody>
      </p:sp>
    </p:spTree>
    <p:extLst>
      <p:ext uri="{BB962C8B-B14F-4D97-AF65-F5344CB8AC3E}">
        <p14:creationId xmlns:p14="http://schemas.microsoft.com/office/powerpoint/2010/main" val="11854078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4D109-CE34-489A-8B9D-76DFA8F1875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B55A2B-9E5B-497E-AAB6-3386AA1482D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ECDCD2-4D1A-4DA6-B40A-5E165BCAF435}"/>
              </a:ext>
            </a:extLst>
          </p:cNvPr>
          <p:cNvSpPr>
            <a:spLocks noGrp="1"/>
          </p:cNvSpPr>
          <p:nvPr>
            <p:ph type="dt" sz="half" idx="10"/>
          </p:nvPr>
        </p:nvSpPr>
        <p:spPr/>
        <p:txBody>
          <a:bodyPr/>
          <a:lstStyle/>
          <a:p>
            <a:fld id="{D64AADD4-A38F-4F30-BFA0-F8B5C202E234}" type="datetimeFigureOut">
              <a:rPr lang="en-US" smtClean="0"/>
              <a:pPr/>
              <a:t>2/8/2021</a:t>
            </a:fld>
            <a:endParaRPr lang="en-US" dirty="0"/>
          </a:p>
        </p:txBody>
      </p:sp>
      <p:sp>
        <p:nvSpPr>
          <p:cNvPr id="5" name="Footer Placeholder 4">
            <a:extLst>
              <a:ext uri="{FF2B5EF4-FFF2-40B4-BE49-F238E27FC236}">
                <a16:creationId xmlns:a16="http://schemas.microsoft.com/office/drawing/2014/main" id="{8B13B30D-03FB-4183-9503-FB03E5FC1AF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0484E22-47B1-4F3C-AC4C-535B07D24CD9}"/>
              </a:ext>
            </a:extLst>
          </p:cNvPr>
          <p:cNvSpPr>
            <a:spLocks noGrp="1"/>
          </p:cNvSpPr>
          <p:nvPr>
            <p:ph type="sldNum" sz="quarter" idx="12"/>
          </p:nvPr>
        </p:nvSpPr>
        <p:spPr/>
        <p:txBody>
          <a:bodyPr/>
          <a:lstStyle/>
          <a:p>
            <a:fld id="{61B5BC56-C112-4D8C-BCE3-FBF9756949F7}" type="slidenum">
              <a:rPr lang="en-US" smtClean="0"/>
              <a:pPr/>
              <a:t>‹#›</a:t>
            </a:fld>
            <a:endParaRPr lang="en-US" dirty="0"/>
          </a:p>
        </p:txBody>
      </p:sp>
    </p:spTree>
    <p:extLst>
      <p:ext uri="{BB962C8B-B14F-4D97-AF65-F5344CB8AC3E}">
        <p14:creationId xmlns:p14="http://schemas.microsoft.com/office/powerpoint/2010/main" val="15194756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EA984F-8EB2-49DC-8B0C-8F3ADD25EF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DE0858-EA22-47AC-BB46-AEBDCD31800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B097D8-A46C-42BE-A221-8D164E14DB77}"/>
              </a:ext>
            </a:extLst>
          </p:cNvPr>
          <p:cNvSpPr>
            <a:spLocks noGrp="1"/>
          </p:cNvSpPr>
          <p:nvPr>
            <p:ph type="dt" sz="half" idx="10"/>
          </p:nvPr>
        </p:nvSpPr>
        <p:spPr/>
        <p:txBody>
          <a:bodyPr/>
          <a:lstStyle/>
          <a:p>
            <a:fld id="{D64AADD4-A38F-4F30-BFA0-F8B5C202E234}" type="datetimeFigureOut">
              <a:rPr lang="en-US" smtClean="0"/>
              <a:pPr/>
              <a:t>2/8/2021</a:t>
            </a:fld>
            <a:endParaRPr lang="en-US" dirty="0"/>
          </a:p>
        </p:txBody>
      </p:sp>
      <p:sp>
        <p:nvSpPr>
          <p:cNvPr id="5" name="Footer Placeholder 4">
            <a:extLst>
              <a:ext uri="{FF2B5EF4-FFF2-40B4-BE49-F238E27FC236}">
                <a16:creationId xmlns:a16="http://schemas.microsoft.com/office/drawing/2014/main" id="{FFCA350F-47DA-4476-9C5E-4845C450EF7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CE6604D-2AB1-47FD-BEFE-49AAFD9EA314}"/>
              </a:ext>
            </a:extLst>
          </p:cNvPr>
          <p:cNvSpPr>
            <a:spLocks noGrp="1"/>
          </p:cNvSpPr>
          <p:nvPr>
            <p:ph type="sldNum" sz="quarter" idx="12"/>
          </p:nvPr>
        </p:nvSpPr>
        <p:spPr/>
        <p:txBody>
          <a:bodyPr/>
          <a:lstStyle/>
          <a:p>
            <a:fld id="{61B5BC56-C112-4D8C-BCE3-FBF9756949F7}" type="slidenum">
              <a:rPr lang="en-US" smtClean="0"/>
              <a:pPr/>
              <a:t>‹#›</a:t>
            </a:fld>
            <a:endParaRPr lang="en-US" dirty="0"/>
          </a:p>
        </p:txBody>
      </p:sp>
    </p:spTree>
    <p:extLst>
      <p:ext uri="{BB962C8B-B14F-4D97-AF65-F5344CB8AC3E}">
        <p14:creationId xmlns:p14="http://schemas.microsoft.com/office/powerpoint/2010/main" val="13810912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White Title Slide">
    <p:bg>
      <p:bgPr>
        <a:solidFill>
          <a:schemeClr val="bg1"/>
        </a:solidFill>
        <a:effectLst/>
      </p:bgPr>
    </p:bg>
    <p:spTree>
      <p:nvGrpSpPr>
        <p:cNvPr id="1" name=""/>
        <p:cNvGrpSpPr/>
        <p:nvPr/>
      </p:nvGrpSpPr>
      <p:grpSpPr>
        <a:xfrm>
          <a:off x="0" y="0"/>
          <a:ext cx="0" cy="0"/>
          <a:chOff x="0" y="0"/>
          <a:chExt cx="0" cy="0"/>
        </a:xfrm>
      </p:grpSpPr>
      <p:sp>
        <p:nvSpPr>
          <p:cNvPr id="13" name="Pentagon 12"/>
          <p:cNvSpPr>
            <a:spLocks noChangeAspect="1"/>
          </p:cNvSpPr>
          <p:nvPr userDrawn="1"/>
        </p:nvSpPr>
        <p:spPr>
          <a:xfrm>
            <a:off x="1569480" y="0"/>
            <a:ext cx="3829485" cy="6864096"/>
          </a:xfrm>
          <a:prstGeom prst="homePlate">
            <a:avLst>
              <a:gd name="adj" fmla="val 36290"/>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4" name="Pentagon 13"/>
          <p:cNvSpPr>
            <a:spLocks noChangeAspect="1"/>
          </p:cNvSpPr>
          <p:nvPr userDrawn="1"/>
        </p:nvSpPr>
        <p:spPr>
          <a:xfrm>
            <a:off x="14166" y="0"/>
            <a:ext cx="3829485" cy="6864096"/>
          </a:xfrm>
          <a:prstGeom prst="homePlate">
            <a:avLst>
              <a:gd name="adj" fmla="val 36290"/>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0" name="Title 1"/>
          <p:cNvSpPr>
            <a:spLocks noGrp="1"/>
          </p:cNvSpPr>
          <p:nvPr>
            <p:ph type="ctrTitle" hasCustomPrompt="1"/>
          </p:nvPr>
        </p:nvSpPr>
        <p:spPr>
          <a:xfrm>
            <a:off x="914400" y="1638300"/>
            <a:ext cx="10363200" cy="1827843"/>
          </a:xfrm>
        </p:spPr>
        <p:txBody>
          <a:bodyPr lIns="0" tIns="0" rIns="0" bIns="0" anchor="b">
            <a:noAutofit/>
          </a:bodyPr>
          <a:lstStyle>
            <a:lvl1pPr algn="r">
              <a:defRPr sz="3733" b="0" i="0">
                <a:solidFill>
                  <a:srgbClr val="123E57"/>
                </a:solidFill>
                <a:latin typeface="Arial"/>
                <a:cs typeface="Arial"/>
              </a:defRPr>
            </a:lvl1pPr>
          </a:lstStyle>
          <a:p>
            <a:r>
              <a:rPr lang="en-US" dirty="0"/>
              <a:t>Title of the presentation</a:t>
            </a:r>
          </a:p>
        </p:txBody>
      </p:sp>
      <p:sp>
        <p:nvSpPr>
          <p:cNvPr id="11" name="Subtitle 2"/>
          <p:cNvSpPr>
            <a:spLocks noGrp="1"/>
          </p:cNvSpPr>
          <p:nvPr>
            <p:ph type="subTitle" idx="1" hasCustomPrompt="1"/>
          </p:nvPr>
        </p:nvSpPr>
        <p:spPr>
          <a:xfrm>
            <a:off x="914400" y="3566160"/>
            <a:ext cx="10363200" cy="686376"/>
          </a:xfrm>
        </p:spPr>
        <p:txBody>
          <a:bodyPr lIns="0" tIns="0" rIns="0" bIns="0" anchor="t">
            <a:noAutofit/>
          </a:bodyPr>
          <a:lstStyle>
            <a:lvl1pPr marL="0" indent="0" algn="r">
              <a:buNone/>
              <a:defRPr sz="1867" b="0" i="1" spc="133">
                <a:solidFill>
                  <a:schemeClr val="accent3"/>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 goes here </a:t>
            </a:r>
          </a:p>
        </p:txBody>
      </p:sp>
      <p:sp>
        <p:nvSpPr>
          <p:cNvPr id="9" name="Rectangle 8">
            <a:extLst>
              <a:ext uri="{FF2B5EF4-FFF2-40B4-BE49-F238E27FC236}">
                <a16:creationId xmlns:a16="http://schemas.microsoft.com/office/drawing/2014/main" id="{00C1EAC2-48D1-5A43-8A15-F4EDD9CF6A5B}"/>
              </a:ext>
            </a:extLst>
          </p:cNvPr>
          <p:cNvSpPr/>
          <p:nvPr userDrawn="1"/>
        </p:nvSpPr>
        <p:spPr>
          <a:xfrm flipV="1">
            <a:off x="0" y="5035296"/>
            <a:ext cx="12192000" cy="1828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12" name="Picture 11" descr="NCI-Logo-Color.png"/>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609602" y="5710324"/>
            <a:ext cx="5324687" cy="508000"/>
          </a:xfrm>
          <a:prstGeom prst="rect">
            <a:avLst/>
          </a:prstGeom>
        </p:spPr>
      </p:pic>
      <p:sp>
        <p:nvSpPr>
          <p:cNvPr id="8" name="Date Placeholder 3"/>
          <p:cNvSpPr>
            <a:spLocks noGrp="1"/>
          </p:cNvSpPr>
          <p:nvPr>
            <p:ph type="dt" sz="half" idx="2"/>
          </p:nvPr>
        </p:nvSpPr>
        <p:spPr>
          <a:xfrm>
            <a:off x="8534400" y="5730240"/>
            <a:ext cx="3048000" cy="475488"/>
          </a:xfrm>
          <a:prstGeom prst="rect">
            <a:avLst/>
          </a:prstGeom>
        </p:spPr>
        <p:txBody>
          <a:bodyPr vert="horz" lIns="0" tIns="0" rIns="0" bIns="0" rtlCol="0" anchor="ctr"/>
          <a:lstStyle>
            <a:lvl1pPr algn="r" fontAlgn="auto">
              <a:spcBef>
                <a:spcPts val="0"/>
              </a:spcBef>
              <a:spcAft>
                <a:spcPts val="0"/>
              </a:spcAft>
              <a:defRPr sz="1867" smtClean="0">
                <a:solidFill>
                  <a:srgbClr val="000000"/>
                </a:solidFill>
                <a:latin typeface="+mn-lt"/>
                <a:ea typeface="+mn-ea"/>
                <a:cs typeface="SapientSansRegular"/>
              </a:defRPr>
            </a:lvl1pPr>
          </a:lstStyle>
          <a:p>
            <a:pPr>
              <a:defRPr/>
            </a:pPr>
            <a:fld id="{646BEAE4-16B3-0744-BFCA-11CE0C224282}" type="datetime4">
              <a:rPr lang="en-US" smtClean="0"/>
              <a:pPr>
                <a:defRPr/>
              </a:pPr>
              <a:t>February 8, 2021</a:t>
            </a:fld>
            <a:endParaRPr lang="en-US" dirty="0"/>
          </a:p>
        </p:txBody>
      </p:sp>
    </p:spTree>
    <p:extLst>
      <p:ext uri="{BB962C8B-B14F-4D97-AF65-F5344CB8AC3E}">
        <p14:creationId xmlns:p14="http://schemas.microsoft.com/office/powerpoint/2010/main" val="37525194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Agenda with Sub-Bullet">
    <p:spTree>
      <p:nvGrpSpPr>
        <p:cNvPr id="1" name=""/>
        <p:cNvGrpSpPr/>
        <p:nvPr/>
      </p:nvGrpSpPr>
      <p:grpSpPr>
        <a:xfrm>
          <a:off x="0" y="0"/>
          <a:ext cx="0" cy="0"/>
          <a:chOff x="0" y="0"/>
          <a:chExt cx="0" cy="0"/>
        </a:xfrm>
      </p:grpSpPr>
      <p:sp>
        <p:nvSpPr>
          <p:cNvPr id="12" name="Pentagon 11"/>
          <p:cNvSpPr>
            <a:spLocks noChangeAspect="1"/>
          </p:cNvSpPr>
          <p:nvPr userDrawn="1"/>
        </p:nvSpPr>
        <p:spPr>
          <a:xfrm>
            <a:off x="1569480" y="0"/>
            <a:ext cx="3829485" cy="6864096"/>
          </a:xfrm>
          <a:prstGeom prst="homePlate">
            <a:avLst>
              <a:gd name="adj" fmla="val 36290"/>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3" name="Pentagon 12"/>
          <p:cNvSpPr>
            <a:spLocks noChangeAspect="1"/>
          </p:cNvSpPr>
          <p:nvPr userDrawn="1"/>
        </p:nvSpPr>
        <p:spPr>
          <a:xfrm>
            <a:off x="14166" y="0"/>
            <a:ext cx="3829485" cy="6864096"/>
          </a:xfrm>
          <a:prstGeom prst="homePlate">
            <a:avLst>
              <a:gd name="adj" fmla="val 36290"/>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8" name="Title 1"/>
          <p:cNvSpPr>
            <a:spLocks noGrp="1"/>
          </p:cNvSpPr>
          <p:nvPr>
            <p:ph type="title" hasCustomPrompt="1"/>
          </p:nvPr>
        </p:nvSpPr>
        <p:spPr>
          <a:xfrm>
            <a:off x="658368" y="1828800"/>
            <a:ext cx="4023360" cy="1828800"/>
          </a:xfrm>
        </p:spPr>
        <p:txBody>
          <a:bodyPr lIns="0" tIns="0" rIns="0" bIns="0" anchor="b">
            <a:noAutofit/>
          </a:bodyPr>
          <a:lstStyle>
            <a:lvl1pPr algn="r">
              <a:lnSpc>
                <a:spcPct val="90000"/>
              </a:lnSpc>
              <a:defRPr sz="3200">
                <a:solidFill>
                  <a:srgbClr val="123E57"/>
                </a:solidFill>
                <a:latin typeface="+mj-lt"/>
                <a:cs typeface="SapientSansBold"/>
              </a:defRPr>
            </a:lvl1pPr>
          </a:lstStyle>
          <a:p>
            <a:r>
              <a:rPr lang="en-US" dirty="0"/>
              <a:t>Agenda</a:t>
            </a:r>
          </a:p>
        </p:txBody>
      </p:sp>
      <p:sp>
        <p:nvSpPr>
          <p:cNvPr id="7"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pic>
        <p:nvPicPr>
          <p:cNvPr id="9" name="Picture 8" descr="NCI-Logo-Gray-Knock-NEW.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6486144"/>
            <a:ext cx="2555851" cy="243840"/>
          </a:xfrm>
          <a:prstGeom prst="rect">
            <a:avLst/>
          </a:prstGeom>
        </p:spPr>
      </p:pic>
      <p:sp>
        <p:nvSpPr>
          <p:cNvPr id="11" name="Text Placeholder 12"/>
          <p:cNvSpPr>
            <a:spLocks noGrp="1"/>
          </p:cNvSpPr>
          <p:nvPr>
            <p:ph type="body" sz="quarter" idx="11" hasCustomPrompt="1"/>
          </p:nvPr>
        </p:nvSpPr>
        <p:spPr>
          <a:xfrm>
            <a:off x="5779008" y="0"/>
            <a:ext cx="5730240" cy="6864096"/>
          </a:xfrm>
        </p:spPr>
        <p:txBody>
          <a:bodyPr anchor="ctr">
            <a:noAutofit/>
          </a:bodyPr>
          <a:lstStyle>
            <a:lvl1pPr marL="609585" marR="0" indent="-609585" algn="l" defTabSz="609585" rtl="0" eaLnBrk="1" fontAlgn="auto" latinLnBrk="0" hangingPunct="1">
              <a:lnSpc>
                <a:spcPct val="100000"/>
              </a:lnSpc>
              <a:spcBef>
                <a:spcPts val="0"/>
              </a:spcBef>
              <a:spcAft>
                <a:spcPts val="1333"/>
              </a:spcAft>
              <a:buClr>
                <a:schemeClr val="accent1"/>
              </a:buClr>
              <a:buSzTx/>
              <a:buFont typeface="+mj-lt"/>
              <a:buAutoNum type="arabicPeriod"/>
              <a:tabLst/>
              <a:defRPr i="1">
                <a:solidFill>
                  <a:srgbClr val="000000"/>
                </a:solidFill>
              </a:defRPr>
            </a:lvl1pPr>
            <a:lvl2pPr marL="914377" marR="0" indent="-304792" algn="l" defTabSz="609585" rtl="0" eaLnBrk="1" fontAlgn="auto" latinLnBrk="0" hangingPunct="1">
              <a:lnSpc>
                <a:spcPct val="100000"/>
              </a:lnSpc>
              <a:spcBef>
                <a:spcPts val="0"/>
              </a:spcBef>
              <a:spcAft>
                <a:spcPts val="1333"/>
              </a:spcAft>
              <a:buClr>
                <a:schemeClr val="accent1"/>
              </a:buClr>
              <a:buSzTx/>
              <a:buFont typeface="Wingdings" charset="2"/>
              <a:buChar char="§"/>
              <a:tabLst/>
              <a:defRPr lang="en-US" sz="2533" i="1" kern="1200" baseline="0" dirty="0" smtClean="0">
                <a:solidFill>
                  <a:srgbClr val="000000"/>
                </a:solidFill>
                <a:latin typeface="+mn-lt"/>
                <a:ea typeface="ＭＳ Ｐゴシック" charset="0"/>
                <a:cs typeface="SapientCentroSlab-Light"/>
              </a:defRPr>
            </a:lvl2pPr>
          </a:lstStyle>
          <a:p>
            <a:r>
              <a:rPr lang="en-US" dirty="0"/>
              <a:t>Agenda Item 1</a:t>
            </a:r>
          </a:p>
          <a:p>
            <a:pPr lvl="1"/>
            <a:r>
              <a:rPr lang="en-US" dirty="0"/>
              <a:t>Agenda Item 1a</a:t>
            </a:r>
          </a:p>
          <a:p>
            <a:pPr lvl="1"/>
            <a:r>
              <a:rPr lang="en-US" dirty="0"/>
              <a:t>Agenda Item 1b</a:t>
            </a:r>
          </a:p>
          <a:p>
            <a:r>
              <a:rPr lang="en-US" dirty="0"/>
              <a:t>Agenda Item 2</a:t>
            </a:r>
          </a:p>
          <a:p>
            <a:pPr lvl="1"/>
            <a:r>
              <a:rPr lang="en-US" dirty="0"/>
              <a:t>Agenda Item 2a</a:t>
            </a:r>
          </a:p>
          <a:p>
            <a:pPr lvl="1"/>
            <a:r>
              <a:rPr lang="en-US" dirty="0"/>
              <a:t>Agenda Item 2b</a:t>
            </a:r>
          </a:p>
          <a:p>
            <a:r>
              <a:rPr lang="en-US" dirty="0"/>
              <a:t>Agenda Item 3</a:t>
            </a:r>
          </a:p>
          <a:p>
            <a:pPr marL="914377" marR="0" lvl="1" indent="-304792" algn="l" defTabSz="609585" rtl="0" eaLnBrk="1" fontAlgn="auto" latinLnBrk="0" hangingPunct="1">
              <a:lnSpc>
                <a:spcPct val="100000"/>
              </a:lnSpc>
              <a:spcBef>
                <a:spcPts val="0"/>
              </a:spcBef>
              <a:spcAft>
                <a:spcPts val="1333"/>
              </a:spcAft>
              <a:buClr>
                <a:schemeClr val="accent1"/>
              </a:buClr>
              <a:buSzTx/>
              <a:buFont typeface="Wingdings" charset="2"/>
              <a:buChar char="§"/>
              <a:tabLst/>
              <a:defRPr/>
            </a:pPr>
            <a:r>
              <a:rPr lang="en-US" dirty="0"/>
              <a:t>Agenda Item 3a</a:t>
            </a:r>
          </a:p>
          <a:p>
            <a:pPr marL="914377" marR="0" lvl="1" indent="-304792" algn="l" defTabSz="609585" rtl="0" eaLnBrk="1" fontAlgn="auto" latinLnBrk="0" hangingPunct="1">
              <a:lnSpc>
                <a:spcPct val="100000"/>
              </a:lnSpc>
              <a:spcBef>
                <a:spcPts val="0"/>
              </a:spcBef>
              <a:spcAft>
                <a:spcPts val="1333"/>
              </a:spcAft>
              <a:buClr>
                <a:schemeClr val="accent1"/>
              </a:buClr>
              <a:buSzTx/>
              <a:buFont typeface="Wingdings" charset="2"/>
              <a:buChar char="§"/>
              <a:tabLst/>
              <a:defRPr/>
            </a:pPr>
            <a:r>
              <a:rPr lang="en-US" dirty="0"/>
              <a:t>Agenda Item 3b</a:t>
            </a:r>
          </a:p>
        </p:txBody>
      </p:sp>
    </p:spTree>
    <p:extLst>
      <p:ext uri="{BB962C8B-B14F-4D97-AF65-F5344CB8AC3E}">
        <p14:creationId xmlns:p14="http://schemas.microsoft.com/office/powerpoint/2010/main" val="36084397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White Section Break">
    <p:bg>
      <p:bgPr>
        <a:solidFill>
          <a:schemeClr val="bg1"/>
        </a:solidFill>
        <a:effectLst/>
      </p:bgPr>
    </p:bg>
    <p:spTree>
      <p:nvGrpSpPr>
        <p:cNvPr id="1" name=""/>
        <p:cNvGrpSpPr/>
        <p:nvPr/>
      </p:nvGrpSpPr>
      <p:grpSpPr>
        <a:xfrm>
          <a:off x="0" y="0"/>
          <a:ext cx="0" cy="0"/>
          <a:chOff x="0" y="0"/>
          <a:chExt cx="0" cy="0"/>
        </a:xfrm>
      </p:grpSpPr>
      <p:sp>
        <p:nvSpPr>
          <p:cNvPr id="9" name="Pentagon 8"/>
          <p:cNvSpPr/>
          <p:nvPr userDrawn="1"/>
        </p:nvSpPr>
        <p:spPr>
          <a:xfrm>
            <a:off x="0" y="0"/>
            <a:ext cx="11277597" cy="6858000"/>
          </a:xfrm>
          <a:prstGeom prst="homePlate">
            <a:avLst>
              <a:gd name="adj" fmla="val 20935"/>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3" name="Pentagon 12"/>
          <p:cNvSpPr/>
          <p:nvPr userDrawn="1"/>
        </p:nvSpPr>
        <p:spPr>
          <a:xfrm>
            <a:off x="0" y="0"/>
            <a:ext cx="9719731" cy="6858000"/>
          </a:xfrm>
          <a:prstGeom prst="homePlate">
            <a:avLst>
              <a:gd name="adj" fmla="val 20935"/>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6" name="Title 1"/>
          <p:cNvSpPr>
            <a:spLocks noGrp="1"/>
          </p:cNvSpPr>
          <p:nvPr>
            <p:ph type="ctrTitle" hasCustomPrompt="1"/>
          </p:nvPr>
        </p:nvSpPr>
        <p:spPr>
          <a:xfrm>
            <a:off x="4572001" y="2423160"/>
            <a:ext cx="6705599" cy="1828800"/>
          </a:xfrm>
        </p:spPr>
        <p:txBody>
          <a:bodyPr lIns="0" tIns="0" rIns="0" bIns="0" anchor="b">
            <a:noAutofit/>
          </a:bodyPr>
          <a:lstStyle>
            <a:lvl1pPr algn="r">
              <a:defRPr sz="3733" spc="-107">
                <a:solidFill>
                  <a:srgbClr val="123E57"/>
                </a:solidFill>
                <a:latin typeface="+mj-lt"/>
                <a:cs typeface="SapientSansBold"/>
              </a:defRPr>
            </a:lvl1pPr>
          </a:lstStyle>
          <a:p>
            <a:pPr lvl="0"/>
            <a:r>
              <a:rPr lang="en-US" dirty="0"/>
              <a:t>Section title</a:t>
            </a:r>
          </a:p>
        </p:txBody>
      </p:sp>
      <p:sp>
        <p:nvSpPr>
          <p:cNvPr id="10" name="Subtitle 2"/>
          <p:cNvSpPr>
            <a:spLocks noGrp="1"/>
          </p:cNvSpPr>
          <p:nvPr>
            <p:ph type="subTitle" idx="1" hasCustomPrompt="1"/>
          </p:nvPr>
        </p:nvSpPr>
        <p:spPr>
          <a:xfrm>
            <a:off x="4571999" y="4343400"/>
            <a:ext cx="6697189" cy="685800"/>
          </a:xfrm>
        </p:spPr>
        <p:txBody>
          <a:bodyPr lIns="0" tIns="0" rIns="0" bIns="0">
            <a:noAutofit/>
          </a:bodyPr>
          <a:lstStyle>
            <a:lvl1pPr marL="0" indent="0" algn="r">
              <a:buNone/>
              <a:defRPr sz="1867" b="0" i="1" spc="133">
                <a:solidFill>
                  <a:schemeClr val="accent3"/>
                </a:solidFill>
                <a:latin typeface="+mn-lt"/>
                <a:cs typeface="SapientCentroSlab-Ligh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 goes here</a:t>
            </a:r>
          </a:p>
        </p:txBody>
      </p:sp>
      <p:sp>
        <p:nvSpPr>
          <p:cNvPr id="8"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pic>
        <p:nvPicPr>
          <p:cNvPr id="11" name="Picture 10" descr="NCI-Logo-Gray-Knock-NEW.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6486144"/>
            <a:ext cx="2555851" cy="243840"/>
          </a:xfrm>
          <a:prstGeom prst="rect">
            <a:avLst/>
          </a:prstGeom>
        </p:spPr>
      </p:pic>
    </p:spTree>
    <p:extLst>
      <p:ext uri="{BB962C8B-B14F-4D97-AF65-F5344CB8AC3E}">
        <p14:creationId xmlns:p14="http://schemas.microsoft.com/office/powerpoint/2010/main" val="1457898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5"/>
          <p:cNvSpPr>
            <a:spLocks noGrp="1"/>
          </p:cNvSpPr>
          <p:nvPr>
            <p:ph sz="quarter" idx="12" hasCustomPrompt="1"/>
          </p:nvPr>
        </p:nvSpPr>
        <p:spPr>
          <a:xfrm>
            <a:off x="711200" y="6400800"/>
            <a:ext cx="5080000" cy="304800"/>
          </a:xfrm>
        </p:spPr>
        <p:txBody>
          <a:bodyPr>
            <a:normAutofit/>
          </a:bodyPr>
          <a:lstStyle>
            <a:lvl1pPr marL="0" indent="0">
              <a:buNone/>
              <a:defRPr sz="1200" b="1" baseline="0"/>
            </a:lvl1pPr>
            <a:lvl2pPr marL="457200" indent="0">
              <a:buNone/>
              <a:defRPr sz="1200" b="1">
                <a:latin typeface="+mn-lt"/>
              </a:defRPr>
            </a:lvl2pPr>
          </a:lstStyle>
          <a:p>
            <a:pPr lvl="0"/>
            <a:r>
              <a:rPr lang="en-US" sz="1200" b="1" dirty="0"/>
              <a:t>Insert Citation Here</a:t>
            </a:r>
          </a:p>
        </p:txBody>
      </p:sp>
      <p:sp>
        <p:nvSpPr>
          <p:cNvPr id="10" name="TextBox 9"/>
          <p:cNvSpPr txBox="1"/>
          <p:nvPr userDrawn="1"/>
        </p:nvSpPr>
        <p:spPr>
          <a:xfrm>
            <a:off x="5283200" y="6324601"/>
            <a:ext cx="1320800" cy="307777"/>
          </a:xfrm>
          <a:prstGeom prst="rect">
            <a:avLst/>
          </a:prstGeom>
          <a:noFill/>
        </p:spPr>
        <p:txBody>
          <a:bodyPr wrap="square" rtlCol="0">
            <a:spAutoFit/>
          </a:bodyPr>
          <a:lstStyle/>
          <a:p>
            <a:pPr algn="ctr"/>
            <a:fld id="{431A6FFC-B088-4388-97F5-4F3E021A930D}" type="slidenum">
              <a:rPr lang="en-US" sz="1400" smtClean="0">
                <a:solidFill>
                  <a:schemeClr val="accent3">
                    <a:lumMod val="75000"/>
                  </a:schemeClr>
                </a:solidFill>
              </a:rPr>
              <a:pPr algn="ctr"/>
              <a:t>‹#›</a:t>
            </a:fld>
            <a:endParaRPr lang="en-US" sz="1400" dirty="0">
              <a:solidFill>
                <a:schemeClr val="accent3">
                  <a:lumMod val="75000"/>
                </a:schemeClr>
              </a:solidFill>
            </a:endParaRPr>
          </a:p>
        </p:txBody>
      </p:sp>
    </p:spTree>
    <p:extLst>
      <p:ext uri="{BB962C8B-B14F-4D97-AF65-F5344CB8AC3E}">
        <p14:creationId xmlns:p14="http://schemas.microsoft.com/office/powerpoint/2010/main" val="19408114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White Section Break ALT">
    <p:bg>
      <p:bgPr>
        <a:solidFill>
          <a:schemeClr val="bg1"/>
        </a:solidFill>
        <a:effectLst/>
      </p:bgPr>
    </p:bg>
    <p:spTree>
      <p:nvGrpSpPr>
        <p:cNvPr id="1" name=""/>
        <p:cNvGrpSpPr/>
        <p:nvPr/>
      </p:nvGrpSpPr>
      <p:grpSpPr>
        <a:xfrm>
          <a:off x="0" y="0"/>
          <a:ext cx="0" cy="0"/>
          <a:chOff x="0" y="0"/>
          <a:chExt cx="0" cy="0"/>
        </a:xfrm>
      </p:grpSpPr>
      <p:sp>
        <p:nvSpPr>
          <p:cNvPr id="7" name="Pentagon 6"/>
          <p:cNvSpPr>
            <a:spLocks noChangeAspect="1"/>
          </p:cNvSpPr>
          <p:nvPr userDrawn="1"/>
        </p:nvSpPr>
        <p:spPr>
          <a:xfrm>
            <a:off x="2031143" y="0"/>
            <a:ext cx="3829485" cy="6864096"/>
          </a:xfrm>
          <a:prstGeom prst="homePlate">
            <a:avLst>
              <a:gd name="adj" fmla="val 36290"/>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0" name="Pentagon 9"/>
          <p:cNvSpPr>
            <a:spLocks noChangeAspect="1"/>
          </p:cNvSpPr>
          <p:nvPr userDrawn="1"/>
        </p:nvSpPr>
        <p:spPr>
          <a:xfrm>
            <a:off x="1" y="0"/>
            <a:ext cx="4305313" cy="6864096"/>
          </a:xfrm>
          <a:prstGeom prst="homePlate">
            <a:avLst>
              <a:gd name="adj" fmla="val 32357"/>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8" name="Title 1"/>
          <p:cNvSpPr>
            <a:spLocks noGrp="1"/>
          </p:cNvSpPr>
          <p:nvPr>
            <p:ph type="ctrTitle" hasCustomPrompt="1"/>
          </p:nvPr>
        </p:nvSpPr>
        <p:spPr>
          <a:xfrm>
            <a:off x="5860628" y="2423160"/>
            <a:ext cx="5416971" cy="1828800"/>
          </a:xfrm>
        </p:spPr>
        <p:txBody>
          <a:bodyPr lIns="0" tIns="0" rIns="0" bIns="0" anchor="b">
            <a:noAutofit/>
          </a:bodyPr>
          <a:lstStyle>
            <a:lvl1pPr algn="r">
              <a:defRPr sz="3733" spc="-107">
                <a:solidFill>
                  <a:srgbClr val="BB0E3D"/>
                </a:solidFill>
                <a:latin typeface="+mj-lt"/>
                <a:cs typeface="SapientSansBold"/>
              </a:defRPr>
            </a:lvl1pPr>
          </a:lstStyle>
          <a:p>
            <a:pPr lvl="0"/>
            <a:r>
              <a:rPr lang="en-US" dirty="0"/>
              <a:t>Section title</a:t>
            </a:r>
          </a:p>
        </p:txBody>
      </p:sp>
      <p:sp>
        <p:nvSpPr>
          <p:cNvPr id="9" name="Subtitle 2"/>
          <p:cNvSpPr>
            <a:spLocks noGrp="1"/>
          </p:cNvSpPr>
          <p:nvPr>
            <p:ph type="subTitle" idx="1" hasCustomPrompt="1"/>
          </p:nvPr>
        </p:nvSpPr>
        <p:spPr>
          <a:xfrm>
            <a:off x="5860628" y="4343400"/>
            <a:ext cx="5408560" cy="685800"/>
          </a:xfrm>
        </p:spPr>
        <p:txBody>
          <a:bodyPr lIns="0" tIns="0" rIns="0" bIns="0">
            <a:noAutofit/>
          </a:bodyPr>
          <a:lstStyle>
            <a:lvl1pPr marL="0" indent="0" algn="r">
              <a:buNone/>
              <a:defRPr sz="1867" b="0" i="1" spc="133">
                <a:solidFill>
                  <a:schemeClr val="accent3"/>
                </a:solidFill>
                <a:latin typeface="+mn-lt"/>
                <a:cs typeface="SapientCentroSlab-Ligh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 goes here</a:t>
            </a:r>
          </a:p>
        </p:txBody>
      </p:sp>
      <p:sp>
        <p:nvSpPr>
          <p:cNvPr id="12"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pic>
        <p:nvPicPr>
          <p:cNvPr id="13" name="Picture 12" descr="NCI-Logo-Gray-Knock-NEW.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6486144"/>
            <a:ext cx="2555851" cy="243840"/>
          </a:xfrm>
          <a:prstGeom prst="rect">
            <a:avLst/>
          </a:prstGeom>
        </p:spPr>
      </p:pic>
    </p:spTree>
    <p:extLst>
      <p:ext uri="{BB962C8B-B14F-4D97-AF65-F5344CB8AC3E}">
        <p14:creationId xmlns:p14="http://schemas.microsoft.com/office/powerpoint/2010/main" val="39296671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e White">
    <p:bg>
      <p:bgPr>
        <a:solidFill>
          <a:schemeClr val="bg1"/>
        </a:solidFill>
        <a:effectLst/>
      </p:bgPr>
    </p:bg>
    <p:spTree>
      <p:nvGrpSpPr>
        <p:cNvPr id="1" name=""/>
        <p:cNvGrpSpPr/>
        <p:nvPr/>
      </p:nvGrpSpPr>
      <p:grpSpPr>
        <a:xfrm>
          <a:off x="0" y="0"/>
          <a:ext cx="0" cy="0"/>
          <a:chOff x="0" y="0"/>
          <a:chExt cx="0" cy="0"/>
        </a:xfrm>
      </p:grpSpPr>
      <p:sp>
        <p:nvSpPr>
          <p:cNvPr id="4" name="Pentagon 3"/>
          <p:cNvSpPr/>
          <p:nvPr userDrawn="1"/>
        </p:nvSpPr>
        <p:spPr>
          <a:xfrm>
            <a:off x="0" y="0"/>
            <a:ext cx="11277597" cy="6858000"/>
          </a:xfrm>
          <a:prstGeom prst="homePlate">
            <a:avLst>
              <a:gd name="adj" fmla="val 20935"/>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5" name="Pentagon 4"/>
          <p:cNvSpPr/>
          <p:nvPr userDrawn="1"/>
        </p:nvSpPr>
        <p:spPr>
          <a:xfrm>
            <a:off x="0" y="0"/>
            <a:ext cx="9719731" cy="6858000"/>
          </a:xfrm>
          <a:prstGeom prst="homePlate">
            <a:avLst>
              <a:gd name="adj" fmla="val 20935"/>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9" name="Text Placeholder 8"/>
          <p:cNvSpPr>
            <a:spLocks noGrp="1"/>
          </p:cNvSpPr>
          <p:nvPr>
            <p:ph type="body" sz="quarter" idx="10" hasCustomPrompt="1"/>
          </p:nvPr>
        </p:nvSpPr>
        <p:spPr>
          <a:xfrm>
            <a:off x="914400" y="1828800"/>
            <a:ext cx="10363200" cy="3200400"/>
          </a:xfrm>
        </p:spPr>
        <p:txBody>
          <a:bodyPr anchor="ctr">
            <a:noAutofit/>
          </a:bodyPr>
          <a:lstStyle>
            <a:lvl1pPr marL="0" indent="0" algn="ctr">
              <a:spcAft>
                <a:spcPts val="0"/>
              </a:spcAft>
              <a:buNone/>
              <a:defRPr sz="3200" b="0" i="1" baseline="0">
                <a:solidFill>
                  <a:srgbClr val="123E57"/>
                </a:solidFill>
                <a:latin typeface="+mn-lt"/>
                <a:cs typeface="SapientCentroSlab-Light"/>
              </a:defRPr>
            </a:lvl1pPr>
          </a:lstStyle>
          <a:p>
            <a:pPr lvl="0"/>
            <a:r>
              <a:rPr lang="en-US" dirty="0"/>
              <a:t>Vision Quote</a:t>
            </a:r>
            <a:br>
              <a:rPr lang="en-US" dirty="0"/>
            </a:br>
            <a:r>
              <a:rPr lang="en-US" dirty="0"/>
              <a:t>“</a:t>
            </a:r>
            <a:r>
              <a:rPr lang="en-US" dirty="0" err="1"/>
              <a:t>Lorem</a:t>
            </a:r>
            <a:r>
              <a:rPr lang="en-US" dirty="0"/>
              <a:t> </a:t>
            </a:r>
            <a:r>
              <a:rPr lang="en-US" dirty="0" err="1"/>
              <a:t>ipsum</a:t>
            </a:r>
            <a:r>
              <a:rPr lang="en-US" dirty="0"/>
              <a:t> dolor sit </a:t>
            </a:r>
            <a:r>
              <a:rPr lang="en-US" dirty="0" err="1"/>
              <a:t>amet</a:t>
            </a:r>
            <a:r>
              <a:rPr lang="en-US" dirty="0"/>
              <a:t>, fugit </a:t>
            </a:r>
            <a:r>
              <a:rPr lang="en-US" dirty="0" err="1"/>
              <a:t>liberavisse</a:t>
            </a:r>
            <a:r>
              <a:rPr lang="en-US" dirty="0"/>
              <a:t> </a:t>
            </a:r>
            <a:br>
              <a:rPr lang="en-US" dirty="0"/>
            </a:br>
            <a:r>
              <a:rPr lang="en-US" dirty="0" err="1"/>
              <a:t>nec</a:t>
            </a:r>
            <a:r>
              <a:rPr lang="en-US" dirty="0"/>
              <a:t> at. </a:t>
            </a:r>
            <a:r>
              <a:rPr lang="en-US" dirty="0" err="1"/>
              <a:t>Essent</a:t>
            </a:r>
            <a:r>
              <a:rPr lang="en-US" dirty="0"/>
              <a:t> </a:t>
            </a:r>
            <a:r>
              <a:rPr lang="en-US" dirty="0" err="1"/>
              <a:t>elaboraret</a:t>
            </a:r>
            <a:r>
              <a:rPr lang="en-US" dirty="0"/>
              <a:t> </a:t>
            </a:r>
            <a:r>
              <a:rPr lang="en-US" dirty="0" err="1"/>
              <a:t>conclusionemque</a:t>
            </a:r>
            <a:r>
              <a:rPr lang="en-US" dirty="0"/>
              <a:t> </a:t>
            </a:r>
            <a:br>
              <a:rPr lang="en-US" dirty="0"/>
            </a:br>
            <a:r>
              <a:rPr lang="en-US" dirty="0" err="1"/>
              <a:t>eam</a:t>
            </a:r>
            <a:r>
              <a:rPr lang="en-US" dirty="0"/>
              <a:t> id. Quo ex </a:t>
            </a:r>
            <a:r>
              <a:rPr lang="en-US" dirty="0" err="1"/>
              <a:t>laboramus</a:t>
            </a:r>
            <a:r>
              <a:rPr lang="en-US" dirty="0"/>
              <a:t> </a:t>
            </a:r>
            <a:r>
              <a:rPr lang="en-US" dirty="0" err="1"/>
              <a:t>accommodare</a:t>
            </a:r>
            <a:r>
              <a:rPr lang="en-US" dirty="0"/>
              <a:t>, </a:t>
            </a:r>
            <a:br>
              <a:rPr lang="en-US" dirty="0"/>
            </a:br>
            <a:r>
              <a:rPr lang="en-US" dirty="0"/>
              <a:t>his </a:t>
            </a:r>
            <a:r>
              <a:rPr lang="en-US" dirty="0" err="1"/>
              <a:t>falli</a:t>
            </a:r>
            <a:r>
              <a:rPr lang="en-US" dirty="0"/>
              <a:t> </a:t>
            </a:r>
            <a:r>
              <a:rPr lang="en-US" dirty="0" err="1"/>
              <a:t>deleniti</a:t>
            </a:r>
            <a:r>
              <a:rPr lang="en-US" dirty="0"/>
              <a:t> </a:t>
            </a:r>
            <a:r>
              <a:rPr lang="en-US" dirty="0" err="1"/>
              <a:t>ei</a:t>
            </a:r>
            <a:r>
              <a:rPr lang="en-US" dirty="0"/>
              <a:t>. </a:t>
            </a:r>
            <a:r>
              <a:rPr lang="en-US" dirty="0" err="1"/>
              <a:t>Illud</a:t>
            </a:r>
            <a:r>
              <a:rPr lang="en-US" dirty="0"/>
              <a:t> postulant </a:t>
            </a:r>
            <a:br>
              <a:rPr lang="en-US" dirty="0"/>
            </a:br>
            <a:r>
              <a:rPr lang="en-US" dirty="0" err="1"/>
              <a:t>adversarium</a:t>
            </a:r>
            <a:r>
              <a:rPr lang="en-US" dirty="0"/>
              <a:t> </a:t>
            </a:r>
            <a:r>
              <a:rPr lang="en-US" dirty="0" err="1"/>
              <a:t>ei</a:t>
            </a:r>
            <a:r>
              <a:rPr lang="en-US" dirty="0"/>
              <a:t> his.”</a:t>
            </a:r>
          </a:p>
        </p:txBody>
      </p:sp>
      <p:sp>
        <p:nvSpPr>
          <p:cNvPr id="7"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pic>
        <p:nvPicPr>
          <p:cNvPr id="8" name="Picture 7" descr="NCI-Logo-Gray-Knock-NEW.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6486144"/>
            <a:ext cx="2555851" cy="243840"/>
          </a:xfrm>
          <a:prstGeom prst="rect">
            <a:avLst/>
          </a:prstGeom>
        </p:spPr>
      </p:pic>
    </p:spTree>
    <p:extLst>
      <p:ext uri="{BB962C8B-B14F-4D97-AF65-F5344CB8AC3E}">
        <p14:creationId xmlns:p14="http://schemas.microsoft.com/office/powerpoint/2010/main" val="24630993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One Column — Foot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dirty="0"/>
              <a:t>Slide title</a:t>
            </a:r>
          </a:p>
        </p:txBody>
      </p:sp>
      <p:sp>
        <p:nvSpPr>
          <p:cNvPr id="12"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pic>
        <p:nvPicPr>
          <p:cNvPr id="15" name="Picture 14" descr="NCI-Logo-Gray-Knock-NEW.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6486144"/>
            <a:ext cx="2555851" cy="243840"/>
          </a:xfrm>
          <a:prstGeom prst="rect">
            <a:avLst/>
          </a:prstGeom>
        </p:spPr>
      </p:pic>
      <p:sp>
        <p:nvSpPr>
          <p:cNvPr id="3" name="Content Placeholder 2"/>
          <p:cNvSpPr>
            <a:spLocks noGrp="1"/>
          </p:cNvSpPr>
          <p:nvPr>
            <p:ph sz="quarter" idx="11"/>
          </p:nvPr>
        </p:nvSpPr>
        <p:spPr>
          <a:xfrm>
            <a:off x="658368" y="1426633"/>
            <a:ext cx="10887456"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963889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One Column — No Foot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dirty="0"/>
              <a:t>Slide title</a:t>
            </a:r>
          </a:p>
        </p:txBody>
      </p:sp>
      <p:sp>
        <p:nvSpPr>
          <p:cNvPr id="12"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sp>
        <p:nvSpPr>
          <p:cNvPr id="5" name="Content Placeholder 2"/>
          <p:cNvSpPr>
            <a:spLocks noGrp="1"/>
          </p:cNvSpPr>
          <p:nvPr>
            <p:ph sz="quarter" idx="11"/>
          </p:nvPr>
        </p:nvSpPr>
        <p:spPr>
          <a:xfrm>
            <a:off x="658368" y="1426633"/>
            <a:ext cx="10887456"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10230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lumn Left — Foot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dirty="0"/>
              <a:t>Slide title</a:t>
            </a:r>
          </a:p>
        </p:txBody>
      </p:sp>
      <p:sp>
        <p:nvSpPr>
          <p:cNvPr id="14"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pic>
        <p:nvPicPr>
          <p:cNvPr id="15" name="Picture 14" descr="NCI-Logo-Gray-Knock-NEW.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6486144"/>
            <a:ext cx="2555851" cy="243840"/>
          </a:xfrm>
          <a:prstGeom prst="rect">
            <a:avLst/>
          </a:prstGeom>
        </p:spPr>
      </p:pic>
      <p:sp>
        <p:nvSpPr>
          <p:cNvPr id="6" name="Content Placeholder 2"/>
          <p:cNvSpPr>
            <a:spLocks noGrp="1"/>
          </p:cNvSpPr>
          <p:nvPr>
            <p:ph sz="quarter" idx="11"/>
          </p:nvPr>
        </p:nvSpPr>
        <p:spPr>
          <a:xfrm>
            <a:off x="658369" y="1426633"/>
            <a:ext cx="5477849" cy="480060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4"/>
          <p:cNvSpPr>
            <a:spLocks noGrp="1"/>
          </p:cNvSpPr>
          <p:nvPr>
            <p:ph sz="quarter" idx="12"/>
          </p:nvPr>
        </p:nvSpPr>
        <p:spPr>
          <a:xfrm>
            <a:off x="6349408" y="1426633"/>
            <a:ext cx="5196417" cy="4800600"/>
          </a:xfrm>
        </p:spPr>
        <p:txBody>
          <a:bodyPr anchor="ct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34195297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lumn Left — No Foot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dirty="0"/>
              <a:t>Slide title</a:t>
            </a:r>
          </a:p>
        </p:txBody>
      </p:sp>
      <p:sp>
        <p:nvSpPr>
          <p:cNvPr id="14"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sp>
        <p:nvSpPr>
          <p:cNvPr id="5" name="Content Placeholder 4"/>
          <p:cNvSpPr>
            <a:spLocks noGrp="1"/>
          </p:cNvSpPr>
          <p:nvPr>
            <p:ph sz="quarter" idx="12"/>
          </p:nvPr>
        </p:nvSpPr>
        <p:spPr>
          <a:xfrm>
            <a:off x="6349408" y="1426633"/>
            <a:ext cx="5196417" cy="4800600"/>
          </a:xfrm>
        </p:spPr>
        <p:txBody>
          <a:bodyPr anchor="ctr"/>
          <a:lstStyle>
            <a:lvl1pPr marL="0" indent="0" algn="ctr">
              <a:buFontTx/>
              <a:buNone/>
              <a:defRPr/>
            </a:lvl1pPr>
          </a:lstStyle>
          <a:p>
            <a:pPr lvl="0"/>
            <a:r>
              <a:rPr lang="en-US"/>
              <a:t>Click to edit Master text styles</a:t>
            </a:r>
          </a:p>
        </p:txBody>
      </p:sp>
      <p:sp>
        <p:nvSpPr>
          <p:cNvPr id="6" name="Content Placeholder 2"/>
          <p:cNvSpPr>
            <a:spLocks noGrp="1"/>
          </p:cNvSpPr>
          <p:nvPr>
            <p:ph sz="quarter" idx="11"/>
          </p:nvPr>
        </p:nvSpPr>
        <p:spPr>
          <a:xfrm>
            <a:off x="658369" y="1426633"/>
            <a:ext cx="5477849" cy="480060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15036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lumn Right — Foot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dirty="0"/>
              <a:t>Slide title</a:t>
            </a:r>
          </a:p>
        </p:txBody>
      </p:sp>
      <p:sp>
        <p:nvSpPr>
          <p:cNvPr id="14"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pic>
        <p:nvPicPr>
          <p:cNvPr id="15" name="Picture 14" descr="NCI-Logo-Gray-Knock-NEW.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6486144"/>
            <a:ext cx="2555851" cy="243840"/>
          </a:xfrm>
          <a:prstGeom prst="rect">
            <a:avLst/>
          </a:prstGeom>
        </p:spPr>
      </p:pic>
      <p:sp>
        <p:nvSpPr>
          <p:cNvPr id="6" name="Content Placeholder 2"/>
          <p:cNvSpPr>
            <a:spLocks noGrp="1"/>
          </p:cNvSpPr>
          <p:nvPr>
            <p:ph sz="quarter" idx="11"/>
          </p:nvPr>
        </p:nvSpPr>
        <p:spPr>
          <a:xfrm>
            <a:off x="6067976" y="1426633"/>
            <a:ext cx="5477849" cy="480060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4"/>
          <p:cNvSpPr>
            <a:spLocks noGrp="1"/>
          </p:cNvSpPr>
          <p:nvPr>
            <p:ph sz="quarter" idx="12"/>
          </p:nvPr>
        </p:nvSpPr>
        <p:spPr>
          <a:xfrm>
            <a:off x="658369" y="1426633"/>
            <a:ext cx="5196417" cy="4800600"/>
          </a:xfrm>
        </p:spPr>
        <p:txBody>
          <a:bodyPr anchor="ct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33626146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lumn Right — No Foot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dirty="0"/>
              <a:t>Slide title</a:t>
            </a:r>
          </a:p>
        </p:txBody>
      </p:sp>
      <p:sp>
        <p:nvSpPr>
          <p:cNvPr id="14"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sp>
        <p:nvSpPr>
          <p:cNvPr id="5" name="Content Placeholder 2"/>
          <p:cNvSpPr>
            <a:spLocks noGrp="1"/>
          </p:cNvSpPr>
          <p:nvPr>
            <p:ph sz="quarter" idx="11"/>
          </p:nvPr>
        </p:nvSpPr>
        <p:spPr>
          <a:xfrm>
            <a:off x="6067976" y="1426633"/>
            <a:ext cx="5477849" cy="480060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4"/>
          <p:cNvSpPr>
            <a:spLocks noGrp="1"/>
          </p:cNvSpPr>
          <p:nvPr>
            <p:ph sz="quarter" idx="12"/>
          </p:nvPr>
        </p:nvSpPr>
        <p:spPr>
          <a:xfrm>
            <a:off x="658369" y="1426633"/>
            <a:ext cx="5196417" cy="4800600"/>
          </a:xfrm>
        </p:spPr>
        <p:txBody>
          <a:bodyPr anchor="ct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3017650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ingle Graphic — Footer">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dirty="0"/>
              <a:t>Slide title</a:t>
            </a:r>
          </a:p>
        </p:txBody>
      </p:sp>
      <p:sp>
        <p:nvSpPr>
          <p:cNvPr id="10"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pic>
        <p:nvPicPr>
          <p:cNvPr id="11" name="Picture 10" descr="NCI-Logo-Gray-Knock-NEW.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6486144"/>
            <a:ext cx="2555851" cy="243840"/>
          </a:xfrm>
          <a:prstGeom prst="rect">
            <a:avLst/>
          </a:prstGeom>
        </p:spPr>
      </p:pic>
    </p:spTree>
    <p:extLst>
      <p:ext uri="{BB962C8B-B14F-4D97-AF65-F5344CB8AC3E}">
        <p14:creationId xmlns:p14="http://schemas.microsoft.com/office/powerpoint/2010/main" val="8570629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ingle Graphic — No Footer">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dirty="0"/>
              <a:t>Slide title</a:t>
            </a:r>
          </a:p>
        </p:txBody>
      </p:sp>
      <p:sp>
        <p:nvSpPr>
          <p:cNvPr id="10"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spTree>
    <p:extLst>
      <p:ext uri="{BB962C8B-B14F-4D97-AF65-F5344CB8AC3E}">
        <p14:creationId xmlns:p14="http://schemas.microsoft.com/office/powerpoint/2010/main" val="3395474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ph Slide with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5"/>
          <p:cNvSpPr>
            <a:spLocks noGrp="1"/>
          </p:cNvSpPr>
          <p:nvPr>
            <p:ph sz="quarter" idx="12" hasCustomPrompt="1"/>
          </p:nvPr>
        </p:nvSpPr>
        <p:spPr>
          <a:xfrm>
            <a:off x="711200" y="6400800"/>
            <a:ext cx="5080000" cy="304800"/>
          </a:xfrm>
        </p:spPr>
        <p:txBody>
          <a:bodyPr>
            <a:normAutofit/>
          </a:bodyPr>
          <a:lstStyle>
            <a:lvl1pPr marL="0" indent="0">
              <a:buNone/>
              <a:defRPr sz="1200" b="1" baseline="0"/>
            </a:lvl1pPr>
            <a:lvl2pPr marL="457200" indent="0">
              <a:buNone/>
              <a:defRPr sz="1200" b="1">
                <a:latin typeface="+mn-lt"/>
              </a:defRPr>
            </a:lvl2pPr>
          </a:lstStyle>
          <a:p>
            <a:pPr lvl="0"/>
            <a:r>
              <a:rPr lang="en-US" sz="1200" b="1" dirty="0"/>
              <a:t>Insert Citation Here</a:t>
            </a:r>
          </a:p>
        </p:txBody>
      </p:sp>
      <p:sp>
        <p:nvSpPr>
          <p:cNvPr id="6" name="TextBox 5"/>
          <p:cNvSpPr txBox="1"/>
          <p:nvPr userDrawn="1"/>
        </p:nvSpPr>
        <p:spPr>
          <a:xfrm>
            <a:off x="5283200" y="6324601"/>
            <a:ext cx="1320800" cy="307777"/>
          </a:xfrm>
          <a:prstGeom prst="rect">
            <a:avLst/>
          </a:prstGeom>
          <a:noFill/>
        </p:spPr>
        <p:txBody>
          <a:bodyPr wrap="square" rtlCol="0">
            <a:spAutoFit/>
          </a:bodyPr>
          <a:lstStyle/>
          <a:p>
            <a:pPr algn="ctr"/>
            <a:fld id="{431A6FFC-B088-4388-97F5-4F3E021A930D}" type="slidenum">
              <a:rPr lang="en-US" sz="1400" smtClean="0">
                <a:solidFill>
                  <a:schemeClr val="accent3">
                    <a:lumMod val="75000"/>
                  </a:schemeClr>
                </a:solidFill>
              </a:rPr>
              <a:pPr algn="ctr"/>
              <a:t>‹#›</a:t>
            </a:fld>
            <a:endParaRPr lang="en-US" sz="1400" dirty="0">
              <a:solidFill>
                <a:schemeClr val="accent3">
                  <a:lumMod val="75000"/>
                </a:schemeClr>
              </a:solidFill>
            </a:endParaRPr>
          </a:p>
        </p:txBody>
      </p:sp>
    </p:spTree>
    <p:extLst>
      <p:ext uri="{BB962C8B-B14F-4D97-AF65-F5344CB8AC3E}">
        <p14:creationId xmlns:p14="http://schemas.microsoft.com/office/powerpoint/2010/main" val="412410513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 Footer">
    <p:spTree>
      <p:nvGrpSpPr>
        <p:cNvPr id="1" name=""/>
        <p:cNvGrpSpPr/>
        <p:nvPr/>
      </p:nvGrpSpPr>
      <p:grpSpPr>
        <a:xfrm>
          <a:off x="0" y="0"/>
          <a:ext cx="0" cy="0"/>
          <a:chOff x="0" y="0"/>
          <a:chExt cx="0" cy="0"/>
        </a:xfrm>
      </p:grpSpPr>
      <p:sp>
        <p:nvSpPr>
          <p:cNvPr id="11"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pic>
        <p:nvPicPr>
          <p:cNvPr id="12" name="Picture 11" descr="NCI-Logo-Gray-Knock-NEW.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6486144"/>
            <a:ext cx="2555851" cy="243840"/>
          </a:xfrm>
          <a:prstGeom prst="rect">
            <a:avLst/>
          </a:prstGeom>
        </p:spPr>
      </p:pic>
    </p:spTree>
    <p:extLst>
      <p:ext uri="{BB962C8B-B14F-4D97-AF65-F5344CB8AC3E}">
        <p14:creationId xmlns:p14="http://schemas.microsoft.com/office/powerpoint/2010/main" val="36190395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 No Footer">
    <p:spTree>
      <p:nvGrpSpPr>
        <p:cNvPr id="1" name=""/>
        <p:cNvGrpSpPr/>
        <p:nvPr/>
      </p:nvGrpSpPr>
      <p:grpSpPr>
        <a:xfrm>
          <a:off x="0" y="0"/>
          <a:ext cx="0" cy="0"/>
          <a:chOff x="0" y="0"/>
          <a:chExt cx="0" cy="0"/>
        </a:xfrm>
      </p:grpSpPr>
      <p:sp>
        <p:nvSpPr>
          <p:cNvPr id="3"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spTree>
    <p:extLst>
      <p:ext uri="{BB962C8B-B14F-4D97-AF65-F5344CB8AC3E}">
        <p14:creationId xmlns:p14="http://schemas.microsoft.com/office/powerpoint/2010/main" val="3303813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ack Cover White">
    <p:bg>
      <p:bgPr>
        <a:solidFill>
          <a:schemeClr val="bg1"/>
        </a:solidFill>
        <a:effectLst/>
      </p:bgPr>
    </p:bg>
    <p:spTree>
      <p:nvGrpSpPr>
        <p:cNvPr id="1" name=""/>
        <p:cNvGrpSpPr/>
        <p:nvPr/>
      </p:nvGrpSpPr>
      <p:grpSpPr>
        <a:xfrm>
          <a:off x="0" y="0"/>
          <a:ext cx="0" cy="0"/>
          <a:chOff x="0" y="0"/>
          <a:chExt cx="0" cy="0"/>
        </a:xfrm>
      </p:grpSpPr>
      <p:sp>
        <p:nvSpPr>
          <p:cNvPr id="10" name="Pentagon 9"/>
          <p:cNvSpPr/>
          <p:nvPr userDrawn="1"/>
        </p:nvSpPr>
        <p:spPr>
          <a:xfrm>
            <a:off x="0" y="0"/>
            <a:ext cx="11277597" cy="6858000"/>
          </a:xfrm>
          <a:prstGeom prst="homePlate">
            <a:avLst>
              <a:gd name="adj" fmla="val 20935"/>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1" name="Pentagon 10"/>
          <p:cNvSpPr/>
          <p:nvPr userDrawn="1"/>
        </p:nvSpPr>
        <p:spPr>
          <a:xfrm>
            <a:off x="0" y="0"/>
            <a:ext cx="9719731" cy="6858000"/>
          </a:xfrm>
          <a:prstGeom prst="homePlate">
            <a:avLst>
              <a:gd name="adj" fmla="val 20935"/>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5" name="Picture 4">
            <a:extLst>
              <a:ext uri="{FF2B5EF4-FFF2-40B4-BE49-F238E27FC236}">
                <a16:creationId xmlns:a16="http://schemas.microsoft.com/office/drawing/2014/main" id="{2C992E19-AE11-6E42-B6DF-CCF5C9EF04E4}"/>
              </a:ext>
            </a:extLst>
          </p:cNvPr>
          <p:cNvPicPr>
            <a:picLocks noChangeAspect="1"/>
          </p:cNvPicPr>
          <p:nvPr userDrawn="1"/>
        </p:nvPicPr>
        <p:blipFill>
          <a:blip r:embed="rId2"/>
          <a:stretch>
            <a:fillRect/>
          </a:stretch>
        </p:blipFill>
        <p:spPr>
          <a:xfrm>
            <a:off x="3632983" y="2603916"/>
            <a:ext cx="4754880" cy="1584960"/>
          </a:xfrm>
          <a:prstGeom prst="rect">
            <a:avLst/>
          </a:prstGeom>
        </p:spPr>
      </p:pic>
      <p:sp>
        <p:nvSpPr>
          <p:cNvPr id="7" name="TextBox 13"/>
          <p:cNvSpPr txBox="1">
            <a:spLocks noChangeArrowheads="1"/>
          </p:cNvSpPr>
          <p:nvPr userDrawn="1"/>
        </p:nvSpPr>
        <p:spPr bwMode="auto">
          <a:xfrm>
            <a:off x="2701330" y="5808133"/>
            <a:ext cx="6838026"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2133" b="1" dirty="0">
                <a:solidFill>
                  <a:srgbClr val="606060"/>
                </a:solidFill>
                <a:latin typeface="Arial" charset="0"/>
              </a:rPr>
              <a:t>www.cancer.gov                 www.cancer.gov/espanol</a:t>
            </a:r>
          </a:p>
        </p:txBody>
      </p:sp>
    </p:spTree>
    <p:extLst>
      <p:ext uri="{BB962C8B-B14F-4D97-AF65-F5344CB8AC3E}">
        <p14:creationId xmlns:p14="http://schemas.microsoft.com/office/powerpoint/2010/main" val="504493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21891-B319-49D9-8A96-9F2CADF96F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E1B646-8E3B-45CA-B576-96D07C3247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2A24EF-863C-490B-A840-8775DD4A7BF7}"/>
              </a:ext>
            </a:extLst>
          </p:cNvPr>
          <p:cNvSpPr>
            <a:spLocks noGrp="1"/>
          </p:cNvSpPr>
          <p:nvPr>
            <p:ph type="dt" sz="half" idx="10"/>
          </p:nvPr>
        </p:nvSpPr>
        <p:spPr/>
        <p:txBody>
          <a:bodyPr/>
          <a:lstStyle/>
          <a:p>
            <a:fld id="{5433EB16-8669-49BB-B412-547F39DE490C}" type="datetimeFigureOut">
              <a:rPr lang="en-US" smtClean="0"/>
              <a:pPr/>
              <a:t>2/8/2021</a:t>
            </a:fld>
            <a:endParaRPr lang="en-US" dirty="0"/>
          </a:p>
        </p:txBody>
      </p:sp>
      <p:sp>
        <p:nvSpPr>
          <p:cNvPr id="5" name="Footer Placeholder 4">
            <a:extLst>
              <a:ext uri="{FF2B5EF4-FFF2-40B4-BE49-F238E27FC236}">
                <a16:creationId xmlns:a16="http://schemas.microsoft.com/office/drawing/2014/main" id="{7B18C1DB-D5F2-4E51-A92A-49A26E8335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836F231-D67F-4E9A-B9E8-246922FF2133}"/>
              </a:ext>
            </a:extLst>
          </p:cNvPr>
          <p:cNvSpPr>
            <a:spLocks noGrp="1"/>
          </p:cNvSpPr>
          <p:nvPr>
            <p:ph type="sldNum" sz="quarter" idx="12"/>
          </p:nvPr>
        </p:nvSpPr>
        <p:spPr/>
        <p:txBody>
          <a:bodyPr/>
          <a:lstStyle/>
          <a:p>
            <a:fld id="{8A681B79-06D9-431E-9E95-4B7A18D56186}" type="slidenum">
              <a:rPr lang="en-US" smtClean="0"/>
              <a:pPr/>
              <a:t>‹#›</a:t>
            </a:fld>
            <a:endParaRPr lang="en-US" dirty="0"/>
          </a:p>
        </p:txBody>
      </p:sp>
    </p:spTree>
    <p:extLst>
      <p:ext uri="{BB962C8B-B14F-4D97-AF65-F5344CB8AC3E}">
        <p14:creationId xmlns:p14="http://schemas.microsoft.com/office/powerpoint/2010/main" val="14912576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62AF6-2CE6-8142-BCF1-905D33AEEA3E}"/>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EE8AD0B-6E78-7E49-81AD-3D3E4F4AEFA3}"/>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AEAAB4-DD83-8B4B-9D36-3092ABCE008B}"/>
              </a:ext>
            </a:extLst>
          </p:cNvPr>
          <p:cNvSpPr>
            <a:spLocks noGrp="1"/>
          </p:cNvSpPr>
          <p:nvPr>
            <p:ph type="dt" sz="half" idx="10"/>
          </p:nvPr>
        </p:nvSpPr>
        <p:spPr/>
        <p:txBody>
          <a:bodyPr/>
          <a:lstStyle/>
          <a:p>
            <a:fld id="{CCF3B246-0AD6-A447-8B69-839D092C3E7A}" type="datetimeFigureOut">
              <a:rPr lang="en-US" smtClean="0"/>
              <a:pPr/>
              <a:t>2/8/2021</a:t>
            </a:fld>
            <a:endParaRPr lang="en-US" dirty="0"/>
          </a:p>
        </p:txBody>
      </p:sp>
      <p:sp>
        <p:nvSpPr>
          <p:cNvPr id="5" name="Footer Placeholder 4">
            <a:extLst>
              <a:ext uri="{FF2B5EF4-FFF2-40B4-BE49-F238E27FC236}">
                <a16:creationId xmlns:a16="http://schemas.microsoft.com/office/drawing/2014/main" id="{C5A93920-AA9F-FD41-BA2A-14BE9968F32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D9CF88F-D516-CD4C-84E2-297692685945}"/>
              </a:ext>
            </a:extLst>
          </p:cNvPr>
          <p:cNvSpPr>
            <a:spLocks noGrp="1"/>
          </p:cNvSpPr>
          <p:nvPr>
            <p:ph type="sldNum" sz="quarter" idx="12"/>
          </p:nvPr>
        </p:nvSpPr>
        <p:spPr/>
        <p:txBody>
          <a:bodyPr/>
          <a:lstStyle/>
          <a:p>
            <a:fld id="{D0881F39-5AF0-8F4C-BCDC-6704C099BDB1}" type="slidenum">
              <a:rPr lang="en-US" smtClean="0"/>
              <a:pPr/>
              <a:t>‹#›</a:t>
            </a:fld>
            <a:endParaRPr lang="en-US" dirty="0"/>
          </a:p>
        </p:txBody>
      </p:sp>
    </p:spTree>
    <p:extLst>
      <p:ext uri="{BB962C8B-B14F-4D97-AF65-F5344CB8AC3E}">
        <p14:creationId xmlns:p14="http://schemas.microsoft.com/office/powerpoint/2010/main" val="340472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ph Slide no Title">
    <p:spTree>
      <p:nvGrpSpPr>
        <p:cNvPr id="1" name=""/>
        <p:cNvGrpSpPr/>
        <p:nvPr/>
      </p:nvGrpSpPr>
      <p:grpSpPr>
        <a:xfrm>
          <a:off x="0" y="0"/>
          <a:ext cx="0" cy="0"/>
          <a:chOff x="0" y="0"/>
          <a:chExt cx="0" cy="0"/>
        </a:xfrm>
      </p:grpSpPr>
      <p:sp>
        <p:nvSpPr>
          <p:cNvPr id="4" name="Content Placeholder 5"/>
          <p:cNvSpPr>
            <a:spLocks noGrp="1"/>
          </p:cNvSpPr>
          <p:nvPr>
            <p:ph sz="quarter" idx="12" hasCustomPrompt="1"/>
          </p:nvPr>
        </p:nvSpPr>
        <p:spPr>
          <a:xfrm>
            <a:off x="711200" y="6400800"/>
            <a:ext cx="5080000" cy="304800"/>
          </a:xfrm>
        </p:spPr>
        <p:txBody>
          <a:bodyPr>
            <a:normAutofit/>
          </a:bodyPr>
          <a:lstStyle>
            <a:lvl1pPr marL="0" indent="0">
              <a:buNone/>
              <a:defRPr sz="1200" b="1" baseline="0"/>
            </a:lvl1pPr>
            <a:lvl2pPr marL="457200" indent="0">
              <a:buNone/>
              <a:defRPr sz="1200" b="1">
                <a:latin typeface="+mn-lt"/>
              </a:defRPr>
            </a:lvl2pPr>
          </a:lstStyle>
          <a:p>
            <a:pPr lvl="0"/>
            <a:r>
              <a:rPr lang="en-US" sz="1200" b="1" dirty="0"/>
              <a:t>Insert Citation Here</a:t>
            </a:r>
          </a:p>
        </p:txBody>
      </p:sp>
      <p:sp>
        <p:nvSpPr>
          <p:cNvPr id="5" name="TextBox 4"/>
          <p:cNvSpPr txBox="1"/>
          <p:nvPr userDrawn="1"/>
        </p:nvSpPr>
        <p:spPr>
          <a:xfrm>
            <a:off x="5283200" y="6324601"/>
            <a:ext cx="1320800" cy="307777"/>
          </a:xfrm>
          <a:prstGeom prst="rect">
            <a:avLst/>
          </a:prstGeom>
          <a:noFill/>
        </p:spPr>
        <p:txBody>
          <a:bodyPr wrap="square" rtlCol="0">
            <a:spAutoFit/>
          </a:bodyPr>
          <a:lstStyle/>
          <a:p>
            <a:pPr algn="ctr"/>
            <a:fld id="{431A6FFC-B088-4388-97F5-4F3E021A930D}" type="slidenum">
              <a:rPr lang="en-US" sz="1400" smtClean="0">
                <a:solidFill>
                  <a:schemeClr val="accent3">
                    <a:lumMod val="75000"/>
                  </a:schemeClr>
                </a:solidFill>
              </a:rPr>
              <a:pPr algn="ctr"/>
              <a:t>‹#›</a:t>
            </a:fld>
            <a:endParaRPr lang="en-US" sz="1400" dirty="0">
              <a:solidFill>
                <a:schemeClr val="accent3">
                  <a:lumMod val="75000"/>
                </a:schemeClr>
              </a:solidFill>
            </a:endParaRPr>
          </a:p>
        </p:txBody>
      </p:sp>
    </p:spTree>
    <p:extLst>
      <p:ext uri="{BB962C8B-B14F-4D97-AF65-F5344CB8AC3E}">
        <p14:creationId xmlns:p14="http://schemas.microsoft.com/office/powerpoint/2010/main" val="549904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ph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Chart Placeholder 10"/>
          <p:cNvSpPr>
            <a:spLocks noGrp="1"/>
          </p:cNvSpPr>
          <p:nvPr>
            <p:ph type="chart" sz="quarter" idx="13"/>
          </p:nvPr>
        </p:nvSpPr>
        <p:spPr>
          <a:xfrm>
            <a:off x="2336800" y="533400"/>
            <a:ext cx="7416800" cy="4114800"/>
          </a:xfrm>
        </p:spPr>
        <p:txBody>
          <a:bodyPr/>
          <a:lstStyle/>
          <a:p>
            <a:r>
              <a:rPr lang="en-US" dirty="0"/>
              <a:t>Click icon to add chart</a:t>
            </a:r>
          </a:p>
        </p:txBody>
      </p:sp>
      <p:sp>
        <p:nvSpPr>
          <p:cNvPr id="8" name="Content Placeholder 5"/>
          <p:cNvSpPr>
            <a:spLocks noGrp="1"/>
          </p:cNvSpPr>
          <p:nvPr>
            <p:ph sz="quarter" idx="12" hasCustomPrompt="1"/>
          </p:nvPr>
        </p:nvSpPr>
        <p:spPr>
          <a:xfrm>
            <a:off x="711200" y="6400800"/>
            <a:ext cx="5080000" cy="304800"/>
          </a:xfrm>
        </p:spPr>
        <p:txBody>
          <a:bodyPr>
            <a:normAutofit/>
          </a:bodyPr>
          <a:lstStyle>
            <a:lvl1pPr marL="0" indent="0">
              <a:buNone/>
              <a:defRPr sz="1200" b="1" baseline="0"/>
            </a:lvl1pPr>
            <a:lvl2pPr marL="457200" indent="0">
              <a:buNone/>
              <a:defRPr sz="1200" b="1">
                <a:latin typeface="+mn-lt"/>
              </a:defRPr>
            </a:lvl2pPr>
          </a:lstStyle>
          <a:p>
            <a:pPr lvl="0"/>
            <a:r>
              <a:rPr lang="en-US" sz="1200" b="1" dirty="0"/>
              <a:t>Insert Citation Here</a:t>
            </a:r>
          </a:p>
        </p:txBody>
      </p:sp>
      <p:sp>
        <p:nvSpPr>
          <p:cNvPr id="7" name="TextBox 6"/>
          <p:cNvSpPr txBox="1"/>
          <p:nvPr userDrawn="1"/>
        </p:nvSpPr>
        <p:spPr>
          <a:xfrm>
            <a:off x="5283200" y="6324601"/>
            <a:ext cx="1320800" cy="307777"/>
          </a:xfrm>
          <a:prstGeom prst="rect">
            <a:avLst/>
          </a:prstGeom>
          <a:noFill/>
        </p:spPr>
        <p:txBody>
          <a:bodyPr wrap="square" rtlCol="0">
            <a:spAutoFit/>
          </a:bodyPr>
          <a:lstStyle/>
          <a:p>
            <a:pPr algn="ctr"/>
            <a:fld id="{431A6FFC-B088-4388-97F5-4F3E021A930D}" type="slidenum">
              <a:rPr lang="en-US" sz="1400" smtClean="0">
                <a:solidFill>
                  <a:schemeClr val="accent3">
                    <a:lumMod val="75000"/>
                  </a:schemeClr>
                </a:solidFill>
              </a:rPr>
              <a:pPr algn="ctr"/>
              <a:t>‹#›</a:t>
            </a:fld>
            <a:endParaRPr lang="en-US" sz="1400" dirty="0">
              <a:solidFill>
                <a:schemeClr val="accent3">
                  <a:lumMod val="75000"/>
                </a:schemeClr>
              </a:solidFill>
            </a:endParaRPr>
          </a:p>
        </p:txBody>
      </p:sp>
    </p:spTree>
    <p:extLst>
      <p:ext uri="{BB962C8B-B14F-4D97-AF65-F5344CB8AC3E}">
        <p14:creationId xmlns:p14="http://schemas.microsoft.com/office/powerpoint/2010/main" val="3816704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22401" y="2438400"/>
            <a:ext cx="9453596" cy="1981200"/>
          </a:xfrm>
          <a:prstGeom prst="rect">
            <a:avLst/>
          </a:prstGeom>
        </p:spPr>
      </p:pic>
    </p:spTree>
    <p:extLst>
      <p:ext uri="{BB962C8B-B14F-4D97-AF65-F5344CB8AC3E}">
        <p14:creationId xmlns:p14="http://schemas.microsoft.com/office/powerpoint/2010/main" val="2830295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19" Type="http://schemas.openxmlformats.org/officeDocument/2006/relationships/theme" Target="../theme/theme5.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0"/>
            <a:ext cx="98552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6288398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l" defTabSz="914400" rtl="0" eaLnBrk="1" latinLnBrk="0" hangingPunct="1">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Courier New" panose="02070309020205020404" pitchFamily="49" charset="0"/>
        <a:buChar char="o"/>
        <a:defRPr sz="3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8C4FFA-6177-44BB-BDF2-F304786A5B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AAF24A4-4A34-4D74-B073-E6FF98D403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056EC5-66E8-4DAB-BE4D-60FF3FD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DBD81C-3B4D-49F5-842F-C3211B53DB28}" type="datetimeFigureOut">
              <a:rPr lang="en-US" smtClean="0"/>
              <a:pPr/>
              <a:t>2/8/2021</a:t>
            </a:fld>
            <a:endParaRPr lang="en-US" dirty="0"/>
          </a:p>
        </p:txBody>
      </p:sp>
      <p:sp>
        <p:nvSpPr>
          <p:cNvPr id="5" name="Footer Placeholder 4">
            <a:extLst>
              <a:ext uri="{FF2B5EF4-FFF2-40B4-BE49-F238E27FC236}">
                <a16:creationId xmlns:a16="http://schemas.microsoft.com/office/drawing/2014/main" id="{014F32A9-6C2E-474D-B97D-27C49B05BC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3E3D138-4E90-4573-9546-E4C8284773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E9F1B8-BCB1-4E9A-8458-2361C15790A3}" type="slidenum">
              <a:rPr lang="en-US" smtClean="0"/>
              <a:pPr/>
              <a:t>‹#›</a:t>
            </a:fld>
            <a:endParaRPr lang="en-US" dirty="0"/>
          </a:p>
        </p:txBody>
      </p:sp>
    </p:spTree>
    <p:extLst>
      <p:ext uri="{BB962C8B-B14F-4D97-AF65-F5344CB8AC3E}">
        <p14:creationId xmlns:p14="http://schemas.microsoft.com/office/powerpoint/2010/main" val="43217696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7C8C70-303A-4476-B850-5603DDE10EFD}" type="datetimeFigureOut">
              <a:rPr lang="en-US" smtClean="0"/>
              <a:pPr/>
              <a:t>2/8/2021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D13BBD-4493-442E-BC0A-ADE76BC637F3}" type="slidenum">
              <a:rPr lang="en-US" smtClean="0"/>
              <a:pPr/>
              <a:t>‹#›</a:t>
            </a:fld>
            <a:endParaRPr lang="en-US" dirty="0"/>
          </a:p>
        </p:txBody>
      </p:sp>
    </p:spTree>
    <p:extLst>
      <p:ext uri="{BB962C8B-B14F-4D97-AF65-F5344CB8AC3E}">
        <p14:creationId xmlns:p14="http://schemas.microsoft.com/office/powerpoint/2010/main" val="335224638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65CCFA-16FE-4005-AC1A-EF92744DA1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99CE935-3247-436E-A0BC-EF85744066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127AFF-1294-48FA-9F4C-934767FAA7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4AADD4-A38F-4F30-BFA0-F8B5C202E234}" type="datetimeFigureOut">
              <a:rPr lang="en-US" smtClean="0"/>
              <a:pPr/>
              <a:t>2/8/2021</a:t>
            </a:fld>
            <a:endParaRPr lang="en-US" dirty="0"/>
          </a:p>
        </p:txBody>
      </p:sp>
      <p:sp>
        <p:nvSpPr>
          <p:cNvPr id="5" name="Footer Placeholder 4">
            <a:extLst>
              <a:ext uri="{FF2B5EF4-FFF2-40B4-BE49-F238E27FC236}">
                <a16:creationId xmlns:a16="http://schemas.microsoft.com/office/drawing/2014/main" id="{0A1BC769-4C0C-423B-BB7F-7EBF3FA2C3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D8FB349-58EF-447D-A2F3-FADD6D643C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B5BC56-C112-4D8C-BCE3-FBF9756949F7}" type="slidenum">
              <a:rPr lang="en-US" smtClean="0"/>
              <a:pPr/>
              <a:t>‹#›</a:t>
            </a:fld>
            <a:endParaRPr lang="en-US" dirty="0"/>
          </a:p>
        </p:txBody>
      </p:sp>
    </p:spTree>
    <p:extLst>
      <p:ext uri="{BB962C8B-B14F-4D97-AF65-F5344CB8AC3E}">
        <p14:creationId xmlns:p14="http://schemas.microsoft.com/office/powerpoint/2010/main" val="77314819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609600" y="363540"/>
            <a:ext cx="10972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Autofit/>
          </a:bodyPr>
          <a:lstStyle/>
          <a:p>
            <a:pPr lvl="0"/>
            <a:r>
              <a:rPr lang="en-US"/>
              <a:t>Click to edit Master title style</a:t>
            </a:r>
            <a:endParaRPr lang="en-US" dirty="0"/>
          </a:p>
        </p:txBody>
      </p:sp>
      <p:sp>
        <p:nvSpPr>
          <p:cNvPr id="5123" name="Text Placeholder 2"/>
          <p:cNvSpPr>
            <a:spLocks noGrp="1"/>
          </p:cNvSpPr>
          <p:nvPr>
            <p:ph type="body" idx="1"/>
          </p:nvPr>
        </p:nvSpPr>
        <p:spPr bwMode="auto">
          <a:xfrm>
            <a:off x="609600" y="1320504"/>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p:cNvSpPr>
            <a:spLocks noGrp="1"/>
          </p:cNvSpPr>
          <p:nvPr>
            <p:ph type="dt" sz="half" idx="2"/>
          </p:nvPr>
        </p:nvSpPr>
        <p:spPr>
          <a:xfrm>
            <a:off x="609600" y="6356351"/>
            <a:ext cx="2844800" cy="365125"/>
          </a:xfrm>
          <a:prstGeom prst="rect">
            <a:avLst/>
          </a:prstGeom>
        </p:spPr>
        <p:txBody>
          <a:bodyPr vert="horz" lIns="0" tIns="0" rIns="0" bIns="0" rtlCol="0" anchor="ctr"/>
          <a:lstStyle>
            <a:lvl1pPr algn="l" fontAlgn="auto">
              <a:spcBef>
                <a:spcPts val="0"/>
              </a:spcBef>
              <a:spcAft>
                <a:spcPts val="0"/>
              </a:spcAft>
              <a:defRPr sz="1200" smtClean="0">
                <a:solidFill>
                  <a:srgbClr val="6C6C6C"/>
                </a:solidFill>
                <a:latin typeface="+mn-lt"/>
                <a:ea typeface="+mn-ea"/>
                <a:cs typeface="SapientSansRegular"/>
              </a:defRPr>
            </a:lvl1pPr>
          </a:lstStyle>
          <a:p>
            <a:pPr>
              <a:defRPr/>
            </a:pPr>
            <a:fld id="{8767E79B-3863-C648-ACD5-D5A69BA31F7C}" type="datetime4">
              <a:rPr lang="en-US" smtClean="0"/>
              <a:pPr>
                <a:defRPr/>
              </a:pPr>
              <a:t>February 8, 2021</a:t>
            </a:fld>
            <a:endParaRPr lang="en-US" dirty="0"/>
          </a:p>
        </p:txBody>
      </p:sp>
      <p:sp>
        <p:nvSpPr>
          <p:cNvPr id="11" name="Footer Placeholder 4"/>
          <p:cNvSpPr>
            <a:spLocks noGrp="1"/>
          </p:cNvSpPr>
          <p:nvPr>
            <p:ph type="ftr" sz="quarter" idx="3"/>
          </p:nvPr>
        </p:nvSpPr>
        <p:spPr>
          <a:xfrm>
            <a:off x="4165600" y="6356351"/>
            <a:ext cx="3860800" cy="365125"/>
          </a:xfrm>
          <a:prstGeom prst="rect">
            <a:avLst/>
          </a:prstGeom>
        </p:spPr>
        <p:txBody>
          <a:bodyPr vert="horz" lIns="0" tIns="0" rIns="0" bIns="0" rtlCol="0" anchor="ctr"/>
          <a:lstStyle>
            <a:lvl1pPr algn="ctr" fontAlgn="auto">
              <a:spcBef>
                <a:spcPts val="0"/>
              </a:spcBef>
              <a:spcAft>
                <a:spcPts val="0"/>
              </a:spcAft>
              <a:defRPr sz="1200" dirty="0" smtClean="0">
                <a:solidFill>
                  <a:srgbClr val="6C6C6C"/>
                </a:solidFill>
                <a:latin typeface="+mn-lt"/>
                <a:ea typeface="+mn-ea"/>
                <a:cs typeface="SapientSansRegular"/>
              </a:defRPr>
            </a:lvl1pPr>
          </a:lstStyle>
          <a:p>
            <a:pPr>
              <a:defRPr/>
            </a:pPr>
            <a:endParaRPr lang="en-US" dirty="0"/>
          </a:p>
        </p:txBody>
      </p:sp>
      <p:sp>
        <p:nvSpPr>
          <p:cNvPr id="12" name="Slide Number Placeholder 5"/>
          <p:cNvSpPr>
            <a:spLocks noGrp="1"/>
          </p:cNvSpPr>
          <p:nvPr>
            <p:ph type="sldNum" sz="quarter" idx="4"/>
          </p:nvPr>
        </p:nvSpPr>
        <p:spPr>
          <a:xfrm>
            <a:off x="8737600" y="6356351"/>
            <a:ext cx="2844800" cy="365125"/>
          </a:xfrm>
          <a:prstGeom prst="rect">
            <a:avLst/>
          </a:prstGeom>
        </p:spPr>
        <p:txBody>
          <a:bodyPr vert="horz" lIns="0" tIns="0" rIns="0" bIns="0" rtlCol="0" anchor="ctr"/>
          <a:lstStyle>
            <a:lvl1pPr algn="r" fontAlgn="auto">
              <a:spcBef>
                <a:spcPts val="0"/>
              </a:spcBef>
              <a:spcAft>
                <a:spcPts val="0"/>
              </a:spcAft>
              <a:defRPr sz="1200" b="0" i="0" smtClean="0">
                <a:solidFill>
                  <a:srgbClr val="6C6C6C"/>
                </a:solidFill>
                <a:latin typeface="+mn-lt"/>
                <a:ea typeface="+mn-ea"/>
                <a:cs typeface="Sapient Centro Slab"/>
              </a:defRPr>
            </a:lvl1pPr>
          </a:lstStyle>
          <a:p>
            <a:pPr>
              <a:defRPr/>
            </a:pPr>
            <a:fld id="{4F8F9822-CE00-0B4F-ADB5-DBA954363B09}" type="slidenum">
              <a:rPr lang="en-US" smtClean="0"/>
              <a:pPr>
                <a:defRPr/>
              </a:pPr>
              <a:t>‹#›</a:t>
            </a:fld>
            <a:endParaRPr lang="en-US" dirty="0"/>
          </a:p>
        </p:txBody>
      </p:sp>
    </p:spTree>
    <p:extLst>
      <p:ext uri="{BB962C8B-B14F-4D97-AF65-F5344CB8AC3E}">
        <p14:creationId xmlns:p14="http://schemas.microsoft.com/office/powerpoint/2010/main" val="2311271676"/>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 id="2147483754" r:id="rId18"/>
  </p:sldLayoutIdLst>
  <p:hf sldNum="0" hdr="0" ftr="0"/>
  <p:txStyles>
    <p:titleStyle>
      <a:lvl1pPr algn="l" defTabSz="609585" rtl="0" eaLnBrk="1" fontAlgn="base" hangingPunct="1">
        <a:spcBef>
          <a:spcPct val="0"/>
        </a:spcBef>
        <a:spcAft>
          <a:spcPct val="0"/>
        </a:spcAft>
        <a:defRPr sz="3200" b="0" kern="1200">
          <a:solidFill>
            <a:srgbClr val="123E57"/>
          </a:solidFill>
          <a:latin typeface="+mj-lt"/>
          <a:ea typeface="ＭＳ Ｐゴシック" charset="0"/>
          <a:cs typeface="SapientSansBold"/>
        </a:defRPr>
      </a:lvl1pPr>
      <a:lvl2pPr algn="l" defTabSz="609585" rtl="0" eaLnBrk="1" fontAlgn="base" hangingPunct="1">
        <a:spcBef>
          <a:spcPct val="0"/>
        </a:spcBef>
        <a:spcAft>
          <a:spcPct val="0"/>
        </a:spcAft>
        <a:defRPr sz="4933">
          <a:solidFill>
            <a:schemeClr val="tx2"/>
          </a:solidFill>
          <a:latin typeface="SapientCentroSlab-Light" charset="0"/>
          <a:ea typeface="ＭＳ Ｐゴシック" charset="0"/>
        </a:defRPr>
      </a:lvl2pPr>
      <a:lvl3pPr algn="l" defTabSz="609585" rtl="0" eaLnBrk="1" fontAlgn="base" hangingPunct="1">
        <a:spcBef>
          <a:spcPct val="0"/>
        </a:spcBef>
        <a:spcAft>
          <a:spcPct val="0"/>
        </a:spcAft>
        <a:defRPr sz="4933">
          <a:solidFill>
            <a:schemeClr val="tx2"/>
          </a:solidFill>
          <a:latin typeface="SapientCentroSlab-Light" charset="0"/>
          <a:ea typeface="ＭＳ Ｐゴシック" charset="0"/>
        </a:defRPr>
      </a:lvl3pPr>
      <a:lvl4pPr algn="l" defTabSz="609585" rtl="0" eaLnBrk="1" fontAlgn="base" hangingPunct="1">
        <a:spcBef>
          <a:spcPct val="0"/>
        </a:spcBef>
        <a:spcAft>
          <a:spcPct val="0"/>
        </a:spcAft>
        <a:defRPr sz="4933">
          <a:solidFill>
            <a:schemeClr val="tx2"/>
          </a:solidFill>
          <a:latin typeface="SapientCentroSlab-Light" charset="0"/>
          <a:ea typeface="ＭＳ Ｐゴシック" charset="0"/>
        </a:defRPr>
      </a:lvl4pPr>
      <a:lvl5pPr algn="l" defTabSz="609585" rtl="0" eaLnBrk="1" fontAlgn="base" hangingPunct="1">
        <a:spcBef>
          <a:spcPct val="0"/>
        </a:spcBef>
        <a:spcAft>
          <a:spcPct val="0"/>
        </a:spcAft>
        <a:defRPr sz="4933">
          <a:solidFill>
            <a:schemeClr val="tx2"/>
          </a:solidFill>
          <a:latin typeface="SapientCentroSlab-Light" charset="0"/>
          <a:ea typeface="ＭＳ Ｐゴシック" charset="0"/>
        </a:defRPr>
      </a:lvl5pPr>
      <a:lvl6pPr marL="609585" algn="l" defTabSz="609585" rtl="0" eaLnBrk="1" fontAlgn="base" hangingPunct="1">
        <a:spcBef>
          <a:spcPct val="0"/>
        </a:spcBef>
        <a:spcAft>
          <a:spcPct val="0"/>
        </a:spcAft>
        <a:defRPr sz="4933">
          <a:solidFill>
            <a:schemeClr val="tx2"/>
          </a:solidFill>
          <a:latin typeface="SapientCentroSlab-Light" charset="0"/>
          <a:ea typeface="ＭＳ Ｐゴシック" charset="0"/>
        </a:defRPr>
      </a:lvl6pPr>
      <a:lvl7pPr marL="1219170" algn="l" defTabSz="609585" rtl="0" eaLnBrk="1" fontAlgn="base" hangingPunct="1">
        <a:spcBef>
          <a:spcPct val="0"/>
        </a:spcBef>
        <a:spcAft>
          <a:spcPct val="0"/>
        </a:spcAft>
        <a:defRPr sz="4933">
          <a:solidFill>
            <a:schemeClr val="tx2"/>
          </a:solidFill>
          <a:latin typeface="SapientCentroSlab-Light" charset="0"/>
          <a:ea typeface="ＭＳ Ｐゴシック" charset="0"/>
        </a:defRPr>
      </a:lvl7pPr>
      <a:lvl8pPr marL="1828754" algn="l" defTabSz="609585" rtl="0" eaLnBrk="1" fontAlgn="base" hangingPunct="1">
        <a:spcBef>
          <a:spcPct val="0"/>
        </a:spcBef>
        <a:spcAft>
          <a:spcPct val="0"/>
        </a:spcAft>
        <a:defRPr sz="4933">
          <a:solidFill>
            <a:schemeClr val="tx2"/>
          </a:solidFill>
          <a:latin typeface="SapientCentroSlab-Light" charset="0"/>
          <a:ea typeface="ＭＳ Ｐゴシック" charset="0"/>
        </a:defRPr>
      </a:lvl8pPr>
      <a:lvl9pPr marL="2438339" algn="l" defTabSz="609585" rtl="0" eaLnBrk="1" fontAlgn="base" hangingPunct="1">
        <a:spcBef>
          <a:spcPct val="0"/>
        </a:spcBef>
        <a:spcAft>
          <a:spcPct val="0"/>
        </a:spcAft>
        <a:defRPr sz="4933">
          <a:solidFill>
            <a:schemeClr val="tx2"/>
          </a:solidFill>
          <a:latin typeface="SapientCentroSlab-Light" charset="0"/>
          <a:ea typeface="ＭＳ Ｐゴシック" charset="0"/>
        </a:defRPr>
      </a:lvl9pPr>
    </p:titleStyle>
    <p:bodyStyle>
      <a:lvl1pPr marL="304792" indent="-304792" algn="l" defTabSz="609585" rtl="0" eaLnBrk="1" fontAlgn="base" hangingPunct="1">
        <a:spcBef>
          <a:spcPct val="0"/>
        </a:spcBef>
        <a:spcAft>
          <a:spcPts val="1333"/>
        </a:spcAft>
        <a:buClr>
          <a:schemeClr val="accent1"/>
        </a:buClr>
        <a:buFont typeface="Wingdings" charset="0"/>
        <a:buChar char="§"/>
        <a:defRPr sz="2667" kern="1200">
          <a:solidFill>
            <a:srgbClr val="000000"/>
          </a:solidFill>
          <a:latin typeface="+mn-lt"/>
          <a:ea typeface="ＭＳ Ｐゴシック" charset="0"/>
          <a:cs typeface="SapientCentroSlab-Light"/>
        </a:defRPr>
      </a:lvl1pPr>
      <a:lvl2pPr marL="609585" indent="-304792" algn="l" defTabSz="609585" rtl="0" eaLnBrk="1" fontAlgn="base" hangingPunct="1">
        <a:spcBef>
          <a:spcPct val="0"/>
        </a:spcBef>
        <a:spcAft>
          <a:spcPts val="1333"/>
        </a:spcAft>
        <a:buClr>
          <a:schemeClr val="accent1"/>
        </a:buClr>
        <a:buFont typeface="Wingdings" charset="0"/>
        <a:buChar char="§"/>
        <a:defRPr sz="2533" kern="1200">
          <a:solidFill>
            <a:srgbClr val="000000"/>
          </a:solidFill>
          <a:latin typeface="+mn-lt"/>
          <a:ea typeface="ＭＳ Ｐゴシック" charset="0"/>
          <a:cs typeface="SapientCentroSlab-Light"/>
        </a:defRPr>
      </a:lvl2pPr>
      <a:lvl3pPr marL="914377" indent="-304792" algn="l" defTabSz="609585" rtl="0" eaLnBrk="1" fontAlgn="base" hangingPunct="1">
        <a:spcBef>
          <a:spcPct val="0"/>
        </a:spcBef>
        <a:spcAft>
          <a:spcPts val="1333"/>
        </a:spcAft>
        <a:buClr>
          <a:schemeClr val="accent1"/>
        </a:buClr>
        <a:buFont typeface="Wingdings" charset="0"/>
        <a:buChar char="§"/>
        <a:defRPr sz="2400" kern="1200">
          <a:solidFill>
            <a:srgbClr val="000000"/>
          </a:solidFill>
          <a:latin typeface="+mn-lt"/>
          <a:ea typeface="ＭＳ Ｐゴシック" charset="0"/>
          <a:cs typeface="SapientCentroSlab-Light"/>
        </a:defRPr>
      </a:lvl3pPr>
      <a:lvl4pPr marL="1219170" indent="-304792" algn="l" defTabSz="609585" rtl="0" eaLnBrk="1" fontAlgn="base" hangingPunct="1">
        <a:spcBef>
          <a:spcPct val="0"/>
        </a:spcBef>
        <a:spcAft>
          <a:spcPts val="1333"/>
        </a:spcAft>
        <a:buClr>
          <a:schemeClr val="accent1"/>
        </a:buClr>
        <a:buFont typeface="Wingdings" charset="0"/>
        <a:buChar char="§"/>
        <a:defRPr sz="2267" kern="1200">
          <a:solidFill>
            <a:srgbClr val="000000"/>
          </a:solidFill>
          <a:latin typeface="+mn-lt"/>
          <a:ea typeface="ＭＳ Ｐゴシック" charset="0"/>
          <a:cs typeface="SapientCentroSlab-Light"/>
        </a:defRPr>
      </a:lvl4pPr>
      <a:lvl5pPr marL="1523962" indent="-304792" algn="l" defTabSz="609585" rtl="0" eaLnBrk="1" fontAlgn="base" hangingPunct="1">
        <a:spcBef>
          <a:spcPct val="0"/>
        </a:spcBef>
        <a:spcAft>
          <a:spcPts val="1333"/>
        </a:spcAft>
        <a:buClr>
          <a:schemeClr val="accent1"/>
        </a:buClr>
        <a:buFont typeface="Wingdings" charset="0"/>
        <a:buChar char="§"/>
        <a:defRPr sz="2133" kern="1200">
          <a:solidFill>
            <a:srgbClr val="000000"/>
          </a:solidFill>
          <a:latin typeface="+mn-lt"/>
          <a:ea typeface="ＭＳ Ｐゴシック" charset="0"/>
          <a:cs typeface="SapientCentroSlab-Light"/>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18" Type="http://schemas.openxmlformats.org/officeDocument/2006/relationships/diagramLayout" Target="../diagrams/layout5.xml"/><Relationship Id="rId26" Type="http://schemas.microsoft.com/office/2007/relationships/diagramDrawing" Target="../diagrams/drawing6.xml"/><Relationship Id="rId3" Type="http://schemas.openxmlformats.org/officeDocument/2006/relationships/diagramLayout" Target="../diagrams/layout2.xml"/><Relationship Id="rId21" Type="http://schemas.microsoft.com/office/2007/relationships/diagramDrawing" Target="../diagrams/drawing5.xml"/><Relationship Id="rId7" Type="http://schemas.openxmlformats.org/officeDocument/2006/relationships/diagramData" Target="../diagrams/data3.xml"/><Relationship Id="rId12" Type="http://schemas.openxmlformats.org/officeDocument/2006/relationships/diagramData" Target="../diagrams/data4.xml"/><Relationship Id="rId17" Type="http://schemas.openxmlformats.org/officeDocument/2006/relationships/diagramData" Target="../diagrams/data5.xml"/><Relationship Id="rId25" Type="http://schemas.openxmlformats.org/officeDocument/2006/relationships/diagramColors" Target="../diagrams/colors6.xml"/><Relationship Id="rId2" Type="http://schemas.openxmlformats.org/officeDocument/2006/relationships/diagramData" Target="../diagrams/data2.xml"/><Relationship Id="rId16" Type="http://schemas.microsoft.com/office/2007/relationships/diagramDrawing" Target="../diagrams/drawing4.xml"/><Relationship Id="rId20" Type="http://schemas.openxmlformats.org/officeDocument/2006/relationships/diagramColors" Target="../diagrams/colors5.xml"/><Relationship Id="rId29" Type="http://schemas.openxmlformats.org/officeDocument/2006/relationships/diagramQuickStyle" Target="../diagrams/quickStyle7.xml"/><Relationship Id="rId1" Type="http://schemas.openxmlformats.org/officeDocument/2006/relationships/slideLayout" Target="../slideLayouts/slideLayout42.xml"/><Relationship Id="rId6" Type="http://schemas.microsoft.com/office/2007/relationships/diagramDrawing" Target="../diagrams/drawing2.xml"/><Relationship Id="rId11" Type="http://schemas.microsoft.com/office/2007/relationships/diagramDrawing" Target="../diagrams/drawing3.xml"/><Relationship Id="rId24" Type="http://schemas.openxmlformats.org/officeDocument/2006/relationships/diagramQuickStyle" Target="../diagrams/quickStyle6.xml"/><Relationship Id="rId5" Type="http://schemas.openxmlformats.org/officeDocument/2006/relationships/diagramColors" Target="../diagrams/colors2.xml"/><Relationship Id="rId15" Type="http://schemas.openxmlformats.org/officeDocument/2006/relationships/diagramColors" Target="../diagrams/colors4.xml"/><Relationship Id="rId23" Type="http://schemas.openxmlformats.org/officeDocument/2006/relationships/diagramLayout" Target="../diagrams/layout6.xml"/><Relationship Id="rId28" Type="http://schemas.openxmlformats.org/officeDocument/2006/relationships/diagramLayout" Target="../diagrams/layout7.xml"/><Relationship Id="rId10" Type="http://schemas.openxmlformats.org/officeDocument/2006/relationships/diagramColors" Target="../diagrams/colors3.xml"/><Relationship Id="rId19" Type="http://schemas.openxmlformats.org/officeDocument/2006/relationships/diagramQuickStyle" Target="../diagrams/quickStyle5.xml"/><Relationship Id="rId31" Type="http://schemas.microsoft.com/office/2007/relationships/diagramDrawing" Target="../diagrams/drawing7.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QuickStyle" Target="../diagrams/quickStyle4.xml"/><Relationship Id="rId22" Type="http://schemas.openxmlformats.org/officeDocument/2006/relationships/diagramData" Target="../diagrams/data6.xml"/><Relationship Id="rId27" Type="http://schemas.openxmlformats.org/officeDocument/2006/relationships/diagramData" Target="../diagrams/data7.xml"/><Relationship Id="rId30" Type="http://schemas.openxmlformats.org/officeDocument/2006/relationships/diagramColors" Target="../diagrams/colors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15.xml"/><Relationship Id="rId1" Type="http://schemas.openxmlformats.org/officeDocument/2006/relationships/vmlDrawing" Target="../drawings/vmlDrawing2.vml"/><Relationship Id="rId4" Type="http://schemas.openxmlformats.org/officeDocument/2006/relationships/image" Target="../media/image13.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15.xml"/><Relationship Id="rId1" Type="http://schemas.openxmlformats.org/officeDocument/2006/relationships/vmlDrawing" Target="../drawings/vmlDrawing3.vml"/><Relationship Id="rId4" Type="http://schemas.openxmlformats.org/officeDocument/2006/relationships/image" Target="../media/image14.emf"/></Relationships>
</file>

<file path=ppt/slides/_rels/slide2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slideLayout" Target="../slideLayouts/slideLayout19.xml"/><Relationship Id="rId1" Type="http://schemas.openxmlformats.org/officeDocument/2006/relationships/vmlDrawing" Target="../drawings/vmlDrawing4.vml"/><Relationship Id="rId4" Type="http://schemas.openxmlformats.org/officeDocument/2006/relationships/image" Target="../media/image15.emf"/></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FE6141-91DA-4A1C-B7F9-EF26E523A3D0}"/>
              </a:ext>
            </a:extLst>
          </p:cNvPr>
          <p:cNvSpPr>
            <a:spLocks noGrp="1"/>
          </p:cNvSpPr>
          <p:nvPr>
            <p:ph type="ctrTitle"/>
          </p:nvPr>
        </p:nvSpPr>
        <p:spPr/>
        <p:txBody>
          <a:bodyPr/>
          <a:lstStyle/>
          <a:p>
            <a:r>
              <a:rPr lang="en-US" dirty="0">
                <a:solidFill>
                  <a:schemeClr val="accent5"/>
                </a:solidFill>
              </a:rPr>
              <a:t>Overview of the</a:t>
            </a:r>
            <a:br>
              <a:rPr lang="en-US" dirty="0">
                <a:solidFill>
                  <a:schemeClr val="accent5"/>
                </a:solidFill>
              </a:rPr>
            </a:br>
            <a:r>
              <a:rPr lang="en-US" dirty="0">
                <a:solidFill>
                  <a:schemeClr val="accent5"/>
                </a:solidFill>
              </a:rPr>
              <a:t>National Childhood Cancer Registry (NCCR)</a:t>
            </a:r>
          </a:p>
        </p:txBody>
      </p:sp>
      <p:sp>
        <p:nvSpPr>
          <p:cNvPr id="5" name="Subtitle 4">
            <a:extLst>
              <a:ext uri="{FF2B5EF4-FFF2-40B4-BE49-F238E27FC236}">
                <a16:creationId xmlns:a16="http://schemas.microsoft.com/office/drawing/2014/main" id="{510CF2F1-1BF8-40DE-9E13-D1B6A85E7486}"/>
              </a:ext>
            </a:extLst>
          </p:cNvPr>
          <p:cNvSpPr>
            <a:spLocks noGrp="1"/>
          </p:cNvSpPr>
          <p:nvPr>
            <p:ph type="subTitle" idx="1"/>
          </p:nvPr>
        </p:nvSpPr>
        <p:spPr>
          <a:xfrm>
            <a:off x="1001485" y="3881846"/>
            <a:ext cx="10363200" cy="686376"/>
          </a:xfrm>
        </p:spPr>
        <p:txBody>
          <a:bodyPr/>
          <a:lstStyle/>
          <a:p>
            <a:r>
              <a:rPr lang="en-US" sz="2400" dirty="0">
                <a:solidFill>
                  <a:schemeClr val="accent5"/>
                </a:solidFill>
              </a:rPr>
              <a:t>Cancer Center Data Summit February 8, 2021</a:t>
            </a:r>
          </a:p>
        </p:txBody>
      </p:sp>
    </p:spTree>
    <p:extLst>
      <p:ext uri="{BB962C8B-B14F-4D97-AF65-F5344CB8AC3E}">
        <p14:creationId xmlns:p14="http://schemas.microsoft.com/office/powerpoint/2010/main" val="334769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54DAD0-D852-44A2-87A6-5CB3C892292F}"/>
              </a:ext>
            </a:extLst>
          </p:cNvPr>
          <p:cNvSpPr>
            <a:spLocks noGrp="1"/>
          </p:cNvSpPr>
          <p:nvPr>
            <p:ph type="ctrTitle"/>
          </p:nvPr>
        </p:nvSpPr>
        <p:spPr/>
        <p:txBody>
          <a:bodyPr/>
          <a:lstStyle/>
          <a:p>
            <a:r>
              <a:rPr lang="en-US" dirty="0">
                <a:solidFill>
                  <a:schemeClr val="accent6"/>
                </a:solidFill>
              </a:rPr>
              <a:t>NCCR Central Repository Process</a:t>
            </a:r>
          </a:p>
        </p:txBody>
      </p:sp>
    </p:spTree>
    <p:extLst>
      <p:ext uri="{BB962C8B-B14F-4D97-AF65-F5344CB8AC3E}">
        <p14:creationId xmlns:p14="http://schemas.microsoft.com/office/powerpoint/2010/main" val="2054077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Rounded Corners 24">
            <a:extLst>
              <a:ext uri="{FF2B5EF4-FFF2-40B4-BE49-F238E27FC236}">
                <a16:creationId xmlns:a16="http://schemas.microsoft.com/office/drawing/2014/main" id="{57024D60-EF6A-4503-AF05-B86F92D61E3F}"/>
              </a:ext>
            </a:extLst>
          </p:cNvPr>
          <p:cNvSpPr/>
          <p:nvPr/>
        </p:nvSpPr>
        <p:spPr>
          <a:xfrm>
            <a:off x="3867155" y="1051335"/>
            <a:ext cx="4675295" cy="3816334"/>
          </a:xfrm>
          <a:prstGeom prst="roundRect">
            <a:avLst/>
          </a:prstGeom>
          <a:solidFill>
            <a:schemeClr val="accent1">
              <a:lumMod val="60000"/>
              <a:lumOff val="40000"/>
            </a:schemeClr>
          </a:solidFill>
          <a:ln w="38100">
            <a:solidFill>
              <a:schemeClr val="accent1">
                <a:lumMod val="75000"/>
              </a:schemeClr>
            </a:solidFill>
          </a:ln>
          <a:effectLst>
            <a:glow rad="63500">
              <a:schemeClr val="accent3">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Rounded Corners 3">
            <a:extLst>
              <a:ext uri="{FF2B5EF4-FFF2-40B4-BE49-F238E27FC236}">
                <a16:creationId xmlns:a16="http://schemas.microsoft.com/office/drawing/2014/main" id="{13AADC16-E899-426A-AEDE-37DDF1EA674E}"/>
              </a:ext>
            </a:extLst>
          </p:cNvPr>
          <p:cNvSpPr/>
          <p:nvPr/>
        </p:nvSpPr>
        <p:spPr>
          <a:xfrm>
            <a:off x="5048249" y="1199144"/>
            <a:ext cx="2295525" cy="3114209"/>
          </a:xfrm>
          <a:prstGeom prst="roundRect">
            <a:avLst/>
          </a:prstGeom>
          <a:ln w="28575">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6" name="Group 15">
            <a:extLst>
              <a:ext uri="{FF2B5EF4-FFF2-40B4-BE49-F238E27FC236}">
                <a16:creationId xmlns:a16="http://schemas.microsoft.com/office/drawing/2014/main" id="{83502DEB-8861-4BDB-9E0A-8EBAAF9A710E}"/>
              </a:ext>
            </a:extLst>
          </p:cNvPr>
          <p:cNvGrpSpPr/>
          <p:nvPr/>
        </p:nvGrpSpPr>
        <p:grpSpPr>
          <a:xfrm>
            <a:off x="608047" y="703638"/>
            <a:ext cx="11331077" cy="512659"/>
            <a:chOff x="877642" y="192877"/>
            <a:chExt cx="11226273" cy="526070"/>
          </a:xfrm>
        </p:grpSpPr>
        <p:sp>
          <p:nvSpPr>
            <p:cNvPr id="12" name="TextBox 11">
              <a:extLst>
                <a:ext uri="{FF2B5EF4-FFF2-40B4-BE49-F238E27FC236}">
                  <a16:creationId xmlns:a16="http://schemas.microsoft.com/office/drawing/2014/main" id="{DD963169-8475-4205-AD5F-5FA4B5F9D858}"/>
                </a:ext>
              </a:extLst>
            </p:cNvPr>
            <p:cNvSpPr txBox="1"/>
            <p:nvPr/>
          </p:nvSpPr>
          <p:spPr>
            <a:xfrm>
              <a:off x="9173435" y="192877"/>
              <a:ext cx="2930480" cy="338554"/>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Innovative pilot data sources</a:t>
              </a:r>
            </a:p>
          </p:txBody>
        </p:sp>
        <p:sp>
          <p:nvSpPr>
            <p:cNvPr id="32" name="TextBox 31">
              <a:extLst>
                <a:ext uri="{FF2B5EF4-FFF2-40B4-BE49-F238E27FC236}">
                  <a16:creationId xmlns:a16="http://schemas.microsoft.com/office/drawing/2014/main" id="{6A59AEEA-0B3B-4526-AC15-F1EF9C943184}"/>
                </a:ext>
              </a:extLst>
            </p:cNvPr>
            <p:cNvSpPr txBox="1"/>
            <p:nvPr/>
          </p:nvSpPr>
          <p:spPr>
            <a:xfrm>
              <a:off x="877642" y="380393"/>
              <a:ext cx="2578596" cy="338554"/>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Data sources currently used</a:t>
              </a:r>
            </a:p>
          </p:txBody>
        </p:sp>
      </p:grpSp>
      <p:graphicFrame>
        <p:nvGraphicFramePr>
          <p:cNvPr id="10" name="Diagram 9">
            <a:extLst>
              <a:ext uri="{FF2B5EF4-FFF2-40B4-BE49-F238E27FC236}">
                <a16:creationId xmlns:a16="http://schemas.microsoft.com/office/drawing/2014/main" id="{8658DBDD-5060-446E-9C15-310052FDD398}"/>
              </a:ext>
            </a:extLst>
          </p:cNvPr>
          <p:cNvGraphicFramePr/>
          <p:nvPr/>
        </p:nvGraphicFramePr>
        <p:xfrm>
          <a:off x="8753947" y="1264123"/>
          <a:ext cx="3663515" cy="14596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oup 6">
            <a:extLst>
              <a:ext uri="{FF2B5EF4-FFF2-40B4-BE49-F238E27FC236}">
                <a16:creationId xmlns:a16="http://schemas.microsoft.com/office/drawing/2014/main" id="{60230FCB-1E89-493E-958E-6C96124CD4F0}"/>
              </a:ext>
            </a:extLst>
          </p:cNvPr>
          <p:cNvGrpSpPr/>
          <p:nvPr/>
        </p:nvGrpSpPr>
        <p:grpSpPr>
          <a:xfrm>
            <a:off x="137566" y="1526626"/>
            <a:ext cx="3543632" cy="2925688"/>
            <a:chOff x="1404391" y="1461549"/>
            <a:chExt cx="3543632" cy="2925688"/>
          </a:xfrm>
        </p:grpSpPr>
        <p:graphicFrame>
          <p:nvGraphicFramePr>
            <p:cNvPr id="2" name="Diagram 1">
              <a:extLst>
                <a:ext uri="{FF2B5EF4-FFF2-40B4-BE49-F238E27FC236}">
                  <a16:creationId xmlns:a16="http://schemas.microsoft.com/office/drawing/2014/main" id="{77DEF340-A5C9-4314-ADEC-E903FE50B730}"/>
                </a:ext>
              </a:extLst>
            </p:cNvPr>
            <p:cNvGraphicFramePr/>
            <p:nvPr/>
          </p:nvGraphicFramePr>
          <p:xfrm>
            <a:off x="1436038" y="1461549"/>
            <a:ext cx="3480339" cy="191436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Diagram 7">
              <a:extLst>
                <a:ext uri="{FF2B5EF4-FFF2-40B4-BE49-F238E27FC236}">
                  <a16:creationId xmlns:a16="http://schemas.microsoft.com/office/drawing/2014/main" id="{3B72741F-121E-4196-84BB-380D551182B4}"/>
                </a:ext>
              </a:extLst>
            </p:cNvPr>
            <p:cNvGraphicFramePr/>
            <p:nvPr/>
          </p:nvGraphicFramePr>
          <p:xfrm>
            <a:off x="1404391" y="3400222"/>
            <a:ext cx="3543632" cy="98701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pSp>
      <p:sp>
        <p:nvSpPr>
          <p:cNvPr id="19" name="Flowchart: Magnetic Disk 18">
            <a:extLst>
              <a:ext uri="{FF2B5EF4-FFF2-40B4-BE49-F238E27FC236}">
                <a16:creationId xmlns:a16="http://schemas.microsoft.com/office/drawing/2014/main" id="{69EA9994-A257-4FB1-87D5-B5119D032680}"/>
              </a:ext>
            </a:extLst>
          </p:cNvPr>
          <p:cNvSpPr/>
          <p:nvPr/>
        </p:nvSpPr>
        <p:spPr>
          <a:xfrm>
            <a:off x="7073373" y="1835869"/>
            <a:ext cx="1680574" cy="2006513"/>
          </a:xfrm>
          <a:prstGeom prst="flowChartMagneticDisk">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SEER Cancer Registries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Leveraging Existing SEER*DMS servers holding PII for</a:t>
            </a:r>
          </a:p>
        </p:txBody>
      </p:sp>
      <p:sp>
        <p:nvSpPr>
          <p:cNvPr id="18" name="TextBox 17">
            <a:extLst>
              <a:ext uri="{FF2B5EF4-FFF2-40B4-BE49-F238E27FC236}">
                <a16:creationId xmlns:a16="http://schemas.microsoft.com/office/drawing/2014/main" id="{D7BE8ECF-793E-4EE2-B557-1877833E42E5}"/>
              </a:ext>
            </a:extLst>
          </p:cNvPr>
          <p:cNvSpPr txBox="1"/>
          <p:nvPr/>
        </p:nvSpPr>
        <p:spPr>
          <a:xfrm>
            <a:off x="5220345" y="4354395"/>
            <a:ext cx="2151550" cy="369332"/>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NCI/IMS/NAACCR</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Flowchart: Magnetic Disk 25">
            <a:extLst>
              <a:ext uri="{FF2B5EF4-FFF2-40B4-BE49-F238E27FC236}">
                <a16:creationId xmlns:a16="http://schemas.microsoft.com/office/drawing/2014/main" id="{55386C1F-96BB-46BF-8E26-0BCA8F018DB9}"/>
              </a:ext>
            </a:extLst>
          </p:cNvPr>
          <p:cNvSpPr/>
          <p:nvPr/>
        </p:nvSpPr>
        <p:spPr>
          <a:xfrm>
            <a:off x="3738287" y="1800344"/>
            <a:ext cx="1715182" cy="2049240"/>
          </a:xfrm>
          <a:prstGeom prst="flowChartMagneticDisk">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Selected State Cancer Registries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(including TX, TN, PA, IL, NJ, OH, FL</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Instance of DMS*Lite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For each registry to hold PII for linkages</a:t>
            </a:r>
          </a:p>
        </p:txBody>
      </p:sp>
      <p:sp>
        <p:nvSpPr>
          <p:cNvPr id="29" name="TextBox 28">
            <a:extLst>
              <a:ext uri="{FF2B5EF4-FFF2-40B4-BE49-F238E27FC236}">
                <a16:creationId xmlns:a16="http://schemas.microsoft.com/office/drawing/2014/main" id="{B3687550-87B8-44F4-AA7A-E7578924B1BE}"/>
              </a:ext>
            </a:extLst>
          </p:cNvPr>
          <p:cNvSpPr txBox="1"/>
          <p:nvPr/>
        </p:nvSpPr>
        <p:spPr>
          <a:xfrm>
            <a:off x="5369785" y="1216297"/>
            <a:ext cx="1680574" cy="31393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National Childhood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 Cancer Registry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 database***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Combines de-identified data submitted from SEER and participating nonSEER registries plus linked data from additional sources</a:t>
            </a:r>
          </a:p>
        </p:txBody>
      </p:sp>
      <p:sp>
        <p:nvSpPr>
          <p:cNvPr id="34" name="TextBox 33">
            <a:extLst>
              <a:ext uri="{FF2B5EF4-FFF2-40B4-BE49-F238E27FC236}">
                <a16:creationId xmlns:a16="http://schemas.microsoft.com/office/drawing/2014/main" id="{DBA5E93E-D0A0-493B-BA13-26FA1B980291}"/>
              </a:ext>
            </a:extLst>
          </p:cNvPr>
          <p:cNvSpPr txBox="1"/>
          <p:nvPr/>
        </p:nvSpPr>
        <p:spPr>
          <a:xfrm>
            <a:off x="3769652" y="5388966"/>
            <a:ext cx="2124676" cy="329923"/>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Proposed Connections</a:t>
            </a:r>
          </a:p>
        </p:txBody>
      </p:sp>
      <p:sp>
        <p:nvSpPr>
          <p:cNvPr id="35" name="Flowchart: Magnetic Disk 34">
            <a:extLst>
              <a:ext uri="{FF2B5EF4-FFF2-40B4-BE49-F238E27FC236}">
                <a16:creationId xmlns:a16="http://schemas.microsoft.com/office/drawing/2014/main" id="{3791CA19-FF41-4473-8D0E-E7402CB22420}"/>
              </a:ext>
            </a:extLst>
          </p:cNvPr>
          <p:cNvSpPr/>
          <p:nvPr/>
        </p:nvSpPr>
        <p:spPr>
          <a:xfrm>
            <a:off x="4056489" y="5777630"/>
            <a:ext cx="1396980" cy="758260"/>
          </a:xfrm>
          <a:prstGeom prst="flowChartMagneticDisk">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Virtual Pooled Registry* (VPR)</a:t>
            </a:r>
          </a:p>
        </p:txBody>
      </p:sp>
      <p:sp>
        <p:nvSpPr>
          <p:cNvPr id="5" name="Rectangle: Rounded Corners 4">
            <a:extLst>
              <a:ext uri="{FF2B5EF4-FFF2-40B4-BE49-F238E27FC236}">
                <a16:creationId xmlns:a16="http://schemas.microsoft.com/office/drawing/2014/main" id="{76646908-6621-4D2A-A2B4-E83991D368BF}"/>
              </a:ext>
            </a:extLst>
          </p:cNvPr>
          <p:cNvSpPr/>
          <p:nvPr/>
        </p:nvSpPr>
        <p:spPr>
          <a:xfrm>
            <a:off x="6356579" y="5718888"/>
            <a:ext cx="2474249" cy="985466"/>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4625" marR="0" lvl="0" indent="-174625"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Virtual Biorepository</a:t>
            </a:r>
          </a:p>
          <a:p>
            <a:pPr marL="174625" marR="0" lvl="0" indent="-174625"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Mapping of Toronto Stage</a:t>
            </a:r>
          </a:p>
          <a:p>
            <a:pPr marL="174625" marR="0" lvl="0" indent="-174625"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St. Jude Cloud</a:t>
            </a:r>
          </a:p>
          <a:p>
            <a:pPr marL="174625" marR="0" lvl="0" indent="-174625"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Pediatric GDC</a:t>
            </a:r>
          </a:p>
          <a:p>
            <a:pPr marL="174625" marR="0" lvl="0" indent="-174625"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Proton Radiation Therapy Registry</a:t>
            </a:r>
          </a:p>
        </p:txBody>
      </p:sp>
      <p:grpSp>
        <p:nvGrpSpPr>
          <p:cNvPr id="6" name="Group 5">
            <a:extLst>
              <a:ext uri="{FF2B5EF4-FFF2-40B4-BE49-F238E27FC236}">
                <a16:creationId xmlns:a16="http://schemas.microsoft.com/office/drawing/2014/main" id="{18AA541D-8B3F-4BAA-B7C0-2487C3699EBA}"/>
              </a:ext>
            </a:extLst>
          </p:cNvPr>
          <p:cNvGrpSpPr/>
          <p:nvPr/>
        </p:nvGrpSpPr>
        <p:grpSpPr>
          <a:xfrm>
            <a:off x="8789694" y="2830251"/>
            <a:ext cx="3692273" cy="2171406"/>
            <a:chOff x="7468074" y="2759266"/>
            <a:chExt cx="3692273" cy="2171406"/>
          </a:xfrm>
        </p:grpSpPr>
        <p:graphicFrame>
          <p:nvGraphicFramePr>
            <p:cNvPr id="13" name="Diagram 12">
              <a:extLst>
                <a:ext uri="{FF2B5EF4-FFF2-40B4-BE49-F238E27FC236}">
                  <a16:creationId xmlns:a16="http://schemas.microsoft.com/office/drawing/2014/main" id="{F37866F5-0BAC-4EE0-A386-07D6782E3B55}"/>
                </a:ext>
              </a:extLst>
            </p:cNvPr>
            <p:cNvGraphicFramePr/>
            <p:nvPr>
              <p:extLst>
                <p:ext uri="{D42A27DB-BD31-4B8C-83A1-F6EECF244321}">
                  <p14:modId xmlns:p14="http://schemas.microsoft.com/office/powerpoint/2010/main" val="10066222"/>
                </p:ext>
              </p:extLst>
            </p:nvPr>
          </p:nvGraphicFramePr>
          <p:xfrm>
            <a:off x="7509208" y="2759266"/>
            <a:ext cx="3651139" cy="688304"/>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31" name="Diagram 30">
              <a:extLst>
                <a:ext uri="{FF2B5EF4-FFF2-40B4-BE49-F238E27FC236}">
                  <a16:creationId xmlns:a16="http://schemas.microsoft.com/office/drawing/2014/main" id="{C3553129-72B9-4BE6-8707-8B6AAD1BF39D}"/>
                </a:ext>
              </a:extLst>
            </p:cNvPr>
            <p:cNvGraphicFramePr/>
            <p:nvPr>
              <p:extLst>
                <p:ext uri="{D42A27DB-BD31-4B8C-83A1-F6EECF244321}">
                  <p14:modId xmlns:p14="http://schemas.microsoft.com/office/powerpoint/2010/main" val="1516765955"/>
                </p:ext>
              </p:extLst>
            </p:nvPr>
          </p:nvGraphicFramePr>
          <p:xfrm>
            <a:off x="7468074" y="3511463"/>
            <a:ext cx="3651139" cy="688304"/>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aphicFrame>
          <p:nvGraphicFramePr>
            <p:cNvPr id="39" name="Diagram 38">
              <a:extLst>
                <a:ext uri="{FF2B5EF4-FFF2-40B4-BE49-F238E27FC236}">
                  <a16:creationId xmlns:a16="http://schemas.microsoft.com/office/drawing/2014/main" id="{057080E0-B5B5-4082-8303-BA3360A790A8}"/>
                </a:ext>
              </a:extLst>
            </p:cNvPr>
            <p:cNvGraphicFramePr/>
            <p:nvPr>
              <p:extLst>
                <p:ext uri="{D42A27DB-BD31-4B8C-83A1-F6EECF244321}">
                  <p14:modId xmlns:p14="http://schemas.microsoft.com/office/powerpoint/2010/main" val="2806052172"/>
                </p:ext>
              </p:extLst>
            </p:nvPr>
          </p:nvGraphicFramePr>
          <p:xfrm>
            <a:off x="7468074" y="4242368"/>
            <a:ext cx="3651139" cy="688304"/>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grpSp>
      <p:sp>
        <p:nvSpPr>
          <p:cNvPr id="40" name="Rectangle 39">
            <a:extLst>
              <a:ext uri="{FF2B5EF4-FFF2-40B4-BE49-F238E27FC236}">
                <a16:creationId xmlns:a16="http://schemas.microsoft.com/office/drawing/2014/main" id="{3141D5B9-F268-4DA3-BAA4-D1DD456BA128}"/>
              </a:ext>
            </a:extLst>
          </p:cNvPr>
          <p:cNvSpPr/>
          <p:nvPr/>
        </p:nvSpPr>
        <p:spPr>
          <a:xfrm>
            <a:off x="25043" y="6466845"/>
            <a:ext cx="8675603"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*VPR- linkage with all registries to provide information on subsequent or prior cancers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NAACCR is the coordinating center – does not hold or access data.</a:t>
            </a:r>
          </a:p>
        </p:txBody>
      </p:sp>
      <p:cxnSp>
        <p:nvCxnSpPr>
          <p:cNvPr id="49" name="Connector: Elbow 48">
            <a:extLst>
              <a:ext uri="{FF2B5EF4-FFF2-40B4-BE49-F238E27FC236}">
                <a16:creationId xmlns:a16="http://schemas.microsoft.com/office/drawing/2014/main" id="{386652CA-2A01-460A-99A1-90CC30942F7D}"/>
              </a:ext>
            </a:extLst>
          </p:cNvPr>
          <p:cNvCxnSpPr>
            <a:cxnSpLocks/>
            <a:stCxn id="25" idx="2"/>
            <a:endCxn id="57" idx="0"/>
          </p:cNvCxnSpPr>
          <p:nvPr/>
        </p:nvCxnSpPr>
        <p:spPr>
          <a:xfrm rot="16200000" flipH="1">
            <a:off x="6575791" y="4496680"/>
            <a:ext cx="521295" cy="1263271"/>
          </a:xfrm>
          <a:prstGeom prst="bentConnector3">
            <a:avLst>
              <a:gd name="adj1" fmla="val 50000"/>
            </a:avLst>
          </a:prstGeom>
          <a:ln w="19050">
            <a:headEnd type="triangle"/>
            <a:tailEnd type="none"/>
          </a:ln>
        </p:spPr>
        <p:style>
          <a:lnRef idx="1">
            <a:schemeClr val="dk1"/>
          </a:lnRef>
          <a:fillRef idx="0">
            <a:schemeClr val="dk1"/>
          </a:fillRef>
          <a:effectRef idx="0">
            <a:schemeClr val="dk1"/>
          </a:effectRef>
          <a:fontRef idx="minor">
            <a:schemeClr val="tx1"/>
          </a:fontRef>
        </p:style>
      </p:cxnSp>
      <p:sp>
        <p:nvSpPr>
          <p:cNvPr id="57" name="TextBox 56">
            <a:extLst>
              <a:ext uri="{FF2B5EF4-FFF2-40B4-BE49-F238E27FC236}">
                <a16:creationId xmlns:a16="http://schemas.microsoft.com/office/drawing/2014/main" id="{6B3E8BC0-6788-48A1-9EF1-EE92597A549F}"/>
              </a:ext>
            </a:extLst>
          </p:cNvPr>
          <p:cNvSpPr txBox="1"/>
          <p:nvPr/>
        </p:nvSpPr>
        <p:spPr>
          <a:xfrm>
            <a:off x="6483614" y="5388964"/>
            <a:ext cx="1968919" cy="329923"/>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Additional Resources</a:t>
            </a:r>
          </a:p>
        </p:txBody>
      </p:sp>
      <p:cxnSp>
        <p:nvCxnSpPr>
          <p:cNvPr id="64" name="Connector: Elbow 63">
            <a:extLst>
              <a:ext uri="{FF2B5EF4-FFF2-40B4-BE49-F238E27FC236}">
                <a16:creationId xmlns:a16="http://schemas.microsoft.com/office/drawing/2014/main" id="{0B1E3264-C50B-4AC1-B14B-52669D6C7942}"/>
              </a:ext>
            </a:extLst>
          </p:cNvPr>
          <p:cNvCxnSpPr>
            <a:cxnSpLocks/>
            <a:stCxn id="25" idx="2"/>
            <a:endCxn id="34" idx="0"/>
          </p:cNvCxnSpPr>
          <p:nvPr/>
        </p:nvCxnSpPr>
        <p:spPr>
          <a:xfrm rot="5400000">
            <a:off x="5257749" y="4441911"/>
            <a:ext cx="521297" cy="1372813"/>
          </a:xfrm>
          <a:prstGeom prst="bentConnector3">
            <a:avLst>
              <a:gd name="adj1" fmla="val 50000"/>
            </a:avLst>
          </a:prstGeom>
          <a:ln w="19050">
            <a:tailEnd type="none"/>
          </a:ln>
        </p:spPr>
        <p:style>
          <a:lnRef idx="1">
            <a:schemeClr val="dk1"/>
          </a:lnRef>
          <a:fillRef idx="0">
            <a:schemeClr val="dk1"/>
          </a:fillRef>
          <a:effectRef idx="0">
            <a:schemeClr val="dk1"/>
          </a:effectRef>
          <a:fontRef idx="minor">
            <a:schemeClr val="tx1"/>
          </a:fontRef>
        </p:style>
      </p:cxnSp>
      <p:sp>
        <p:nvSpPr>
          <p:cNvPr id="71" name="Title 3">
            <a:extLst>
              <a:ext uri="{FF2B5EF4-FFF2-40B4-BE49-F238E27FC236}">
                <a16:creationId xmlns:a16="http://schemas.microsoft.com/office/drawing/2014/main" id="{58C1D0BF-22E2-4496-91B5-72091841B994}"/>
              </a:ext>
            </a:extLst>
          </p:cNvPr>
          <p:cNvSpPr txBox="1">
            <a:spLocks/>
          </p:cNvSpPr>
          <p:nvPr/>
        </p:nvSpPr>
        <p:spPr>
          <a:xfrm>
            <a:off x="286325" y="225157"/>
            <a:ext cx="11619345" cy="82617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Light" panose="020F0302020204030204"/>
                <a:ea typeface="+mj-ea"/>
                <a:cs typeface="+mj-cs"/>
              </a:rPr>
              <a:t>Conceptual Framework: National Childhood Cancer Registry</a:t>
            </a:r>
          </a:p>
        </p:txBody>
      </p:sp>
      <p:sp>
        <p:nvSpPr>
          <p:cNvPr id="3" name="TextBox 2">
            <a:extLst>
              <a:ext uri="{FF2B5EF4-FFF2-40B4-BE49-F238E27FC236}">
                <a16:creationId xmlns:a16="http://schemas.microsoft.com/office/drawing/2014/main" id="{EC25AF6C-A672-447F-831E-F91620DCB842}"/>
              </a:ext>
            </a:extLst>
          </p:cNvPr>
          <p:cNvSpPr txBox="1"/>
          <p:nvPr/>
        </p:nvSpPr>
        <p:spPr>
          <a:xfrm>
            <a:off x="8979456" y="5651903"/>
            <a:ext cx="335168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***NCCR – holds de-identified childhood cancer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patient data submitted from participating registries.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Infrastructure to support research on childhood cancers </a:t>
            </a:r>
          </a:p>
        </p:txBody>
      </p:sp>
      <p:sp>
        <p:nvSpPr>
          <p:cNvPr id="9" name="TextBox 8">
            <a:extLst>
              <a:ext uri="{FF2B5EF4-FFF2-40B4-BE49-F238E27FC236}">
                <a16:creationId xmlns:a16="http://schemas.microsoft.com/office/drawing/2014/main" id="{4795CA03-A1D5-44AB-A3CD-A346B3A76970}"/>
              </a:ext>
            </a:extLst>
          </p:cNvPr>
          <p:cNvSpPr txBox="1"/>
          <p:nvPr/>
        </p:nvSpPr>
        <p:spPr>
          <a:xfrm>
            <a:off x="836211" y="5028020"/>
            <a:ext cx="2794035" cy="369332"/>
          </a:xfrm>
          <a:prstGeom prst="rect">
            <a:avLst/>
          </a:prstGeom>
          <a:solidFill>
            <a:srgbClr val="FFFF00"/>
          </a:solidFill>
          <a:ln>
            <a:solidFill>
              <a:schemeClr val="tx1"/>
            </a:solidFill>
          </a:ln>
        </p:spPr>
        <p:txBody>
          <a:bodyPr wrap="none" rtlCol="0">
            <a:spAutoFit/>
          </a:bodyPr>
          <a:lstStyle/>
          <a:p>
            <a:r>
              <a:rPr lang="en-US" dirty="0"/>
              <a:t>Cancer Center Supplements</a:t>
            </a:r>
          </a:p>
        </p:txBody>
      </p:sp>
      <p:cxnSp>
        <p:nvCxnSpPr>
          <p:cNvPr id="14" name="Straight Arrow Connector 13">
            <a:extLst>
              <a:ext uri="{FF2B5EF4-FFF2-40B4-BE49-F238E27FC236}">
                <a16:creationId xmlns:a16="http://schemas.microsoft.com/office/drawing/2014/main" id="{8863612B-8562-455A-B70F-2B808EFCCC01}"/>
              </a:ext>
            </a:extLst>
          </p:cNvPr>
          <p:cNvCxnSpPr>
            <a:cxnSpLocks/>
          </p:cNvCxnSpPr>
          <p:nvPr/>
        </p:nvCxnSpPr>
        <p:spPr>
          <a:xfrm flipH="1" flipV="1">
            <a:off x="8078598" y="3994345"/>
            <a:ext cx="553769" cy="113397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4C5CC3E0-0154-43F5-818B-D5A204295A74}"/>
              </a:ext>
            </a:extLst>
          </p:cNvPr>
          <p:cNvSpPr txBox="1"/>
          <p:nvPr/>
        </p:nvSpPr>
        <p:spPr>
          <a:xfrm>
            <a:off x="8542450" y="5197594"/>
            <a:ext cx="2794035" cy="369332"/>
          </a:xfrm>
          <a:prstGeom prst="rect">
            <a:avLst/>
          </a:prstGeom>
          <a:solidFill>
            <a:srgbClr val="FFFF00"/>
          </a:solidFill>
          <a:ln>
            <a:solidFill>
              <a:schemeClr val="tx1"/>
            </a:solidFill>
          </a:ln>
        </p:spPr>
        <p:txBody>
          <a:bodyPr wrap="none" rtlCol="0">
            <a:spAutoFit/>
          </a:bodyPr>
          <a:lstStyle/>
          <a:p>
            <a:r>
              <a:rPr lang="en-US" dirty="0"/>
              <a:t>Cancer Center Supplements</a:t>
            </a:r>
          </a:p>
        </p:txBody>
      </p:sp>
      <p:cxnSp>
        <p:nvCxnSpPr>
          <p:cNvPr id="33" name="Straight Arrow Connector 32">
            <a:extLst>
              <a:ext uri="{FF2B5EF4-FFF2-40B4-BE49-F238E27FC236}">
                <a16:creationId xmlns:a16="http://schemas.microsoft.com/office/drawing/2014/main" id="{AA6510EC-56BE-4CCF-B963-0A4241D773E6}"/>
              </a:ext>
            </a:extLst>
          </p:cNvPr>
          <p:cNvCxnSpPr>
            <a:cxnSpLocks/>
          </p:cNvCxnSpPr>
          <p:nvPr/>
        </p:nvCxnSpPr>
        <p:spPr>
          <a:xfrm flipV="1">
            <a:off x="3572397" y="3902843"/>
            <a:ext cx="619906" cy="100903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2418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68AAFEA8-D9B0-44B5-B600-6BFCC576D160}"/>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Data Flow from Cancer Centers to the NCCR</a:t>
            </a:r>
          </a:p>
        </p:txBody>
      </p:sp>
      <p:sp>
        <p:nvSpPr>
          <p:cNvPr id="3" name="Content Placeholder 2">
            <a:extLst>
              <a:ext uri="{FF2B5EF4-FFF2-40B4-BE49-F238E27FC236}">
                <a16:creationId xmlns:a16="http://schemas.microsoft.com/office/drawing/2014/main" id="{65B37610-FDBE-489D-AFE3-CB5AF697CADB}"/>
              </a:ext>
            </a:extLst>
          </p:cNvPr>
          <p:cNvSpPr>
            <a:spLocks noGrp="1"/>
          </p:cNvSpPr>
          <p:nvPr>
            <p:ph idx="1"/>
          </p:nvPr>
        </p:nvSpPr>
        <p:spPr>
          <a:xfrm>
            <a:off x="1339136" y="2341849"/>
            <a:ext cx="10514508" cy="4369344"/>
          </a:xfrm>
        </p:spPr>
        <p:txBody>
          <a:bodyPr anchor="ctr">
            <a:normAutofit fontScale="92500" lnSpcReduction="10000"/>
          </a:bodyPr>
          <a:lstStyle/>
          <a:p>
            <a:r>
              <a:rPr lang="en-US" sz="2400" dirty="0"/>
              <a:t>Data will be submitted to each registry database housed at IMS </a:t>
            </a:r>
          </a:p>
          <a:p>
            <a:pPr lvl="1"/>
            <a:r>
              <a:rPr lang="en-US" sz="2100" dirty="0"/>
              <a:t>Cancer center data such as characterization of the tumor (genomics), treatment and outcomes, including factors related to etiology or outcomes,  are covered under public health reporting law.</a:t>
            </a:r>
          </a:p>
          <a:p>
            <a:pPr lvl="1"/>
            <a:r>
              <a:rPr lang="en-US" sz="2100" dirty="0"/>
              <a:t>This is independent of routine hospital registry reporting </a:t>
            </a:r>
          </a:p>
          <a:p>
            <a:r>
              <a:rPr lang="en-US" sz="2400" dirty="0"/>
              <a:t>The registry will have designated IMS via a formal agreement to serve  as their honest broker for these linkages</a:t>
            </a:r>
          </a:p>
          <a:p>
            <a:pPr lvl="1"/>
            <a:r>
              <a:rPr lang="en-US" sz="2000" dirty="0"/>
              <a:t>IMS will perform all linkages (patient matching) within the registry repository housed at IMS</a:t>
            </a:r>
          </a:p>
          <a:p>
            <a:pPr lvl="2"/>
            <a:r>
              <a:rPr lang="en-US" sz="1800" dirty="0"/>
              <a:t>All data files MUST have PII to enable patient matching</a:t>
            </a:r>
          </a:p>
          <a:p>
            <a:pPr lvl="1"/>
            <a:r>
              <a:rPr lang="en-US" sz="2000" dirty="0"/>
              <a:t>IMS will maintain the data repository for the registry to integrate the heterogeneous data including cancer center data</a:t>
            </a:r>
          </a:p>
          <a:p>
            <a:pPr lvl="2"/>
            <a:r>
              <a:rPr lang="en-US" sz="1800" dirty="0"/>
              <a:t>Our goal is to minimize data heterogeneity through use of standards where possible</a:t>
            </a:r>
          </a:p>
          <a:p>
            <a:pPr lvl="1"/>
            <a:r>
              <a:rPr lang="en-US" sz="2000" dirty="0"/>
              <a:t>All data will be accessible to the registry </a:t>
            </a:r>
          </a:p>
          <a:p>
            <a:pPr lvl="1"/>
            <a:r>
              <a:rPr lang="en-US" sz="2000" b="1" i="1" dirty="0"/>
              <a:t>De-identified</a:t>
            </a:r>
            <a:r>
              <a:rPr lang="en-US" sz="2000" dirty="0"/>
              <a:t> data will be submitted to the central NCCR repository</a:t>
            </a:r>
          </a:p>
          <a:p>
            <a:pPr lvl="1"/>
            <a:r>
              <a:rPr lang="en-US" sz="2000" dirty="0"/>
              <a:t>This approach minimizes effort for both registries and cancer centers</a:t>
            </a:r>
          </a:p>
          <a:p>
            <a:pPr lvl="1"/>
            <a:endParaRPr lang="en-US" sz="2000" dirty="0"/>
          </a:p>
        </p:txBody>
      </p:sp>
    </p:spTree>
    <p:extLst>
      <p:ext uri="{BB962C8B-B14F-4D97-AF65-F5344CB8AC3E}">
        <p14:creationId xmlns:p14="http://schemas.microsoft.com/office/powerpoint/2010/main" val="2828660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A5DD8BA-27E5-4223-B646-9101B14902B4}"/>
              </a:ext>
            </a:extLst>
          </p:cNvPr>
          <p:cNvSpPr>
            <a:spLocks noGrp="1"/>
          </p:cNvSpPr>
          <p:nvPr>
            <p:ph type="title"/>
          </p:nvPr>
        </p:nvSpPr>
        <p:spPr>
          <a:xfrm>
            <a:off x="226503" y="104863"/>
            <a:ext cx="11643919" cy="926984"/>
          </a:xfrm>
        </p:spPr>
        <p:txBody>
          <a:bodyPr vert="horz" lIns="91440" tIns="45720" rIns="91440" bIns="45720" rtlCol="0">
            <a:normAutofit/>
          </a:bodyPr>
          <a:lstStyle/>
          <a:p>
            <a:r>
              <a:rPr lang="en-US" sz="3800" dirty="0"/>
              <a:t>Flow Diagram for SEER and NPCR data submission to NCCR</a:t>
            </a:r>
          </a:p>
        </p:txBody>
      </p:sp>
      <p:sp>
        <p:nvSpPr>
          <p:cNvPr id="2" name="Rectangle 2">
            <a:extLst>
              <a:ext uri="{FF2B5EF4-FFF2-40B4-BE49-F238E27FC236}">
                <a16:creationId xmlns:a16="http://schemas.microsoft.com/office/drawing/2014/main" id="{3BE91198-21FE-4569-802A-0AE5E6D1BD41}"/>
              </a:ext>
            </a:extLst>
          </p:cNvPr>
          <p:cNvSpPr>
            <a:spLocks noChangeArrowheads="1"/>
          </p:cNvSpPr>
          <p:nvPr/>
        </p:nvSpPr>
        <p:spPr bwMode="auto">
          <a:xfrm>
            <a:off x="2356338" y="10255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25" name="Picture 1">
            <a:extLst>
              <a:ext uri="{FF2B5EF4-FFF2-40B4-BE49-F238E27FC236}">
                <a16:creationId xmlns:a16="http://schemas.microsoft.com/office/drawing/2014/main" id="{284EB336-DC4D-4833-A8B0-B444C84741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767" y="892264"/>
            <a:ext cx="9921668" cy="587053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8C3FAE82-3AA4-4D1E-A09B-28F870D8A6FB}"/>
              </a:ext>
            </a:extLst>
          </p:cNvPr>
          <p:cNvSpPr>
            <a:spLocks noChangeArrowheads="1"/>
          </p:cNvSpPr>
          <p:nvPr/>
        </p:nvSpPr>
        <p:spPr bwMode="auto">
          <a:xfrm>
            <a:off x="2356338" y="53752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Rounded Corners 3">
            <a:extLst>
              <a:ext uri="{FF2B5EF4-FFF2-40B4-BE49-F238E27FC236}">
                <a16:creationId xmlns:a16="http://schemas.microsoft.com/office/drawing/2014/main" id="{40F1E0C3-714C-4A31-A6D7-67566A5A8693}"/>
              </a:ext>
            </a:extLst>
          </p:cNvPr>
          <p:cNvSpPr/>
          <p:nvPr/>
        </p:nvSpPr>
        <p:spPr>
          <a:xfrm>
            <a:off x="3050848" y="1556165"/>
            <a:ext cx="5178752" cy="155529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F2093ECE-C29C-4743-8392-DAFA3E86321F}"/>
              </a:ext>
            </a:extLst>
          </p:cNvPr>
          <p:cNvSpPr/>
          <p:nvPr/>
        </p:nvSpPr>
        <p:spPr>
          <a:xfrm>
            <a:off x="3580688" y="3785787"/>
            <a:ext cx="3896882" cy="176897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5393A6FD-D991-40B9-84A3-F97482ECF94F}"/>
              </a:ext>
            </a:extLst>
          </p:cNvPr>
          <p:cNvSpPr txBox="1"/>
          <p:nvPr/>
        </p:nvSpPr>
        <p:spPr>
          <a:xfrm>
            <a:off x="8452338" y="1634134"/>
            <a:ext cx="2341549" cy="1754326"/>
          </a:xfrm>
          <a:prstGeom prst="rect">
            <a:avLst/>
          </a:prstGeom>
          <a:solidFill>
            <a:schemeClr val="bg1"/>
          </a:solidFill>
        </p:spPr>
        <p:txBody>
          <a:bodyPr wrap="square" rtlCol="0">
            <a:spAutoFit/>
          </a:bodyPr>
          <a:lstStyle/>
          <a:p>
            <a:pPr algn="ctr"/>
            <a:r>
              <a:rPr lang="en-US" dirty="0"/>
              <a:t>Registry (including PII)  stored in individual virtual servers in a secure enclave permitting linkage with additional data</a:t>
            </a:r>
          </a:p>
        </p:txBody>
      </p:sp>
      <p:sp>
        <p:nvSpPr>
          <p:cNvPr id="8" name="TextBox 7">
            <a:extLst>
              <a:ext uri="{FF2B5EF4-FFF2-40B4-BE49-F238E27FC236}">
                <a16:creationId xmlns:a16="http://schemas.microsoft.com/office/drawing/2014/main" id="{A1D6995A-8921-4175-A602-E72FC454B01E}"/>
              </a:ext>
            </a:extLst>
          </p:cNvPr>
          <p:cNvSpPr txBox="1"/>
          <p:nvPr/>
        </p:nvSpPr>
        <p:spPr>
          <a:xfrm>
            <a:off x="8599916" y="3827533"/>
            <a:ext cx="2182466" cy="1754326"/>
          </a:xfrm>
          <a:prstGeom prst="rect">
            <a:avLst/>
          </a:prstGeom>
          <a:solidFill>
            <a:schemeClr val="bg1"/>
          </a:solidFill>
        </p:spPr>
        <p:txBody>
          <a:bodyPr wrap="square" rtlCol="0">
            <a:spAutoFit/>
          </a:bodyPr>
          <a:lstStyle/>
          <a:p>
            <a:r>
              <a:rPr lang="en-US" dirty="0"/>
              <a:t>Central repository with controlled access by researchers via  robust authentication/authorization processes</a:t>
            </a:r>
          </a:p>
        </p:txBody>
      </p:sp>
    </p:spTree>
    <p:extLst>
      <p:ext uri="{BB962C8B-B14F-4D97-AF65-F5344CB8AC3E}">
        <p14:creationId xmlns:p14="http://schemas.microsoft.com/office/powerpoint/2010/main" val="892237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4EA82-5C5C-4DB3-98A0-41B6B2E6197F}"/>
              </a:ext>
            </a:extLst>
          </p:cNvPr>
          <p:cNvSpPr>
            <a:spLocks noGrp="1"/>
          </p:cNvSpPr>
          <p:nvPr>
            <p:ph type="ctrTitle"/>
          </p:nvPr>
        </p:nvSpPr>
        <p:spPr/>
        <p:txBody>
          <a:bodyPr/>
          <a:lstStyle/>
          <a:p>
            <a:r>
              <a:rPr lang="en-US" sz="4400" dirty="0">
                <a:solidFill>
                  <a:schemeClr val="accent6"/>
                </a:solidFill>
              </a:rPr>
              <a:t>Other special NCCR Projects</a:t>
            </a:r>
          </a:p>
        </p:txBody>
      </p:sp>
    </p:spTree>
    <p:extLst>
      <p:ext uri="{BB962C8B-B14F-4D97-AF65-F5344CB8AC3E}">
        <p14:creationId xmlns:p14="http://schemas.microsoft.com/office/powerpoint/2010/main" val="3567271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272796-584E-41E3-A953-EC270EF4F142}"/>
              </a:ext>
            </a:extLst>
          </p:cNvPr>
          <p:cNvSpPr>
            <a:spLocks noGrp="1"/>
          </p:cNvSpPr>
          <p:nvPr>
            <p:ph type="title"/>
          </p:nvPr>
        </p:nvSpPr>
        <p:spPr>
          <a:xfrm>
            <a:off x="609599" y="0"/>
            <a:ext cx="11079637" cy="1143000"/>
          </a:xfrm>
        </p:spPr>
        <p:txBody>
          <a:bodyPr>
            <a:noAutofit/>
          </a:bodyPr>
          <a:lstStyle/>
          <a:p>
            <a:r>
              <a:rPr lang="en-US" sz="3200" dirty="0"/>
              <a:t>Digital Pathology Images (Whole Slide Imaging Project)</a:t>
            </a:r>
          </a:p>
        </p:txBody>
      </p:sp>
      <p:sp>
        <p:nvSpPr>
          <p:cNvPr id="4" name="Content Placeholder 3">
            <a:extLst>
              <a:ext uri="{FF2B5EF4-FFF2-40B4-BE49-F238E27FC236}">
                <a16:creationId xmlns:a16="http://schemas.microsoft.com/office/drawing/2014/main" id="{64BA24CD-1E13-4B28-9660-9576BD46F317}"/>
              </a:ext>
            </a:extLst>
          </p:cNvPr>
          <p:cNvSpPr>
            <a:spLocks noGrp="1"/>
          </p:cNvSpPr>
          <p:nvPr>
            <p:ph idx="1"/>
          </p:nvPr>
        </p:nvSpPr>
        <p:spPr>
          <a:xfrm>
            <a:off x="4477996" y="1600201"/>
            <a:ext cx="7494044" cy="4525963"/>
          </a:xfrm>
        </p:spPr>
        <p:txBody>
          <a:bodyPr>
            <a:normAutofit fontScale="85000" lnSpcReduction="10000"/>
          </a:bodyPr>
          <a:lstStyle/>
          <a:p>
            <a:pPr lvl="1"/>
            <a:r>
              <a:rPr lang="en-US" sz="2400" dirty="0">
                <a:latin typeface="Calibri" panose="020F0502020204030204" pitchFamily="34" charset="0"/>
              </a:rPr>
              <a:t>Pathology Digital images from diagnostic slides linked to abstract </a:t>
            </a:r>
          </a:p>
          <a:p>
            <a:pPr lvl="2"/>
            <a:r>
              <a:rPr lang="en-US" sz="1900" dirty="0">
                <a:latin typeface="Calibri" panose="020F0502020204030204" pitchFamily="34" charset="0"/>
              </a:rPr>
              <a:t>Potential to collect initial diagnostic and subsequent slides for recurrent disease/second primaries</a:t>
            </a:r>
          </a:p>
          <a:p>
            <a:pPr lvl="2"/>
            <a:r>
              <a:rPr lang="en-US" sz="1900" dirty="0">
                <a:latin typeface="Calibri" panose="020F0502020204030204" pitchFamily="34" charset="0"/>
              </a:rPr>
              <a:t>Provides information on data not included in abstract or pathology report through DL/AI (e.g. TILS, nuclear characterization etc)</a:t>
            </a:r>
          </a:p>
          <a:p>
            <a:pPr lvl="2"/>
            <a:endParaRPr lang="en-US" sz="1900" dirty="0">
              <a:latin typeface="Calibri" panose="020F0502020204030204" pitchFamily="34" charset="0"/>
            </a:endParaRPr>
          </a:p>
          <a:p>
            <a:pPr lvl="1"/>
            <a:r>
              <a:rPr lang="en-US" sz="2400" dirty="0">
                <a:latin typeface="Calibri" panose="020F0502020204030204" pitchFamily="34" charset="0"/>
              </a:rPr>
              <a:t>Working to develop automated de-identification techniques </a:t>
            </a:r>
          </a:p>
          <a:p>
            <a:pPr lvl="2"/>
            <a:r>
              <a:rPr lang="en-US" sz="2000" dirty="0">
                <a:latin typeface="Calibri" panose="020F0502020204030204" pitchFamily="34" charset="0"/>
              </a:rPr>
              <a:t>Goal- routinely submit images to NCCR</a:t>
            </a:r>
          </a:p>
          <a:p>
            <a:pPr lvl="2"/>
            <a:endParaRPr lang="en-US" sz="2000" dirty="0">
              <a:latin typeface="Calibri" panose="020F0502020204030204" pitchFamily="34" charset="0"/>
            </a:endParaRPr>
          </a:p>
          <a:p>
            <a:r>
              <a:rPr lang="en-US" sz="2000" dirty="0">
                <a:latin typeface="Calibri" pitchFamily="34" charset="0"/>
                <a:cs typeface="Calibri" pitchFamily="34" charset="0"/>
              </a:rPr>
              <a:t>Develop an API with Whole Slide Imaging project to automatically identify 1-2 most relevant path images </a:t>
            </a:r>
          </a:p>
          <a:p>
            <a:pPr lvl="1"/>
            <a:r>
              <a:rPr lang="en-US" sz="1800" dirty="0">
                <a:latin typeface="Calibri" pitchFamily="34" charset="0"/>
                <a:cs typeface="Calibri" pitchFamily="34" charset="0"/>
              </a:rPr>
              <a:t>Often 3-20 images from a resection</a:t>
            </a:r>
          </a:p>
          <a:p>
            <a:pPr lvl="1"/>
            <a:r>
              <a:rPr lang="en-US" sz="1800" dirty="0">
                <a:latin typeface="Calibri" pitchFamily="34" charset="0"/>
                <a:cs typeface="Calibri" pitchFamily="34" charset="0"/>
              </a:rPr>
              <a:t>Each image up to 12 Terabytes</a:t>
            </a:r>
          </a:p>
          <a:p>
            <a:pPr lvl="1"/>
            <a:r>
              <a:rPr lang="en-US" sz="1800" dirty="0">
                <a:latin typeface="Calibri" pitchFamily="34" charset="0"/>
                <a:cs typeface="Calibri" pitchFamily="34" charset="0"/>
              </a:rPr>
              <a:t>Minimizing storage of irrelevant images necessary</a:t>
            </a:r>
          </a:p>
          <a:p>
            <a:pPr lvl="2"/>
            <a:endParaRPr lang="en-US" sz="2000" dirty="0">
              <a:latin typeface="Calibri" panose="020F0502020204030204" pitchFamily="34" charset="0"/>
            </a:endParaRPr>
          </a:p>
          <a:p>
            <a:pPr lvl="2"/>
            <a:endParaRPr lang="en-US" dirty="0"/>
          </a:p>
        </p:txBody>
      </p:sp>
      <p:pic>
        <p:nvPicPr>
          <p:cNvPr id="6146" name="Picture 2" descr="Assessment of Digital Pathology | FDA">
            <a:extLst>
              <a:ext uri="{FF2B5EF4-FFF2-40B4-BE49-F238E27FC236}">
                <a16:creationId xmlns:a16="http://schemas.microsoft.com/office/drawing/2014/main" id="{C61C2967-4CF7-4B0C-A12A-FE72D4B61E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091" y="1352133"/>
            <a:ext cx="4206905" cy="3365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9718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86834" y="1153572"/>
            <a:ext cx="3200400" cy="4461163"/>
          </a:xfrm>
        </p:spPr>
        <p:txBody>
          <a:bodyPr>
            <a:normAutofit/>
          </a:bodyPr>
          <a:lstStyle/>
          <a:p>
            <a:r>
              <a:rPr lang="en-US" dirty="0">
                <a:solidFill>
                  <a:srgbClr val="FFFFFF"/>
                </a:solidFill>
              </a:rPr>
              <a:t>ORNL- Department of Energy Collaboration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Content Placeholder 2"/>
          <p:cNvSpPr>
            <a:spLocks noGrp="1"/>
          </p:cNvSpPr>
          <p:nvPr>
            <p:ph idx="1"/>
          </p:nvPr>
        </p:nvSpPr>
        <p:spPr>
          <a:xfrm>
            <a:off x="4447308" y="591344"/>
            <a:ext cx="6906491" cy="5585619"/>
          </a:xfrm>
        </p:spPr>
        <p:txBody>
          <a:bodyPr anchor="ctr">
            <a:normAutofit/>
          </a:bodyPr>
          <a:lstStyle/>
          <a:p>
            <a:r>
              <a:rPr lang="en-US" sz="2400" dirty="0">
                <a:latin typeface="Calibri" pitchFamily="34" charset="0"/>
                <a:cs typeface="Calibri" pitchFamily="34" charset="0"/>
              </a:rPr>
              <a:t>Modify existing NLP pathology API focusing on childhood cancers</a:t>
            </a:r>
          </a:p>
          <a:p>
            <a:r>
              <a:rPr lang="en-US" sz="2400" dirty="0">
                <a:latin typeface="Calibri" pitchFamily="34" charset="0"/>
                <a:cs typeface="Calibri" pitchFamily="34" charset="0"/>
              </a:rPr>
              <a:t>Develop an API for automated extraction of treatment from abstract unstructured text (included with current abstracts)</a:t>
            </a:r>
          </a:p>
          <a:p>
            <a:r>
              <a:rPr lang="en-US" sz="2400" dirty="0">
                <a:latin typeface="Calibri" panose="020F0502020204030204" pitchFamily="34" charset="0"/>
              </a:rPr>
              <a:t>Adapting the DOE algorithm for use in </a:t>
            </a:r>
          </a:p>
          <a:p>
            <a:pPr lvl="1"/>
            <a:r>
              <a:rPr lang="en-US" dirty="0">
                <a:latin typeface="Calibri" panose="020F0502020204030204" pitchFamily="34" charset="0"/>
              </a:rPr>
              <a:t>Capturing recurrent metastatic disease through radiology reports</a:t>
            </a:r>
          </a:p>
          <a:p>
            <a:pPr lvl="2"/>
            <a:r>
              <a:rPr lang="en-US" sz="2400" dirty="0">
                <a:latin typeface="Calibri" panose="020F0502020204030204" pitchFamily="34" charset="0"/>
              </a:rPr>
              <a:t>Pilots in development in Los Angeles and Texas focusing on childhood cancers</a:t>
            </a:r>
          </a:p>
          <a:p>
            <a:pPr lvl="1"/>
            <a:r>
              <a:rPr lang="en-US" dirty="0">
                <a:latin typeface="Calibri" panose="020F0502020204030204" pitchFamily="34" charset="0"/>
              </a:rPr>
              <a:t>Identifying missed cases diagnosed only via imaging (e.g. CNS and brain)</a:t>
            </a:r>
          </a:p>
          <a:p>
            <a:r>
              <a:rPr lang="en-US" sz="2400" dirty="0">
                <a:latin typeface="Calibri" pitchFamily="34" charset="0"/>
                <a:cs typeface="Calibri" pitchFamily="34" charset="0"/>
              </a:rPr>
              <a:t>Capturing  selected structured biomarker data from path report via modified multitask API</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45802-35D2-4C16-87C0-AB6399BD0AB9}"/>
              </a:ext>
            </a:extLst>
          </p:cNvPr>
          <p:cNvSpPr>
            <a:spLocks noGrp="1"/>
          </p:cNvSpPr>
          <p:nvPr>
            <p:ph type="ctrTitle"/>
          </p:nvPr>
        </p:nvSpPr>
        <p:spPr/>
        <p:txBody>
          <a:bodyPr/>
          <a:lstStyle/>
          <a:p>
            <a:r>
              <a:rPr lang="en-US" sz="4400" b="1" dirty="0">
                <a:solidFill>
                  <a:schemeClr val="accent6"/>
                </a:solidFill>
              </a:rPr>
              <a:t>Thank you</a:t>
            </a:r>
          </a:p>
        </p:txBody>
      </p:sp>
    </p:spTree>
    <p:extLst>
      <p:ext uri="{BB962C8B-B14F-4D97-AF65-F5344CB8AC3E}">
        <p14:creationId xmlns:p14="http://schemas.microsoft.com/office/powerpoint/2010/main" val="116452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0CF20-4E19-45D6-BB67-EED1741029D0}"/>
              </a:ext>
            </a:extLst>
          </p:cNvPr>
          <p:cNvSpPr>
            <a:spLocks noGrp="1"/>
          </p:cNvSpPr>
          <p:nvPr>
            <p:ph type="title"/>
          </p:nvPr>
        </p:nvSpPr>
        <p:spPr>
          <a:xfrm>
            <a:off x="268449" y="0"/>
            <a:ext cx="11722118" cy="1143000"/>
          </a:xfrm>
        </p:spPr>
        <p:txBody>
          <a:bodyPr>
            <a:normAutofit/>
          </a:bodyPr>
          <a:lstStyle/>
          <a:p>
            <a:r>
              <a:rPr lang="en-US" sz="2700" dirty="0"/>
              <a:t>COG coverage – preliminary analysis (SEER 1995-2017) aged &lt;19 SEER</a:t>
            </a:r>
          </a:p>
        </p:txBody>
      </p:sp>
      <p:sp>
        <p:nvSpPr>
          <p:cNvPr id="6" name="TextBox 5"/>
          <p:cNvSpPr txBox="1"/>
          <p:nvPr/>
        </p:nvSpPr>
        <p:spPr>
          <a:xfrm>
            <a:off x="1121132" y="5295568"/>
            <a:ext cx="6220357" cy="646331"/>
          </a:xfrm>
          <a:prstGeom prst="rect">
            <a:avLst/>
          </a:prstGeom>
          <a:noFill/>
          <a:ln>
            <a:solidFill>
              <a:schemeClr val="bg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Book"/>
                <a:ea typeface="+mn-ea"/>
                <a:cs typeface="+mn-cs"/>
              </a:rPr>
              <a:t>81% of Cases in state only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Book"/>
                <a:ea typeface="+mn-ea"/>
                <a:cs typeface="+mn-cs"/>
              </a:rPr>
              <a:t>Between 65% and 77% of all cases seen in known COG facility</a:t>
            </a:r>
          </a:p>
        </p:txBody>
      </p:sp>
      <p:graphicFrame>
        <p:nvGraphicFramePr>
          <p:cNvPr id="7176" name="Object 8"/>
          <p:cNvGraphicFramePr>
            <a:graphicFrameLocks noChangeAspect="1"/>
          </p:cNvGraphicFramePr>
          <p:nvPr/>
        </p:nvGraphicFramePr>
        <p:xfrm>
          <a:off x="1463675" y="1473200"/>
          <a:ext cx="9818688" cy="3465513"/>
        </p:xfrm>
        <a:graphic>
          <a:graphicData uri="http://schemas.openxmlformats.org/presentationml/2006/ole">
            <mc:AlternateContent xmlns:mc="http://schemas.openxmlformats.org/markup-compatibility/2006">
              <mc:Choice xmlns:v="urn:schemas-microsoft-com:vml" Requires="v">
                <p:oleObj spid="_x0000_s13320" name="Worksheet" r:id="rId3" imgW="6962764" imgH="2457538" progId="Excel.Sheet.12">
                  <p:embed/>
                </p:oleObj>
              </mc:Choice>
              <mc:Fallback>
                <p:oleObj name="Worksheet" r:id="rId3" imgW="6962764" imgH="2457538" progId="Excel.Sheet.12">
                  <p:embed/>
                  <p:pic>
                    <p:nvPicPr>
                      <p:cNvPr id="7176" name="Object 8"/>
                      <p:cNvPicPr>
                        <a:picLocks noChangeAspect="1" noChangeArrowheads="1"/>
                      </p:cNvPicPr>
                      <p:nvPr/>
                    </p:nvPicPr>
                    <p:blipFill>
                      <a:blip r:embed="rId4"/>
                      <a:srcRect/>
                      <a:stretch>
                        <a:fillRect/>
                      </a:stretch>
                    </p:blipFill>
                    <p:spPr bwMode="auto">
                      <a:xfrm>
                        <a:off x="1463675" y="1473200"/>
                        <a:ext cx="9818688" cy="346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39801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8A882-C5F6-4047-9DDE-C5E3086B6A87}"/>
              </a:ext>
            </a:extLst>
          </p:cNvPr>
          <p:cNvSpPr>
            <a:spLocks noGrp="1"/>
          </p:cNvSpPr>
          <p:nvPr>
            <p:ph type="title"/>
          </p:nvPr>
        </p:nvSpPr>
        <p:spPr>
          <a:xfrm>
            <a:off x="838200" y="197345"/>
            <a:ext cx="10515600" cy="633165"/>
          </a:xfrm>
        </p:spPr>
        <p:txBody>
          <a:bodyPr>
            <a:normAutofit fontScale="90000"/>
          </a:bodyPr>
          <a:lstStyle/>
          <a:p>
            <a:r>
              <a:rPr lang="en-US" dirty="0"/>
              <a:t>NCCR Participants – Data and Collaborators</a:t>
            </a:r>
          </a:p>
        </p:txBody>
      </p:sp>
      <p:graphicFrame>
        <p:nvGraphicFramePr>
          <p:cNvPr id="7" name="Content Placeholder 6">
            <a:extLst>
              <a:ext uri="{FF2B5EF4-FFF2-40B4-BE49-F238E27FC236}">
                <a16:creationId xmlns:a16="http://schemas.microsoft.com/office/drawing/2014/main" id="{C43FCB79-AA4F-46AF-906B-D57ADF2279D8}"/>
              </a:ext>
            </a:extLst>
          </p:cNvPr>
          <p:cNvGraphicFramePr>
            <a:graphicFrameLocks noGrp="1"/>
          </p:cNvGraphicFramePr>
          <p:nvPr>
            <p:ph idx="1"/>
          </p:nvPr>
        </p:nvGraphicFramePr>
        <p:xfrm>
          <a:off x="684921" y="1523966"/>
          <a:ext cx="10162282" cy="4351340"/>
        </p:xfrm>
        <a:graphic>
          <a:graphicData uri="http://schemas.openxmlformats.org/drawingml/2006/table">
            <a:tbl>
              <a:tblPr firstRow="1" bandRow="1">
                <a:tableStyleId>{5C22544A-7EE6-4342-B048-85BDC9FD1C3A}</a:tableStyleId>
              </a:tblPr>
              <a:tblGrid>
                <a:gridCol w="2564999">
                  <a:extLst>
                    <a:ext uri="{9D8B030D-6E8A-4147-A177-3AD203B41FA5}">
                      <a16:colId xmlns:a16="http://schemas.microsoft.com/office/drawing/2014/main" val="9558814"/>
                    </a:ext>
                  </a:extLst>
                </a:gridCol>
                <a:gridCol w="3786427">
                  <a:extLst>
                    <a:ext uri="{9D8B030D-6E8A-4147-A177-3AD203B41FA5}">
                      <a16:colId xmlns:a16="http://schemas.microsoft.com/office/drawing/2014/main" val="2168859700"/>
                    </a:ext>
                  </a:extLst>
                </a:gridCol>
                <a:gridCol w="3810856">
                  <a:extLst>
                    <a:ext uri="{9D8B030D-6E8A-4147-A177-3AD203B41FA5}">
                      <a16:colId xmlns:a16="http://schemas.microsoft.com/office/drawing/2014/main" val="3226070862"/>
                    </a:ext>
                  </a:extLst>
                </a:gridCol>
              </a:tblGrid>
              <a:tr h="293143">
                <a:tc>
                  <a:txBody>
                    <a:bodyPr/>
                    <a:lstStyle/>
                    <a:p>
                      <a:pPr algn="l" rtl="0" fontAlgn="ctr"/>
                      <a:r>
                        <a:rPr lang="en-US" sz="1700" u="none" strike="noStrike" dirty="0">
                          <a:effectLst/>
                        </a:rPr>
                        <a:t>Participants</a:t>
                      </a:r>
                      <a:endParaRPr lang="en-US" sz="1700" b="1" i="0" u="none" strike="noStrike" dirty="0">
                        <a:solidFill>
                          <a:srgbClr val="FFFFFF"/>
                        </a:solidFill>
                        <a:effectLst/>
                        <a:latin typeface="Calibri" panose="020F0502020204030204" pitchFamily="34" charset="0"/>
                      </a:endParaRPr>
                    </a:p>
                  </a:txBody>
                  <a:tcPr marL="9161" marR="9161" marT="9161" marB="0" anchor="ctr"/>
                </a:tc>
                <a:tc>
                  <a:txBody>
                    <a:bodyPr/>
                    <a:lstStyle/>
                    <a:p>
                      <a:pPr algn="l" rtl="0" fontAlgn="ctr"/>
                      <a:r>
                        <a:rPr lang="en-US" sz="1700" u="none" strike="noStrike" dirty="0">
                          <a:effectLst/>
                        </a:rPr>
                        <a:t>Data</a:t>
                      </a:r>
                      <a:endParaRPr lang="en-US" sz="1700" b="1" i="0" u="none" strike="noStrike" dirty="0">
                        <a:solidFill>
                          <a:srgbClr val="FFFFFF"/>
                        </a:solidFill>
                        <a:effectLst/>
                        <a:latin typeface="Calibri" panose="020F0502020204030204" pitchFamily="34" charset="0"/>
                      </a:endParaRPr>
                    </a:p>
                  </a:txBody>
                  <a:tcPr marL="9161" marR="9161" marT="9161" marB="0" anchor="ctr"/>
                </a:tc>
                <a:tc>
                  <a:txBody>
                    <a:bodyPr/>
                    <a:lstStyle/>
                    <a:p>
                      <a:pPr algn="l" rtl="0" fontAlgn="ctr"/>
                      <a:r>
                        <a:rPr lang="en-US" sz="1700" u="none" strike="noStrike" dirty="0">
                          <a:effectLst/>
                        </a:rPr>
                        <a:t>Collaborators</a:t>
                      </a:r>
                      <a:endParaRPr lang="en-US" sz="1700" b="1" i="0" u="none" strike="noStrike" dirty="0">
                        <a:solidFill>
                          <a:srgbClr val="FFFFFF"/>
                        </a:solidFill>
                        <a:effectLst/>
                        <a:latin typeface="Calibri" panose="020F0502020204030204" pitchFamily="34" charset="0"/>
                      </a:endParaRPr>
                    </a:p>
                  </a:txBody>
                  <a:tcPr marL="9161" marR="9161" marT="9161" marB="0" anchor="ctr"/>
                </a:tc>
                <a:extLst>
                  <a:ext uri="{0D108BD9-81ED-4DB2-BD59-A6C34878D82A}">
                    <a16:rowId xmlns:a16="http://schemas.microsoft.com/office/drawing/2014/main" val="44615125"/>
                  </a:ext>
                </a:extLst>
              </a:tr>
              <a:tr h="586286">
                <a:tc>
                  <a:txBody>
                    <a:bodyPr/>
                    <a:lstStyle/>
                    <a:p>
                      <a:pPr algn="l" rtl="0" fontAlgn="ctr"/>
                      <a:r>
                        <a:rPr lang="en-US" sz="1700" u="none" strike="noStrike" dirty="0">
                          <a:effectLst/>
                        </a:rPr>
                        <a:t>NAACCR</a:t>
                      </a:r>
                      <a:endParaRPr lang="en-US" sz="1700" b="0" i="0" u="none" strike="noStrike" dirty="0">
                        <a:solidFill>
                          <a:srgbClr val="000000"/>
                        </a:solidFill>
                        <a:effectLst/>
                        <a:latin typeface="Calibri" panose="020F0502020204030204" pitchFamily="34" charset="0"/>
                      </a:endParaRPr>
                    </a:p>
                  </a:txBody>
                  <a:tcPr marL="9161" marR="9161" marT="9161" marB="0" anchor="ctr"/>
                </a:tc>
                <a:tc>
                  <a:txBody>
                    <a:bodyPr/>
                    <a:lstStyle/>
                    <a:p>
                      <a:pPr algn="l" rtl="0" fontAlgn="ctr"/>
                      <a:r>
                        <a:rPr lang="en-US" sz="1700" u="none" strike="noStrike" dirty="0">
                          <a:effectLst/>
                        </a:rPr>
                        <a:t>NCCR Coordination, Adjudication, and Working Groups</a:t>
                      </a:r>
                      <a:endParaRPr lang="en-US" sz="1700" b="0" i="0" u="none" strike="noStrike" dirty="0">
                        <a:solidFill>
                          <a:srgbClr val="000000"/>
                        </a:solidFill>
                        <a:effectLst/>
                        <a:latin typeface="Calibri" panose="020F0502020204030204" pitchFamily="34" charset="0"/>
                      </a:endParaRPr>
                    </a:p>
                  </a:txBody>
                  <a:tcPr marL="9161" marR="9161" marT="9161" marB="0" anchor="ctr"/>
                </a:tc>
                <a:tc>
                  <a:txBody>
                    <a:bodyPr/>
                    <a:lstStyle/>
                    <a:p>
                      <a:pPr algn="l" rtl="0" fontAlgn="ctr"/>
                      <a:r>
                        <a:rPr lang="en-US" sz="1700" u="none" strike="noStrike" dirty="0">
                          <a:effectLst/>
                        </a:rPr>
                        <a:t>Betsy Kohler, Stephanie Hill, Castine Clerkin</a:t>
                      </a:r>
                      <a:endParaRPr lang="en-US" sz="1700" b="0" i="0" u="none" strike="noStrike" dirty="0">
                        <a:solidFill>
                          <a:srgbClr val="000000"/>
                        </a:solidFill>
                        <a:effectLst/>
                        <a:latin typeface="Calibri" panose="020F0502020204030204" pitchFamily="34" charset="0"/>
                      </a:endParaRPr>
                    </a:p>
                  </a:txBody>
                  <a:tcPr marL="9161" marR="9161" marT="9161" marB="0" anchor="ctr"/>
                </a:tc>
                <a:extLst>
                  <a:ext uri="{0D108BD9-81ED-4DB2-BD59-A6C34878D82A}">
                    <a16:rowId xmlns:a16="http://schemas.microsoft.com/office/drawing/2014/main" val="3252026422"/>
                  </a:ext>
                </a:extLst>
              </a:tr>
              <a:tr h="577125">
                <a:tc>
                  <a:txBody>
                    <a:bodyPr/>
                    <a:lstStyle/>
                    <a:p>
                      <a:pPr algn="l" rtl="0" fontAlgn="ctr"/>
                      <a:r>
                        <a:rPr lang="en-US" sz="1700" u="none" strike="noStrike" dirty="0">
                          <a:effectLst/>
                        </a:rPr>
                        <a:t>IMS</a:t>
                      </a:r>
                      <a:endParaRPr lang="en-US" sz="1700" b="0" i="0" u="none" strike="noStrike" dirty="0">
                        <a:solidFill>
                          <a:srgbClr val="000000"/>
                        </a:solidFill>
                        <a:effectLst/>
                        <a:latin typeface="Calibri" panose="020F0502020204030204" pitchFamily="34" charset="0"/>
                      </a:endParaRPr>
                    </a:p>
                  </a:txBody>
                  <a:tcPr marL="9161" marR="9161" marT="9161" marB="0" anchor="ctr"/>
                </a:tc>
                <a:tc>
                  <a:txBody>
                    <a:bodyPr/>
                    <a:lstStyle/>
                    <a:p>
                      <a:pPr algn="l" rtl="0" fontAlgn="ctr"/>
                      <a:r>
                        <a:rPr lang="en-US" sz="1700" u="none" strike="noStrike" dirty="0">
                          <a:effectLst/>
                        </a:rPr>
                        <a:t>SEER*DMS and DMS Lite – NCCR database</a:t>
                      </a:r>
                      <a:endParaRPr lang="en-US" sz="1700" b="0" i="0" u="none" strike="noStrike" dirty="0">
                        <a:solidFill>
                          <a:srgbClr val="000000"/>
                        </a:solidFill>
                        <a:effectLst/>
                        <a:latin typeface="Calibri" panose="020F0502020204030204" pitchFamily="34" charset="0"/>
                      </a:endParaRPr>
                    </a:p>
                  </a:txBody>
                  <a:tcPr marL="9161" marR="9161" marT="9161" marB="0" anchor="ctr"/>
                </a:tc>
                <a:tc>
                  <a:txBody>
                    <a:bodyPr/>
                    <a:lstStyle/>
                    <a:p>
                      <a:pPr algn="l" rtl="0" fontAlgn="ctr"/>
                      <a:r>
                        <a:rPr lang="en-US" sz="1700" u="none" strike="noStrike" dirty="0">
                          <a:effectLst/>
                        </a:rPr>
                        <a:t>Linda Coyle, David Roney, Dave Annett, Rusty Shields, Nicki Schussler</a:t>
                      </a:r>
                      <a:endParaRPr lang="en-US" sz="1700" b="0" i="0" u="none" strike="noStrike" dirty="0">
                        <a:solidFill>
                          <a:srgbClr val="000000"/>
                        </a:solidFill>
                        <a:effectLst/>
                        <a:latin typeface="Calibri" panose="020F0502020204030204" pitchFamily="34" charset="0"/>
                      </a:endParaRPr>
                    </a:p>
                  </a:txBody>
                  <a:tcPr marL="9161" marR="9161" marT="9161" marB="0" anchor="ctr"/>
                </a:tc>
                <a:extLst>
                  <a:ext uri="{0D108BD9-81ED-4DB2-BD59-A6C34878D82A}">
                    <a16:rowId xmlns:a16="http://schemas.microsoft.com/office/drawing/2014/main" val="2142217323"/>
                  </a:ext>
                </a:extLst>
              </a:tr>
              <a:tr h="293143">
                <a:tc>
                  <a:txBody>
                    <a:bodyPr/>
                    <a:lstStyle/>
                    <a:p>
                      <a:pPr algn="l" rtl="0" fontAlgn="ctr"/>
                      <a:r>
                        <a:rPr lang="en-US" sz="1700" u="none" strike="noStrike" dirty="0">
                          <a:effectLst/>
                        </a:rPr>
                        <a:t>SEER Registries</a:t>
                      </a:r>
                      <a:endParaRPr lang="en-US" sz="1700" b="0" i="0" u="none" strike="noStrike" dirty="0">
                        <a:solidFill>
                          <a:srgbClr val="000000"/>
                        </a:solidFill>
                        <a:effectLst/>
                        <a:latin typeface="Calibri" panose="020F0502020204030204" pitchFamily="34" charset="0"/>
                      </a:endParaRPr>
                    </a:p>
                  </a:txBody>
                  <a:tcPr marL="9161" marR="9161" marT="9161" marB="0" anchor="ctr"/>
                </a:tc>
                <a:tc>
                  <a:txBody>
                    <a:bodyPr/>
                    <a:lstStyle/>
                    <a:p>
                      <a:pPr algn="l" rtl="0" fontAlgn="ctr"/>
                      <a:r>
                        <a:rPr lang="en-US" sz="1700" u="none" strike="noStrike" dirty="0">
                          <a:effectLst/>
                        </a:rPr>
                        <a:t>Cancer registry data</a:t>
                      </a:r>
                      <a:endParaRPr lang="en-US" sz="1700" b="0" i="0" u="none" strike="noStrike" dirty="0">
                        <a:solidFill>
                          <a:srgbClr val="000000"/>
                        </a:solidFill>
                        <a:effectLst/>
                        <a:latin typeface="Calibri" panose="020F0502020204030204" pitchFamily="34" charset="0"/>
                      </a:endParaRPr>
                    </a:p>
                  </a:txBody>
                  <a:tcPr marL="9161" marR="9161" marT="9161" marB="0" anchor="ctr"/>
                </a:tc>
                <a:tc>
                  <a:txBody>
                    <a:bodyPr/>
                    <a:lstStyle/>
                    <a:p>
                      <a:pPr algn="l" rtl="0" fontAlgn="ctr"/>
                      <a:r>
                        <a:rPr lang="en-US" sz="1700" u="none" strike="noStrike" dirty="0">
                          <a:effectLst/>
                        </a:rPr>
                        <a:t>16 SEER Registries</a:t>
                      </a:r>
                      <a:endParaRPr lang="en-US" sz="1700" b="0" i="0" u="none" strike="noStrike" dirty="0">
                        <a:solidFill>
                          <a:srgbClr val="000000"/>
                        </a:solidFill>
                        <a:effectLst/>
                        <a:latin typeface="Calibri" panose="020F0502020204030204" pitchFamily="34" charset="0"/>
                      </a:endParaRPr>
                    </a:p>
                  </a:txBody>
                  <a:tcPr marL="9161" marR="9161" marT="9161" marB="0" anchor="ctr"/>
                </a:tc>
                <a:extLst>
                  <a:ext uri="{0D108BD9-81ED-4DB2-BD59-A6C34878D82A}">
                    <a16:rowId xmlns:a16="http://schemas.microsoft.com/office/drawing/2014/main" val="2244549284"/>
                  </a:ext>
                </a:extLst>
              </a:tr>
              <a:tr h="577125">
                <a:tc>
                  <a:txBody>
                    <a:bodyPr/>
                    <a:lstStyle/>
                    <a:p>
                      <a:pPr algn="l" rtl="0" fontAlgn="ctr"/>
                      <a:r>
                        <a:rPr lang="en-US" sz="1700" u="none" strike="noStrike" dirty="0">
                          <a:effectLst/>
                        </a:rPr>
                        <a:t>Selected NPCR Registries</a:t>
                      </a:r>
                      <a:endParaRPr lang="en-US" sz="1700" b="0" i="0" u="none" strike="noStrike" dirty="0">
                        <a:solidFill>
                          <a:srgbClr val="000000"/>
                        </a:solidFill>
                        <a:effectLst/>
                        <a:latin typeface="Calibri" panose="020F0502020204030204" pitchFamily="34" charset="0"/>
                      </a:endParaRPr>
                    </a:p>
                  </a:txBody>
                  <a:tcPr marL="9161" marR="9161" marT="9161" marB="0" anchor="ctr"/>
                </a:tc>
                <a:tc>
                  <a:txBody>
                    <a:bodyPr/>
                    <a:lstStyle/>
                    <a:p>
                      <a:pPr algn="l" rtl="0" fontAlgn="ctr"/>
                      <a:r>
                        <a:rPr lang="en-US" sz="1700" u="none" strike="noStrike" dirty="0">
                          <a:effectLst/>
                        </a:rPr>
                        <a:t>Cancer registry data</a:t>
                      </a:r>
                      <a:endParaRPr lang="en-US" sz="1700" b="0" i="0" u="none" strike="noStrike" dirty="0">
                        <a:solidFill>
                          <a:srgbClr val="000000"/>
                        </a:solidFill>
                        <a:effectLst/>
                        <a:latin typeface="Calibri" panose="020F0502020204030204" pitchFamily="34" charset="0"/>
                      </a:endParaRPr>
                    </a:p>
                  </a:txBody>
                  <a:tcPr marL="9161" marR="9161" marT="9161" marB="0" anchor="ctr"/>
                </a:tc>
                <a:tc>
                  <a:txBody>
                    <a:bodyPr/>
                    <a:lstStyle/>
                    <a:p>
                      <a:pPr algn="l" rtl="0" fontAlgn="ctr"/>
                      <a:r>
                        <a:rPr lang="en-US" sz="1700" u="none" strike="noStrike" dirty="0">
                          <a:effectLst/>
                        </a:rPr>
                        <a:t>Pennsylvania, Illinois, Texas, Florida, Tennessee, Ohio, New Jersey</a:t>
                      </a:r>
                      <a:endParaRPr lang="en-US" sz="1700" b="0" i="0" u="none" strike="noStrike" dirty="0">
                        <a:solidFill>
                          <a:srgbClr val="000000"/>
                        </a:solidFill>
                        <a:effectLst/>
                        <a:latin typeface="Calibri" panose="020F0502020204030204" pitchFamily="34" charset="0"/>
                      </a:endParaRPr>
                    </a:p>
                  </a:txBody>
                  <a:tcPr marL="9161" marR="9161" marT="9161" marB="0" anchor="ctr"/>
                </a:tc>
                <a:extLst>
                  <a:ext uri="{0D108BD9-81ED-4DB2-BD59-A6C34878D82A}">
                    <a16:rowId xmlns:a16="http://schemas.microsoft.com/office/drawing/2014/main" val="115721968"/>
                  </a:ext>
                </a:extLst>
              </a:tr>
              <a:tr h="293143">
                <a:tc>
                  <a:txBody>
                    <a:bodyPr/>
                    <a:lstStyle/>
                    <a:p>
                      <a:pPr algn="l" rtl="0" fontAlgn="ctr"/>
                      <a:r>
                        <a:rPr lang="en-US" sz="1700" u="none" strike="noStrike" dirty="0">
                          <a:effectLst/>
                        </a:rPr>
                        <a:t>Lexis Nexis</a:t>
                      </a:r>
                      <a:endParaRPr lang="en-US" sz="1700" b="0" i="0" u="none" strike="noStrike" dirty="0">
                        <a:solidFill>
                          <a:srgbClr val="000000"/>
                        </a:solidFill>
                        <a:effectLst/>
                        <a:latin typeface="Calibri" panose="020F0502020204030204" pitchFamily="34" charset="0"/>
                      </a:endParaRPr>
                    </a:p>
                  </a:txBody>
                  <a:tcPr marL="9161" marR="9161" marT="9161" marB="0" anchor="ctr"/>
                </a:tc>
                <a:tc>
                  <a:txBody>
                    <a:bodyPr/>
                    <a:lstStyle/>
                    <a:p>
                      <a:pPr algn="l" rtl="0" fontAlgn="ctr"/>
                      <a:r>
                        <a:rPr lang="en-US" sz="1700" u="none" strike="noStrike" dirty="0">
                          <a:effectLst/>
                        </a:rPr>
                        <a:t>Residential history </a:t>
                      </a:r>
                      <a:endParaRPr lang="en-US" sz="1700" b="0" i="0" u="none" strike="noStrike" dirty="0">
                        <a:solidFill>
                          <a:srgbClr val="000000"/>
                        </a:solidFill>
                        <a:effectLst/>
                        <a:latin typeface="Calibri" panose="020F0502020204030204" pitchFamily="34" charset="0"/>
                      </a:endParaRPr>
                    </a:p>
                  </a:txBody>
                  <a:tcPr marL="9161" marR="9161" marT="9161" marB="0" anchor="ctr"/>
                </a:tc>
                <a:tc>
                  <a:txBody>
                    <a:bodyPr/>
                    <a:lstStyle/>
                    <a:p>
                      <a:pPr algn="l" rtl="0" fontAlgn="ctr"/>
                      <a:r>
                        <a:rPr lang="en-US" sz="1700" u="none" strike="noStrike" dirty="0">
                          <a:effectLst/>
                        </a:rPr>
                        <a:t>Karen Kimbro</a:t>
                      </a:r>
                      <a:endParaRPr lang="en-US" sz="1700" b="0" i="0" u="none" strike="noStrike" dirty="0">
                        <a:solidFill>
                          <a:srgbClr val="000000"/>
                        </a:solidFill>
                        <a:effectLst/>
                        <a:latin typeface="Calibri" panose="020F0502020204030204" pitchFamily="34" charset="0"/>
                      </a:endParaRPr>
                    </a:p>
                  </a:txBody>
                  <a:tcPr marL="9161" marR="9161" marT="9161" marB="0" anchor="ctr"/>
                </a:tc>
                <a:extLst>
                  <a:ext uri="{0D108BD9-81ED-4DB2-BD59-A6C34878D82A}">
                    <a16:rowId xmlns:a16="http://schemas.microsoft.com/office/drawing/2014/main" val="1040624787"/>
                  </a:ext>
                </a:extLst>
              </a:tr>
              <a:tr h="293143">
                <a:tc>
                  <a:txBody>
                    <a:bodyPr/>
                    <a:lstStyle/>
                    <a:p>
                      <a:pPr algn="l" rtl="0" fontAlgn="ctr"/>
                      <a:r>
                        <a:rPr lang="en-US" sz="1700" u="none" strike="noStrike" dirty="0">
                          <a:effectLst/>
                        </a:rPr>
                        <a:t>Virtual Pooled Registry</a:t>
                      </a:r>
                      <a:endParaRPr lang="en-US" sz="1700" b="0" i="0" u="none" strike="noStrike" dirty="0">
                        <a:solidFill>
                          <a:srgbClr val="000000"/>
                        </a:solidFill>
                        <a:effectLst/>
                        <a:latin typeface="Calibri" panose="020F0502020204030204" pitchFamily="34" charset="0"/>
                      </a:endParaRPr>
                    </a:p>
                  </a:txBody>
                  <a:tcPr marL="9161" marR="9161" marT="9161" marB="0" anchor="ctr"/>
                </a:tc>
                <a:tc>
                  <a:txBody>
                    <a:bodyPr/>
                    <a:lstStyle/>
                    <a:p>
                      <a:pPr algn="l" rtl="0" fontAlgn="ctr"/>
                      <a:r>
                        <a:rPr lang="en-US" sz="1700" u="none" strike="noStrike" dirty="0">
                          <a:effectLst/>
                        </a:rPr>
                        <a:t>Subsequent cancers</a:t>
                      </a:r>
                      <a:endParaRPr lang="en-US" sz="1700" b="0" i="0" u="none" strike="noStrike" dirty="0">
                        <a:solidFill>
                          <a:srgbClr val="000000"/>
                        </a:solidFill>
                        <a:effectLst/>
                        <a:latin typeface="Calibri" panose="020F0502020204030204" pitchFamily="34" charset="0"/>
                      </a:endParaRPr>
                    </a:p>
                  </a:txBody>
                  <a:tcPr marL="9161" marR="9161" marT="9161" marB="0" anchor="ctr"/>
                </a:tc>
                <a:tc>
                  <a:txBody>
                    <a:bodyPr/>
                    <a:lstStyle/>
                    <a:p>
                      <a:pPr algn="l" rtl="0" fontAlgn="ctr"/>
                      <a:r>
                        <a:rPr lang="en-US" sz="1700" u="none" strike="noStrike" dirty="0">
                          <a:effectLst/>
                        </a:rPr>
                        <a:t>Castine Clerkin, Betsy Kohler</a:t>
                      </a:r>
                      <a:endParaRPr lang="en-US" sz="1700" b="0" i="0" u="none" strike="noStrike" dirty="0">
                        <a:solidFill>
                          <a:srgbClr val="000000"/>
                        </a:solidFill>
                        <a:effectLst/>
                        <a:latin typeface="Calibri" panose="020F0502020204030204" pitchFamily="34" charset="0"/>
                      </a:endParaRPr>
                    </a:p>
                  </a:txBody>
                  <a:tcPr marL="9161" marR="9161" marT="9161" marB="0" anchor="ctr"/>
                </a:tc>
                <a:extLst>
                  <a:ext uri="{0D108BD9-81ED-4DB2-BD59-A6C34878D82A}">
                    <a16:rowId xmlns:a16="http://schemas.microsoft.com/office/drawing/2014/main" val="1428282833"/>
                  </a:ext>
                </a:extLst>
              </a:tr>
              <a:tr h="577125">
                <a:tc>
                  <a:txBody>
                    <a:bodyPr/>
                    <a:lstStyle/>
                    <a:p>
                      <a:pPr algn="l" rtl="0" fontAlgn="ctr"/>
                      <a:r>
                        <a:rPr lang="en-US" sz="1700" u="none" strike="noStrike" dirty="0">
                          <a:effectLst/>
                        </a:rPr>
                        <a:t>Ambra Health</a:t>
                      </a:r>
                      <a:endParaRPr lang="en-US" sz="1700" b="0" i="0" u="none" strike="noStrike" dirty="0">
                        <a:solidFill>
                          <a:srgbClr val="000000"/>
                        </a:solidFill>
                        <a:effectLst/>
                        <a:latin typeface="Calibri" panose="020F0502020204030204" pitchFamily="34" charset="0"/>
                      </a:endParaRPr>
                    </a:p>
                  </a:txBody>
                  <a:tcPr marL="9161" marR="9161" marT="9161" marB="0" anchor="ctr"/>
                </a:tc>
                <a:tc>
                  <a:txBody>
                    <a:bodyPr/>
                    <a:lstStyle/>
                    <a:p>
                      <a:pPr algn="l" rtl="0" fontAlgn="ctr"/>
                      <a:r>
                        <a:rPr lang="en-US" sz="1700" u="none" strike="noStrike" dirty="0">
                          <a:effectLst/>
                        </a:rPr>
                        <a:t>Pathology reports and digital images, radiology reports and images</a:t>
                      </a:r>
                      <a:endParaRPr lang="en-US" sz="1700" b="0" i="0" u="none" strike="noStrike" dirty="0">
                        <a:solidFill>
                          <a:srgbClr val="000000"/>
                        </a:solidFill>
                        <a:effectLst/>
                        <a:latin typeface="Calibri" panose="020F0502020204030204" pitchFamily="34" charset="0"/>
                      </a:endParaRPr>
                    </a:p>
                  </a:txBody>
                  <a:tcPr marL="9161" marR="9161" marT="9161" marB="0" anchor="ctr"/>
                </a:tc>
                <a:tc>
                  <a:txBody>
                    <a:bodyPr/>
                    <a:lstStyle/>
                    <a:p>
                      <a:pPr algn="l" rtl="0" fontAlgn="ctr"/>
                      <a:r>
                        <a:rPr lang="sv-SE" sz="1700" u="none" strike="noStrike">
                          <a:effectLst/>
                        </a:rPr>
                        <a:t>Valentina Petkov, Lee Pippen, Chantel Hopper</a:t>
                      </a:r>
                      <a:endParaRPr lang="sv-SE" sz="1700" b="0" i="0" u="none" strike="noStrike">
                        <a:solidFill>
                          <a:srgbClr val="000000"/>
                        </a:solidFill>
                        <a:effectLst/>
                        <a:latin typeface="Calibri" panose="020F0502020204030204" pitchFamily="34" charset="0"/>
                      </a:endParaRPr>
                    </a:p>
                  </a:txBody>
                  <a:tcPr marL="9161" marR="9161" marT="9161" marB="0" anchor="ctr"/>
                </a:tc>
                <a:extLst>
                  <a:ext uri="{0D108BD9-81ED-4DB2-BD59-A6C34878D82A}">
                    <a16:rowId xmlns:a16="http://schemas.microsoft.com/office/drawing/2014/main" val="678512973"/>
                  </a:ext>
                </a:extLst>
              </a:tr>
              <a:tr h="861107">
                <a:tc>
                  <a:txBody>
                    <a:bodyPr/>
                    <a:lstStyle/>
                    <a:p>
                      <a:pPr algn="l" rtl="0" fontAlgn="ctr"/>
                      <a:r>
                        <a:rPr lang="en-US" sz="1700" u="none" strike="noStrike" dirty="0">
                          <a:effectLst/>
                        </a:rPr>
                        <a:t>Logan Spector </a:t>
                      </a:r>
                      <a:endParaRPr lang="en-US" sz="1700" b="0" i="0" u="none" strike="noStrike" dirty="0">
                        <a:solidFill>
                          <a:srgbClr val="000000"/>
                        </a:solidFill>
                        <a:effectLst/>
                        <a:latin typeface="Calibri" panose="020F0502020204030204" pitchFamily="34" charset="0"/>
                      </a:endParaRPr>
                    </a:p>
                  </a:txBody>
                  <a:tcPr marL="9161" marR="9161" marT="9161" marB="0" anchor="ctr"/>
                </a:tc>
                <a:tc>
                  <a:txBody>
                    <a:bodyPr/>
                    <a:lstStyle/>
                    <a:p>
                      <a:pPr algn="l" rtl="0" fontAlgn="ctr"/>
                      <a:r>
                        <a:rPr lang="en-US" sz="1700" u="none" strike="noStrike" dirty="0">
                          <a:effectLst/>
                        </a:rPr>
                        <a:t>Childhood Cancer Research Network (CCRN) detailed treatment and survival data</a:t>
                      </a:r>
                      <a:endParaRPr lang="en-US" sz="1700" b="0" i="0" u="none" strike="noStrike" dirty="0">
                        <a:solidFill>
                          <a:srgbClr val="000000"/>
                        </a:solidFill>
                        <a:effectLst/>
                        <a:latin typeface="Calibri" panose="020F0502020204030204" pitchFamily="34" charset="0"/>
                      </a:endParaRPr>
                    </a:p>
                  </a:txBody>
                  <a:tcPr marL="9161" marR="9161" marT="9161" marB="0" anchor="ctr"/>
                </a:tc>
                <a:tc>
                  <a:txBody>
                    <a:bodyPr/>
                    <a:lstStyle/>
                    <a:p>
                      <a:pPr algn="l" fontAlgn="t"/>
                      <a:r>
                        <a:rPr lang="en-US" sz="1700" u="none" strike="noStrike" dirty="0">
                          <a:effectLst/>
                        </a:rPr>
                        <a:t> </a:t>
                      </a:r>
                      <a:endParaRPr lang="en-US" sz="1700" b="0" i="0" u="none" strike="noStrike" dirty="0">
                        <a:solidFill>
                          <a:srgbClr val="000000"/>
                        </a:solidFill>
                        <a:effectLst/>
                        <a:latin typeface="Arial" panose="020B0604020202020204" pitchFamily="34" charset="0"/>
                      </a:endParaRPr>
                    </a:p>
                  </a:txBody>
                  <a:tcPr marL="9161" marR="9161" marT="9161" marB="0"/>
                </a:tc>
                <a:extLst>
                  <a:ext uri="{0D108BD9-81ED-4DB2-BD59-A6C34878D82A}">
                    <a16:rowId xmlns:a16="http://schemas.microsoft.com/office/drawing/2014/main" val="2156260442"/>
                  </a:ext>
                </a:extLst>
              </a:tr>
            </a:tbl>
          </a:graphicData>
        </a:graphic>
      </p:graphicFrame>
    </p:spTree>
    <p:extLst>
      <p:ext uri="{BB962C8B-B14F-4D97-AF65-F5344CB8AC3E}">
        <p14:creationId xmlns:p14="http://schemas.microsoft.com/office/powerpoint/2010/main" val="1443482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AF4CC83F-515C-4A25-BF47-6CB75E95C1BD}"/>
              </a:ext>
            </a:extLst>
          </p:cNvPr>
          <p:cNvSpPr>
            <a:spLocks noGrp="1"/>
          </p:cNvSpPr>
          <p:nvPr>
            <p:ph type="title"/>
          </p:nvPr>
        </p:nvSpPr>
        <p:spPr>
          <a:xfrm>
            <a:off x="838200" y="365125"/>
            <a:ext cx="10515600" cy="1325563"/>
          </a:xfrm>
        </p:spPr>
        <p:txBody>
          <a:bodyPr>
            <a:normAutofit/>
          </a:bodyPr>
          <a:lstStyle/>
          <a:p>
            <a:r>
              <a:rPr lang="en-US" sz="5400" dirty="0"/>
              <a:t>NCCR Purpose</a:t>
            </a: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489DA7E4-5955-4974-A424-79E82EBE83FB}"/>
              </a:ext>
            </a:extLst>
          </p:cNvPr>
          <p:cNvSpPr>
            <a:spLocks noGrp="1"/>
          </p:cNvSpPr>
          <p:nvPr>
            <p:ph idx="1"/>
          </p:nvPr>
        </p:nvSpPr>
        <p:spPr>
          <a:xfrm>
            <a:off x="838200" y="1929384"/>
            <a:ext cx="10515600" cy="4251960"/>
          </a:xfrm>
        </p:spPr>
        <p:txBody>
          <a:bodyPr>
            <a:normAutofit fontScale="92500" lnSpcReduction="10000"/>
          </a:bodyPr>
          <a:lstStyle/>
          <a:p>
            <a:r>
              <a:rPr lang="en-US" sz="2000" dirty="0">
                <a:latin typeface="Calibri" panose="020F0502020204030204" pitchFamily="34" charset="0"/>
              </a:rPr>
              <a:t>Leverage and link disparate data from multiple sources to create an infrastructure that can better support research on childhood cancer</a:t>
            </a:r>
          </a:p>
          <a:p>
            <a:r>
              <a:rPr lang="en-US" sz="2000" dirty="0">
                <a:latin typeface="Calibri" panose="020F0502020204030204" pitchFamily="34" charset="0"/>
              </a:rPr>
              <a:t>Core data derived from cancer registries- but extended and expanded to include additional relevant information such as</a:t>
            </a:r>
          </a:p>
          <a:p>
            <a:pPr lvl="1"/>
            <a:r>
              <a:rPr lang="en-US" sz="2000" dirty="0">
                <a:latin typeface="Calibri" panose="020F0502020204030204" pitchFamily="34" charset="0"/>
              </a:rPr>
              <a:t>Detailed treatment</a:t>
            </a:r>
          </a:p>
          <a:p>
            <a:pPr lvl="1"/>
            <a:r>
              <a:rPr lang="en-US" sz="2000" dirty="0">
                <a:latin typeface="Calibri" panose="020F0502020204030204" pitchFamily="34" charset="0"/>
              </a:rPr>
              <a:t>Genomic characterization</a:t>
            </a:r>
          </a:p>
          <a:p>
            <a:pPr lvl="1"/>
            <a:r>
              <a:rPr lang="en-US" sz="2000" dirty="0">
                <a:latin typeface="Calibri" panose="020F0502020204030204" pitchFamily="34" charset="0"/>
              </a:rPr>
              <a:t>Trajectory of care from diagnosis throughout life including</a:t>
            </a:r>
          </a:p>
          <a:p>
            <a:pPr lvl="2"/>
            <a:r>
              <a:rPr lang="en-US" dirty="0">
                <a:latin typeface="Calibri" panose="020F0502020204030204" pitchFamily="34" charset="0"/>
              </a:rPr>
              <a:t>Multiple primary cancers</a:t>
            </a:r>
          </a:p>
          <a:p>
            <a:pPr lvl="2"/>
            <a:r>
              <a:rPr lang="en-US" dirty="0">
                <a:latin typeface="Calibri" panose="020F0502020204030204" pitchFamily="34" charset="0"/>
              </a:rPr>
              <a:t>Recurrent disease </a:t>
            </a:r>
          </a:p>
          <a:p>
            <a:pPr lvl="1"/>
            <a:r>
              <a:rPr lang="en-US" sz="2100" dirty="0">
                <a:latin typeface="Calibri" panose="020F0502020204030204" pitchFamily="34" charset="0"/>
              </a:rPr>
              <a:t>Other relevant factors related to risk and outcome (residential history, SDOH etc.)</a:t>
            </a:r>
          </a:p>
          <a:p>
            <a:r>
              <a:rPr lang="en-US" sz="2000" dirty="0">
                <a:latin typeface="Calibri" panose="020F0502020204030204" pitchFamily="34" charset="0"/>
              </a:rPr>
              <a:t>Integrate within the CCDI federated data ecosystem</a:t>
            </a:r>
          </a:p>
          <a:p>
            <a:r>
              <a:rPr lang="en-US" sz="2000" dirty="0">
                <a:latin typeface="Calibri" panose="020F0502020204030204" pitchFamily="34" charset="0"/>
              </a:rPr>
              <a:t>Include data on a broader set of patients than covered in COG facilities</a:t>
            </a:r>
          </a:p>
          <a:p>
            <a:pPr lvl="1"/>
            <a:r>
              <a:rPr lang="en-US" sz="2000" dirty="0">
                <a:latin typeface="Calibri" panose="020F0502020204030204" pitchFamily="34" charset="0"/>
              </a:rPr>
              <a:t>Potential disparities in who is seen/treated in COG systems</a:t>
            </a:r>
          </a:p>
          <a:p>
            <a:pPr lvl="1"/>
            <a:r>
              <a:rPr lang="en-US" sz="2000" dirty="0">
                <a:latin typeface="Calibri" panose="020F0502020204030204" pitchFamily="34" charset="0"/>
              </a:rPr>
              <a:t>Preliminary data estimating proportion of patients seen at COG facilities in SEER: 65-77% overall</a:t>
            </a:r>
          </a:p>
        </p:txBody>
      </p:sp>
    </p:spTree>
    <p:extLst>
      <p:ext uri="{BB962C8B-B14F-4D97-AF65-F5344CB8AC3E}">
        <p14:creationId xmlns:p14="http://schemas.microsoft.com/office/powerpoint/2010/main" val="2637821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8A882-C5F6-4047-9DDE-C5E3086B6A87}"/>
              </a:ext>
            </a:extLst>
          </p:cNvPr>
          <p:cNvSpPr>
            <a:spLocks noGrp="1"/>
          </p:cNvSpPr>
          <p:nvPr>
            <p:ph type="title"/>
          </p:nvPr>
        </p:nvSpPr>
        <p:spPr>
          <a:xfrm>
            <a:off x="838200" y="197345"/>
            <a:ext cx="10515600" cy="633165"/>
          </a:xfrm>
        </p:spPr>
        <p:txBody>
          <a:bodyPr>
            <a:normAutofit fontScale="90000"/>
          </a:bodyPr>
          <a:lstStyle/>
          <a:p>
            <a:r>
              <a:rPr lang="en-US" dirty="0"/>
              <a:t>NCCR Participants – Data and Collaborators</a:t>
            </a:r>
          </a:p>
        </p:txBody>
      </p:sp>
      <p:sp>
        <p:nvSpPr>
          <p:cNvPr id="5" name="Content Placeholder 4">
            <a:extLst>
              <a:ext uri="{FF2B5EF4-FFF2-40B4-BE49-F238E27FC236}">
                <a16:creationId xmlns:a16="http://schemas.microsoft.com/office/drawing/2014/main" id="{6191A5EB-5862-4F32-995B-E94CA69FA55C}"/>
              </a:ext>
            </a:extLst>
          </p:cNvPr>
          <p:cNvSpPr>
            <a:spLocks noGrp="1"/>
          </p:cNvSpPr>
          <p:nvPr>
            <p:ph idx="1"/>
          </p:nvPr>
        </p:nvSpPr>
        <p:spPr/>
        <p:txBody>
          <a:bodyPr/>
          <a:lstStyle/>
          <a:p>
            <a:endParaRPr lang="en-US" dirty="0"/>
          </a:p>
        </p:txBody>
      </p:sp>
      <p:graphicFrame>
        <p:nvGraphicFramePr>
          <p:cNvPr id="6" name="Object 5">
            <a:extLst>
              <a:ext uri="{FF2B5EF4-FFF2-40B4-BE49-F238E27FC236}">
                <a16:creationId xmlns:a16="http://schemas.microsoft.com/office/drawing/2014/main" id="{37B70F54-EB09-4CDD-964E-003C03E4E72E}"/>
              </a:ext>
            </a:extLst>
          </p:cNvPr>
          <p:cNvGraphicFramePr>
            <a:graphicFrameLocks noChangeAspect="1"/>
          </p:cNvGraphicFramePr>
          <p:nvPr/>
        </p:nvGraphicFramePr>
        <p:xfrm>
          <a:off x="809625" y="1770063"/>
          <a:ext cx="10572750" cy="3314700"/>
        </p:xfrm>
        <a:graphic>
          <a:graphicData uri="http://schemas.openxmlformats.org/presentationml/2006/ole">
            <mc:AlternateContent xmlns:mc="http://schemas.openxmlformats.org/markup-compatibility/2006">
              <mc:Choice xmlns:v="urn:schemas-microsoft-com:vml" Requires="v">
                <p:oleObj spid="_x0000_s12303" name="Worksheet" r:id="rId3" imgW="10572815" imgH="3314788" progId="Excel.Sheet.12">
                  <p:embed/>
                </p:oleObj>
              </mc:Choice>
              <mc:Fallback>
                <p:oleObj name="Worksheet" r:id="rId3" imgW="10572815" imgH="3314788" progId="Excel.Sheet.12">
                  <p:embed/>
                  <p:pic>
                    <p:nvPicPr>
                      <p:cNvPr id="6" name="Object 5">
                        <a:extLst>
                          <a:ext uri="{FF2B5EF4-FFF2-40B4-BE49-F238E27FC236}">
                            <a16:creationId xmlns:a16="http://schemas.microsoft.com/office/drawing/2014/main" id="{37B70F54-EB09-4CDD-964E-003C03E4E7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625" y="1770063"/>
                        <a:ext cx="10572750" cy="3314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67404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B4BE8CE6-6C92-44AA-ACFF-61D459B177DE}"/>
              </a:ext>
            </a:extLst>
          </p:cNvPr>
          <p:cNvSpPr>
            <a:spLocks noGrp="1"/>
          </p:cNvSpPr>
          <p:nvPr>
            <p:ph type="title"/>
          </p:nvPr>
        </p:nvSpPr>
        <p:spPr>
          <a:xfrm>
            <a:off x="838200" y="365125"/>
            <a:ext cx="10515600" cy="1325563"/>
          </a:xfrm>
        </p:spPr>
        <p:txBody>
          <a:bodyPr>
            <a:normAutofit/>
          </a:bodyPr>
          <a:lstStyle/>
          <a:p>
            <a:r>
              <a:rPr lang="en-US" sz="5400" dirty="0"/>
              <a:t>Cancer Center Supplements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Content Placeholder 2">
            <a:extLst>
              <a:ext uri="{FF2B5EF4-FFF2-40B4-BE49-F238E27FC236}">
                <a16:creationId xmlns:a16="http://schemas.microsoft.com/office/drawing/2014/main" id="{A47986B4-5510-4B3C-80C1-841990202A76}"/>
              </a:ext>
            </a:extLst>
          </p:cNvPr>
          <p:cNvSpPr>
            <a:spLocks noGrp="1"/>
          </p:cNvSpPr>
          <p:nvPr>
            <p:ph idx="1"/>
          </p:nvPr>
        </p:nvSpPr>
        <p:spPr>
          <a:xfrm>
            <a:off x="838200" y="1929384"/>
            <a:ext cx="10515600" cy="4251960"/>
          </a:xfrm>
        </p:spPr>
        <p:txBody>
          <a:bodyPr>
            <a:normAutofit/>
          </a:bodyPr>
          <a:lstStyle/>
          <a:p>
            <a:r>
              <a:rPr lang="en-US" sz="2200" dirty="0">
                <a:latin typeface="Calibri" panose="020F0502020204030204" pitchFamily="34" charset="0"/>
              </a:rPr>
              <a:t>Supplemental funding to:</a:t>
            </a:r>
          </a:p>
          <a:p>
            <a:pPr lvl="1"/>
            <a:r>
              <a:rPr lang="en-US" sz="2200" dirty="0">
                <a:latin typeface="Calibri" panose="020F0502020204030204" pitchFamily="34" charset="0"/>
              </a:rPr>
              <a:t>aggregate, integrate, and submit </a:t>
            </a:r>
            <a:r>
              <a:rPr lang="en-US" sz="2200" b="1" i="1" dirty="0">
                <a:latin typeface="Calibri" panose="020F0502020204030204" pitchFamily="34" charset="0"/>
              </a:rPr>
              <a:t>existing data </a:t>
            </a:r>
            <a:r>
              <a:rPr lang="en-US" sz="2200" dirty="0">
                <a:latin typeface="Calibri" panose="020F0502020204030204" pitchFamily="34" charset="0"/>
              </a:rPr>
              <a:t>beyond traditional cancer abstracts receiving care at the cancer center to the NCCR </a:t>
            </a:r>
            <a:r>
              <a:rPr lang="en-US" sz="2200" dirty="0">
                <a:solidFill>
                  <a:srgbClr val="FF0000"/>
                </a:solidFill>
                <a:latin typeface="Calibri" panose="020F0502020204030204" pitchFamily="34" charset="0"/>
              </a:rPr>
              <a:t>to facilitate the development of an ongoing submission process to the NCCR database for the continued submission of data on pediatric cancer patients. (sustainability)</a:t>
            </a:r>
          </a:p>
          <a:p>
            <a:pPr lvl="1"/>
            <a:r>
              <a:rPr lang="en-US" sz="2200" dirty="0">
                <a:latin typeface="Calibri" panose="020F0502020204030204" pitchFamily="34" charset="0"/>
              </a:rPr>
              <a:t>Specific Goals:</a:t>
            </a:r>
          </a:p>
          <a:p>
            <a:pPr lvl="2"/>
            <a:r>
              <a:rPr lang="en-US" sz="2200" dirty="0">
                <a:latin typeface="Calibri" panose="020F0502020204030204" pitchFamily="34" charset="0"/>
              </a:rPr>
              <a:t>identify extensive detailed treatment and clinical data on pediatric patients not currently being reported to cancer registries, </a:t>
            </a:r>
          </a:p>
          <a:p>
            <a:pPr lvl="2"/>
            <a:r>
              <a:rPr lang="en-US" sz="2200" dirty="0">
                <a:latin typeface="Calibri" panose="020F0502020204030204" pitchFamily="34" charset="0"/>
              </a:rPr>
              <a:t>complete an assessment of the quality of the data, and </a:t>
            </a:r>
          </a:p>
          <a:p>
            <a:pPr lvl="2"/>
            <a:r>
              <a:rPr lang="en-US" sz="2200" dirty="0">
                <a:latin typeface="Calibri" panose="020F0502020204030204" pitchFamily="34" charset="0"/>
              </a:rPr>
              <a:t>to develop a data packaging and transfer mechanism to report the data to the NCCR. </a:t>
            </a:r>
          </a:p>
          <a:p>
            <a:r>
              <a:rPr lang="en-US" sz="2200" dirty="0">
                <a:latin typeface="Calibri" panose="020F0502020204030204" pitchFamily="34" charset="0"/>
              </a:rPr>
              <a:t>10 cancer center supplements selected for funding to submit data to the NCCR</a:t>
            </a:r>
          </a:p>
          <a:p>
            <a:endParaRPr lang="en-US" sz="2200" dirty="0">
              <a:latin typeface="Calibri" panose="020F0502020204030204" pitchFamily="34" charset="0"/>
            </a:endParaRPr>
          </a:p>
        </p:txBody>
      </p:sp>
    </p:spTree>
    <p:extLst>
      <p:ext uri="{BB962C8B-B14F-4D97-AF65-F5344CB8AC3E}">
        <p14:creationId xmlns:p14="http://schemas.microsoft.com/office/powerpoint/2010/main" val="16375705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C5B18-F6BD-4998-A446-17D6598AD8AA}"/>
              </a:ext>
            </a:extLst>
          </p:cNvPr>
          <p:cNvSpPr>
            <a:spLocks noGrp="1"/>
          </p:cNvSpPr>
          <p:nvPr>
            <p:ph type="title"/>
          </p:nvPr>
        </p:nvSpPr>
        <p:spPr>
          <a:xfrm>
            <a:off x="341153" y="159288"/>
            <a:ext cx="11375471" cy="1325563"/>
          </a:xfrm>
        </p:spPr>
        <p:txBody>
          <a:bodyPr/>
          <a:lstStyle/>
          <a:p>
            <a:r>
              <a:rPr lang="en-US" dirty="0"/>
              <a:t>Common Data Types from supplements for NCCR</a:t>
            </a:r>
          </a:p>
        </p:txBody>
      </p:sp>
      <p:graphicFrame>
        <p:nvGraphicFramePr>
          <p:cNvPr id="5" name="Object 4">
            <a:extLst>
              <a:ext uri="{FF2B5EF4-FFF2-40B4-BE49-F238E27FC236}">
                <a16:creationId xmlns:a16="http://schemas.microsoft.com/office/drawing/2014/main" id="{A9A53BEB-FCF2-4E48-9CBC-718304ACDE65}"/>
              </a:ext>
            </a:extLst>
          </p:cNvPr>
          <p:cNvGraphicFramePr>
            <a:graphicFrameLocks noChangeAspect="1"/>
          </p:cNvGraphicFramePr>
          <p:nvPr/>
        </p:nvGraphicFramePr>
        <p:xfrm>
          <a:off x="1724025" y="1403204"/>
          <a:ext cx="8743950" cy="4991100"/>
        </p:xfrm>
        <a:graphic>
          <a:graphicData uri="http://schemas.openxmlformats.org/presentationml/2006/ole">
            <mc:AlternateContent xmlns:mc="http://schemas.openxmlformats.org/markup-compatibility/2006">
              <mc:Choice xmlns:v="urn:schemas-microsoft-com:vml" Requires="v">
                <p:oleObj spid="_x0000_s10285" name="Worksheet" r:id="rId3" imgW="8744015" imgH="4991041" progId="Excel.Sheet.12">
                  <p:embed/>
                </p:oleObj>
              </mc:Choice>
              <mc:Fallback>
                <p:oleObj name="Worksheet" r:id="rId3" imgW="8744015" imgH="4991041" progId="Excel.Sheet.12">
                  <p:embed/>
                  <p:pic>
                    <p:nvPicPr>
                      <p:cNvPr id="5" name="Object 4">
                        <a:extLst>
                          <a:ext uri="{FF2B5EF4-FFF2-40B4-BE49-F238E27FC236}">
                            <a16:creationId xmlns:a16="http://schemas.microsoft.com/office/drawing/2014/main" id="{A9A53BEB-FCF2-4E48-9CBC-718304ACDE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4025" y="1403204"/>
                        <a:ext cx="8743950" cy="4991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505464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8141" y="-129825"/>
            <a:ext cx="10515600" cy="1325563"/>
          </a:xfrm>
        </p:spPr>
        <p:txBody>
          <a:bodyPr/>
          <a:lstStyle/>
          <a:p>
            <a:r>
              <a:rPr lang="en-US" dirty="0"/>
              <a:t>NCCR linkage line up and timeline</a:t>
            </a:r>
          </a:p>
        </p:txBody>
      </p:sp>
      <p:graphicFrame>
        <p:nvGraphicFramePr>
          <p:cNvPr id="5" name="Object 4">
            <a:extLst>
              <a:ext uri="{FF2B5EF4-FFF2-40B4-BE49-F238E27FC236}">
                <a16:creationId xmlns:a16="http://schemas.microsoft.com/office/drawing/2014/main" id="{D1F46D74-90A7-4DE8-AB00-45D6A856E33A}"/>
              </a:ext>
            </a:extLst>
          </p:cNvPr>
          <p:cNvGraphicFramePr>
            <a:graphicFrameLocks noChangeAspect="1"/>
          </p:cNvGraphicFramePr>
          <p:nvPr/>
        </p:nvGraphicFramePr>
        <p:xfrm>
          <a:off x="2847349" y="897622"/>
          <a:ext cx="6797675" cy="6065838"/>
        </p:xfrm>
        <a:graphic>
          <a:graphicData uri="http://schemas.openxmlformats.org/presentationml/2006/ole">
            <mc:AlternateContent xmlns:mc="http://schemas.openxmlformats.org/markup-compatibility/2006">
              <mc:Choice xmlns:v="urn:schemas-microsoft-com:vml" Requires="v">
                <p:oleObj spid="_x0000_s11309" name="Worksheet" r:id="rId3" imgW="7496251" imgH="6991467" progId="Excel.Sheet.12">
                  <p:embed/>
                </p:oleObj>
              </mc:Choice>
              <mc:Fallback>
                <p:oleObj name="Worksheet" r:id="rId3" imgW="7496251" imgH="6991467" progId="Excel.Sheet.12">
                  <p:embed/>
                  <p:pic>
                    <p:nvPicPr>
                      <p:cNvPr id="5" name="Object 4">
                        <a:extLst>
                          <a:ext uri="{FF2B5EF4-FFF2-40B4-BE49-F238E27FC236}">
                            <a16:creationId xmlns:a16="http://schemas.microsoft.com/office/drawing/2014/main" id="{D1F46D74-90A7-4DE8-AB00-45D6A856E33A}"/>
                          </a:ext>
                        </a:extLst>
                      </p:cNvPr>
                      <p:cNvPicPr>
                        <a:picLocks noChangeAspect="1" noChangeArrowheads="1"/>
                      </p:cNvPicPr>
                      <p:nvPr/>
                    </p:nvPicPr>
                    <p:blipFill>
                      <a:blip r:embed="rId4"/>
                      <a:srcRect/>
                      <a:stretch>
                        <a:fillRect/>
                      </a:stretch>
                    </p:blipFill>
                    <p:spPr bwMode="auto">
                      <a:xfrm>
                        <a:off x="2847349" y="897622"/>
                        <a:ext cx="6797675" cy="6065838"/>
                      </a:xfrm>
                      <a:prstGeom prst="rect">
                        <a:avLst/>
                      </a:prstGeom>
                      <a:noFill/>
                    </p:spPr>
                  </p:pic>
                </p:oleObj>
              </mc:Fallback>
            </mc:AlternateContent>
          </a:graphicData>
        </a:graphic>
      </p:graphicFrame>
    </p:spTree>
    <p:extLst>
      <p:ext uri="{BB962C8B-B14F-4D97-AF65-F5344CB8AC3E}">
        <p14:creationId xmlns:p14="http://schemas.microsoft.com/office/powerpoint/2010/main" val="3749840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6573" y="320675"/>
            <a:ext cx="11407487" cy="1325563"/>
          </a:xfrm>
        </p:spPr>
        <p:txBody>
          <a:bodyPr>
            <a:normAutofit/>
          </a:bodyPr>
          <a:lstStyle/>
          <a:p>
            <a:r>
              <a:rPr lang="en-US" sz="5400" dirty="0"/>
              <a:t>NCCR Working Groups</a:t>
            </a:r>
          </a:p>
        </p:txBody>
      </p:sp>
      <p:sp>
        <p:nvSpPr>
          <p:cNvPr id="9" name="Rectangle 8">
            <a:extLst>
              <a:ext uri="{FF2B5EF4-FFF2-40B4-BE49-F238E27FC236}">
                <a16:creationId xmlns:a16="http://schemas.microsoft.com/office/drawing/2014/main" id="{37E32B78-23DD-4E77-8B9C-7779E3BF2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6124"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785BC756-EBAF-4515-9BFB-EAE0385E95E3}"/>
              </a:ext>
            </a:extLst>
          </p:cNvPr>
          <p:cNvGraphicFramePr>
            <a:graphicFrameLocks noGrp="1"/>
          </p:cNvGraphicFramePr>
          <p:nvPr>
            <p:ph idx="1"/>
          </p:nvPr>
        </p:nvGraphicFramePr>
        <p:xfrm>
          <a:off x="396574" y="1825625"/>
          <a:ext cx="1140748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62254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6573" y="320675"/>
            <a:ext cx="11407487" cy="1325563"/>
          </a:xfrm>
        </p:spPr>
        <p:txBody>
          <a:bodyPr>
            <a:normAutofit/>
          </a:bodyPr>
          <a:lstStyle/>
          <a:p>
            <a:r>
              <a:rPr lang="en-US" sz="5400" dirty="0"/>
              <a:t>NCCR Working Groups</a:t>
            </a:r>
          </a:p>
        </p:txBody>
      </p:sp>
      <p:sp>
        <p:nvSpPr>
          <p:cNvPr id="9" name="Rectangle 8">
            <a:extLst>
              <a:ext uri="{FF2B5EF4-FFF2-40B4-BE49-F238E27FC236}">
                <a16:creationId xmlns:a16="http://schemas.microsoft.com/office/drawing/2014/main" id="{37E32B78-23DD-4E77-8B9C-7779E3BF2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6124"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A195DDE9-AE7E-43AC-A0CB-E64319C54090}"/>
              </a:ext>
            </a:extLst>
          </p:cNvPr>
          <p:cNvGraphicFramePr>
            <a:graphicFrameLocks noGrp="1"/>
          </p:cNvGraphicFramePr>
          <p:nvPr>
            <p:ph idx="1"/>
          </p:nvPr>
        </p:nvGraphicFramePr>
        <p:xfrm>
          <a:off x="396574" y="1825625"/>
          <a:ext cx="1140748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61510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6992" y="727219"/>
            <a:ext cx="8786244" cy="196518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2187017" y="712126"/>
            <a:ext cx="184610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NCCR Basic</a:t>
            </a:r>
          </a:p>
        </p:txBody>
      </p:sp>
      <p:sp>
        <p:nvSpPr>
          <p:cNvPr id="5" name="Rounded Rectangle 4"/>
          <p:cNvSpPr/>
          <p:nvPr/>
        </p:nvSpPr>
        <p:spPr>
          <a:xfrm>
            <a:off x="5121182" y="1298226"/>
            <a:ext cx="1736479" cy="1219115"/>
          </a:xfrm>
          <a:prstGeom prst="roundRect">
            <a:avLst/>
          </a:prstGeom>
          <a:solidFill>
            <a:schemeClr val="accent5">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LEXISNEXIS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Residential</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Financial</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Follow up</a:t>
            </a:r>
          </a:p>
        </p:txBody>
      </p:sp>
      <p:sp>
        <p:nvSpPr>
          <p:cNvPr id="21" name="Rounded Rectangle 20"/>
          <p:cNvSpPr/>
          <p:nvPr/>
        </p:nvSpPr>
        <p:spPr>
          <a:xfrm>
            <a:off x="9260739" y="951612"/>
            <a:ext cx="2415326" cy="443919"/>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ePath reports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Radiology reports</a:t>
            </a:r>
          </a:p>
        </p:txBody>
      </p:sp>
      <p:sp>
        <p:nvSpPr>
          <p:cNvPr id="22" name="Rounded Rectangle 21"/>
          <p:cNvSpPr/>
          <p:nvPr/>
        </p:nvSpPr>
        <p:spPr>
          <a:xfrm>
            <a:off x="9260069" y="1407585"/>
            <a:ext cx="2415326" cy="72718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Proton Tx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Pharmacy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Chemo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Clinical Trials</a:t>
            </a:r>
          </a:p>
        </p:txBody>
      </p:sp>
      <p:sp>
        <p:nvSpPr>
          <p:cNvPr id="23" name="Rounded Rectangle 22"/>
          <p:cNvSpPr/>
          <p:nvPr/>
        </p:nvSpPr>
        <p:spPr>
          <a:xfrm>
            <a:off x="9266071" y="2095606"/>
            <a:ext cx="2409324" cy="61251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Claims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Hospitalization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Recurrence (path)</a:t>
            </a:r>
          </a:p>
        </p:txBody>
      </p:sp>
      <p:sp>
        <p:nvSpPr>
          <p:cNvPr id="6" name="Rounded Rectangle 4">
            <a:extLst>
              <a:ext uri="{FF2B5EF4-FFF2-40B4-BE49-F238E27FC236}">
                <a16:creationId xmlns:a16="http://schemas.microsoft.com/office/drawing/2014/main" id="{1AD95816-F121-4519-90CD-52EFF01C3FF0}"/>
              </a:ext>
            </a:extLst>
          </p:cNvPr>
          <p:cNvSpPr/>
          <p:nvPr/>
        </p:nvSpPr>
        <p:spPr>
          <a:xfrm>
            <a:off x="408832" y="1260735"/>
            <a:ext cx="2683102" cy="1261074"/>
          </a:xfrm>
          <a:prstGeom prst="roundRect">
            <a:avLst/>
          </a:prstGeom>
          <a:solidFill>
            <a:schemeClr val="accent5">
              <a:lumMod val="60000"/>
              <a:lumOff val="40000"/>
              <a:alpha val="6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REGISTRY DATA</a:t>
            </a:r>
          </a:p>
          <a:p>
            <a:pPr marL="509588"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Patient demo</a:t>
            </a:r>
          </a:p>
          <a:p>
            <a:pPr marL="509588"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Tumor</a:t>
            </a:r>
          </a:p>
          <a:p>
            <a:pPr marL="509588"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Limited treatment</a:t>
            </a:r>
          </a:p>
          <a:p>
            <a:pPr marL="509588"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Vital status</a:t>
            </a:r>
          </a:p>
          <a:p>
            <a:pPr marL="509588"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SMN</a:t>
            </a:r>
          </a:p>
          <a:p>
            <a:pPr marL="509588"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Follow up</a:t>
            </a:r>
          </a:p>
        </p:txBody>
      </p:sp>
      <p:sp>
        <p:nvSpPr>
          <p:cNvPr id="18" name="Left Arrow 17"/>
          <p:cNvSpPr/>
          <p:nvPr/>
        </p:nvSpPr>
        <p:spPr>
          <a:xfrm>
            <a:off x="7021050" y="1140516"/>
            <a:ext cx="2254736" cy="368787"/>
          </a:xfrm>
          <a:prstGeom prst="leftArrow">
            <a:avLst/>
          </a:prstGeom>
          <a:solidFill>
            <a:schemeClr val="accent5">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Cancer/Patient</a:t>
            </a:r>
          </a:p>
        </p:txBody>
      </p:sp>
      <p:sp>
        <p:nvSpPr>
          <p:cNvPr id="19" name="Left Arrow 18"/>
          <p:cNvSpPr/>
          <p:nvPr/>
        </p:nvSpPr>
        <p:spPr>
          <a:xfrm>
            <a:off x="7026805" y="1658780"/>
            <a:ext cx="2232570" cy="368787"/>
          </a:xfrm>
          <a:prstGeom prst="leftArrow">
            <a:avLst/>
          </a:prstGeom>
          <a:solidFill>
            <a:schemeClr val="accent5">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Treatment</a:t>
            </a:r>
          </a:p>
        </p:txBody>
      </p:sp>
      <p:sp>
        <p:nvSpPr>
          <p:cNvPr id="20" name="Left Arrow 19"/>
          <p:cNvSpPr/>
          <p:nvPr/>
        </p:nvSpPr>
        <p:spPr>
          <a:xfrm>
            <a:off x="7038797" y="2203397"/>
            <a:ext cx="2218271" cy="368787"/>
          </a:xfrm>
          <a:prstGeom prst="leftArrow">
            <a:avLst/>
          </a:prstGeom>
          <a:solidFill>
            <a:schemeClr val="accent5">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Outcome</a:t>
            </a:r>
          </a:p>
        </p:txBody>
      </p:sp>
      <p:sp>
        <p:nvSpPr>
          <p:cNvPr id="7" name="Title 6">
            <a:extLst>
              <a:ext uri="{FF2B5EF4-FFF2-40B4-BE49-F238E27FC236}">
                <a16:creationId xmlns:a16="http://schemas.microsoft.com/office/drawing/2014/main" id="{5FB00F26-9994-4347-A62B-6BD8BAE1DBB2}"/>
              </a:ext>
            </a:extLst>
          </p:cNvPr>
          <p:cNvSpPr>
            <a:spLocks noGrp="1"/>
          </p:cNvSpPr>
          <p:nvPr>
            <p:ph type="title"/>
          </p:nvPr>
        </p:nvSpPr>
        <p:spPr>
          <a:xfrm>
            <a:off x="1275205" y="46008"/>
            <a:ext cx="10408346" cy="380459"/>
          </a:xfrm>
        </p:spPr>
        <p:txBody>
          <a:bodyPr>
            <a:noAutofit/>
          </a:bodyPr>
          <a:lstStyle/>
          <a:p>
            <a:r>
              <a:rPr lang="en-US" sz="2800" b="1" dirty="0"/>
              <a:t>NCCR Data Products Schematic -DRAFT</a:t>
            </a:r>
          </a:p>
        </p:txBody>
      </p:sp>
      <p:sp>
        <p:nvSpPr>
          <p:cNvPr id="26" name="Chevron 25"/>
          <p:cNvSpPr/>
          <p:nvPr/>
        </p:nvSpPr>
        <p:spPr>
          <a:xfrm rot="10800000">
            <a:off x="1798697" y="2212963"/>
            <a:ext cx="1692280" cy="67928"/>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Chevron 25">
            <a:extLst>
              <a:ext uri="{FF2B5EF4-FFF2-40B4-BE49-F238E27FC236}">
                <a16:creationId xmlns:a16="http://schemas.microsoft.com/office/drawing/2014/main" id="{A96AC71F-7B43-4D57-9920-CFBED3E14E39}"/>
              </a:ext>
            </a:extLst>
          </p:cNvPr>
          <p:cNvSpPr/>
          <p:nvPr/>
        </p:nvSpPr>
        <p:spPr>
          <a:xfrm rot="10800000">
            <a:off x="1798697" y="1697369"/>
            <a:ext cx="1627978" cy="67928"/>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ounded Rectangle 2"/>
          <p:cNvSpPr/>
          <p:nvPr/>
        </p:nvSpPr>
        <p:spPr>
          <a:xfrm>
            <a:off x="3289316" y="1298224"/>
            <a:ext cx="1619589" cy="12191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VPR LINKAGE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SMN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Duplicates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Follow up</a:t>
            </a:r>
          </a:p>
        </p:txBody>
      </p:sp>
      <p:sp>
        <p:nvSpPr>
          <p:cNvPr id="9" name="Chevron 25">
            <a:extLst>
              <a:ext uri="{FF2B5EF4-FFF2-40B4-BE49-F238E27FC236}">
                <a16:creationId xmlns:a16="http://schemas.microsoft.com/office/drawing/2014/main" id="{9D30D4F8-8639-46A2-89BC-47804CBC9CDA}"/>
              </a:ext>
            </a:extLst>
          </p:cNvPr>
          <p:cNvSpPr/>
          <p:nvPr/>
        </p:nvSpPr>
        <p:spPr>
          <a:xfrm rot="10800000">
            <a:off x="2307622" y="1493412"/>
            <a:ext cx="1035969" cy="67928"/>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9529A9B3-BFC1-443A-8A2D-DC7E3B982672}"/>
              </a:ext>
            </a:extLst>
          </p:cNvPr>
          <p:cNvSpPr txBox="1"/>
          <p:nvPr/>
        </p:nvSpPr>
        <p:spPr>
          <a:xfrm>
            <a:off x="6725761" y="775004"/>
            <a:ext cx="282923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NCCR Enhanced</a:t>
            </a:r>
          </a:p>
        </p:txBody>
      </p:sp>
      <p:graphicFrame>
        <p:nvGraphicFramePr>
          <p:cNvPr id="24" name="Diagram 23">
            <a:extLst>
              <a:ext uri="{FF2B5EF4-FFF2-40B4-BE49-F238E27FC236}">
                <a16:creationId xmlns:a16="http://schemas.microsoft.com/office/drawing/2014/main" id="{EC897FA1-27AB-47D1-9261-153AADF6BF2A}"/>
              </a:ext>
            </a:extLst>
          </p:cNvPr>
          <p:cNvGraphicFramePr/>
          <p:nvPr/>
        </p:nvGraphicFramePr>
        <p:xfrm>
          <a:off x="539608" y="3019848"/>
          <a:ext cx="11449191" cy="37921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 name="TextBox 24">
            <a:extLst>
              <a:ext uri="{FF2B5EF4-FFF2-40B4-BE49-F238E27FC236}">
                <a16:creationId xmlns:a16="http://schemas.microsoft.com/office/drawing/2014/main" id="{869B4A62-15A4-41AA-A843-28B743ED4562}"/>
              </a:ext>
            </a:extLst>
          </p:cNvPr>
          <p:cNvSpPr txBox="1"/>
          <p:nvPr/>
        </p:nvSpPr>
        <p:spPr>
          <a:xfrm>
            <a:off x="7862644" y="5906388"/>
            <a:ext cx="1983320" cy="8309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DATA ACCESS and RELEASE WORKING GROUP</a:t>
            </a:r>
          </a:p>
        </p:txBody>
      </p:sp>
      <p:sp>
        <p:nvSpPr>
          <p:cNvPr id="37" name="Chevron 25">
            <a:extLst>
              <a:ext uri="{FF2B5EF4-FFF2-40B4-BE49-F238E27FC236}">
                <a16:creationId xmlns:a16="http://schemas.microsoft.com/office/drawing/2014/main" id="{661DB5C6-D88E-4866-8983-5B4D7C710B4D}"/>
              </a:ext>
            </a:extLst>
          </p:cNvPr>
          <p:cNvSpPr/>
          <p:nvPr/>
        </p:nvSpPr>
        <p:spPr>
          <a:xfrm rot="10800000">
            <a:off x="1798696" y="2401863"/>
            <a:ext cx="1692280" cy="67928"/>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Chevron 25">
            <a:extLst>
              <a:ext uri="{FF2B5EF4-FFF2-40B4-BE49-F238E27FC236}">
                <a16:creationId xmlns:a16="http://schemas.microsoft.com/office/drawing/2014/main" id="{4BFF24DD-86BA-4001-957D-FB56B1BBD9EB}"/>
              </a:ext>
            </a:extLst>
          </p:cNvPr>
          <p:cNvSpPr/>
          <p:nvPr/>
        </p:nvSpPr>
        <p:spPr>
          <a:xfrm rot="10800000">
            <a:off x="4438247" y="1678476"/>
            <a:ext cx="1035970" cy="67928"/>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ounded Rectangle 20">
            <a:extLst>
              <a:ext uri="{FF2B5EF4-FFF2-40B4-BE49-F238E27FC236}">
                <a16:creationId xmlns:a16="http://schemas.microsoft.com/office/drawing/2014/main" id="{AEC7A866-13D2-4A1C-AD55-403A56D37E06}"/>
              </a:ext>
            </a:extLst>
          </p:cNvPr>
          <p:cNvSpPr/>
          <p:nvPr/>
        </p:nvSpPr>
        <p:spPr>
          <a:xfrm rot="5400000">
            <a:off x="10459016" y="1573951"/>
            <a:ext cx="1648224" cy="525862"/>
          </a:xfrm>
          <a:prstGeom prst="round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NCI Cancer Center Supplements</a:t>
            </a:r>
          </a:p>
        </p:txBody>
      </p:sp>
      <p:sp>
        <p:nvSpPr>
          <p:cNvPr id="14" name="Arrow: Pentagon 13">
            <a:extLst>
              <a:ext uri="{FF2B5EF4-FFF2-40B4-BE49-F238E27FC236}">
                <a16:creationId xmlns:a16="http://schemas.microsoft.com/office/drawing/2014/main" id="{BBAB691F-5F17-4A20-8440-AADBF4F08BBA}"/>
              </a:ext>
            </a:extLst>
          </p:cNvPr>
          <p:cNvSpPr/>
          <p:nvPr/>
        </p:nvSpPr>
        <p:spPr>
          <a:xfrm>
            <a:off x="366992" y="2750330"/>
            <a:ext cx="9816536" cy="300838"/>
          </a:xfrm>
          <a:prstGeom prst="homePlate">
            <a:avLst/>
          </a:prstGeom>
          <a:gradFill flip="none" rotWithShape="1">
            <a:gsLst>
              <a:gs pos="0">
                <a:schemeClr val="accent6">
                  <a:lumMod val="5000"/>
                  <a:lumOff val="95000"/>
                </a:schemeClr>
              </a:gs>
              <a:gs pos="38000">
                <a:schemeClr val="accent6">
                  <a:lumMod val="45000"/>
                  <a:lumOff val="55000"/>
                </a:schemeClr>
              </a:gs>
              <a:gs pos="70000">
                <a:schemeClr val="accent6">
                  <a:lumMod val="60000"/>
                  <a:lumOff val="40000"/>
                </a:schemeClr>
              </a:gs>
              <a:gs pos="100000">
                <a:schemeClr val="accent6">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Overall and Progressive Governance Plan </a:t>
            </a:r>
          </a:p>
        </p:txBody>
      </p:sp>
    </p:spTree>
    <p:extLst>
      <p:ext uri="{BB962C8B-B14F-4D97-AF65-F5344CB8AC3E}">
        <p14:creationId xmlns:p14="http://schemas.microsoft.com/office/powerpoint/2010/main" val="17624815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59C63-0674-46F6-B98D-4418EE1D6A9C}"/>
              </a:ext>
            </a:extLst>
          </p:cNvPr>
          <p:cNvSpPr>
            <a:spLocks noGrp="1"/>
          </p:cNvSpPr>
          <p:nvPr>
            <p:ph type="title"/>
          </p:nvPr>
        </p:nvSpPr>
        <p:spPr/>
        <p:txBody>
          <a:bodyPr>
            <a:normAutofit fontScale="90000"/>
          </a:bodyPr>
          <a:lstStyle/>
          <a:p>
            <a:r>
              <a:rPr lang="en-US" dirty="0">
                <a:latin typeface="Calibri" panose="020F0502020204030204" pitchFamily="34" charset="0"/>
              </a:rPr>
              <a:t>Radiology reporting for </a:t>
            </a:r>
            <a:r>
              <a:rPr lang="en-US" b="1" i="1" dirty="0">
                <a:latin typeface="Calibri" panose="020F0502020204030204" pitchFamily="34" charset="0"/>
              </a:rPr>
              <a:t>Case finding </a:t>
            </a:r>
            <a:r>
              <a:rPr lang="en-US" dirty="0">
                <a:latin typeface="Calibri" panose="020F0502020204030204" pitchFamily="34" charset="0"/>
              </a:rPr>
              <a:t>and Identification of </a:t>
            </a:r>
            <a:r>
              <a:rPr lang="en-US" b="1" i="1" dirty="0">
                <a:latin typeface="Calibri" panose="020F0502020204030204" pitchFamily="34" charset="0"/>
              </a:rPr>
              <a:t>Recurrent Metastatic disease</a:t>
            </a:r>
          </a:p>
        </p:txBody>
      </p:sp>
      <p:sp>
        <p:nvSpPr>
          <p:cNvPr id="3" name="Content Placeholder 2">
            <a:extLst>
              <a:ext uri="{FF2B5EF4-FFF2-40B4-BE49-F238E27FC236}">
                <a16:creationId xmlns:a16="http://schemas.microsoft.com/office/drawing/2014/main" id="{88805BFB-A32B-439F-86D9-A4542AFF937E}"/>
              </a:ext>
            </a:extLst>
          </p:cNvPr>
          <p:cNvSpPr>
            <a:spLocks noGrp="1"/>
          </p:cNvSpPr>
          <p:nvPr>
            <p:ph idx="1"/>
          </p:nvPr>
        </p:nvSpPr>
        <p:spPr>
          <a:xfrm>
            <a:off x="302742" y="1840532"/>
            <a:ext cx="8440615" cy="4525963"/>
          </a:xfrm>
        </p:spPr>
        <p:txBody>
          <a:bodyPr>
            <a:normAutofit fontScale="92500" lnSpcReduction="10000"/>
          </a:bodyPr>
          <a:lstStyle/>
          <a:p>
            <a:r>
              <a:rPr lang="en-US" sz="2800" dirty="0">
                <a:latin typeface="Calibri" panose="020F0502020204030204" pitchFamily="34" charset="0"/>
              </a:rPr>
              <a:t>DOE developed algorithm for “case finding” from </a:t>
            </a:r>
          </a:p>
          <a:p>
            <a:pPr marL="0" indent="0">
              <a:buNone/>
            </a:pPr>
            <a:r>
              <a:rPr lang="en-US" sz="2800" dirty="0">
                <a:latin typeface="Calibri" panose="020F0502020204030204" pitchFamily="34" charset="0"/>
              </a:rPr>
              <a:t>     pathology reports</a:t>
            </a:r>
          </a:p>
          <a:p>
            <a:pPr lvl="1"/>
            <a:r>
              <a:rPr lang="en-US" sz="2400" dirty="0">
                <a:latin typeface="Calibri" panose="020F0502020204030204" pitchFamily="34" charset="0"/>
              </a:rPr>
              <a:t>Challenge with non-pathologic diagnosed tumor (esp CNS)</a:t>
            </a:r>
          </a:p>
          <a:p>
            <a:pPr lvl="1"/>
            <a:r>
              <a:rPr lang="en-US" sz="2400" dirty="0">
                <a:latin typeface="Calibri" panose="020F0502020204030204" pitchFamily="34" charset="0"/>
              </a:rPr>
              <a:t>Diagnosed via imaging</a:t>
            </a:r>
          </a:p>
          <a:p>
            <a:pPr lvl="1"/>
            <a:r>
              <a:rPr lang="en-US" sz="2400" dirty="0">
                <a:latin typeface="Calibri" panose="020F0502020204030204" pitchFamily="34" charset="0"/>
              </a:rPr>
              <a:t>Adaptation of API for path-based reportability to radiology-based reportability</a:t>
            </a:r>
          </a:p>
          <a:p>
            <a:pPr lvl="2"/>
            <a:r>
              <a:rPr lang="en-US" sz="2000" dirty="0">
                <a:latin typeface="Calibri" panose="020F0502020204030204" pitchFamily="34" charset="0"/>
              </a:rPr>
              <a:t>Critical for non-pathologic confirmed tumors such as brain and CNS</a:t>
            </a:r>
          </a:p>
          <a:p>
            <a:r>
              <a:rPr lang="en-US" sz="2800" dirty="0">
                <a:latin typeface="Calibri" panose="020F0502020204030204" pitchFamily="34" charset="0"/>
              </a:rPr>
              <a:t>DOE developed algorithm for capturing recurrent metastatic disease from pathology reports</a:t>
            </a:r>
          </a:p>
          <a:p>
            <a:pPr lvl="1"/>
            <a:r>
              <a:rPr lang="en-US" sz="2400" dirty="0">
                <a:latin typeface="Calibri" panose="020F0502020204030204" pitchFamily="34" charset="0"/>
              </a:rPr>
              <a:t>Many distant recurrences for both adult and childhood cancers diagnosed without path confirmation</a:t>
            </a:r>
          </a:p>
          <a:p>
            <a:pPr lvl="1"/>
            <a:r>
              <a:rPr lang="en-US" sz="2400" dirty="0">
                <a:latin typeface="Calibri" panose="020F0502020204030204" pitchFamily="34" charset="0"/>
              </a:rPr>
              <a:t>Imaging often the sole diagnostic methodology</a:t>
            </a:r>
          </a:p>
          <a:p>
            <a:pPr lvl="2"/>
            <a:endParaRPr lang="en-US" sz="2000" dirty="0">
              <a:latin typeface="Calibri" panose="020F0502020204030204" pitchFamily="34" charset="0"/>
            </a:endParaRPr>
          </a:p>
          <a:p>
            <a:pPr lvl="1"/>
            <a:endParaRPr lang="en-US" sz="2800" dirty="0">
              <a:latin typeface="Calibri" panose="020F0502020204030204" pitchFamily="34" charset="0"/>
            </a:endParaRPr>
          </a:p>
        </p:txBody>
      </p:sp>
      <p:pic>
        <p:nvPicPr>
          <p:cNvPr id="7172" name="Picture 4" descr="Brain Tumor Imaging | Radiology">
            <a:extLst>
              <a:ext uri="{FF2B5EF4-FFF2-40B4-BE49-F238E27FC236}">
                <a16:creationId xmlns:a16="http://schemas.microsoft.com/office/drawing/2014/main" id="{27440A57-4E61-4691-A6AF-CA1060FDC1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7443" y="1233803"/>
            <a:ext cx="3471332" cy="2067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234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3D4BD187-5437-4A90-B6DC-A151AEEAE82C}"/>
              </a:ext>
            </a:extLst>
          </p:cNvPr>
          <p:cNvSpPr>
            <a:spLocks noGrp="1"/>
          </p:cNvSpPr>
          <p:nvPr>
            <p:ph type="title"/>
          </p:nvPr>
        </p:nvSpPr>
        <p:spPr>
          <a:xfrm>
            <a:off x="345459" y="548640"/>
            <a:ext cx="4096649" cy="5431536"/>
          </a:xfrm>
        </p:spPr>
        <p:txBody>
          <a:bodyPr>
            <a:normAutofit/>
          </a:bodyPr>
          <a:lstStyle/>
          <a:p>
            <a:r>
              <a:rPr lang="en-US" sz="4800" dirty="0"/>
              <a:t>COG coverage assessment– Next steps</a:t>
            </a:r>
          </a:p>
        </p:txBody>
      </p:sp>
      <p:sp>
        <p:nvSpPr>
          <p:cNvPr id="12"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8E1BD91F-CE0C-4A48-B035-961B5CCE1DC7}"/>
              </a:ext>
            </a:extLst>
          </p:cNvPr>
          <p:cNvSpPr>
            <a:spLocks noGrp="1"/>
          </p:cNvSpPr>
          <p:nvPr>
            <p:ph idx="1"/>
          </p:nvPr>
        </p:nvSpPr>
        <p:spPr>
          <a:xfrm>
            <a:off x="5126418" y="552091"/>
            <a:ext cx="6655967" cy="5431536"/>
          </a:xfrm>
        </p:spPr>
        <p:txBody>
          <a:bodyPr anchor="ctr">
            <a:normAutofit fontScale="92500"/>
          </a:bodyPr>
          <a:lstStyle/>
          <a:p>
            <a:r>
              <a:rPr lang="en-US" dirty="0"/>
              <a:t>Perform analysis by age groups, racial groups</a:t>
            </a:r>
          </a:p>
          <a:p>
            <a:r>
              <a:rPr lang="en-US" dirty="0"/>
              <a:t>Replicate analysis performed in Kentucky</a:t>
            </a:r>
          </a:p>
          <a:p>
            <a:pPr lvl="1"/>
            <a:r>
              <a:rPr lang="en-US" sz="2800" dirty="0"/>
              <a:t>Collaboration with COG, CDC </a:t>
            </a:r>
          </a:p>
          <a:p>
            <a:pPr lvl="1"/>
            <a:r>
              <a:rPr lang="en-US" sz="2800" dirty="0"/>
              <a:t>Linking COG Clinical Trials Database and Project Every Child Database</a:t>
            </a:r>
          </a:p>
          <a:p>
            <a:r>
              <a:rPr lang="en-US" dirty="0"/>
              <a:t>These 2 analyses will provide information on</a:t>
            </a:r>
          </a:p>
          <a:p>
            <a:pPr lvl="1"/>
            <a:r>
              <a:rPr lang="en-US" sz="2800" dirty="0"/>
              <a:t>Proportion of patients seen at COG facilities (whether enrolled in trials or not)</a:t>
            </a:r>
          </a:p>
          <a:p>
            <a:pPr lvl="1"/>
            <a:r>
              <a:rPr lang="en-US" sz="2800" dirty="0"/>
              <a:t>Proportion of patients enrolled in trials at COG facilities </a:t>
            </a:r>
          </a:p>
          <a:p>
            <a:pPr lvl="1"/>
            <a:r>
              <a:rPr lang="en-US" sz="2800" dirty="0"/>
              <a:t>Identify population subgroups under- represented in COG facilities</a:t>
            </a:r>
          </a:p>
          <a:p>
            <a:pPr lvl="1"/>
            <a:endParaRPr lang="en-US" sz="2800" dirty="0"/>
          </a:p>
        </p:txBody>
      </p:sp>
    </p:spTree>
    <p:extLst>
      <p:ext uri="{BB962C8B-B14F-4D97-AF65-F5344CB8AC3E}">
        <p14:creationId xmlns:p14="http://schemas.microsoft.com/office/powerpoint/2010/main" val="1922336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70A9A4BB-FCC6-4E17-9330-28B5953C4C6A}"/>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National Childhood Cancer Registry: </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190F935E-71A0-41D1-B458-D982100C0B07}"/>
              </a:ext>
            </a:extLst>
          </p:cNvPr>
          <p:cNvSpPr>
            <a:spLocks noGrp="1"/>
          </p:cNvSpPr>
          <p:nvPr>
            <p:ph idx="1"/>
          </p:nvPr>
        </p:nvSpPr>
        <p:spPr>
          <a:xfrm>
            <a:off x="4447308" y="591344"/>
            <a:ext cx="7287492" cy="5585619"/>
          </a:xfrm>
        </p:spPr>
        <p:txBody>
          <a:bodyPr anchor="ctr">
            <a:normAutofit lnSpcReduction="10000"/>
          </a:bodyPr>
          <a:lstStyle/>
          <a:p>
            <a:r>
              <a:rPr lang="en-US" sz="2000" dirty="0">
                <a:latin typeface="Calibri" panose="020F0502020204030204" pitchFamily="34" charset="0"/>
              </a:rPr>
              <a:t>Leverages existing data sources to capture all pediatric and young adult cancers in the US</a:t>
            </a:r>
          </a:p>
          <a:p>
            <a:endParaRPr lang="en-US" sz="2000" dirty="0">
              <a:latin typeface="Calibri" panose="020F0502020204030204" pitchFamily="34" charset="0"/>
            </a:endParaRPr>
          </a:p>
          <a:p>
            <a:r>
              <a:rPr lang="en-US" sz="2000" dirty="0">
                <a:latin typeface="Calibri" panose="020F0502020204030204" pitchFamily="34" charset="0"/>
              </a:rPr>
              <a:t>Accumulate data through linkages with Cancer Registries </a:t>
            </a:r>
          </a:p>
          <a:p>
            <a:pPr lvl="1"/>
            <a:r>
              <a:rPr lang="en-US" sz="2000" dirty="0">
                <a:latin typeface="Calibri" panose="020F0502020204030204" pitchFamily="34" charset="0"/>
              </a:rPr>
              <a:t>population based (capture all cancers within a defined geographic area)</a:t>
            </a:r>
          </a:p>
          <a:p>
            <a:pPr lvl="1"/>
            <a:r>
              <a:rPr lang="en-US" sz="2000" dirty="0">
                <a:latin typeface="Calibri" panose="020F0502020204030204" pitchFamily="34" charset="0"/>
              </a:rPr>
              <a:t>maintain PII with ability to incorporate data on all childhood cancer cases</a:t>
            </a:r>
          </a:p>
          <a:p>
            <a:pPr lvl="1"/>
            <a:r>
              <a:rPr lang="en-US" sz="2000" dirty="0">
                <a:latin typeface="Calibri" panose="020F0502020204030204" pitchFamily="34" charset="0"/>
              </a:rPr>
              <a:t>HIPAA Exempt</a:t>
            </a:r>
          </a:p>
          <a:p>
            <a:pPr lvl="1"/>
            <a:r>
              <a:rPr lang="en-US" sz="2000" dirty="0">
                <a:latin typeface="Calibri" panose="020F0502020204030204" pitchFamily="34" charset="0"/>
              </a:rPr>
              <a:t>regulatory requirements in each state for health care providers to report to the state registry</a:t>
            </a:r>
          </a:p>
          <a:p>
            <a:pPr lvl="1"/>
            <a:endParaRPr lang="en-US" sz="2000" dirty="0">
              <a:latin typeface="Calibri" panose="020F0502020204030204" pitchFamily="34" charset="0"/>
            </a:endParaRPr>
          </a:p>
          <a:p>
            <a:r>
              <a:rPr lang="en-US" sz="2000" dirty="0">
                <a:latin typeface="Calibri" panose="020F0502020204030204" pitchFamily="34" charset="0"/>
              </a:rPr>
              <a:t>Create a centralized infrastructure containing a core plus additional linked data sources</a:t>
            </a:r>
          </a:p>
          <a:p>
            <a:pPr lvl="1"/>
            <a:r>
              <a:rPr lang="en-US" sz="2000" dirty="0">
                <a:latin typeface="Calibri" panose="020F0502020204030204" pitchFamily="34" charset="0"/>
              </a:rPr>
              <a:t>Coordinated by NAACCR </a:t>
            </a:r>
          </a:p>
          <a:p>
            <a:pPr lvl="1"/>
            <a:r>
              <a:rPr lang="en-US" sz="2000" dirty="0">
                <a:latin typeface="Calibri" panose="020F0502020204030204" pitchFamily="34" charset="0"/>
              </a:rPr>
              <a:t>Supported by NCI</a:t>
            </a:r>
          </a:p>
          <a:p>
            <a:pPr lvl="1"/>
            <a:r>
              <a:rPr lang="en-US" sz="2000" dirty="0">
                <a:latin typeface="Calibri" panose="020F0502020204030204" pitchFamily="34" charset="0"/>
              </a:rPr>
              <a:t>Advised by workgroups consisting of a variety of clinical, epidemiologic and genomic experts</a:t>
            </a:r>
          </a:p>
          <a:p>
            <a:pPr marL="457200" lvl="1" indent="0">
              <a:buNone/>
            </a:pPr>
            <a:endParaRPr lang="en-US" sz="2000" dirty="0">
              <a:latin typeface="Calibri" panose="020F0502020204030204" pitchFamily="34" charset="0"/>
            </a:endParaRPr>
          </a:p>
        </p:txBody>
      </p:sp>
    </p:spTree>
    <p:extLst>
      <p:ext uri="{BB962C8B-B14F-4D97-AF65-F5344CB8AC3E}">
        <p14:creationId xmlns:p14="http://schemas.microsoft.com/office/powerpoint/2010/main" val="3032245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573" y="320676"/>
            <a:ext cx="11407487" cy="1113842"/>
          </a:xfrm>
        </p:spPr>
        <p:txBody>
          <a:bodyPr>
            <a:noAutofit/>
          </a:bodyPr>
          <a:lstStyle/>
          <a:p>
            <a:r>
              <a:rPr lang="en-US" sz="3600" b="1" dirty="0"/>
              <a:t>Initial </a:t>
            </a:r>
            <a:r>
              <a:rPr lang="en-US" sz="3600" dirty="0"/>
              <a:t>Registry Participation (70% of US childhood cancers)</a:t>
            </a:r>
          </a:p>
        </p:txBody>
      </p:sp>
      <p:graphicFrame>
        <p:nvGraphicFramePr>
          <p:cNvPr id="5" name="Content Placeholder 2">
            <a:extLst>
              <a:ext uri="{FF2B5EF4-FFF2-40B4-BE49-F238E27FC236}">
                <a16:creationId xmlns:a16="http://schemas.microsoft.com/office/drawing/2014/main" id="{785BC756-EBAF-4515-9BFB-EAE0385E95E3}"/>
              </a:ext>
            </a:extLst>
          </p:cNvPr>
          <p:cNvGraphicFramePr>
            <a:graphicFrameLocks noGrp="1"/>
          </p:cNvGraphicFramePr>
          <p:nvPr>
            <p:ph idx="1"/>
            <p:extLst>
              <p:ext uri="{D42A27DB-BD31-4B8C-83A1-F6EECF244321}">
                <p14:modId xmlns:p14="http://schemas.microsoft.com/office/powerpoint/2010/main" val="1958408517"/>
              </p:ext>
            </p:extLst>
          </p:nvPr>
        </p:nvGraphicFramePr>
        <p:xfrm>
          <a:off x="396573" y="1434518"/>
          <a:ext cx="1140748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098E87C7-68C1-4189-9948-A4900714BC2B}"/>
              </a:ext>
            </a:extLst>
          </p:cNvPr>
          <p:cNvSpPr txBox="1"/>
          <p:nvPr/>
        </p:nvSpPr>
        <p:spPr>
          <a:xfrm>
            <a:off x="396573" y="6167992"/>
            <a:ext cx="10242932" cy="461665"/>
          </a:xfrm>
          <a:prstGeom prst="rect">
            <a:avLst/>
          </a:prstGeom>
          <a:noFill/>
        </p:spPr>
        <p:txBody>
          <a:bodyPr wrap="none" rtlCol="0">
            <a:spAutoFit/>
          </a:bodyPr>
          <a:lstStyle/>
          <a:p>
            <a:r>
              <a:rPr lang="en-US" sz="2400" dirty="0"/>
              <a:t>Goal is to achieve 100% coverage of all pediatric patients over the next few years</a:t>
            </a:r>
          </a:p>
        </p:txBody>
      </p:sp>
    </p:spTree>
    <p:extLst>
      <p:ext uri="{BB962C8B-B14F-4D97-AF65-F5344CB8AC3E}">
        <p14:creationId xmlns:p14="http://schemas.microsoft.com/office/powerpoint/2010/main" val="2141220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70A9A4BB-FCC6-4E17-9330-28B5953C4C6A}"/>
              </a:ext>
            </a:extLst>
          </p:cNvPr>
          <p:cNvSpPr>
            <a:spLocks noGrp="1"/>
          </p:cNvSpPr>
          <p:nvPr>
            <p:ph type="title"/>
          </p:nvPr>
        </p:nvSpPr>
        <p:spPr>
          <a:xfrm>
            <a:off x="841248" y="548640"/>
            <a:ext cx="3600860" cy="5431536"/>
          </a:xfrm>
        </p:spPr>
        <p:txBody>
          <a:bodyPr>
            <a:normAutofit/>
          </a:bodyPr>
          <a:lstStyle/>
          <a:p>
            <a:r>
              <a:rPr lang="en-US" sz="5000" dirty="0"/>
              <a:t>The National Childhood Cancer Registry Components</a:t>
            </a:r>
          </a:p>
        </p:txBody>
      </p:sp>
      <p:sp>
        <p:nvSpPr>
          <p:cNvPr id="1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190F935E-71A0-41D1-B458-D982100C0B07}"/>
              </a:ext>
            </a:extLst>
          </p:cNvPr>
          <p:cNvSpPr>
            <a:spLocks noGrp="1"/>
          </p:cNvSpPr>
          <p:nvPr>
            <p:ph idx="1"/>
          </p:nvPr>
        </p:nvSpPr>
        <p:spPr>
          <a:xfrm>
            <a:off x="5126418" y="552091"/>
            <a:ext cx="6224335" cy="5431536"/>
          </a:xfrm>
        </p:spPr>
        <p:txBody>
          <a:bodyPr anchor="ctr">
            <a:normAutofit/>
          </a:bodyPr>
          <a:lstStyle/>
          <a:p>
            <a:r>
              <a:rPr lang="en-US" sz="1700" dirty="0">
                <a:latin typeface="Calibri" panose="020F0502020204030204" pitchFamily="34" charset="0"/>
              </a:rPr>
              <a:t>Routine linkages will be performed centrally with external data sources including:</a:t>
            </a:r>
          </a:p>
          <a:p>
            <a:pPr lvl="1"/>
            <a:r>
              <a:rPr lang="en-US" sz="1700" dirty="0">
                <a:latin typeface="Calibri" panose="020F0502020204030204" pitchFamily="34" charset="0"/>
              </a:rPr>
              <a:t>Complete abstracts plus text documentation for each case</a:t>
            </a:r>
          </a:p>
          <a:p>
            <a:pPr lvl="2"/>
            <a:r>
              <a:rPr lang="en-US" sz="1700" dirty="0">
                <a:latin typeface="Calibri" panose="020F0502020204030204" pitchFamily="34" charset="0"/>
              </a:rPr>
              <a:t>1995-2019+</a:t>
            </a:r>
          </a:p>
          <a:p>
            <a:pPr lvl="2"/>
            <a:r>
              <a:rPr lang="en-US" sz="1700" dirty="0">
                <a:latin typeface="Calibri" panose="020F0502020204030204" pitchFamily="34" charset="0"/>
              </a:rPr>
              <a:t>Text documentation permits NLP/AI – key treatment information</a:t>
            </a:r>
          </a:p>
          <a:p>
            <a:pPr lvl="1"/>
            <a:r>
              <a:rPr lang="en-US" sz="1700" dirty="0">
                <a:latin typeface="Calibri" panose="020F0502020204030204" pitchFamily="34" charset="0"/>
              </a:rPr>
              <a:t>National Death Index (NDI)</a:t>
            </a:r>
          </a:p>
          <a:p>
            <a:pPr lvl="1"/>
            <a:r>
              <a:rPr lang="en-US" sz="1700" dirty="0">
                <a:latin typeface="Calibri" panose="020F0502020204030204" pitchFamily="34" charset="0"/>
              </a:rPr>
              <a:t>State vital records</a:t>
            </a:r>
          </a:p>
          <a:p>
            <a:pPr lvl="1"/>
            <a:r>
              <a:rPr lang="en-US" sz="1700" dirty="0">
                <a:latin typeface="Calibri" panose="020F0502020204030204" pitchFamily="34" charset="0"/>
              </a:rPr>
              <a:t>Lexis Nexis (linkage to be performed centrally not by state)</a:t>
            </a:r>
          </a:p>
          <a:p>
            <a:pPr lvl="2"/>
            <a:r>
              <a:rPr lang="en-US" sz="1700" dirty="0">
                <a:latin typeface="Calibri" panose="020F0502020204030204" pitchFamily="34" charset="0"/>
              </a:rPr>
              <a:t>Residential History (routinely biennially) – essential to perform longitudinal linkages</a:t>
            </a:r>
          </a:p>
          <a:p>
            <a:pPr lvl="2"/>
            <a:r>
              <a:rPr lang="en-US" sz="1700" dirty="0">
                <a:latin typeface="Calibri" panose="020F0502020204030204" pitchFamily="34" charset="0"/>
              </a:rPr>
              <a:t>Financial Toxicity – provide data to understand the impact of cancer on patients and families</a:t>
            </a:r>
          </a:p>
          <a:p>
            <a:pPr lvl="2"/>
            <a:r>
              <a:rPr lang="en-US" sz="1700" dirty="0">
                <a:latin typeface="Calibri" panose="020F0502020204030204" pitchFamily="34" charset="0"/>
              </a:rPr>
              <a:t>Social Determinants of Health –exploring impact on compliance with treatment, outcomes etc.</a:t>
            </a:r>
          </a:p>
          <a:p>
            <a:pPr lvl="1"/>
            <a:r>
              <a:rPr lang="en-US" sz="1700" dirty="0">
                <a:latin typeface="Calibri" panose="020F0502020204030204" pitchFamily="34" charset="0"/>
              </a:rPr>
              <a:t>Virtual Pooled Registry (VPR) </a:t>
            </a:r>
          </a:p>
          <a:p>
            <a:pPr lvl="2"/>
            <a:r>
              <a:rPr lang="en-US" sz="1800" dirty="0">
                <a:latin typeface="Calibri" panose="020F0502020204030204" pitchFamily="34" charset="0"/>
              </a:rPr>
              <a:t>Supports linkage across all cancer </a:t>
            </a:r>
            <a:r>
              <a:rPr lang="en-US" sz="1800" dirty="0" err="1">
                <a:latin typeface="Calibri" panose="020F0502020204030204" pitchFamily="34" charset="0"/>
              </a:rPr>
              <a:t>registrires</a:t>
            </a:r>
            <a:endParaRPr lang="en-US" sz="1800" dirty="0">
              <a:latin typeface="Calibri" panose="020F0502020204030204" pitchFamily="34" charset="0"/>
            </a:endParaRPr>
          </a:p>
          <a:p>
            <a:pPr lvl="2"/>
            <a:r>
              <a:rPr lang="en-US" sz="1700" dirty="0">
                <a:latin typeface="Calibri" panose="020F0502020204030204" pitchFamily="34" charset="0"/>
              </a:rPr>
              <a:t>Capture subsequent Cancers (Annual linkage with ALL registry in the US)</a:t>
            </a:r>
          </a:p>
        </p:txBody>
      </p:sp>
    </p:spTree>
    <p:extLst>
      <p:ext uri="{BB962C8B-B14F-4D97-AF65-F5344CB8AC3E}">
        <p14:creationId xmlns:p14="http://schemas.microsoft.com/office/powerpoint/2010/main" val="3508333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70A9A4BB-FCC6-4E17-9330-28B5953C4C6A}"/>
              </a:ext>
            </a:extLst>
          </p:cNvPr>
          <p:cNvSpPr>
            <a:spLocks noGrp="1"/>
          </p:cNvSpPr>
          <p:nvPr>
            <p:ph type="title"/>
          </p:nvPr>
        </p:nvSpPr>
        <p:spPr>
          <a:xfrm>
            <a:off x="841247" y="548640"/>
            <a:ext cx="3600861" cy="5431536"/>
          </a:xfrm>
        </p:spPr>
        <p:txBody>
          <a:bodyPr>
            <a:normAutofit/>
          </a:bodyPr>
          <a:lstStyle/>
          <a:p>
            <a:r>
              <a:rPr lang="en-US" sz="4800" dirty="0"/>
              <a:t>The National Childhood Cancer Registry Components </a:t>
            </a:r>
          </a:p>
        </p:txBody>
      </p:sp>
      <p:sp>
        <p:nvSpPr>
          <p:cNvPr id="1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190F935E-71A0-41D1-B458-D982100C0B07}"/>
              </a:ext>
            </a:extLst>
          </p:cNvPr>
          <p:cNvSpPr>
            <a:spLocks noGrp="1"/>
          </p:cNvSpPr>
          <p:nvPr>
            <p:ph idx="1"/>
          </p:nvPr>
        </p:nvSpPr>
        <p:spPr>
          <a:xfrm>
            <a:off x="5126418" y="552091"/>
            <a:ext cx="6627432" cy="6105884"/>
          </a:xfrm>
        </p:spPr>
        <p:txBody>
          <a:bodyPr anchor="ctr">
            <a:normAutofit lnSpcReduction="10000"/>
          </a:bodyPr>
          <a:lstStyle/>
          <a:p>
            <a:pPr marL="457200" lvl="1" indent="0">
              <a:buNone/>
            </a:pPr>
            <a:r>
              <a:rPr lang="en-US" sz="1800" dirty="0">
                <a:latin typeface="Calibri" panose="020F0502020204030204" pitchFamily="34" charset="0"/>
              </a:rPr>
              <a:t>Routinely link with external data sources via central linkage infrastructure </a:t>
            </a:r>
          </a:p>
          <a:p>
            <a:pPr lvl="1"/>
            <a:r>
              <a:rPr lang="en-US" sz="1800" b="1" i="1" dirty="0">
                <a:latin typeface="Calibri" panose="020F0502020204030204" pitchFamily="34" charset="0"/>
              </a:rPr>
              <a:t>Pharmacy Data</a:t>
            </a:r>
            <a:r>
              <a:rPr lang="en-US" sz="1800" dirty="0">
                <a:latin typeface="Calibri" panose="020F0502020204030204" pitchFamily="34" charset="0"/>
              </a:rPr>
              <a:t>– CVS/Walgreens/Riteaid (Real Time)/ PBM United Health Care</a:t>
            </a:r>
          </a:p>
          <a:p>
            <a:pPr lvl="1"/>
            <a:r>
              <a:rPr lang="en-US" sz="1800" b="1" i="1" dirty="0">
                <a:latin typeface="Calibri" panose="020F0502020204030204" pitchFamily="34" charset="0"/>
              </a:rPr>
              <a:t>Longitudinal Radiation oncology data </a:t>
            </a:r>
            <a:r>
              <a:rPr lang="en-US" sz="1800" dirty="0">
                <a:latin typeface="Calibri" panose="020F0502020204030204" pitchFamily="34" charset="0"/>
              </a:rPr>
              <a:t>acquisition </a:t>
            </a:r>
          </a:p>
          <a:p>
            <a:pPr lvl="2"/>
            <a:r>
              <a:rPr lang="en-US" sz="1800" dirty="0">
                <a:latin typeface="Calibri" panose="020F0502020204030204" pitchFamily="34" charset="0"/>
              </a:rPr>
              <a:t>Varian, Elekta </a:t>
            </a:r>
          </a:p>
          <a:p>
            <a:pPr lvl="2"/>
            <a:r>
              <a:rPr lang="en-US" sz="1800" dirty="0">
                <a:latin typeface="Calibri" panose="020F0502020204030204" pitchFamily="34" charset="0"/>
              </a:rPr>
              <a:t>Torunn Yock- agreed to routinely submit data for linkage with NCCR</a:t>
            </a:r>
          </a:p>
          <a:p>
            <a:pPr lvl="1"/>
            <a:r>
              <a:rPr lang="en-US" sz="1800" b="1" i="1" dirty="0">
                <a:latin typeface="Calibri" panose="020F0502020204030204" pitchFamily="34" charset="0"/>
              </a:rPr>
              <a:t>Claims data </a:t>
            </a:r>
            <a:r>
              <a:rPr lang="en-US" sz="1800" dirty="0">
                <a:latin typeface="Calibri" panose="020F0502020204030204" pitchFamily="34" charset="0"/>
              </a:rPr>
              <a:t>linkages (Treatment/Comorbidity)  </a:t>
            </a:r>
          </a:p>
          <a:p>
            <a:pPr lvl="2"/>
            <a:r>
              <a:rPr lang="en-US" sz="1800" dirty="0">
                <a:latin typeface="Calibri" panose="020F0502020204030204" pitchFamily="34" charset="0"/>
              </a:rPr>
              <a:t>United Health Care (linkage in process)</a:t>
            </a:r>
          </a:p>
          <a:p>
            <a:pPr lvl="2"/>
            <a:r>
              <a:rPr lang="en-US" sz="1800" dirty="0">
                <a:latin typeface="Calibri" panose="020F0502020204030204" pitchFamily="34" charset="0"/>
              </a:rPr>
              <a:t>Medicaid (goal)</a:t>
            </a:r>
          </a:p>
          <a:p>
            <a:pPr lvl="1"/>
            <a:r>
              <a:rPr lang="en-US" sz="1800" b="1" i="1" dirty="0">
                <a:latin typeface="Calibri" panose="020F0502020204030204" pitchFamily="34" charset="0"/>
              </a:rPr>
              <a:t>Radiology reports + images </a:t>
            </a:r>
            <a:r>
              <a:rPr lang="en-US" sz="1800" dirty="0">
                <a:latin typeface="Calibri" panose="020F0502020204030204" pitchFamily="34" charset="0"/>
              </a:rPr>
              <a:t>(case finding/ recurrence)</a:t>
            </a:r>
            <a:endParaRPr lang="en-US" sz="1800" b="1" i="1" dirty="0">
              <a:latin typeface="Calibri" panose="020F0502020204030204" pitchFamily="34" charset="0"/>
            </a:endParaRPr>
          </a:p>
          <a:p>
            <a:pPr lvl="2"/>
            <a:r>
              <a:rPr lang="en-US" sz="1800" dirty="0">
                <a:latin typeface="Calibri" panose="020F0502020204030204" pitchFamily="34" charset="0"/>
              </a:rPr>
              <a:t>Ambra Health (radiology data exchange platform with significant  pediatric facility penetration)</a:t>
            </a:r>
          </a:p>
          <a:p>
            <a:pPr lvl="2"/>
            <a:r>
              <a:rPr lang="en-US" sz="1800" dirty="0">
                <a:latin typeface="Calibri" panose="020F0502020204030204" pitchFamily="34" charset="0"/>
              </a:rPr>
              <a:t>AIM</a:t>
            </a:r>
          </a:p>
          <a:p>
            <a:pPr lvl="1"/>
            <a:r>
              <a:rPr lang="en-US" sz="1800" b="1" i="1" dirty="0">
                <a:latin typeface="Calibri" panose="020F0502020204030204" pitchFamily="34" charset="0"/>
              </a:rPr>
              <a:t>Genomic Data</a:t>
            </a:r>
          </a:p>
          <a:p>
            <a:pPr lvl="2"/>
            <a:r>
              <a:rPr lang="en-US" sz="1800" dirty="0">
                <a:latin typeface="Calibri" panose="020F0502020204030204" pitchFamily="34" charset="0"/>
              </a:rPr>
              <a:t>In discussions with FMI, Caris </a:t>
            </a:r>
          </a:p>
          <a:p>
            <a:pPr lvl="2"/>
            <a:r>
              <a:rPr lang="en-US" sz="1800" dirty="0">
                <a:latin typeface="Calibri" panose="020F0502020204030204" pitchFamily="34" charset="0"/>
              </a:rPr>
              <a:t>Individual biomarkers available from pathology report</a:t>
            </a:r>
          </a:p>
          <a:p>
            <a:pPr lvl="2"/>
            <a:r>
              <a:rPr lang="en-US" sz="1800" dirty="0">
                <a:latin typeface="Calibri" panose="020F0502020204030204" pitchFamily="34" charset="0"/>
              </a:rPr>
              <a:t>Goal- Link with federated genomic data in the ecosystem (St Jude Cloud, Project Every Child, New NCI supported genomic testing initiative)</a:t>
            </a:r>
          </a:p>
        </p:txBody>
      </p:sp>
    </p:spTree>
    <p:extLst>
      <p:ext uri="{BB962C8B-B14F-4D97-AF65-F5344CB8AC3E}">
        <p14:creationId xmlns:p14="http://schemas.microsoft.com/office/powerpoint/2010/main" val="4034850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3B750-6697-4D0A-933A-8ABDA532F1F2}"/>
              </a:ext>
            </a:extLst>
          </p:cNvPr>
          <p:cNvSpPr>
            <a:spLocks noGrp="1"/>
          </p:cNvSpPr>
          <p:nvPr>
            <p:ph type="ctrTitle"/>
          </p:nvPr>
        </p:nvSpPr>
        <p:spPr>
          <a:xfrm>
            <a:off x="847288" y="2423160"/>
            <a:ext cx="10430311" cy="1828800"/>
          </a:xfrm>
        </p:spPr>
        <p:txBody>
          <a:bodyPr/>
          <a:lstStyle/>
          <a:p>
            <a:r>
              <a:rPr lang="en-US" sz="4000" dirty="0">
                <a:solidFill>
                  <a:schemeClr val="accent6"/>
                </a:solidFill>
              </a:rPr>
              <a:t>Working Groups to support NCCR development</a:t>
            </a:r>
          </a:p>
        </p:txBody>
      </p:sp>
    </p:spTree>
    <p:extLst>
      <p:ext uri="{BB962C8B-B14F-4D97-AF65-F5344CB8AC3E}">
        <p14:creationId xmlns:p14="http://schemas.microsoft.com/office/powerpoint/2010/main" val="99476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dirty="0"/>
          </a:p>
        </p:txBody>
      </p:sp>
      <p:sp>
        <p:nvSpPr>
          <p:cNvPr id="3" name="Title 2">
            <a:extLst>
              <a:ext uri="{FF2B5EF4-FFF2-40B4-BE49-F238E27FC236}">
                <a16:creationId xmlns:a16="http://schemas.microsoft.com/office/drawing/2014/main" id="{7A6CF418-C1F9-49F1-9F04-00D83143A20A}"/>
              </a:ext>
            </a:extLst>
          </p:cNvPr>
          <p:cNvSpPr>
            <a:spLocks noGrp="1"/>
          </p:cNvSpPr>
          <p:nvPr>
            <p:ph type="title"/>
          </p:nvPr>
        </p:nvSpPr>
        <p:spPr>
          <a:xfrm>
            <a:off x="841246" y="673770"/>
            <a:ext cx="3644489" cy="2414488"/>
          </a:xfrm>
        </p:spPr>
        <p:txBody>
          <a:bodyPr anchor="t">
            <a:normAutofit/>
          </a:bodyPr>
          <a:lstStyle/>
          <a:p>
            <a:r>
              <a:rPr lang="en-US" sz="4200" dirty="0">
                <a:solidFill>
                  <a:srgbClr val="FFFFFF"/>
                </a:solidFill>
                <a:latin typeface="Calibri" panose="020F0502020204030204" pitchFamily="34" charset="0"/>
              </a:rPr>
              <a:t>Supported by multiple Working Groups</a:t>
            </a:r>
          </a:p>
        </p:txBody>
      </p:sp>
      <p:sp>
        <p:nvSpPr>
          <p:cNvPr id="4" name="Content Placeholder 3">
            <a:extLst>
              <a:ext uri="{FF2B5EF4-FFF2-40B4-BE49-F238E27FC236}">
                <a16:creationId xmlns:a16="http://schemas.microsoft.com/office/drawing/2014/main" id="{5FB0C908-BD18-44C0-B182-A6D95F89D9B1}"/>
              </a:ext>
            </a:extLst>
          </p:cNvPr>
          <p:cNvSpPr>
            <a:spLocks noGrp="1"/>
          </p:cNvSpPr>
          <p:nvPr>
            <p:ph idx="1"/>
          </p:nvPr>
        </p:nvSpPr>
        <p:spPr>
          <a:xfrm>
            <a:off x="6095999" y="882315"/>
            <a:ext cx="5762626" cy="5294647"/>
          </a:xfrm>
        </p:spPr>
        <p:txBody>
          <a:bodyPr>
            <a:normAutofit fontScale="92500" lnSpcReduction="10000"/>
          </a:bodyPr>
          <a:lstStyle/>
          <a:p>
            <a:r>
              <a:rPr lang="en-US" sz="2400" dirty="0">
                <a:latin typeface="Calibri" panose="020F0502020204030204" pitchFamily="34" charset="0"/>
              </a:rPr>
              <a:t>Meta-Data </a:t>
            </a:r>
          </a:p>
          <a:p>
            <a:pPr lvl="1"/>
            <a:r>
              <a:rPr lang="en-US" dirty="0">
                <a:latin typeface="Calibri" panose="020F0502020204030204" pitchFamily="34" charset="0"/>
              </a:rPr>
              <a:t>Harmonizing  existing and recommending new data</a:t>
            </a:r>
          </a:p>
          <a:p>
            <a:r>
              <a:rPr lang="en-US" sz="2400" dirty="0">
                <a:latin typeface="Calibri" panose="020F0502020204030204" pitchFamily="34" charset="0"/>
              </a:rPr>
              <a:t>Data Access &amp; Release</a:t>
            </a:r>
          </a:p>
          <a:p>
            <a:pPr lvl="1"/>
            <a:r>
              <a:rPr lang="en-US" dirty="0">
                <a:latin typeface="Calibri" panose="020F0502020204030204" pitchFamily="34" charset="0"/>
              </a:rPr>
              <a:t>Developing processes for appropriate data release</a:t>
            </a:r>
          </a:p>
          <a:p>
            <a:r>
              <a:rPr lang="en-US" sz="2400" dirty="0">
                <a:latin typeface="Calibri" panose="020F0502020204030204" pitchFamily="34" charset="0"/>
              </a:rPr>
              <a:t>Data Products</a:t>
            </a:r>
          </a:p>
          <a:p>
            <a:pPr lvl="1"/>
            <a:r>
              <a:rPr lang="en-US" dirty="0">
                <a:latin typeface="Calibri" panose="020F0502020204030204" pitchFamily="34" charset="0"/>
              </a:rPr>
              <a:t>Informing key analyses and data sets</a:t>
            </a:r>
          </a:p>
          <a:p>
            <a:r>
              <a:rPr lang="en-US" sz="2400" dirty="0">
                <a:latin typeface="Calibri" panose="020F0502020204030204" pitchFamily="34" charset="0"/>
              </a:rPr>
              <a:t>Genomics and Biospecimens</a:t>
            </a:r>
          </a:p>
          <a:p>
            <a:pPr lvl="1"/>
            <a:r>
              <a:rPr lang="en-US" dirty="0">
                <a:latin typeface="Calibri" panose="020F0502020204030204" pitchFamily="34" charset="0"/>
              </a:rPr>
              <a:t>Recommending methods for including existing genomic data and methods for biospecimen processing</a:t>
            </a:r>
          </a:p>
          <a:p>
            <a:r>
              <a:rPr lang="en-US" sz="2400" dirty="0">
                <a:latin typeface="Calibri" panose="020F0502020204030204" pitchFamily="34" charset="0"/>
              </a:rPr>
              <a:t>A broad general/scientific working group </a:t>
            </a:r>
          </a:p>
          <a:p>
            <a:pPr lvl="1"/>
            <a:r>
              <a:rPr lang="en-US" dirty="0">
                <a:latin typeface="Calibri" panose="020F0502020204030204" pitchFamily="34" charset="0"/>
              </a:rPr>
              <a:t>Including clinicians, epidemiologists, advocates </a:t>
            </a:r>
          </a:p>
          <a:p>
            <a:pPr lvl="1"/>
            <a:r>
              <a:rPr lang="en-US" dirty="0">
                <a:latin typeface="Calibri" panose="020F0502020204030204" pitchFamily="34" charset="0"/>
              </a:rPr>
              <a:t>from cancer centers, registries </a:t>
            </a:r>
          </a:p>
          <a:p>
            <a:endParaRPr lang="en-US" sz="2400" dirty="0">
              <a:latin typeface="Calibri" panose="020F0502020204030204" pitchFamily="34" charset="0"/>
            </a:endParaRPr>
          </a:p>
        </p:txBody>
      </p:sp>
    </p:spTree>
    <p:extLst>
      <p:ext uri="{BB962C8B-B14F-4D97-AF65-F5344CB8AC3E}">
        <p14:creationId xmlns:p14="http://schemas.microsoft.com/office/powerpoint/2010/main" val="3529479046"/>
      </p:ext>
    </p:extLst>
  </p:cSld>
  <p:clrMapOvr>
    <a:masterClrMapping/>
  </p:clrMapOvr>
</p:sld>
</file>

<file path=ppt/theme/theme1.xml><?xml version="1.0" encoding="utf-8"?>
<a:theme xmlns:a="http://schemas.openxmlformats.org/drawingml/2006/main" name="bsa presentation draft 12_ 11_10_15">
  <a:themeElements>
    <a:clrScheme name="NCI Red">
      <a:dk1>
        <a:sysClr val="windowText" lastClr="000000"/>
      </a:dk1>
      <a:lt1>
        <a:srgbClr val="000000"/>
      </a:lt1>
      <a:dk2>
        <a:srgbClr val="7F7F7F"/>
      </a:dk2>
      <a:lt2>
        <a:srgbClr val="EEECE1"/>
      </a:lt2>
      <a:accent1>
        <a:srgbClr val="000000"/>
      </a:accent1>
      <a:accent2>
        <a:srgbClr val="7F7F7F"/>
      </a:accent2>
      <a:accent3>
        <a:srgbClr val="A5A5A5"/>
      </a:accent3>
      <a:accent4>
        <a:srgbClr val="D8D8D8"/>
      </a:accent4>
      <a:accent5>
        <a:srgbClr val="F2F2F2"/>
      </a:accent5>
      <a:accent6>
        <a:srgbClr val="FFFFFF"/>
      </a:accent6>
      <a:hlink>
        <a:srgbClr val="E31836"/>
      </a:hlink>
      <a:folHlink>
        <a:srgbClr val="A5A5A5"/>
      </a:folHlink>
    </a:clrScheme>
    <a:fontScheme name="SRP Font">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NCI PPT Template 16x9 WHITE">
  <a:themeElements>
    <a:clrScheme name="NCI Colors Theme">
      <a:dk1>
        <a:srgbClr val="606060"/>
      </a:dk1>
      <a:lt1>
        <a:srgbClr val="FFFFFF"/>
      </a:lt1>
      <a:dk2>
        <a:srgbClr val="BB0E3D"/>
      </a:dk2>
      <a:lt2>
        <a:srgbClr val="FFFFFF"/>
      </a:lt2>
      <a:accent1>
        <a:srgbClr val="BB0E3D"/>
      </a:accent1>
      <a:accent2>
        <a:srgbClr val="606060"/>
      </a:accent2>
      <a:accent3>
        <a:srgbClr val="123E57"/>
      </a:accent3>
      <a:accent4>
        <a:srgbClr val="2A71A5"/>
      </a:accent4>
      <a:accent5>
        <a:srgbClr val="178DA9"/>
      </a:accent5>
      <a:accent6>
        <a:srgbClr val="009999"/>
      </a:accent6>
      <a:hlink>
        <a:srgbClr val="3F54C9"/>
      </a:hlink>
      <a:folHlink>
        <a:srgbClr val="60606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82234CFCADEC4781492B0245941B3D" ma:contentTypeVersion="8" ma:contentTypeDescription="Create a new document." ma:contentTypeScope="" ma:versionID="9645015943353dfac4623e7125123b42">
  <xsd:schema xmlns:xsd="http://www.w3.org/2001/XMLSchema" xmlns:xs="http://www.w3.org/2001/XMLSchema" xmlns:p="http://schemas.microsoft.com/office/2006/metadata/properties" xmlns:ns2="0f445d48-f5dd-4696-ba16-7766ed970f15" xmlns:ns3="9ce50b0f-2423-4929-9f50-4fe8e7f79deb" targetNamespace="http://schemas.microsoft.com/office/2006/metadata/properties" ma:root="true" ma:fieldsID="18932721fe931b78c56005a5f8ab6ede" ns2:_="" ns3:_="">
    <xsd:import namespace="0f445d48-f5dd-4696-ba16-7766ed970f15"/>
    <xsd:import namespace="9ce50b0f-2423-4929-9f50-4fe8e7f79de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445d48-f5dd-4696-ba16-7766ed970f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e50b0f-2423-4929-9f50-4fe8e7f79de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A6CA6EF-DC45-4B34-B822-5401669DC317}"/>
</file>

<file path=customXml/itemProps2.xml><?xml version="1.0" encoding="utf-8"?>
<ds:datastoreItem xmlns:ds="http://schemas.openxmlformats.org/officeDocument/2006/customXml" ds:itemID="{96F0892E-DE3E-4F60-8C28-AD226532447A}"/>
</file>

<file path=customXml/itemProps3.xml><?xml version="1.0" encoding="utf-8"?>
<ds:datastoreItem xmlns:ds="http://schemas.openxmlformats.org/officeDocument/2006/customXml" ds:itemID="{2679D81B-9087-4951-B932-9FFC9BA468B8}"/>
</file>

<file path=docProps/app.xml><?xml version="1.0" encoding="utf-8"?>
<Properties xmlns="http://schemas.openxmlformats.org/officeDocument/2006/extended-properties" xmlns:vt="http://schemas.openxmlformats.org/officeDocument/2006/docPropsVTypes">
  <TotalTime>607</TotalTime>
  <Words>2298</Words>
  <Application>Microsoft Office PowerPoint</Application>
  <PresentationFormat>Widescreen</PresentationFormat>
  <Paragraphs>334</Paragraphs>
  <Slides>27</Slides>
  <Notes>1</Notes>
  <HiddenSlides>0</HiddenSlides>
  <MMClips>0</MMClips>
  <ScaleCrop>false</ScaleCrop>
  <HeadingPairs>
    <vt:vector size="8" baseType="variant">
      <vt:variant>
        <vt:lpstr>Fonts Used</vt:lpstr>
      </vt:variant>
      <vt:variant>
        <vt:i4>8</vt:i4>
      </vt:variant>
      <vt:variant>
        <vt:lpstr>Theme</vt:lpstr>
      </vt:variant>
      <vt:variant>
        <vt:i4>5</vt:i4>
      </vt:variant>
      <vt:variant>
        <vt:lpstr>Embedded OLE Servers</vt:lpstr>
      </vt:variant>
      <vt:variant>
        <vt:i4>1</vt:i4>
      </vt:variant>
      <vt:variant>
        <vt:lpstr>Slide Titles</vt:lpstr>
      </vt:variant>
      <vt:variant>
        <vt:i4>27</vt:i4>
      </vt:variant>
    </vt:vector>
  </HeadingPairs>
  <TitlesOfParts>
    <vt:vector size="41" baseType="lpstr">
      <vt:lpstr>SapientCentroSlab-Light</vt:lpstr>
      <vt:lpstr>Arial</vt:lpstr>
      <vt:lpstr>Calibri</vt:lpstr>
      <vt:lpstr>Calibri Light</vt:lpstr>
      <vt:lpstr>Courier New</vt:lpstr>
      <vt:lpstr>Franklin Gothic Book</vt:lpstr>
      <vt:lpstr>Franklin Gothic Medium</vt:lpstr>
      <vt:lpstr>Wingdings</vt:lpstr>
      <vt:lpstr>bsa presentation draft 12_ 11_10_15</vt:lpstr>
      <vt:lpstr>1_Office Theme</vt:lpstr>
      <vt:lpstr>2_Office Theme</vt:lpstr>
      <vt:lpstr>Office Theme</vt:lpstr>
      <vt:lpstr>NCI PPT Template 16x9 WHITE</vt:lpstr>
      <vt:lpstr>Worksheet</vt:lpstr>
      <vt:lpstr>Overview of the National Childhood Cancer Registry (NCCR)</vt:lpstr>
      <vt:lpstr>NCCR Purpose</vt:lpstr>
      <vt:lpstr>COG coverage assessment– Next steps</vt:lpstr>
      <vt:lpstr>National Childhood Cancer Registry: </vt:lpstr>
      <vt:lpstr>Initial Registry Participation (70% of US childhood cancers)</vt:lpstr>
      <vt:lpstr>The National Childhood Cancer Registry Components</vt:lpstr>
      <vt:lpstr>The National Childhood Cancer Registry Components </vt:lpstr>
      <vt:lpstr>Working Groups to support NCCR development</vt:lpstr>
      <vt:lpstr>Supported by multiple Working Groups</vt:lpstr>
      <vt:lpstr>NCCR Central Repository Process</vt:lpstr>
      <vt:lpstr>PowerPoint Presentation</vt:lpstr>
      <vt:lpstr>Data Flow from Cancer Centers to the NCCR</vt:lpstr>
      <vt:lpstr>Flow Diagram for SEER and NPCR data submission to NCCR</vt:lpstr>
      <vt:lpstr>Other special NCCR Projects</vt:lpstr>
      <vt:lpstr>Digital Pathology Images (Whole Slide Imaging Project)</vt:lpstr>
      <vt:lpstr>ORNL- Department of Energy Collaboration</vt:lpstr>
      <vt:lpstr>Thank you</vt:lpstr>
      <vt:lpstr>COG coverage – preliminary analysis (SEER 1995-2017) aged &lt;19 SEER</vt:lpstr>
      <vt:lpstr>NCCR Participants – Data and Collaborators</vt:lpstr>
      <vt:lpstr>NCCR Participants – Data and Collaborators</vt:lpstr>
      <vt:lpstr>Cancer Center Supplements</vt:lpstr>
      <vt:lpstr>Common Data Types from supplements for NCCR</vt:lpstr>
      <vt:lpstr>NCCR linkage line up and timeline</vt:lpstr>
      <vt:lpstr>NCCR Working Groups</vt:lpstr>
      <vt:lpstr>NCCR Working Groups</vt:lpstr>
      <vt:lpstr>NCCR Data Products Schematic -DRAFT</vt:lpstr>
      <vt:lpstr>Radiology reporting for Case finding and Identification of Recurrent Metastatic disease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the National Childhood Cancer Registry (NCCR)</dc:title>
  <dc:creator>Penberthy, Lynne (NIH/NCI) [E]</dc:creator>
  <cp:lastModifiedBy>Penberthy, Lynne (NIH/NCI) [E]</cp:lastModifiedBy>
  <cp:revision>23</cp:revision>
  <dcterms:created xsi:type="dcterms:W3CDTF">2021-02-03T14:30:40Z</dcterms:created>
  <dcterms:modified xsi:type="dcterms:W3CDTF">2021-02-08T13:37:06Z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0x0101001682234CFCADEC4781492B0245941B3D</vt:lpwstr>
  </property>
</Properties>
</file>