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6"/>
  </p:notesMasterIdLst>
  <p:handoutMasterIdLst>
    <p:handoutMasterId r:id="rId17"/>
  </p:handoutMasterIdLst>
  <p:sldIdLst>
    <p:sldId id="308" r:id="rId2"/>
    <p:sldId id="4581" r:id="rId3"/>
    <p:sldId id="3481" r:id="rId4"/>
    <p:sldId id="4608" r:id="rId5"/>
    <p:sldId id="4648" r:id="rId6"/>
    <p:sldId id="4622" r:id="rId7"/>
    <p:sldId id="4631" r:id="rId8"/>
    <p:sldId id="4641" r:id="rId9"/>
    <p:sldId id="4643" r:id="rId10"/>
    <p:sldId id="4618" r:id="rId11"/>
    <p:sldId id="4616" r:id="rId12"/>
    <p:sldId id="4621" r:id="rId13"/>
    <p:sldId id="310" r:id="rId14"/>
    <p:sldId id="4624" r:id="rId15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D1B31E7-3EC2-4EFB-B921-5875F7FE031C}">
          <p14:sldIdLst>
            <p14:sldId id="308"/>
            <p14:sldId id="4581"/>
            <p14:sldId id="3481"/>
            <p14:sldId id="4608"/>
            <p14:sldId id="4648"/>
            <p14:sldId id="4622"/>
            <p14:sldId id="4631"/>
            <p14:sldId id="4641"/>
            <p14:sldId id="4643"/>
            <p14:sldId id="4618"/>
            <p14:sldId id="4616"/>
            <p14:sldId id="4621"/>
            <p14:sldId id="310"/>
          </p14:sldIdLst>
        </p14:section>
        <p14:section name="Old/Removed Slides" id="{94EAED81-EE84-46A2-889D-6BCFE0E8C55C}">
          <p14:sldIdLst>
            <p14:sldId id="46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nny" initials="B" lastIdx="18" clrIdx="0">
    <p:extLst>
      <p:ext uri="{19B8F6BF-5375-455C-9EA6-DF929625EA0E}">
        <p15:presenceInfo xmlns:p15="http://schemas.microsoft.com/office/powerpoint/2012/main" userId="S::sheppardba@nih.gov::4e4556b8-bc46-4fb8-96f5-67148f0f9e2e" providerId="AD"/>
      </p:ext>
    </p:extLst>
  </p:cmAuthor>
  <p:cmAuthor id="2" name="Kerlavage, Anthony (NIH/NCI) [E]" initials="KA([" lastIdx="7" clrIdx="1">
    <p:extLst>
      <p:ext uri="{19B8F6BF-5375-455C-9EA6-DF929625EA0E}">
        <p15:presenceInfo xmlns:p15="http://schemas.microsoft.com/office/powerpoint/2012/main" userId="S::kerlavagear@nih.gov::f2fc759d-27a7-45f6-85e8-40a1f5af7419" providerId="AD"/>
      </p:ext>
    </p:extLst>
  </p:cmAuthor>
  <p:cmAuthor id="3" name="Warren A Kibbe, Ph.D." initials="WAKP" lastIdx="9" clrIdx="2">
    <p:extLst>
      <p:ext uri="{19B8F6BF-5375-455C-9EA6-DF929625EA0E}">
        <p15:presenceInfo xmlns:p15="http://schemas.microsoft.com/office/powerpoint/2012/main" userId="Warren A Kibbe, Ph.D." providerId="None"/>
      </p:ext>
    </p:extLst>
  </p:cmAuthor>
  <p:cmAuthor id="4" name="Lubenow, Anne (NIH/NCI) [E]" initials="LA([" lastIdx="1" clrIdx="3">
    <p:extLst>
      <p:ext uri="{19B8F6BF-5375-455C-9EA6-DF929625EA0E}">
        <p15:presenceInfo xmlns:p15="http://schemas.microsoft.com/office/powerpoint/2012/main" userId="S::lubenowa@nih.gov::bf5b3f41-29d4-462d-bde8-ed956f29cd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255A5"/>
    <a:srgbClr val="DCD9EB"/>
    <a:srgbClr val="2A5DA5"/>
    <a:srgbClr val="7F7F7F"/>
    <a:srgbClr val="6C6C6C"/>
    <a:srgbClr val="E8E8E8"/>
    <a:srgbClr val="F2F2F2"/>
    <a:srgbClr val="4C4C4C"/>
    <a:srgbClr val="56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42" autoAdjust="0"/>
    <p:restoredTop sz="90272" autoAdjust="0"/>
  </p:normalViewPr>
  <p:slideViewPr>
    <p:cSldViewPr snapToGrid="0" snapToObjects="1">
      <p:cViewPr varScale="1">
        <p:scale>
          <a:sx n="147" d="100"/>
          <a:sy n="147" d="100"/>
        </p:scale>
        <p:origin x="84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2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BAE2A0-926A-4CE7-81CE-C6701D88944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6CEBF44-F989-4ABD-8BA5-D0622EE9674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Types of Data for Collection and Aggregation</a:t>
          </a:r>
        </a:p>
      </dgm:t>
    </dgm:pt>
    <dgm:pt modelId="{235007AE-E455-434D-A39B-0B288939D67A}" type="parTrans" cxnId="{2E592E25-A760-44E8-A690-9C1D8621BB7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9E0342C8-6866-4223-9553-7B6A87496F8A}" type="sibTrans" cxnId="{2E592E25-A760-44E8-A690-9C1D8621BB7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742B1B94-76D4-4DC9-A2F5-54F3645B4B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dirty="0">
              <a:solidFill>
                <a:schemeClr val="tx1">
                  <a:lumMod val="50000"/>
                </a:schemeClr>
              </a:solidFill>
            </a:rPr>
            <a:t>Landscape of Pediatric/AYA Cancer Research Data &amp; Needs Analysis</a:t>
          </a:r>
        </a:p>
      </dgm:t>
    </dgm:pt>
    <dgm:pt modelId="{9E7CDDCE-CD77-4446-9CE9-88B8025342A1}" type="parTrans" cxnId="{D93FA0DB-3EBB-48DA-9779-9FE83E25B5CF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C1556400-B728-4B3E-937E-9255CB844240}" type="sibTrans" cxnId="{D93FA0DB-3EBB-48DA-9779-9FE83E25B5CF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4B7D8AFC-7382-403D-899B-F2649545A06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Potential Barriers to Progress</a:t>
          </a:r>
        </a:p>
      </dgm:t>
    </dgm:pt>
    <dgm:pt modelId="{E06DF232-5828-482E-A2B4-589C7395436B}" type="parTrans" cxnId="{13DE38FC-5E18-4BF6-9E7E-076724C8F051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D7C8B667-8EF7-4B2C-86F7-4F11818C6177}" type="sibTrans" cxnId="{13DE38FC-5E18-4BF6-9E7E-076724C8F051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CF6ABBF9-52E6-45A6-9D34-071EAC76C8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Generating New Data</a:t>
          </a:r>
        </a:p>
      </dgm:t>
    </dgm:pt>
    <dgm:pt modelId="{EBBCFBED-BD07-429D-8B4A-F86D82F1D8E5}" type="parTrans" cxnId="{C34DCA74-B7EE-40A7-B1CA-FE268B06FDDE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9E576575-5C32-4DA8-BE33-E3873F6140EC}" type="sibTrans" cxnId="{C34DCA74-B7EE-40A7-B1CA-FE268B06FDDE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1A5D17E5-DA96-4EE5-8DC8-5E93C425E90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Distinction Between Research &amp; Clinical Data</a:t>
          </a:r>
        </a:p>
      </dgm:t>
    </dgm:pt>
    <dgm:pt modelId="{C06E15BD-8A3C-49B6-8DD1-15368B4C81DE}" type="parTrans" cxnId="{4B8B1FD6-8294-4081-BD54-633E3F765E7F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2F17DC3E-D22F-44CC-BC4B-4F8C3642661D}" type="sibTrans" cxnId="{4B8B1FD6-8294-4081-BD54-633E3F765E7F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B46DB7C5-5B12-4119-A80A-C8B693B81C7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Engaging Diverse Array of Stakeholders for Input</a:t>
          </a:r>
        </a:p>
      </dgm:t>
    </dgm:pt>
    <dgm:pt modelId="{4F56977A-2A8E-4486-9822-FC057544710A}" type="parTrans" cxnId="{38F1B48B-16AA-45C7-93FB-BB5B00AE459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5A7AFEA7-6ACD-45FD-A79A-1A9EAE8AC262}" type="sibTrans" cxnId="{38F1B48B-16AA-45C7-93FB-BB5B00AE459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22B9226C-2AF0-4D81-977E-861544E1868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>
                  <a:lumMod val="50000"/>
                </a:schemeClr>
              </a:solidFill>
            </a:rPr>
            <a:t>Potential Opportunities for Transformative Discoveries</a:t>
          </a:r>
        </a:p>
      </dgm:t>
    </dgm:pt>
    <dgm:pt modelId="{A1E6D391-869E-465A-8257-AC2F63BC1237}" type="parTrans" cxnId="{391407F0-5A06-4D82-BF42-2A6DBB053AA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56F40230-EE81-4F50-9CF8-284792FED2E5}" type="sibTrans" cxnId="{391407F0-5A06-4D82-BF42-2A6DBB053AA7}">
      <dgm:prSet/>
      <dgm:spPr/>
      <dgm:t>
        <a:bodyPr/>
        <a:lstStyle/>
        <a:p>
          <a:endParaRPr lang="en-US" sz="2000">
            <a:solidFill>
              <a:schemeClr val="tx1">
                <a:lumMod val="50000"/>
              </a:schemeClr>
            </a:solidFill>
          </a:endParaRPr>
        </a:p>
      </dgm:t>
    </dgm:pt>
    <dgm:pt modelId="{F380E91B-F859-455C-B9E4-970969F374C2}" type="pres">
      <dgm:prSet presAssocID="{BCBAE2A0-926A-4CE7-81CE-C6701D88944C}" presName="root" presStyleCnt="0">
        <dgm:presLayoutVars>
          <dgm:dir/>
          <dgm:resizeHandles val="exact"/>
        </dgm:presLayoutVars>
      </dgm:prSet>
      <dgm:spPr/>
    </dgm:pt>
    <dgm:pt modelId="{99D80129-0361-49A9-8B0A-64C163AEF3DE}" type="pres">
      <dgm:prSet presAssocID="{742B1B94-76D4-4DC9-A2F5-54F3645B4B13}" presName="compNode" presStyleCnt="0"/>
      <dgm:spPr/>
    </dgm:pt>
    <dgm:pt modelId="{2DF15F0C-BD54-4138-AAC0-6DAA2202D9AA}" type="pres">
      <dgm:prSet presAssocID="{742B1B94-76D4-4DC9-A2F5-54F3645B4B13}" presName="bgRect" presStyleLbl="bgShp" presStyleIdx="0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CFDDFF3F-AD8C-4FCE-B89D-ED7CEA974489}" type="pres">
      <dgm:prSet presAssocID="{742B1B94-76D4-4DC9-A2F5-54F3645B4B13}" presName="iconRect" presStyleLbl="node1" presStyleIdx="0" presStyleCnt="7" custScaleX="119747" custScaleY="13819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6000" r="-6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EB4E5334-029F-488C-83E6-008EA168225C}" type="pres">
      <dgm:prSet presAssocID="{742B1B94-76D4-4DC9-A2F5-54F3645B4B13}" presName="spaceRect" presStyleCnt="0"/>
      <dgm:spPr/>
    </dgm:pt>
    <dgm:pt modelId="{7FB4AB67-51BF-424F-9DDE-CAE0D028D32F}" type="pres">
      <dgm:prSet presAssocID="{742B1B94-76D4-4DC9-A2F5-54F3645B4B13}" presName="parTx" presStyleLbl="revTx" presStyleIdx="0" presStyleCnt="7" custScaleX="101574">
        <dgm:presLayoutVars>
          <dgm:chMax val="0"/>
          <dgm:chPref val="0"/>
        </dgm:presLayoutVars>
      </dgm:prSet>
      <dgm:spPr/>
    </dgm:pt>
    <dgm:pt modelId="{A90125BE-06F9-4A02-849E-1E1474172A1B}" type="pres">
      <dgm:prSet presAssocID="{C1556400-B728-4B3E-937E-9255CB844240}" presName="sibTrans" presStyleCnt="0"/>
      <dgm:spPr/>
    </dgm:pt>
    <dgm:pt modelId="{0F8CDA58-004A-4CBD-A142-326BA376F983}" type="pres">
      <dgm:prSet presAssocID="{06CEBF44-F989-4ABD-8BA5-D0622EE96744}" presName="compNode" presStyleCnt="0"/>
      <dgm:spPr/>
    </dgm:pt>
    <dgm:pt modelId="{8976AEF2-612A-408B-936F-D310E5DB35A7}" type="pres">
      <dgm:prSet presAssocID="{06CEBF44-F989-4ABD-8BA5-D0622EE96744}" presName="bgRect" presStyleLbl="bgShp" presStyleIdx="1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18C9D623-37B4-4411-B507-F66816FDE81D}" type="pres">
      <dgm:prSet presAssocID="{06CEBF44-F989-4ABD-8BA5-D0622EE96744}" presName="iconRect" presStyleLbl="node1" presStyleIdx="1" presStyleCnt="7" custScaleX="191181" custScaleY="17750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bric Report Library"/>
        </a:ext>
      </dgm:extLst>
    </dgm:pt>
    <dgm:pt modelId="{8867DB7C-A91D-4E50-8D1E-5F0823B819BB}" type="pres">
      <dgm:prSet presAssocID="{06CEBF44-F989-4ABD-8BA5-D0622EE96744}" presName="spaceRect" presStyleCnt="0"/>
      <dgm:spPr/>
    </dgm:pt>
    <dgm:pt modelId="{AD8A94F0-60B7-4D65-A45D-6AA0DC2E65DC}" type="pres">
      <dgm:prSet presAssocID="{06CEBF44-F989-4ABD-8BA5-D0622EE96744}" presName="parTx" presStyleLbl="revTx" presStyleIdx="1" presStyleCnt="7">
        <dgm:presLayoutVars>
          <dgm:chMax val="0"/>
          <dgm:chPref val="0"/>
        </dgm:presLayoutVars>
      </dgm:prSet>
      <dgm:spPr/>
    </dgm:pt>
    <dgm:pt modelId="{D80D66B8-4718-47E6-A261-88C228101303}" type="pres">
      <dgm:prSet presAssocID="{9E0342C8-6866-4223-9553-7B6A87496F8A}" presName="sibTrans" presStyleCnt="0"/>
      <dgm:spPr/>
    </dgm:pt>
    <dgm:pt modelId="{39DE4054-2B9B-48FE-A3F7-56291D8E71B2}" type="pres">
      <dgm:prSet presAssocID="{4B7D8AFC-7382-403D-899B-F2649545A064}" presName="compNode" presStyleCnt="0"/>
      <dgm:spPr/>
    </dgm:pt>
    <dgm:pt modelId="{D9BB0B4D-827C-48B7-9DF6-D2AA9F3E4E06}" type="pres">
      <dgm:prSet presAssocID="{4B7D8AFC-7382-403D-899B-F2649545A064}" presName="bgRect" presStyleLbl="bgShp" presStyleIdx="2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08ACA7EE-B974-4D71-B801-0FFBB33EE3D7}" type="pres">
      <dgm:prSet presAssocID="{4B7D8AFC-7382-403D-899B-F2649545A064}" presName="iconRect" presStyleLbl="node1" presStyleIdx="2" presStyleCnt="7" custScaleX="227615" custScaleY="19007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M Customer Insights App"/>
        </a:ext>
      </dgm:extLst>
    </dgm:pt>
    <dgm:pt modelId="{87B84693-2F86-4579-9A56-C01BA67832EA}" type="pres">
      <dgm:prSet presAssocID="{4B7D8AFC-7382-403D-899B-F2649545A064}" presName="spaceRect" presStyleCnt="0"/>
      <dgm:spPr/>
    </dgm:pt>
    <dgm:pt modelId="{88B21B44-1298-4CD7-A386-F79BE732376C}" type="pres">
      <dgm:prSet presAssocID="{4B7D8AFC-7382-403D-899B-F2649545A064}" presName="parTx" presStyleLbl="revTx" presStyleIdx="2" presStyleCnt="7">
        <dgm:presLayoutVars>
          <dgm:chMax val="0"/>
          <dgm:chPref val="0"/>
        </dgm:presLayoutVars>
      </dgm:prSet>
      <dgm:spPr/>
    </dgm:pt>
    <dgm:pt modelId="{1554347F-D330-4586-A5D7-682F9E148F5E}" type="pres">
      <dgm:prSet presAssocID="{D7C8B667-8EF7-4B2C-86F7-4F11818C6177}" presName="sibTrans" presStyleCnt="0"/>
      <dgm:spPr/>
    </dgm:pt>
    <dgm:pt modelId="{B319ACF7-7866-467C-9122-B75FC56C0EAE}" type="pres">
      <dgm:prSet presAssocID="{CF6ABBF9-52E6-45A6-9D34-071EAC76C80E}" presName="compNode" presStyleCnt="0"/>
      <dgm:spPr/>
    </dgm:pt>
    <dgm:pt modelId="{7A732E09-D544-4917-AB29-F671EBE8B788}" type="pres">
      <dgm:prSet presAssocID="{CF6ABBF9-52E6-45A6-9D34-071EAC76C80E}" presName="bgRect" presStyleLbl="bgShp" presStyleIdx="3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5472A1F6-C791-4012-9B41-C6D955084179}" type="pres">
      <dgm:prSet presAssocID="{CF6ABBF9-52E6-45A6-9D34-071EAC76C80E}" presName="iconRect" presStyleLbl="node1" presStyleIdx="3" presStyleCnt="7" custScaleX="178457" custScaleY="15944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D8ADFD06-920A-49E9-A3BC-20ECA05395CF}" type="pres">
      <dgm:prSet presAssocID="{CF6ABBF9-52E6-45A6-9D34-071EAC76C80E}" presName="spaceRect" presStyleCnt="0"/>
      <dgm:spPr/>
    </dgm:pt>
    <dgm:pt modelId="{0893B93A-71F2-476E-B153-30A75D5F9235}" type="pres">
      <dgm:prSet presAssocID="{CF6ABBF9-52E6-45A6-9D34-071EAC76C80E}" presName="parTx" presStyleLbl="revTx" presStyleIdx="3" presStyleCnt="7">
        <dgm:presLayoutVars>
          <dgm:chMax val="0"/>
          <dgm:chPref val="0"/>
        </dgm:presLayoutVars>
      </dgm:prSet>
      <dgm:spPr/>
    </dgm:pt>
    <dgm:pt modelId="{0A3F5794-4FEE-48D1-BDE1-545DDAECD7E4}" type="pres">
      <dgm:prSet presAssocID="{9E576575-5C32-4DA8-BE33-E3873F6140EC}" presName="sibTrans" presStyleCnt="0"/>
      <dgm:spPr/>
    </dgm:pt>
    <dgm:pt modelId="{451F8AF1-63A3-4F51-BD9D-9CAECFEAB9E5}" type="pres">
      <dgm:prSet presAssocID="{1A5D17E5-DA96-4EE5-8DC8-5E93C425E901}" presName="compNode" presStyleCnt="0"/>
      <dgm:spPr/>
    </dgm:pt>
    <dgm:pt modelId="{61B33719-8B93-4DCE-AEF1-A24AA883018F}" type="pres">
      <dgm:prSet presAssocID="{1A5D17E5-DA96-4EE5-8DC8-5E93C425E901}" presName="bgRect" presStyleLbl="bgShp" presStyleIdx="4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518B4411-8E62-4B81-B4E6-7535BC6CF6DD}" type="pres">
      <dgm:prSet presAssocID="{1A5D17E5-DA96-4EE5-8DC8-5E93C425E901}" presName="iconRect" presStyleLbl="node1" presStyleIdx="4" presStyleCnt="7" custScaleX="151302" custScaleY="18577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11000" r="-11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3E50856C-4F5A-4E93-BEF3-BE29C727B15A}" type="pres">
      <dgm:prSet presAssocID="{1A5D17E5-DA96-4EE5-8DC8-5E93C425E901}" presName="spaceRect" presStyleCnt="0"/>
      <dgm:spPr/>
    </dgm:pt>
    <dgm:pt modelId="{CA8CC177-F0CF-4A81-92CF-E57A3D5A4190}" type="pres">
      <dgm:prSet presAssocID="{1A5D17E5-DA96-4EE5-8DC8-5E93C425E901}" presName="parTx" presStyleLbl="revTx" presStyleIdx="4" presStyleCnt="7">
        <dgm:presLayoutVars>
          <dgm:chMax val="0"/>
          <dgm:chPref val="0"/>
        </dgm:presLayoutVars>
      </dgm:prSet>
      <dgm:spPr/>
    </dgm:pt>
    <dgm:pt modelId="{46AE38B3-8791-49CE-89E3-DE6BCCF51B89}" type="pres">
      <dgm:prSet presAssocID="{2F17DC3E-D22F-44CC-BC4B-4F8C3642661D}" presName="sibTrans" presStyleCnt="0"/>
      <dgm:spPr/>
    </dgm:pt>
    <dgm:pt modelId="{914DEC4A-764D-4663-932B-1000F8A1D607}" type="pres">
      <dgm:prSet presAssocID="{B46DB7C5-5B12-4119-A80A-C8B693B81C70}" presName="compNode" presStyleCnt="0"/>
      <dgm:spPr/>
    </dgm:pt>
    <dgm:pt modelId="{677EB6A2-C924-423C-BA58-422EC82C8E49}" type="pres">
      <dgm:prSet presAssocID="{B46DB7C5-5B12-4119-A80A-C8B693B81C70}" presName="bgRect" presStyleLbl="bgShp" presStyleIdx="5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3F59025C-2DE1-4E01-8440-3416A67B3558}" type="pres">
      <dgm:prSet presAssocID="{B46DB7C5-5B12-4119-A80A-C8B693B81C70}" presName="iconRect" presStyleLbl="node1" presStyleIdx="5" presStyleCnt="7" custScaleX="136923" custScaleY="120911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itments"/>
        </a:ext>
      </dgm:extLst>
    </dgm:pt>
    <dgm:pt modelId="{A179B1F3-5AF2-4D84-B377-45DCA3564089}" type="pres">
      <dgm:prSet presAssocID="{B46DB7C5-5B12-4119-A80A-C8B693B81C70}" presName="spaceRect" presStyleCnt="0"/>
      <dgm:spPr/>
    </dgm:pt>
    <dgm:pt modelId="{D8C67FB9-DD4F-430A-A315-68B78120FC55}" type="pres">
      <dgm:prSet presAssocID="{B46DB7C5-5B12-4119-A80A-C8B693B81C70}" presName="parTx" presStyleLbl="revTx" presStyleIdx="5" presStyleCnt="7">
        <dgm:presLayoutVars>
          <dgm:chMax val="0"/>
          <dgm:chPref val="0"/>
        </dgm:presLayoutVars>
      </dgm:prSet>
      <dgm:spPr/>
    </dgm:pt>
    <dgm:pt modelId="{7F07B163-F18B-4B54-9293-4FFD0D877FC5}" type="pres">
      <dgm:prSet presAssocID="{5A7AFEA7-6ACD-45FD-A79A-1A9EAE8AC262}" presName="sibTrans" presStyleCnt="0"/>
      <dgm:spPr/>
    </dgm:pt>
    <dgm:pt modelId="{671024E8-5244-4011-AF80-8BA586AA88C7}" type="pres">
      <dgm:prSet presAssocID="{22B9226C-2AF0-4D81-977E-861544E1868C}" presName="compNode" presStyleCnt="0"/>
      <dgm:spPr/>
    </dgm:pt>
    <dgm:pt modelId="{A260A7DA-23D7-4EC7-B61A-7B3979574BA0}" type="pres">
      <dgm:prSet presAssocID="{22B9226C-2AF0-4D81-977E-861544E1868C}" presName="bgRect" presStyleLbl="bgShp" presStyleIdx="6" presStyleCnt="7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850B09EA-7E3C-46DB-941F-06DAB2FFC024}" type="pres">
      <dgm:prSet presAssocID="{22B9226C-2AF0-4D81-977E-861544E1868C}" presName="iconRect" presStyleLbl="node1" presStyleIdx="6" presStyleCnt="7" custScaleX="156090" custScaleY="159367" custLinFactNeighborX="10987" custLinFactNeighborY="-414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3DEE2805-963E-4E53-9D50-95FC8929BA2F}" type="pres">
      <dgm:prSet presAssocID="{22B9226C-2AF0-4D81-977E-861544E1868C}" presName="spaceRect" presStyleCnt="0"/>
      <dgm:spPr/>
    </dgm:pt>
    <dgm:pt modelId="{4684303A-2484-453B-BCB2-3ABA956F7F8D}" type="pres">
      <dgm:prSet presAssocID="{22B9226C-2AF0-4D81-977E-861544E1868C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EBE6191B-1436-1B46-9506-025712943D10}" type="presOf" srcId="{22B9226C-2AF0-4D81-977E-861544E1868C}" destId="{4684303A-2484-453B-BCB2-3ABA956F7F8D}" srcOrd="0" destOrd="0" presId="urn:microsoft.com/office/officeart/2018/2/layout/IconVerticalSolidList"/>
    <dgm:cxn modelId="{2E592E25-A760-44E8-A690-9C1D8621BB77}" srcId="{BCBAE2A0-926A-4CE7-81CE-C6701D88944C}" destId="{06CEBF44-F989-4ABD-8BA5-D0622EE96744}" srcOrd="1" destOrd="0" parTransId="{235007AE-E455-434D-A39B-0B288939D67A}" sibTransId="{9E0342C8-6866-4223-9553-7B6A87496F8A}"/>
    <dgm:cxn modelId="{7177132B-A0B5-4C4C-BF7D-E7DDBEDF93F5}" type="presOf" srcId="{1A5D17E5-DA96-4EE5-8DC8-5E93C425E901}" destId="{CA8CC177-F0CF-4A81-92CF-E57A3D5A4190}" srcOrd="0" destOrd="0" presId="urn:microsoft.com/office/officeart/2018/2/layout/IconVerticalSolidList"/>
    <dgm:cxn modelId="{92F8812C-9A34-1746-97EB-85D26E76346A}" type="presOf" srcId="{B46DB7C5-5B12-4119-A80A-C8B693B81C70}" destId="{D8C67FB9-DD4F-430A-A315-68B78120FC55}" srcOrd="0" destOrd="0" presId="urn:microsoft.com/office/officeart/2018/2/layout/IconVerticalSolidList"/>
    <dgm:cxn modelId="{C34DCA74-B7EE-40A7-B1CA-FE268B06FDDE}" srcId="{BCBAE2A0-926A-4CE7-81CE-C6701D88944C}" destId="{CF6ABBF9-52E6-45A6-9D34-071EAC76C80E}" srcOrd="3" destOrd="0" parTransId="{EBBCFBED-BD07-429D-8B4A-F86D82F1D8E5}" sibTransId="{9E576575-5C32-4DA8-BE33-E3873F6140EC}"/>
    <dgm:cxn modelId="{00F55D76-0044-4F06-870C-12BACB3CDBEC}" type="presOf" srcId="{BCBAE2A0-926A-4CE7-81CE-C6701D88944C}" destId="{F380E91B-F859-455C-B9E4-970969F374C2}" srcOrd="0" destOrd="0" presId="urn:microsoft.com/office/officeart/2018/2/layout/IconVerticalSolidList"/>
    <dgm:cxn modelId="{38F1B48B-16AA-45C7-93FB-BB5B00AE4597}" srcId="{BCBAE2A0-926A-4CE7-81CE-C6701D88944C}" destId="{B46DB7C5-5B12-4119-A80A-C8B693B81C70}" srcOrd="5" destOrd="0" parTransId="{4F56977A-2A8E-4486-9822-FC057544710A}" sibTransId="{5A7AFEA7-6ACD-45FD-A79A-1A9EAE8AC262}"/>
    <dgm:cxn modelId="{FF1B789B-FA22-544B-9361-1698B02AC343}" type="presOf" srcId="{4B7D8AFC-7382-403D-899B-F2649545A064}" destId="{88B21B44-1298-4CD7-A386-F79BE732376C}" srcOrd="0" destOrd="0" presId="urn:microsoft.com/office/officeart/2018/2/layout/IconVerticalSolidList"/>
    <dgm:cxn modelId="{67B9319C-5CDF-1F4B-84AF-D4BC3BD10B23}" type="presOf" srcId="{06CEBF44-F989-4ABD-8BA5-D0622EE96744}" destId="{AD8A94F0-60B7-4D65-A45D-6AA0DC2E65DC}" srcOrd="0" destOrd="0" presId="urn:microsoft.com/office/officeart/2018/2/layout/IconVerticalSolidList"/>
    <dgm:cxn modelId="{6315D9AD-2D99-D84C-9868-06C9D4E2BA32}" type="presOf" srcId="{CF6ABBF9-52E6-45A6-9D34-071EAC76C80E}" destId="{0893B93A-71F2-476E-B153-30A75D5F9235}" srcOrd="0" destOrd="0" presId="urn:microsoft.com/office/officeart/2018/2/layout/IconVerticalSolidList"/>
    <dgm:cxn modelId="{4B8B1FD6-8294-4081-BD54-633E3F765E7F}" srcId="{BCBAE2A0-926A-4CE7-81CE-C6701D88944C}" destId="{1A5D17E5-DA96-4EE5-8DC8-5E93C425E901}" srcOrd="4" destOrd="0" parTransId="{C06E15BD-8A3C-49B6-8DD1-15368B4C81DE}" sibTransId="{2F17DC3E-D22F-44CC-BC4B-4F8C3642661D}"/>
    <dgm:cxn modelId="{D93FA0DB-3EBB-48DA-9779-9FE83E25B5CF}" srcId="{BCBAE2A0-926A-4CE7-81CE-C6701D88944C}" destId="{742B1B94-76D4-4DC9-A2F5-54F3645B4B13}" srcOrd="0" destOrd="0" parTransId="{9E7CDDCE-CD77-4446-9CE9-88B8025342A1}" sibTransId="{C1556400-B728-4B3E-937E-9255CB844240}"/>
    <dgm:cxn modelId="{391407F0-5A06-4D82-BF42-2A6DBB053AA7}" srcId="{BCBAE2A0-926A-4CE7-81CE-C6701D88944C}" destId="{22B9226C-2AF0-4D81-977E-861544E1868C}" srcOrd="6" destOrd="0" parTransId="{A1E6D391-869E-465A-8257-AC2F63BC1237}" sibTransId="{56F40230-EE81-4F50-9CF8-284792FED2E5}"/>
    <dgm:cxn modelId="{6F4D90FA-688C-EA4E-8F59-95A808405983}" type="presOf" srcId="{742B1B94-76D4-4DC9-A2F5-54F3645B4B13}" destId="{7FB4AB67-51BF-424F-9DDE-CAE0D028D32F}" srcOrd="0" destOrd="0" presId="urn:microsoft.com/office/officeart/2018/2/layout/IconVerticalSolidList"/>
    <dgm:cxn modelId="{13DE38FC-5E18-4BF6-9E7E-076724C8F051}" srcId="{BCBAE2A0-926A-4CE7-81CE-C6701D88944C}" destId="{4B7D8AFC-7382-403D-899B-F2649545A064}" srcOrd="2" destOrd="0" parTransId="{E06DF232-5828-482E-A2B4-589C7395436B}" sibTransId="{D7C8B667-8EF7-4B2C-86F7-4F11818C6177}"/>
    <dgm:cxn modelId="{287E2BE2-537B-7440-8487-3EFA4F6312F0}" type="presParOf" srcId="{F380E91B-F859-455C-B9E4-970969F374C2}" destId="{99D80129-0361-49A9-8B0A-64C163AEF3DE}" srcOrd="0" destOrd="0" presId="urn:microsoft.com/office/officeart/2018/2/layout/IconVerticalSolidList"/>
    <dgm:cxn modelId="{769AFD4B-6912-374A-8BD4-4C07623AAB92}" type="presParOf" srcId="{99D80129-0361-49A9-8B0A-64C163AEF3DE}" destId="{2DF15F0C-BD54-4138-AAC0-6DAA2202D9AA}" srcOrd="0" destOrd="0" presId="urn:microsoft.com/office/officeart/2018/2/layout/IconVerticalSolidList"/>
    <dgm:cxn modelId="{FF7C7FFA-5C06-4B47-B101-5199AA178E02}" type="presParOf" srcId="{99D80129-0361-49A9-8B0A-64C163AEF3DE}" destId="{CFDDFF3F-AD8C-4FCE-B89D-ED7CEA974489}" srcOrd="1" destOrd="0" presId="urn:microsoft.com/office/officeart/2018/2/layout/IconVerticalSolidList"/>
    <dgm:cxn modelId="{3FEAEDB5-7A0A-5E43-AADC-8B994A0E987B}" type="presParOf" srcId="{99D80129-0361-49A9-8B0A-64C163AEF3DE}" destId="{EB4E5334-029F-488C-83E6-008EA168225C}" srcOrd="2" destOrd="0" presId="urn:microsoft.com/office/officeart/2018/2/layout/IconVerticalSolidList"/>
    <dgm:cxn modelId="{C0394EBE-E3B5-7E4E-BAD6-1337590F3EDE}" type="presParOf" srcId="{99D80129-0361-49A9-8B0A-64C163AEF3DE}" destId="{7FB4AB67-51BF-424F-9DDE-CAE0D028D32F}" srcOrd="3" destOrd="0" presId="urn:microsoft.com/office/officeart/2018/2/layout/IconVerticalSolidList"/>
    <dgm:cxn modelId="{5AD7A135-8DC3-DB41-9E46-FB50DE9D73BB}" type="presParOf" srcId="{F380E91B-F859-455C-B9E4-970969F374C2}" destId="{A90125BE-06F9-4A02-849E-1E1474172A1B}" srcOrd="1" destOrd="0" presId="urn:microsoft.com/office/officeart/2018/2/layout/IconVerticalSolidList"/>
    <dgm:cxn modelId="{8D4B5C58-5DE4-CF4E-ADBB-5EAFCEE72EC1}" type="presParOf" srcId="{F380E91B-F859-455C-B9E4-970969F374C2}" destId="{0F8CDA58-004A-4CBD-A142-326BA376F983}" srcOrd="2" destOrd="0" presId="urn:microsoft.com/office/officeart/2018/2/layout/IconVerticalSolidList"/>
    <dgm:cxn modelId="{B43549D0-A109-8D4F-AEBC-D54FADF73BFB}" type="presParOf" srcId="{0F8CDA58-004A-4CBD-A142-326BA376F983}" destId="{8976AEF2-612A-408B-936F-D310E5DB35A7}" srcOrd="0" destOrd="0" presId="urn:microsoft.com/office/officeart/2018/2/layout/IconVerticalSolidList"/>
    <dgm:cxn modelId="{6FAD2C4D-D3E3-7741-8577-1D9141E2C96E}" type="presParOf" srcId="{0F8CDA58-004A-4CBD-A142-326BA376F983}" destId="{18C9D623-37B4-4411-B507-F66816FDE81D}" srcOrd="1" destOrd="0" presId="urn:microsoft.com/office/officeart/2018/2/layout/IconVerticalSolidList"/>
    <dgm:cxn modelId="{FD9202AA-AF43-BA49-9697-46F74650C004}" type="presParOf" srcId="{0F8CDA58-004A-4CBD-A142-326BA376F983}" destId="{8867DB7C-A91D-4E50-8D1E-5F0823B819BB}" srcOrd="2" destOrd="0" presId="urn:microsoft.com/office/officeart/2018/2/layout/IconVerticalSolidList"/>
    <dgm:cxn modelId="{42FE47FF-7665-3646-B1A7-880D7075775B}" type="presParOf" srcId="{0F8CDA58-004A-4CBD-A142-326BA376F983}" destId="{AD8A94F0-60B7-4D65-A45D-6AA0DC2E65DC}" srcOrd="3" destOrd="0" presId="urn:microsoft.com/office/officeart/2018/2/layout/IconVerticalSolidList"/>
    <dgm:cxn modelId="{10B0510C-93D2-E649-9550-61358E1C2BF4}" type="presParOf" srcId="{F380E91B-F859-455C-B9E4-970969F374C2}" destId="{D80D66B8-4718-47E6-A261-88C228101303}" srcOrd="3" destOrd="0" presId="urn:microsoft.com/office/officeart/2018/2/layout/IconVerticalSolidList"/>
    <dgm:cxn modelId="{57F05F8E-5F49-3641-A596-5BAE5E420784}" type="presParOf" srcId="{F380E91B-F859-455C-B9E4-970969F374C2}" destId="{39DE4054-2B9B-48FE-A3F7-56291D8E71B2}" srcOrd="4" destOrd="0" presId="urn:microsoft.com/office/officeart/2018/2/layout/IconVerticalSolidList"/>
    <dgm:cxn modelId="{DF891383-CF72-454F-B718-E34421F337EC}" type="presParOf" srcId="{39DE4054-2B9B-48FE-A3F7-56291D8E71B2}" destId="{D9BB0B4D-827C-48B7-9DF6-D2AA9F3E4E06}" srcOrd="0" destOrd="0" presId="urn:microsoft.com/office/officeart/2018/2/layout/IconVerticalSolidList"/>
    <dgm:cxn modelId="{4EE3AFE1-316F-2441-9715-857C8EF00155}" type="presParOf" srcId="{39DE4054-2B9B-48FE-A3F7-56291D8E71B2}" destId="{08ACA7EE-B974-4D71-B801-0FFBB33EE3D7}" srcOrd="1" destOrd="0" presId="urn:microsoft.com/office/officeart/2018/2/layout/IconVerticalSolidList"/>
    <dgm:cxn modelId="{A6ADDC2D-4B05-D84A-B177-58B7E678B9CF}" type="presParOf" srcId="{39DE4054-2B9B-48FE-A3F7-56291D8E71B2}" destId="{87B84693-2F86-4579-9A56-C01BA67832EA}" srcOrd="2" destOrd="0" presId="urn:microsoft.com/office/officeart/2018/2/layout/IconVerticalSolidList"/>
    <dgm:cxn modelId="{654D7003-794C-7540-B501-D913E28626A6}" type="presParOf" srcId="{39DE4054-2B9B-48FE-A3F7-56291D8E71B2}" destId="{88B21B44-1298-4CD7-A386-F79BE732376C}" srcOrd="3" destOrd="0" presId="urn:microsoft.com/office/officeart/2018/2/layout/IconVerticalSolidList"/>
    <dgm:cxn modelId="{39AF1390-D323-5A49-8ADB-01F90DDFEDA8}" type="presParOf" srcId="{F380E91B-F859-455C-B9E4-970969F374C2}" destId="{1554347F-D330-4586-A5D7-682F9E148F5E}" srcOrd="5" destOrd="0" presId="urn:microsoft.com/office/officeart/2018/2/layout/IconVerticalSolidList"/>
    <dgm:cxn modelId="{54AD7643-E9E4-D140-A566-BF8CB345E710}" type="presParOf" srcId="{F380E91B-F859-455C-B9E4-970969F374C2}" destId="{B319ACF7-7866-467C-9122-B75FC56C0EAE}" srcOrd="6" destOrd="0" presId="urn:microsoft.com/office/officeart/2018/2/layout/IconVerticalSolidList"/>
    <dgm:cxn modelId="{C56479E8-5835-DA44-A05C-4CABE42A9452}" type="presParOf" srcId="{B319ACF7-7866-467C-9122-B75FC56C0EAE}" destId="{7A732E09-D544-4917-AB29-F671EBE8B788}" srcOrd="0" destOrd="0" presId="urn:microsoft.com/office/officeart/2018/2/layout/IconVerticalSolidList"/>
    <dgm:cxn modelId="{59C692F9-082B-1848-9F88-20AB6CB6EC6A}" type="presParOf" srcId="{B319ACF7-7866-467C-9122-B75FC56C0EAE}" destId="{5472A1F6-C791-4012-9B41-C6D955084179}" srcOrd="1" destOrd="0" presId="urn:microsoft.com/office/officeart/2018/2/layout/IconVerticalSolidList"/>
    <dgm:cxn modelId="{0D8DD98B-D73A-8448-ADD7-35B72D9F0619}" type="presParOf" srcId="{B319ACF7-7866-467C-9122-B75FC56C0EAE}" destId="{D8ADFD06-920A-49E9-A3BC-20ECA05395CF}" srcOrd="2" destOrd="0" presId="urn:microsoft.com/office/officeart/2018/2/layout/IconVerticalSolidList"/>
    <dgm:cxn modelId="{69D4AED5-C82C-3846-AE77-918E64474F26}" type="presParOf" srcId="{B319ACF7-7866-467C-9122-B75FC56C0EAE}" destId="{0893B93A-71F2-476E-B153-30A75D5F9235}" srcOrd="3" destOrd="0" presId="urn:microsoft.com/office/officeart/2018/2/layout/IconVerticalSolidList"/>
    <dgm:cxn modelId="{F4FB7C84-96F8-0B40-9B18-DE0836DE3DEB}" type="presParOf" srcId="{F380E91B-F859-455C-B9E4-970969F374C2}" destId="{0A3F5794-4FEE-48D1-BDE1-545DDAECD7E4}" srcOrd="7" destOrd="0" presId="urn:microsoft.com/office/officeart/2018/2/layout/IconVerticalSolidList"/>
    <dgm:cxn modelId="{9C2AE939-8A42-EB47-8D95-0DD72630A490}" type="presParOf" srcId="{F380E91B-F859-455C-B9E4-970969F374C2}" destId="{451F8AF1-63A3-4F51-BD9D-9CAECFEAB9E5}" srcOrd="8" destOrd="0" presId="urn:microsoft.com/office/officeart/2018/2/layout/IconVerticalSolidList"/>
    <dgm:cxn modelId="{CF399997-D0C0-6942-99DB-54ADBAE33383}" type="presParOf" srcId="{451F8AF1-63A3-4F51-BD9D-9CAECFEAB9E5}" destId="{61B33719-8B93-4DCE-AEF1-A24AA883018F}" srcOrd="0" destOrd="0" presId="urn:microsoft.com/office/officeart/2018/2/layout/IconVerticalSolidList"/>
    <dgm:cxn modelId="{25A1692A-9F3F-DA4D-9603-9DBCA53B7B2F}" type="presParOf" srcId="{451F8AF1-63A3-4F51-BD9D-9CAECFEAB9E5}" destId="{518B4411-8E62-4B81-B4E6-7535BC6CF6DD}" srcOrd="1" destOrd="0" presId="urn:microsoft.com/office/officeart/2018/2/layout/IconVerticalSolidList"/>
    <dgm:cxn modelId="{C486CDF6-7C6A-4849-98DF-1623A601C2EF}" type="presParOf" srcId="{451F8AF1-63A3-4F51-BD9D-9CAECFEAB9E5}" destId="{3E50856C-4F5A-4E93-BEF3-BE29C727B15A}" srcOrd="2" destOrd="0" presId="urn:microsoft.com/office/officeart/2018/2/layout/IconVerticalSolidList"/>
    <dgm:cxn modelId="{5CD49EC3-AE5B-724E-A5AD-527CCE0E3527}" type="presParOf" srcId="{451F8AF1-63A3-4F51-BD9D-9CAECFEAB9E5}" destId="{CA8CC177-F0CF-4A81-92CF-E57A3D5A4190}" srcOrd="3" destOrd="0" presId="urn:microsoft.com/office/officeart/2018/2/layout/IconVerticalSolidList"/>
    <dgm:cxn modelId="{12C200EA-EF71-DA4F-A30C-30E934CB3E87}" type="presParOf" srcId="{F380E91B-F859-455C-B9E4-970969F374C2}" destId="{46AE38B3-8791-49CE-89E3-DE6BCCF51B89}" srcOrd="9" destOrd="0" presId="urn:microsoft.com/office/officeart/2018/2/layout/IconVerticalSolidList"/>
    <dgm:cxn modelId="{83C75B63-95B2-1740-AD9B-F8CA12A57363}" type="presParOf" srcId="{F380E91B-F859-455C-B9E4-970969F374C2}" destId="{914DEC4A-764D-4663-932B-1000F8A1D607}" srcOrd="10" destOrd="0" presId="urn:microsoft.com/office/officeart/2018/2/layout/IconVerticalSolidList"/>
    <dgm:cxn modelId="{9B6A2846-88A4-0E44-A7AB-6CE3855FDE95}" type="presParOf" srcId="{914DEC4A-764D-4663-932B-1000F8A1D607}" destId="{677EB6A2-C924-423C-BA58-422EC82C8E49}" srcOrd="0" destOrd="0" presId="urn:microsoft.com/office/officeart/2018/2/layout/IconVerticalSolidList"/>
    <dgm:cxn modelId="{5AD30140-43B7-C242-9E90-66A76B094DA8}" type="presParOf" srcId="{914DEC4A-764D-4663-932B-1000F8A1D607}" destId="{3F59025C-2DE1-4E01-8440-3416A67B3558}" srcOrd="1" destOrd="0" presId="urn:microsoft.com/office/officeart/2018/2/layout/IconVerticalSolidList"/>
    <dgm:cxn modelId="{4DC89E17-837D-5447-87AA-F9A2CC977481}" type="presParOf" srcId="{914DEC4A-764D-4663-932B-1000F8A1D607}" destId="{A179B1F3-5AF2-4D84-B377-45DCA3564089}" srcOrd="2" destOrd="0" presId="urn:microsoft.com/office/officeart/2018/2/layout/IconVerticalSolidList"/>
    <dgm:cxn modelId="{8CA29EBD-5A99-134E-8F42-7EB5FD966DAC}" type="presParOf" srcId="{914DEC4A-764D-4663-932B-1000F8A1D607}" destId="{D8C67FB9-DD4F-430A-A315-68B78120FC55}" srcOrd="3" destOrd="0" presId="urn:microsoft.com/office/officeart/2018/2/layout/IconVerticalSolidList"/>
    <dgm:cxn modelId="{E07C1C7C-1581-1149-B5BE-13EE56DCB32E}" type="presParOf" srcId="{F380E91B-F859-455C-B9E4-970969F374C2}" destId="{7F07B163-F18B-4B54-9293-4FFD0D877FC5}" srcOrd="11" destOrd="0" presId="urn:microsoft.com/office/officeart/2018/2/layout/IconVerticalSolidList"/>
    <dgm:cxn modelId="{93752147-8491-FB41-98F3-85739981F819}" type="presParOf" srcId="{F380E91B-F859-455C-B9E4-970969F374C2}" destId="{671024E8-5244-4011-AF80-8BA586AA88C7}" srcOrd="12" destOrd="0" presId="urn:microsoft.com/office/officeart/2018/2/layout/IconVerticalSolidList"/>
    <dgm:cxn modelId="{D10C8E71-CDD9-2E47-9E64-4F69479DF72A}" type="presParOf" srcId="{671024E8-5244-4011-AF80-8BA586AA88C7}" destId="{A260A7DA-23D7-4EC7-B61A-7B3979574BA0}" srcOrd="0" destOrd="0" presId="urn:microsoft.com/office/officeart/2018/2/layout/IconVerticalSolidList"/>
    <dgm:cxn modelId="{16C8F515-27B8-B940-B7F4-0B2BFF67F72F}" type="presParOf" srcId="{671024E8-5244-4011-AF80-8BA586AA88C7}" destId="{850B09EA-7E3C-46DB-941F-06DAB2FFC024}" srcOrd="1" destOrd="0" presId="urn:microsoft.com/office/officeart/2018/2/layout/IconVerticalSolidList"/>
    <dgm:cxn modelId="{9DFC1BFA-7C46-C644-85C6-DEE3B49EBDD1}" type="presParOf" srcId="{671024E8-5244-4011-AF80-8BA586AA88C7}" destId="{3DEE2805-963E-4E53-9D50-95FC8929BA2F}" srcOrd="2" destOrd="0" presId="urn:microsoft.com/office/officeart/2018/2/layout/IconVerticalSolidList"/>
    <dgm:cxn modelId="{325EE1FF-659E-604C-A02B-68B2B19DC317}" type="presParOf" srcId="{671024E8-5244-4011-AF80-8BA586AA88C7}" destId="{4684303A-2484-453B-BCB2-3ABA956F7F8D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15F0C-BD54-4138-AAC0-6DAA2202D9AA}">
      <dsp:nvSpPr>
        <dsp:cNvPr id="0" name=""/>
        <dsp:cNvSpPr/>
      </dsp:nvSpPr>
      <dsp:spPr>
        <a:xfrm>
          <a:off x="-13198" y="19918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DFF3F-AD8C-4FCE-B89D-ED7CEA974489}">
      <dsp:nvSpPr>
        <dsp:cNvPr id="0" name=""/>
        <dsp:cNvSpPr/>
      </dsp:nvSpPr>
      <dsp:spPr>
        <a:xfrm>
          <a:off x="120099" y="84373"/>
          <a:ext cx="354559" cy="4083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6000" r="-6000"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4AB67-51BF-424F-9DDE-CAE0D028D32F}">
      <dsp:nvSpPr>
        <dsp:cNvPr id="0" name=""/>
        <dsp:cNvSpPr/>
      </dsp:nvSpPr>
      <dsp:spPr>
        <a:xfrm>
          <a:off x="566509" y="19918"/>
          <a:ext cx="5349314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>
                  <a:lumMod val="50000"/>
                </a:schemeClr>
              </a:solidFill>
            </a:rPr>
            <a:t>Landscape of Pediatric/AYA Cancer Research Data &amp; Needs Analysis</a:t>
          </a:r>
        </a:p>
      </dsp:txBody>
      <dsp:txXfrm>
        <a:off x="566509" y="19918"/>
        <a:ext cx="5349314" cy="570876"/>
      </dsp:txXfrm>
    </dsp:sp>
    <dsp:sp modelId="{8976AEF2-612A-408B-936F-D310E5DB35A7}">
      <dsp:nvSpPr>
        <dsp:cNvPr id="0" name=""/>
        <dsp:cNvSpPr/>
      </dsp:nvSpPr>
      <dsp:spPr>
        <a:xfrm>
          <a:off x="-13198" y="733513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9D623-37B4-4411-B507-F66816FDE81D}">
      <dsp:nvSpPr>
        <dsp:cNvPr id="0" name=""/>
        <dsp:cNvSpPr/>
      </dsp:nvSpPr>
      <dsp:spPr>
        <a:xfrm>
          <a:off x="14344" y="739891"/>
          <a:ext cx="566068" cy="5245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A94F0-60B7-4D65-A45D-6AA0DC2E65DC}">
      <dsp:nvSpPr>
        <dsp:cNvPr id="0" name=""/>
        <dsp:cNvSpPr/>
      </dsp:nvSpPr>
      <dsp:spPr>
        <a:xfrm>
          <a:off x="607955" y="733513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Types of Data for Collection and Aggregation</a:t>
          </a:r>
        </a:p>
      </dsp:txBody>
      <dsp:txXfrm>
        <a:off x="607955" y="733513"/>
        <a:ext cx="5266421" cy="570876"/>
      </dsp:txXfrm>
    </dsp:sp>
    <dsp:sp modelId="{D9BB0B4D-827C-48B7-9DF6-D2AA9F3E4E06}">
      <dsp:nvSpPr>
        <dsp:cNvPr id="0" name=""/>
        <dsp:cNvSpPr/>
      </dsp:nvSpPr>
      <dsp:spPr>
        <a:xfrm>
          <a:off x="13198" y="1459301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ACA7EE-B974-4D71-B801-0FFBB33EE3D7}">
      <dsp:nvSpPr>
        <dsp:cNvPr id="0" name=""/>
        <dsp:cNvSpPr/>
      </dsp:nvSpPr>
      <dsp:spPr>
        <a:xfrm>
          <a:off x="-13198" y="1447109"/>
          <a:ext cx="673946" cy="5616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21B44-1298-4CD7-A386-F79BE732376C}">
      <dsp:nvSpPr>
        <dsp:cNvPr id="0" name=""/>
        <dsp:cNvSpPr/>
      </dsp:nvSpPr>
      <dsp:spPr>
        <a:xfrm>
          <a:off x="634352" y="1459301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Potential Barriers to Progress</a:t>
          </a:r>
        </a:p>
      </dsp:txBody>
      <dsp:txXfrm>
        <a:off x="634352" y="1459301"/>
        <a:ext cx="5266421" cy="570876"/>
      </dsp:txXfrm>
    </dsp:sp>
    <dsp:sp modelId="{7A732E09-D544-4917-AB29-F671EBE8B788}">
      <dsp:nvSpPr>
        <dsp:cNvPr id="0" name=""/>
        <dsp:cNvSpPr/>
      </dsp:nvSpPr>
      <dsp:spPr>
        <a:xfrm>
          <a:off x="-13198" y="2172896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72A1F6-C791-4012-9B41-C6D955084179}">
      <dsp:nvSpPr>
        <dsp:cNvPr id="0" name=""/>
        <dsp:cNvSpPr/>
      </dsp:nvSpPr>
      <dsp:spPr>
        <a:xfrm>
          <a:off x="33181" y="2205960"/>
          <a:ext cx="528394" cy="47116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3B93A-71F2-476E-B153-30A75D5F9235}">
      <dsp:nvSpPr>
        <dsp:cNvPr id="0" name=""/>
        <dsp:cNvSpPr/>
      </dsp:nvSpPr>
      <dsp:spPr>
        <a:xfrm>
          <a:off x="607955" y="2172896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Generating New Data</a:t>
          </a:r>
        </a:p>
      </dsp:txBody>
      <dsp:txXfrm>
        <a:off x="607955" y="2172896"/>
        <a:ext cx="5266421" cy="570876"/>
      </dsp:txXfrm>
    </dsp:sp>
    <dsp:sp modelId="{61B33719-8B93-4DCE-AEF1-A24AA883018F}">
      <dsp:nvSpPr>
        <dsp:cNvPr id="0" name=""/>
        <dsp:cNvSpPr/>
      </dsp:nvSpPr>
      <dsp:spPr>
        <a:xfrm>
          <a:off x="-13198" y="2892342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8B4411-8E62-4B81-B4E6-7535BC6CF6DD}">
      <dsp:nvSpPr>
        <dsp:cNvPr id="0" name=""/>
        <dsp:cNvSpPr/>
      </dsp:nvSpPr>
      <dsp:spPr>
        <a:xfrm>
          <a:off x="73383" y="2886491"/>
          <a:ext cx="447990" cy="5489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11000" r="-11000"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CC177-F0CF-4A81-92CF-E57A3D5A4190}">
      <dsp:nvSpPr>
        <dsp:cNvPr id="0" name=""/>
        <dsp:cNvSpPr/>
      </dsp:nvSpPr>
      <dsp:spPr>
        <a:xfrm>
          <a:off x="607955" y="2892342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Distinction Between Research &amp; Clinical Data</a:t>
          </a:r>
        </a:p>
      </dsp:txBody>
      <dsp:txXfrm>
        <a:off x="607955" y="2892342"/>
        <a:ext cx="5266421" cy="570876"/>
      </dsp:txXfrm>
    </dsp:sp>
    <dsp:sp modelId="{677EB6A2-C924-423C-BA58-422EC82C8E49}">
      <dsp:nvSpPr>
        <dsp:cNvPr id="0" name=""/>
        <dsp:cNvSpPr/>
      </dsp:nvSpPr>
      <dsp:spPr>
        <a:xfrm>
          <a:off x="-13198" y="3605938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9025C-2DE1-4E01-8440-3416A67B3558}">
      <dsp:nvSpPr>
        <dsp:cNvPr id="0" name=""/>
        <dsp:cNvSpPr/>
      </dsp:nvSpPr>
      <dsp:spPr>
        <a:xfrm>
          <a:off x="94671" y="3695932"/>
          <a:ext cx="405415" cy="35730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67FB9-DD4F-430A-A315-68B78120FC55}">
      <dsp:nvSpPr>
        <dsp:cNvPr id="0" name=""/>
        <dsp:cNvSpPr/>
      </dsp:nvSpPr>
      <dsp:spPr>
        <a:xfrm>
          <a:off x="607955" y="3605938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Engaging Diverse Array of Stakeholders for Input</a:t>
          </a:r>
        </a:p>
      </dsp:txBody>
      <dsp:txXfrm>
        <a:off x="607955" y="3605938"/>
        <a:ext cx="5266421" cy="570876"/>
      </dsp:txXfrm>
    </dsp:sp>
    <dsp:sp modelId="{A260A7DA-23D7-4EC7-B61A-7B3979574BA0}">
      <dsp:nvSpPr>
        <dsp:cNvPr id="0" name=""/>
        <dsp:cNvSpPr/>
      </dsp:nvSpPr>
      <dsp:spPr>
        <a:xfrm>
          <a:off x="-13198" y="4319533"/>
          <a:ext cx="5907024" cy="5372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B09EA-7E3C-46DB-941F-06DAB2FFC024}">
      <dsp:nvSpPr>
        <dsp:cNvPr id="0" name=""/>
        <dsp:cNvSpPr/>
      </dsp:nvSpPr>
      <dsp:spPr>
        <a:xfrm>
          <a:off x="98826" y="4340448"/>
          <a:ext cx="462167" cy="470949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4303A-2484-453B-BCB2-3ABA956F7F8D}">
      <dsp:nvSpPr>
        <dsp:cNvPr id="0" name=""/>
        <dsp:cNvSpPr/>
      </dsp:nvSpPr>
      <dsp:spPr>
        <a:xfrm>
          <a:off x="607955" y="4319533"/>
          <a:ext cx="5266421" cy="570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418" tIns="60418" rIns="60418" bIns="6041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>
                  <a:lumMod val="50000"/>
                </a:schemeClr>
              </a:solidFill>
            </a:rPr>
            <a:t>Potential Opportunities for Transformative Discoveries</a:t>
          </a:r>
        </a:p>
      </dsp:txBody>
      <dsp:txXfrm>
        <a:off x="607955" y="4319533"/>
        <a:ext cx="5266421" cy="570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2/8/21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3C395-96D9-3549-B668-03A5D401BEEB}" type="datetimeFigureOut">
              <a:rPr lang="en-US" smtClean="0"/>
              <a:t>2/8/21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9DD9-C07A-0F4A-BE38-5AFB42BB2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5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056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505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27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33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53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89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199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04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373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items listed here are funded outside of the NCI. </a:t>
            </a:r>
          </a:p>
          <a:p>
            <a:r>
              <a:rPr lang="en-US" dirty="0"/>
              <a:t>This graphic isn’t comprehensive.</a:t>
            </a:r>
          </a:p>
          <a:p>
            <a:r>
              <a:rPr lang="en-US" dirty="0"/>
              <a:t>We are trying to fill gaps so we can build on what already exists.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39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70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08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9DD9-C07A-0F4A-BE38-5AFB42BB2A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1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228725"/>
            <a:ext cx="7772400" cy="1370882"/>
          </a:xfrm>
        </p:spPr>
        <p:txBody>
          <a:bodyPr lIns="0" tIns="0" rIns="0" bIns="0" anchor="b">
            <a:noAutofit/>
          </a:bodyPr>
          <a:lstStyle>
            <a:lvl1pPr algn="r">
              <a:defRPr sz="2800" b="0" i="0">
                <a:solidFill>
                  <a:srgbClr val="123E5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674620"/>
            <a:ext cx="7772400" cy="514782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C1EAC2-48D1-5A43-8A15-F4EDD9CF6A5B}"/>
              </a:ext>
            </a:extLst>
          </p:cNvPr>
          <p:cNvSpPr/>
          <p:nvPr userDrawn="1"/>
        </p:nvSpPr>
        <p:spPr>
          <a:xfrm flipV="1">
            <a:off x="0" y="3776472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NCI-Logo-Color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282743"/>
            <a:ext cx="3993515" cy="381000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4297680"/>
            <a:ext cx="2286000" cy="3566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646BEAE4-16B3-0744-BFCA-11CE0C224282}" type="datetime4">
              <a:rPr lang="en-US" smtClean="0"/>
              <a:t>February 8, 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7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7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1776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0721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992E19-AE11-6E42-B6DF-CCF5C9EF0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24737" y="1952937"/>
            <a:ext cx="3566160" cy="1188720"/>
          </a:xfrm>
          <a:prstGeom prst="rect">
            <a:avLst/>
          </a:prstGeom>
        </p:spPr>
      </p:pic>
      <p:sp>
        <p:nvSpPr>
          <p:cNvPr id="7" name="TextBox 13"/>
          <p:cNvSpPr txBox="1">
            <a:spLocks noChangeArrowheads="1"/>
          </p:cNvSpPr>
          <p:nvPr userDrawn="1"/>
        </p:nvSpPr>
        <p:spPr bwMode="auto">
          <a:xfrm>
            <a:off x="1996889" y="4356100"/>
            <a:ext cx="51867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 err="1">
                <a:solidFill>
                  <a:srgbClr val="606060"/>
                </a:solidFill>
                <a:latin typeface="Arial" charset="0"/>
              </a:rPr>
              <a:t>www.cancer.gov</a:t>
            </a:r>
            <a:r>
              <a:rPr lang="en-US" sz="1600" b="1" dirty="0">
                <a:solidFill>
                  <a:srgbClr val="606060"/>
                </a:solidFill>
                <a:latin typeface="Arial" charset="0"/>
              </a:rPr>
              <a:t>                 </a:t>
            </a:r>
            <a:r>
              <a:rPr lang="en-US" sz="1600" b="1" dirty="0" err="1">
                <a:solidFill>
                  <a:srgbClr val="606060"/>
                </a:solidFill>
                <a:latin typeface="Arial" charset="0"/>
              </a:rPr>
              <a:t>www.cancer.gov</a:t>
            </a:r>
            <a:r>
              <a:rPr lang="en-US" sz="1600" b="1" dirty="0">
                <a:solidFill>
                  <a:srgbClr val="606060"/>
                </a:solidFill>
                <a:latin typeface="Arial" charset="0"/>
              </a:rPr>
              <a:t>/</a:t>
            </a:r>
            <a:r>
              <a:rPr lang="en-US" sz="1600" b="1" dirty="0" err="1">
                <a:solidFill>
                  <a:srgbClr val="606060"/>
                </a:solidFill>
                <a:latin typeface="Arial" charset="0"/>
              </a:rPr>
              <a:t>espanol</a:t>
            </a:r>
            <a:endParaRPr lang="en-US" sz="1600" b="1" dirty="0">
              <a:solidFill>
                <a:srgbClr val="606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012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21891-B319-49D9-8A96-9F2CADF9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1B646-8E3B-45CA-B576-96D07C32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A24EF-863C-490B-A840-8775DD4A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3EB16-8669-49BB-B412-547F39DE490C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8C1DB-D5F2-4E51-A92A-49A26E833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6F231-D67F-4E9A-B9E8-246922FF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81B79-06D9-431E-9E95-4B7A18D56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2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371600"/>
            <a:ext cx="3017520" cy="13716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34256" y="0"/>
            <a:ext cx="4297680" cy="5148072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</p:txBody>
      </p:sp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429000" y="1817370"/>
            <a:ext cx="5029199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3257550"/>
            <a:ext cx="5022892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11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>
            <a:spLocks noChangeAspect="1"/>
          </p:cNvSpPr>
          <p:nvPr userDrawn="1"/>
        </p:nvSpPr>
        <p:spPr>
          <a:xfrm>
            <a:off x="1523357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3228985" cy="5148072"/>
          </a:xfrm>
          <a:prstGeom prst="homePlate">
            <a:avLst>
              <a:gd name="adj" fmla="val 32357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1" y="1817370"/>
            <a:ext cx="4062728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71" y="3257550"/>
            <a:ext cx="4056420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9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371600"/>
            <a:ext cx="7772400" cy="24003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1" baseline="0">
                <a:solidFill>
                  <a:srgbClr val="123E57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8" name="Picture 7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448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2654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378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8767E79B-3863-C648-ACD5-D5A69BA31F7C}" type="datetime4">
              <a:rPr lang="en-US" smtClean="0"/>
              <a:pPr>
                <a:defRPr/>
              </a:pPr>
              <a:t>February 8, 2021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0" i="0" smtClean="0">
                <a:solidFill>
                  <a:srgbClr val="6C6C6C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755" r:id="rId2"/>
    <p:sldLayoutId id="2147483826" r:id="rId3"/>
    <p:sldLayoutId id="2147483827" r:id="rId4"/>
    <p:sldLayoutId id="2147483828" r:id="rId5"/>
    <p:sldLayoutId id="2147483770" r:id="rId6"/>
    <p:sldLayoutId id="2147483810" r:id="rId7"/>
    <p:sldLayoutId id="2147483771" r:id="rId8"/>
    <p:sldLayoutId id="2147483812" r:id="rId9"/>
    <p:sldLayoutId id="2147483772" r:id="rId10"/>
    <p:sldLayoutId id="2147483813" r:id="rId11"/>
    <p:sldLayoutId id="2147483773" r:id="rId12"/>
    <p:sldLayoutId id="2147483814" r:id="rId13"/>
    <p:sldLayoutId id="2147483763" r:id="rId14"/>
    <p:sldLayoutId id="2147483807" r:id="rId15"/>
    <p:sldLayoutId id="2147483829" r:id="rId16"/>
    <p:sldLayoutId id="2147483830" r:id="rId17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057" y="-55083"/>
            <a:ext cx="7772400" cy="137088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tx1">
                    <a:lumMod val="50000"/>
                  </a:schemeClr>
                </a:solidFill>
              </a:rPr>
              <a:t>NCI Childhood Cancer Data Initiative</a:t>
            </a:r>
            <a:endParaRPr lang="en-US" sz="3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F85D0DB-2EB2-934B-80D6-AC014760E3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2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5D529F-D0EF-4545-8CD8-99E851B237A1}"/>
              </a:ext>
            </a:extLst>
          </p:cNvPr>
          <p:cNvSpPr txBox="1"/>
          <p:nvPr/>
        </p:nvSpPr>
        <p:spPr>
          <a:xfrm>
            <a:off x="425675" y="1190286"/>
            <a:ext cx="8292649" cy="255454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Designed to federate data from multiple children’s cancer institutions and community-based and NCI-supported childhood/AYA data resources, featuring: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Patient-level data from all available sources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Easy access to data to enable deep analytics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Supports interoperability among existing data resources and with tools and other resources for use by researchers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a central portal to find and analyze childhood/AYA cancer data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2D3B916-74EE-4932-A6AC-38EA626F93C8}"/>
              </a:ext>
            </a:extLst>
          </p:cNvPr>
          <p:cNvSpPr/>
          <p:nvPr/>
        </p:nvSpPr>
        <p:spPr>
          <a:xfrm>
            <a:off x="142042" y="137117"/>
            <a:ext cx="8744505" cy="821671"/>
          </a:xfrm>
          <a:prstGeom prst="roundRect">
            <a:avLst/>
          </a:prstGeom>
          <a:solidFill>
            <a:srgbClr val="6255A5"/>
          </a:solidFill>
          <a:ln>
            <a:solidFill>
              <a:srgbClr val="6255A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CCDI Childhood Cancer Data Platform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C86F04-2933-3043-9121-843860227FDE}"/>
              </a:ext>
            </a:extLst>
          </p:cNvPr>
          <p:cNvSpPr txBox="1"/>
          <p:nvPr/>
        </p:nvSpPr>
        <p:spPr>
          <a:xfrm>
            <a:off x="1688123" y="4427835"/>
            <a:ext cx="540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Working group chaired by NCI and an extramural expert</a:t>
            </a:r>
          </a:p>
        </p:txBody>
      </p:sp>
    </p:spTree>
    <p:extLst>
      <p:ext uri="{BB962C8B-B14F-4D97-AF65-F5344CB8AC3E}">
        <p14:creationId xmlns:p14="http://schemas.microsoft.com/office/powerpoint/2010/main" val="1225196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BD5F3B3-1AC2-4187-BDCB-737DAB363CC8}"/>
              </a:ext>
            </a:extLst>
          </p:cNvPr>
          <p:cNvSpPr/>
          <p:nvPr/>
        </p:nvSpPr>
        <p:spPr>
          <a:xfrm>
            <a:off x="142042" y="137117"/>
            <a:ext cx="8744505" cy="821671"/>
          </a:xfrm>
          <a:prstGeom prst="roundRect">
            <a:avLst/>
          </a:prstGeom>
          <a:solidFill>
            <a:srgbClr val="DCD9EB"/>
          </a:solidFill>
          <a:ln>
            <a:solidFill>
              <a:srgbClr val="DCD9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55A5"/>
                </a:solidFill>
              </a:rPr>
              <a:t>CCDI Coordination Center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84D9AB-A2FD-4F9F-8064-051FC905C6AB}"/>
              </a:ext>
            </a:extLst>
          </p:cNvPr>
          <p:cNvSpPr txBox="1"/>
          <p:nvPr/>
        </p:nvSpPr>
        <p:spPr>
          <a:xfrm>
            <a:off x="425675" y="1190286"/>
            <a:ext cx="8460872" cy="34778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Develop guidelines and approaches to address cross-cutting needs and implement activities that align CCDI priorities, such as: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 common data elements (CDE)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harmonization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Systems interoperability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utility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Integrate CCDI-wide biobanking in coordination with the STAR Act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Consent and assent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Obtain scientific input from extramural communities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governance system to ensure long-term sustainability and function</a:t>
            </a:r>
            <a:endParaRPr lang="en-US" sz="2000" dirty="0">
              <a:solidFill>
                <a:srgbClr val="000000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88E0C-4B9E-2744-9925-A3369F042DAB}"/>
              </a:ext>
            </a:extLst>
          </p:cNvPr>
          <p:cNvSpPr txBox="1"/>
          <p:nvPr/>
        </p:nvSpPr>
        <p:spPr>
          <a:xfrm>
            <a:off x="1688123" y="4488795"/>
            <a:ext cx="540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Working group chaired by NCI and an extramural expert</a:t>
            </a:r>
          </a:p>
        </p:txBody>
      </p:sp>
    </p:spTree>
    <p:extLst>
      <p:ext uri="{BB962C8B-B14F-4D97-AF65-F5344CB8AC3E}">
        <p14:creationId xmlns:p14="http://schemas.microsoft.com/office/powerpoint/2010/main" val="4188576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3A0D13-2D82-435C-BF9C-F38DF45F0180}"/>
              </a:ext>
            </a:extLst>
          </p:cNvPr>
          <p:cNvSpPr txBox="1"/>
          <p:nvPr/>
        </p:nvSpPr>
        <p:spPr>
          <a:xfrm>
            <a:off x="3526585" y="1717482"/>
            <a:ext cx="2090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50000"/>
                  </a:schemeClr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27946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729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97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E68701A8-3251-420B-906B-E31263B68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1743" y="1128566"/>
            <a:ext cx="4306271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goal of the CCDI is to build a community of pediatric cancer researchers, advocates, families, hospitals, and networks committed to sharing data to improve treatments, quality of life, and survivorship of every child with cancer. </a:t>
            </a:r>
            <a:endParaRPr kumimoji="0" lang="en-US" altLang="en-US" sz="1050" b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C7A56F7A-549F-44AF-BD32-409C8E36BA43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6" b="3721"/>
          <a:stretch/>
        </p:blipFill>
        <p:spPr bwMode="auto">
          <a:xfrm>
            <a:off x="58897" y="542268"/>
            <a:ext cx="4684960" cy="35927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67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6BDFE-9088-264F-8008-4E2C1F55B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926079" cy="5143500"/>
          </a:xfrm>
          <a:solidFill>
            <a:srgbClr val="D6E8F6"/>
          </a:solidFill>
          <a:ln>
            <a:solidFill>
              <a:srgbClr val="D6E8F6"/>
            </a:solidFill>
          </a:ln>
        </p:spPr>
        <p:txBody>
          <a:bodyPr>
            <a:normAutofit/>
          </a:bodyPr>
          <a:lstStyle/>
          <a:p>
            <a:pPr algn="ctr"/>
            <a:b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rgbClr val="000000"/>
                </a:solidFill>
                <a:latin typeface="Daytona Pro Condensed" panose="020B0506030503040204" pitchFamily="34" charset="0"/>
                <a:cs typeface="Calibri" panose="020F0502020204030204" pitchFamily="34" charset="0"/>
              </a:rPr>
              <a:t>CCDI Working Group Report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07425E-8D44-4346-A6E7-F5ED8FFE2E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08960" y="164592"/>
          <a:ext cx="5907024" cy="4910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1567C7D-CACB-9A43-B5FF-0624F35CD53D}"/>
              </a:ext>
            </a:extLst>
          </p:cNvPr>
          <p:cNvSpPr txBox="1"/>
          <p:nvPr/>
        </p:nvSpPr>
        <p:spPr>
          <a:xfrm>
            <a:off x="285151" y="2698649"/>
            <a:ext cx="230292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spc="150" dirty="0">
                <a:solidFill>
                  <a:srgbClr val="1D7991"/>
                </a:solidFill>
                <a:latin typeface="Daytona Pro Condensed" panose="020B0604020202020204" pitchFamily="34" charset="0"/>
              </a:rPr>
              <a:t>24</a:t>
            </a:r>
            <a:r>
              <a:rPr lang="en-US" sz="3200" i="1" spc="150" dirty="0">
                <a:solidFill>
                  <a:srgbClr val="000000"/>
                </a:solidFill>
                <a:latin typeface="Daytona Pro Condensed" panose="020B0604020202020204" pitchFamily="34" charset="0"/>
              </a:rPr>
              <a:t> </a:t>
            </a:r>
            <a:r>
              <a:rPr lang="en-US" sz="2000" spc="150" dirty="0">
                <a:solidFill>
                  <a:srgbClr val="000000"/>
                </a:solidFill>
                <a:latin typeface="Daytona Pro Condensed" panose="020B0604020202020204" pitchFamily="34" charset="0"/>
              </a:rPr>
              <a:t>specific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63459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947E886-FF67-4906-BA78-3623CA3CFC76}"/>
              </a:ext>
            </a:extLst>
          </p:cNvPr>
          <p:cNvSpPr txBox="1">
            <a:spLocks/>
          </p:cNvSpPr>
          <p:nvPr/>
        </p:nvSpPr>
        <p:spPr bwMode="auto">
          <a:xfrm>
            <a:off x="223157" y="197292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0" kern="1200">
                <a:solidFill>
                  <a:srgbClr val="123E57"/>
                </a:solidFill>
                <a:latin typeface="+mj-lt"/>
                <a:ea typeface="ＭＳ Ｐゴシック" charset="0"/>
                <a:cs typeface="SapientSansBold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9pPr>
          </a:lstStyle>
          <a:p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Foundational Goals for CCDI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94456-D1BA-4540-9AD3-417E971534B7}"/>
              </a:ext>
            </a:extLst>
          </p:cNvPr>
          <p:cNvSpPr txBox="1"/>
          <p:nvPr/>
        </p:nvSpPr>
        <p:spPr>
          <a:xfrm>
            <a:off x="223157" y="799933"/>
            <a:ext cx="86976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Gather data from every child/AYA diagnosed with cancer, regardless of where they receive their care</a:t>
            </a:r>
            <a:endParaRPr lang="en-US" sz="2400" dirty="0">
              <a:solidFill>
                <a:srgbClr val="FFFFFF"/>
              </a:solidFill>
              <a:latin typeface="Arial"/>
              <a:ea typeface="+mn-ea"/>
              <a:cs typeface="+mn-cs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Develop core data from consented patients, including tumor and germline molecular characteristics, </a:t>
            </a:r>
            <a:r>
              <a:rPr lang="en-US" sz="2400" dirty="0">
                <a:solidFill>
                  <a:srgbClr val="000000"/>
                </a:solidFill>
              </a:rPr>
              <a:t>to enable research using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patient-level data in a secure and de-identified 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Create a system that can bring data of different types, from different sources together in a way that incentivizes researchers to query the available data in new ways</a:t>
            </a:r>
            <a:endParaRPr lang="en-US" sz="24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8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B69DE42-7F1B-4DEC-A244-34D0059FCE00}"/>
              </a:ext>
            </a:extLst>
          </p:cNvPr>
          <p:cNvSpPr/>
          <p:nvPr/>
        </p:nvSpPr>
        <p:spPr>
          <a:xfrm>
            <a:off x="3174666" y="4396540"/>
            <a:ext cx="2184010" cy="4258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US" sz="105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86931803-A21A-43CC-95AA-37352201D578}"/>
              </a:ext>
            </a:extLst>
          </p:cNvPr>
          <p:cNvSpPr>
            <a:spLocks noChangeAspect="1"/>
          </p:cNvSpPr>
          <p:nvPr/>
        </p:nvSpPr>
        <p:spPr>
          <a:xfrm>
            <a:off x="1080346" y="316524"/>
            <a:ext cx="6260951" cy="4185122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457189"/>
            <a:endParaRPr lang="en-US" dirty="0">
              <a:solidFill>
                <a:srgbClr val="6255A5"/>
              </a:solidFill>
              <a:latin typeface="Arial"/>
            </a:endParaRPr>
          </a:p>
          <a:p>
            <a:pPr algn="ctr" defTabSz="457189"/>
            <a:endParaRPr lang="en-US" dirty="0">
              <a:solidFill>
                <a:srgbClr val="6255A5"/>
              </a:solidFill>
              <a:latin typeface="Arial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12C7601-F7C2-48F8-B9B3-3D34F9E56AA7}"/>
              </a:ext>
            </a:extLst>
          </p:cNvPr>
          <p:cNvGrpSpPr/>
          <p:nvPr/>
        </p:nvGrpSpPr>
        <p:grpSpPr>
          <a:xfrm>
            <a:off x="1908211" y="1039355"/>
            <a:ext cx="4657531" cy="3381683"/>
            <a:chOff x="1991239" y="760171"/>
            <a:chExt cx="5341160" cy="382434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297A06FC-DE5B-4CF5-AD55-6FBEC5836A7C}"/>
                </a:ext>
              </a:extLst>
            </p:cNvPr>
            <p:cNvSpPr/>
            <p:nvPr/>
          </p:nvSpPr>
          <p:spPr>
            <a:xfrm>
              <a:off x="5880055" y="3343119"/>
              <a:ext cx="1452344" cy="1241398"/>
            </a:xfrm>
            <a:prstGeom prst="roundRect">
              <a:avLst/>
            </a:prstGeom>
            <a:solidFill>
              <a:srgbClr val="6255A5"/>
            </a:solidFill>
            <a:ln>
              <a:solidFill>
                <a:srgbClr val="6255A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Childhood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Cancer 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Data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Platform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358FDA02-EFAB-416A-905F-9F72BADD99FF}"/>
                </a:ext>
              </a:extLst>
            </p:cNvPr>
            <p:cNvSpPr/>
            <p:nvPr/>
          </p:nvSpPr>
          <p:spPr>
            <a:xfrm>
              <a:off x="1991239" y="3370395"/>
              <a:ext cx="1452344" cy="1186846"/>
            </a:xfrm>
            <a:prstGeom prst="roundRect">
              <a:avLst>
                <a:gd name="adj" fmla="val 13534"/>
              </a:avLst>
            </a:prstGeom>
            <a:solidFill>
              <a:srgbClr val="6255A5"/>
            </a:solidFill>
            <a:ln>
              <a:solidFill>
                <a:srgbClr val="6255A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Childhood Molecular 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Characterization Protocol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40988E50-5C23-48C6-BFCC-5CA7AB7F2ADB}"/>
                </a:ext>
              </a:extLst>
            </p:cNvPr>
            <p:cNvSpPr/>
            <p:nvPr/>
          </p:nvSpPr>
          <p:spPr>
            <a:xfrm>
              <a:off x="3895275" y="760171"/>
              <a:ext cx="1427729" cy="1183377"/>
            </a:xfrm>
            <a:prstGeom prst="roundRect">
              <a:avLst/>
            </a:prstGeom>
            <a:solidFill>
              <a:srgbClr val="6255A5"/>
            </a:solidFill>
            <a:ln>
              <a:solidFill>
                <a:srgbClr val="6255A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National Childhood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Cancer </a:t>
              </a:r>
            </a:p>
            <a:p>
              <a:pPr algn="ctr" defTabSz="457189"/>
              <a:r>
                <a:rPr lang="en-US" sz="1050" b="1" dirty="0">
                  <a:solidFill>
                    <a:srgbClr val="FFFFFF"/>
                  </a:solidFill>
                  <a:latin typeface="Arial"/>
                </a:rPr>
                <a:t>Cohort</a:t>
              </a:r>
            </a:p>
          </p:txBody>
        </p:sp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A138619-D5E9-42C6-95C7-BB8F0D9EAFBA}"/>
              </a:ext>
            </a:extLst>
          </p:cNvPr>
          <p:cNvSpPr>
            <a:spLocks noChangeAspect="1"/>
          </p:cNvSpPr>
          <p:nvPr/>
        </p:nvSpPr>
        <p:spPr>
          <a:xfrm>
            <a:off x="2919892" y="1949548"/>
            <a:ext cx="2540174" cy="1864555"/>
          </a:xfrm>
          <a:prstGeom prst="triangle">
            <a:avLst/>
          </a:prstGeom>
          <a:solidFill>
            <a:srgbClr val="9A92E2"/>
          </a:solidFill>
          <a:ln>
            <a:noFill/>
          </a:ln>
          <a:effectLst>
            <a:outerShdw blurRad="368300" dist="38100" dir="2700000" sx="104000" sy="104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5ACCBA4-C5F3-4632-9828-55DE5B7929FB}"/>
              </a:ext>
            </a:extLst>
          </p:cNvPr>
          <p:cNvSpPr/>
          <p:nvPr/>
        </p:nvSpPr>
        <p:spPr>
          <a:xfrm>
            <a:off x="3568544" y="2570588"/>
            <a:ext cx="1244990" cy="998850"/>
          </a:xfrm>
          <a:prstGeom prst="roundRect">
            <a:avLst>
              <a:gd name="adj" fmla="val 13534"/>
            </a:avLst>
          </a:prstGeom>
          <a:solidFill>
            <a:srgbClr val="6255A5"/>
          </a:solidFill>
          <a:ln>
            <a:solidFill>
              <a:srgbClr val="6255A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1050" b="1" dirty="0">
                <a:solidFill>
                  <a:srgbClr val="FFFFFF"/>
                </a:solidFill>
                <a:latin typeface="Arial"/>
              </a:rPr>
              <a:t>Cross-cutting Issues Team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491D1A1-383D-4EC7-952E-59F42E63C7C8}"/>
              </a:ext>
            </a:extLst>
          </p:cNvPr>
          <p:cNvSpPr/>
          <p:nvPr/>
        </p:nvSpPr>
        <p:spPr>
          <a:xfrm>
            <a:off x="1908211" y="456540"/>
            <a:ext cx="4657531" cy="333965"/>
          </a:xfrm>
          <a:prstGeom prst="roundRect">
            <a:avLst/>
          </a:prstGeom>
          <a:solidFill>
            <a:srgbClr val="6255A5"/>
          </a:solidFill>
          <a:ln>
            <a:solidFill>
              <a:srgbClr val="6255A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1200" b="1" dirty="0">
                <a:solidFill>
                  <a:srgbClr val="FFFFFF"/>
                </a:solidFill>
                <a:latin typeface="Arial"/>
              </a:rPr>
              <a:t>Steering Committee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A3FBFBB-4040-432E-BEC2-71E3EBD24DA2}"/>
              </a:ext>
            </a:extLst>
          </p:cNvPr>
          <p:cNvSpPr/>
          <p:nvPr/>
        </p:nvSpPr>
        <p:spPr>
          <a:xfrm>
            <a:off x="6145823" y="930520"/>
            <a:ext cx="2184010" cy="333965"/>
          </a:xfrm>
          <a:prstGeom prst="roundRect">
            <a:avLst/>
          </a:prstGeom>
          <a:solidFill>
            <a:srgbClr val="6255A5"/>
          </a:solidFill>
          <a:ln>
            <a:solidFill>
              <a:srgbClr val="6255A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1050" b="1" dirty="0">
                <a:solidFill>
                  <a:srgbClr val="FFFFFF"/>
                </a:solidFill>
                <a:latin typeface="Arial"/>
              </a:rPr>
              <a:t>Engagement Committee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D7C461AB-BCEB-4D31-8919-99C5F4AE192D}"/>
              </a:ext>
            </a:extLst>
          </p:cNvPr>
          <p:cNvCxnSpPr>
            <a:stCxn id="25" idx="3"/>
            <a:endCxn id="27" idx="0"/>
          </p:cNvCxnSpPr>
          <p:nvPr/>
        </p:nvCxnSpPr>
        <p:spPr>
          <a:xfrm>
            <a:off x="6565742" y="623522"/>
            <a:ext cx="672086" cy="306998"/>
          </a:xfrm>
          <a:prstGeom prst="bentConnector2">
            <a:avLst/>
          </a:prstGeom>
          <a:ln>
            <a:solidFill>
              <a:srgbClr val="6255A5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1024C9-5516-4014-BB83-CD12936D8B7E}"/>
              </a:ext>
            </a:extLst>
          </p:cNvPr>
          <p:cNvSpPr txBox="1"/>
          <p:nvPr/>
        </p:nvSpPr>
        <p:spPr>
          <a:xfrm>
            <a:off x="3161111" y="4239547"/>
            <a:ext cx="2211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Project Management </a:t>
            </a:r>
            <a:br>
              <a:rPr lang="en-US" dirty="0"/>
            </a:br>
            <a:r>
              <a:rPr lang="en-US" dirty="0"/>
              <a:t>Support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7D8498-141B-4E49-AC5E-AC43A471A19E}"/>
              </a:ext>
            </a:extLst>
          </p:cNvPr>
          <p:cNvSpPr txBox="1"/>
          <p:nvPr/>
        </p:nvSpPr>
        <p:spPr>
          <a:xfrm>
            <a:off x="1659016" y="4855607"/>
            <a:ext cx="7602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working groups co-chaired by NCI and extramural experts - NCI staff, external experts and advocates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8094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64526-C0DF-409B-AACA-2147A16D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036" y="453704"/>
            <a:ext cx="8797353" cy="311934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Identifying and Filling Gaps: Adding to the Existing Landscape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3DFDE3C-3049-4E73-BB5A-21FA09C7D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58" y="896645"/>
            <a:ext cx="7152640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89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BF9A4-02F1-4F49-81B4-489748E12D4B}"/>
              </a:ext>
            </a:extLst>
          </p:cNvPr>
          <p:cNvSpPr txBox="1"/>
          <p:nvPr/>
        </p:nvSpPr>
        <p:spPr>
          <a:xfrm>
            <a:off x="462932" y="1046707"/>
            <a:ext cx="8292649" cy="34778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Gather data from every child diagnosed with cancer in the United States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will: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Capture the cancer care trajectory of children and AYAs, including care provided outside of COG and other networks, to identify gaps and disparities in care and outcome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Track biospecimen availability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access to data from underserved patients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for consistent research consent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 for long-term follow up of childhood cancer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critical component of this effort will be the National Childhood Cancer Registry (NCCR)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0B9F21-9E34-4B8C-BECB-83FAF08530BC}"/>
              </a:ext>
            </a:extLst>
          </p:cNvPr>
          <p:cNvSpPr/>
          <p:nvPr/>
        </p:nvSpPr>
        <p:spPr>
          <a:xfrm>
            <a:off x="142042" y="137117"/>
            <a:ext cx="8744505" cy="821671"/>
          </a:xfrm>
          <a:prstGeom prst="roundRect">
            <a:avLst/>
          </a:prstGeom>
          <a:solidFill>
            <a:srgbClr val="6255A5"/>
          </a:solidFill>
          <a:ln>
            <a:solidFill>
              <a:srgbClr val="6255A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CCDI National Childhood Cancer Cohort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083E3-8F69-4933-9B53-32791BD802D7}"/>
              </a:ext>
            </a:extLst>
          </p:cNvPr>
          <p:cNvSpPr txBox="1"/>
          <p:nvPr/>
        </p:nvSpPr>
        <p:spPr>
          <a:xfrm>
            <a:off x="1688123" y="4427835"/>
            <a:ext cx="540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Working group chaired by NCI and an extramural expert</a:t>
            </a:r>
          </a:p>
        </p:txBody>
      </p:sp>
    </p:spTree>
    <p:extLst>
      <p:ext uri="{BB962C8B-B14F-4D97-AF65-F5344CB8AC3E}">
        <p14:creationId xmlns:p14="http://schemas.microsoft.com/office/powerpoint/2010/main" val="271224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5D529F-D0EF-4545-8CD8-99E851B237A1}"/>
              </a:ext>
            </a:extLst>
          </p:cNvPr>
          <p:cNvSpPr txBox="1"/>
          <p:nvPr/>
        </p:nvSpPr>
        <p:spPr>
          <a:xfrm>
            <a:off x="425675" y="1036065"/>
            <a:ext cx="8292649" cy="378565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national strategy, building on efforts including COG’s </a:t>
            </a:r>
            <a:r>
              <a:rPr lang="en-US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Project:EveryChild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to offer appropriate clinical and molecular characterization to every child with cancer that: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Enables discovery when these and other data are connected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Defines a minimum set of molecular diagnostics to be collected for every pediatric and AYA cancer patient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accessible to all children with cancer, including those treated at community-based institutions; provide access to underserved pediatric cancer patients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</a:rPr>
              <a:t>Clinical sequencing of ~3,000 patients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0000"/>
                </a:solidFill>
              </a:rPr>
              <a:t>Align with Rare Pediatric Tumor Cell Atlas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35A1BD7-A784-4097-A097-3F9C0423BB18}"/>
              </a:ext>
            </a:extLst>
          </p:cNvPr>
          <p:cNvSpPr/>
          <p:nvPr/>
        </p:nvSpPr>
        <p:spPr>
          <a:xfrm>
            <a:off x="142042" y="137117"/>
            <a:ext cx="8744505" cy="821671"/>
          </a:xfrm>
          <a:prstGeom prst="roundRect">
            <a:avLst/>
          </a:prstGeom>
          <a:solidFill>
            <a:srgbClr val="6255A5"/>
          </a:solidFill>
          <a:ln>
            <a:solidFill>
              <a:srgbClr val="6255A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CCDI Childhood Molecular Characterization Protocol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7A3E3B-2D03-4370-9D03-00472FCB8EA8}"/>
              </a:ext>
            </a:extLst>
          </p:cNvPr>
          <p:cNvSpPr txBox="1"/>
          <p:nvPr/>
        </p:nvSpPr>
        <p:spPr>
          <a:xfrm>
            <a:off x="1688123" y="4427835"/>
            <a:ext cx="540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Working group chaired by NCI and an extramural expert</a:t>
            </a:r>
          </a:p>
        </p:txBody>
      </p:sp>
    </p:spTree>
    <p:extLst>
      <p:ext uri="{BB962C8B-B14F-4D97-AF65-F5344CB8AC3E}">
        <p14:creationId xmlns:p14="http://schemas.microsoft.com/office/powerpoint/2010/main" val="1709784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947E886-FF67-4906-BA78-3623CA3CFC76}"/>
              </a:ext>
            </a:extLst>
          </p:cNvPr>
          <p:cNvSpPr txBox="1">
            <a:spLocks/>
          </p:cNvSpPr>
          <p:nvPr/>
        </p:nvSpPr>
        <p:spPr bwMode="auto">
          <a:xfrm>
            <a:off x="372860" y="188583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0" kern="1200">
                <a:solidFill>
                  <a:srgbClr val="123E57"/>
                </a:solidFill>
                <a:latin typeface="+mj-lt"/>
                <a:ea typeface="ＭＳ Ｐゴシック" charset="0"/>
                <a:cs typeface="SapientSansBold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255A5"/>
                </a:solidFill>
                <a:effectLst/>
                <a:uLnTx/>
                <a:uFillTx/>
                <a:latin typeface="Arial"/>
                <a:ea typeface="ＭＳ Ｐゴシック" charset="0"/>
              </a:rPr>
              <a:t>Childhood Molecular Characterization Protocol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11E2997-AE83-4DD1-8977-5A6D589F6530}"/>
              </a:ext>
            </a:extLst>
          </p:cNvPr>
          <p:cNvSpPr txBox="1">
            <a:spLocks/>
          </p:cNvSpPr>
          <p:nvPr/>
        </p:nvSpPr>
        <p:spPr>
          <a:xfrm>
            <a:off x="372860" y="591553"/>
            <a:ext cx="8519470" cy="3394472"/>
          </a:xfrm>
          <a:prstGeom prst="rect">
            <a:avLst/>
          </a:prstGeom>
        </p:spPr>
        <p:txBody>
          <a:bodyPr/>
          <a:lstStyle>
            <a:lvl1pPr marL="2286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20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1pPr>
            <a:lvl2pPr marL="4572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  <a:lvl3pPr marL="6858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3pPr>
            <a:lvl4pPr marL="9144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4pPr>
            <a:lvl5pPr marL="11430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457200" rtl="0" eaLnBrk="1" fontAlgn="base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Expand access to comprehensive molecular sequencing as a step towards the goal of reaching all children with pediatric cancer</a:t>
            </a:r>
          </a:p>
          <a:p>
            <a:pPr marL="228600" marR="0" lvl="0" indent="-228600" algn="l" defTabSz="457200" rtl="0" eaLnBrk="1" fontAlgn="base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Develop NCI-recommended guidelines for clinical and molecular data collection as part of standard of care</a:t>
            </a:r>
          </a:p>
          <a:p>
            <a:pPr marL="228600" marR="0" lvl="0" indent="-228600" algn="l" defTabSz="457200" rtl="0" eaLnBrk="1" fontAlgn="base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Create a comprehensive, harmonized, and integrated database of clinical, genomic, and 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phenomic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 data for research</a:t>
            </a:r>
          </a:p>
          <a:p>
            <a:pPr marL="228600" marR="0" lvl="0" indent="-228600" algn="l" defTabSz="457200" rtl="0" eaLnBrk="1" fontAlgn="base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RFI this month to define an initial pilot</a:t>
            </a:r>
            <a:endParaRPr kumimoji="0" lang="en-US" b="0" i="0" u="none" strike="sng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550977-F22A-4F8A-A731-908C2CF667A1}"/>
              </a:ext>
            </a:extLst>
          </p:cNvPr>
          <p:cNvSpPr txBox="1">
            <a:spLocks/>
          </p:cNvSpPr>
          <p:nvPr/>
        </p:nvSpPr>
        <p:spPr bwMode="auto">
          <a:xfrm>
            <a:off x="461395" y="2921916"/>
            <a:ext cx="8578742" cy="3226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2" anchor="t" anchorCtr="0" compatLnSpc="1">
            <a:prstTxWarp prst="textNoShape">
              <a:avLst/>
            </a:prstTxWarp>
            <a:noAutofit/>
          </a:bodyPr>
          <a:lstStyle>
            <a:lvl1pPr marL="2286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20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1pPr>
            <a:lvl2pPr marL="4572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  <a:lvl3pPr marL="6858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3pPr>
            <a:lvl4pPr marL="9144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4pPr>
            <a:lvl5pPr marL="11430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Clinical Service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: Diagnostic clinical molecular characterization services for patients who might </a:t>
            </a:r>
          </a:p>
          <a:p>
            <a:pPr marL="0" marR="0" lvl="0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not otherwise have access to them</a:t>
            </a:r>
          </a:p>
          <a:p>
            <a:pPr marL="114300" marR="0" lvl="1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Data to be collected (CLIA certified)</a:t>
            </a:r>
          </a:p>
          <a:p>
            <a:pPr marL="461963" marR="0" lvl="2" indent="-223838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DNA: CLIA WES or NGS targeted panel</a:t>
            </a:r>
          </a:p>
          <a:p>
            <a:pPr marL="461963" marR="0" lvl="2" indent="-223838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RNA: CLIA RNA-seq</a:t>
            </a:r>
          </a:p>
          <a:p>
            <a:pPr marL="461963" marR="0" lvl="2" indent="-223838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Methylation: CLIA DNA Methylation array</a:t>
            </a:r>
          </a:p>
          <a:p>
            <a:pPr marL="461963" marR="0" lvl="2" indent="-223838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Clinical annotation </a:t>
            </a:r>
          </a:p>
          <a:p>
            <a:pPr marL="461963" marR="0" lvl="2" indent="-223838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239316" marR="0" lvl="2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525066" marR="0" lvl="2" indent="-28575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525066" marR="0" lvl="2" indent="-28575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239316" marR="0" lvl="2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Research Discovery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: Molecular characterization to learn more about disease subtypes and rare cancers</a:t>
            </a:r>
          </a:p>
          <a:p>
            <a:pPr marL="114300" marR="0" lvl="1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endParaRPr kumimoji="0" lang="en-US" sz="14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114300" marR="0" lvl="1" indent="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E3D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Data to be collected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(in additional to clinical/seq data on selected populations)</a:t>
            </a:r>
          </a:p>
          <a:p>
            <a:pPr marL="576263" marR="0" lvl="2" indent="-28575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WGS/deep molecular (DNA) profiling </a:t>
            </a:r>
          </a:p>
          <a:p>
            <a:pPr marL="576263" marR="0" lvl="2" indent="-285750" algn="l" defTabSz="4572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Longitudinal data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A428B7-6FC2-44B1-95FF-29CCB8E3A181}"/>
              </a:ext>
            </a:extLst>
          </p:cNvPr>
          <p:cNvSpPr/>
          <p:nvPr/>
        </p:nvSpPr>
        <p:spPr>
          <a:xfrm>
            <a:off x="310393" y="2854804"/>
            <a:ext cx="8729744" cy="1968866"/>
          </a:xfrm>
          <a:prstGeom prst="roundRect">
            <a:avLst/>
          </a:prstGeom>
          <a:noFill/>
          <a:ln>
            <a:solidFill>
              <a:srgbClr val="6255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595710"/>
      </p:ext>
    </p:extLst>
  </p:cSld>
  <p:clrMapOvr>
    <a:masterClrMapping/>
  </p:clrMapOvr>
</p:sld>
</file>

<file path=ppt/theme/theme1.xml><?xml version="1.0" encoding="utf-8"?>
<a:theme xmlns:a="http://schemas.openxmlformats.org/drawingml/2006/main" name="NCI PPT Template 16x9 WHITE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82234CFCADEC4781492B0245941B3D" ma:contentTypeVersion="8" ma:contentTypeDescription="Create a new document." ma:contentTypeScope="" ma:versionID="9645015943353dfac4623e7125123b42">
  <xsd:schema xmlns:xsd="http://www.w3.org/2001/XMLSchema" xmlns:xs="http://www.w3.org/2001/XMLSchema" xmlns:p="http://schemas.microsoft.com/office/2006/metadata/properties" xmlns:ns2="0f445d48-f5dd-4696-ba16-7766ed970f15" xmlns:ns3="9ce50b0f-2423-4929-9f50-4fe8e7f79deb" targetNamespace="http://schemas.microsoft.com/office/2006/metadata/properties" ma:root="true" ma:fieldsID="18932721fe931b78c56005a5f8ab6ede" ns2:_="" ns3:_="">
    <xsd:import namespace="0f445d48-f5dd-4696-ba16-7766ed970f15"/>
    <xsd:import namespace="9ce50b0f-2423-4929-9f50-4fe8e7f79d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45d48-f5dd-4696-ba16-7766ed970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50b0f-2423-4929-9f50-4fe8e7f79de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8FC4DC-4FC4-4BC1-A8F9-2B642E27B8E1}"/>
</file>

<file path=customXml/itemProps2.xml><?xml version="1.0" encoding="utf-8"?>
<ds:datastoreItem xmlns:ds="http://schemas.openxmlformats.org/officeDocument/2006/customXml" ds:itemID="{8BAABB6F-0804-4111-8EB5-769436257BB2}"/>
</file>

<file path=customXml/itemProps3.xml><?xml version="1.0" encoding="utf-8"?>
<ds:datastoreItem xmlns:ds="http://schemas.openxmlformats.org/officeDocument/2006/customXml" ds:itemID="{7B625BCC-0A26-41E5-97E6-49E75E0FCC3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7209</TotalTime>
  <Words>773</Words>
  <Application>Microsoft Macintosh PowerPoint</Application>
  <PresentationFormat>On-screen Show (16:9)</PresentationFormat>
  <Paragraphs>104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Daytona Pro Condensed</vt:lpstr>
      <vt:lpstr>SapientCentroSlab-Light</vt:lpstr>
      <vt:lpstr>Wingdings</vt:lpstr>
      <vt:lpstr>NCI PPT Template 16x9 WHITE</vt:lpstr>
      <vt:lpstr>NCI Childhood Cancer Data Initiative</vt:lpstr>
      <vt:lpstr>PowerPoint Presentation</vt:lpstr>
      <vt:lpstr> CCDI Working Group Report</vt:lpstr>
      <vt:lpstr>PowerPoint Presentation</vt:lpstr>
      <vt:lpstr>PowerPoint Presentation</vt:lpstr>
      <vt:lpstr>Identifying and Filling Gaps: Adding to the Existing Landscape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Warren A Kibbe, Ph.D.</cp:lastModifiedBy>
  <cp:revision>283</cp:revision>
  <dcterms:created xsi:type="dcterms:W3CDTF">2013-05-02T18:01:03Z</dcterms:created>
  <dcterms:modified xsi:type="dcterms:W3CDTF">2021-02-08T16:26:34Z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  <property fmtid="{D5CDD505-2E9C-101B-9397-08002B2CF9AE}" pid="8" name="ContentTypeId">
    <vt:lpwstr>0x0101001682234CFCADEC4781492B0245941B3D</vt:lpwstr>
  </property>
</Properties>
</file>