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56" r:id="rId2"/>
    <p:sldId id="257" r:id="rId3"/>
    <p:sldId id="258" r:id="rId4"/>
    <p:sldId id="259" r:id="rId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493"/>
    <a:srgbClr val="0096FF"/>
    <a:srgbClr val="521B93"/>
    <a:srgbClr val="942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4579"/>
  </p:normalViewPr>
  <p:slideViewPr>
    <p:cSldViewPr snapToGrid="0" snapToObjects="1">
      <p:cViewPr varScale="1">
        <p:scale>
          <a:sx n="90" d="100"/>
          <a:sy n="90" d="100"/>
        </p:scale>
        <p:origin x="1432" y="20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6F50B-59D5-EC47-B33A-E5DFA8DB81D5}" type="datetimeFigureOut">
              <a:rPr lang="es-CO" smtClean="0"/>
              <a:t>5/10/20</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AAF982-A1E2-544F-9BA9-2EFC4CDE8FEA}" type="slidenum">
              <a:rPr lang="es-CO" smtClean="0"/>
              <a:t>‹Nº›</a:t>
            </a:fld>
            <a:endParaRPr lang="es-CO"/>
          </a:p>
        </p:txBody>
      </p:sp>
    </p:spTree>
    <p:extLst>
      <p:ext uri="{BB962C8B-B14F-4D97-AF65-F5344CB8AC3E}">
        <p14:creationId xmlns:p14="http://schemas.microsoft.com/office/powerpoint/2010/main" val="3835256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5AAF982-A1E2-544F-9BA9-2EFC4CDE8FEA}" type="slidenum">
              <a:rPr lang="es-CO" smtClean="0"/>
              <a:t>1</a:t>
            </a:fld>
            <a:endParaRPr lang="es-CO"/>
          </a:p>
        </p:txBody>
      </p:sp>
    </p:spTree>
    <p:extLst>
      <p:ext uri="{BB962C8B-B14F-4D97-AF65-F5344CB8AC3E}">
        <p14:creationId xmlns:p14="http://schemas.microsoft.com/office/powerpoint/2010/main" val="1438099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5AAF982-A1E2-544F-9BA9-2EFC4CDE8FEA}" type="slidenum">
              <a:rPr lang="es-CO" smtClean="0"/>
              <a:t>2</a:t>
            </a:fld>
            <a:endParaRPr lang="es-CO"/>
          </a:p>
        </p:txBody>
      </p:sp>
    </p:spTree>
    <p:extLst>
      <p:ext uri="{BB962C8B-B14F-4D97-AF65-F5344CB8AC3E}">
        <p14:creationId xmlns:p14="http://schemas.microsoft.com/office/powerpoint/2010/main" val="349113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5AAF982-A1E2-544F-9BA9-2EFC4CDE8FEA}" type="slidenum">
              <a:rPr lang="es-CO" smtClean="0"/>
              <a:t>3</a:t>
            </a:fld>
            <a:endParaRPr lang="es-CO"/>
          </a:p>
        </p:txBody>
      </p:sp>
    </p:spTree>
    <p:extLst>
      <p:ext uri="{BB962C8B-B14F-4D97-AF65-F5344CB8AC3E}">
        <p14:creationId xmlns:p14="http://schemas.microsoft.com/office/powerpoint/2010/main" val="57407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5AAF982-A1E2-544F-9BA9-2EFC4CDE8FEA}" type="slidenum">
              <a:rPr lang="es-CO" smtClean="0"/>
              <a:t>4</a:t>
            </a:fld>
            <a:endParaRPr lang="es-CO"/>
          </a:p>
        </p:txBody>
      </p:sp>
    </p:spTree>
    <p:extLst>
      <p:ext uri="{BB962C8B-B14F-4D97-AF65-F5344CB8AC3E}">
        <p14:creationId xmlns:p14="http://schemas.microsoft.com/office/powerpoint/2010/main" val="1702046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630F28-128C-2044-B798-6CE86F9F50B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8D5EA745-5EFD-0945-8232-0C7AB5E6A0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C13885C6-00A3-B14D-8850-A5B7F7FC812B}"/>
              </a:ext>
            </a:extLst>
          </p:cNvPr>
          <p:cNvSpPr>
            <a:spLocks noGrp="1"/>
          </p:cNvSpPr>
          <p:nvPr>
            <p:ph type="dt" sz="half" idx="10"/>
          </p:nvPr>
        </p:nvSpPr>
        <p:spPr/>
        <p:txBody>
          <a:bodyPr/>
          <a:lstStyle/>
          <a:p>
            <a:fld id="{65E76CDD-5424-9E43-9B45-AE527B54D08E}" type="datetimeFigureOut">
              <a:rPr lang="es-CO" smtClean="0"/>
              <a:t>5/10/20</a:t>
            </a:fld>
            <a:endParaRPr lang="es-CO"/>
          </a:p>
        </p:txBody>
      </p:sp>
      <p:sp>
        <p:nvSpPr>
          <p:cNvPr id="5" name="Marcador de pie de página 4">
            <a:extLst>
              <a:ext uri="{FF2B5EF4-FFF2-40B4-BE49-F238E27FC236}">
                <a16:creationId xmlns:a16="http://schemas.microsoft.com/office/drawing/2014/main" id="{BA94D431-E286-2C42-AA76-08670E75CFD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EDC16F1-8722-0847-9412-59C923BAD177}"/>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3437901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F50E2A-722B-AA46-A88E-CA83B404CEC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42351E2A-6DC4-C54A-B0F3-CB4DA553A5C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8A4094FC-143A-374E-B615-AFC4817A7C8D}"/>
              </a:ext>
            </a:extLst>
          </p:cNvPr>
          <p:cNvSpPr>
            <a:spLocks noGrp="1"/>
          </p:cNvSpPr>
          <p:nvPr>
            <p:ph type="dt" sz="half" idx="10"/>
          </p:nvPr>
        </p:nvSpPr>
        <p:spPr/>
        <p:txBody>
          <a:bodyPr/>
          <a:lstStyle/>
          <a:p>
            <a:fld id="{65E76CDD-5424-9E43-9B45-AE527B54D08E}" type="datetimeFigureOut">
              <a:rPr lang="es-CO" smtClean="0"/>
              <a:t>5/10/20</a:t>
            </a:fld>
            <a:endParaRPr lang="es-CO"/>
          </a:p>
        </p:txBody>
      </p:sp>
      <p:sp>
        <p:nvSpPr>
          <p:cNvPr id="5" name="Marcador de pie de página 4">
            <a:extLst>
              <a:ext uri="{FF2B5EF4-FFF2-40B4-BE49-F238E27FC236}">
                <a16:creationId xmlns:a16="http://schemas.microsoft.com/office/drawing/2014/main" id="{E765D9A3-F2BD-4B4C-9808-E2768E220D6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0CC5274-07B8-5D4F-A23B-6986E3D1E717}"/>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1110834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74C72F6-6808-DF49-8174-E1D31DC28FF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CDB46C67-2CE3-7847-B2D1-5523575B817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B32AAB4-2564-CD4B-8474-9A3F387006C8}"/>
              </a:ext>
            </a:extLst>
          </p:cNvPr>
          <p:cNvSpPr>
            <a:spLocks noGrp="1"/>
          </p:cNvSpPr>
          <p:nvPr>
            <p:ph type="dt" sz="half" idx="10"/>
          </p:nvPr>
        </p:nvSpPr>
        <p:spPr/>
        <p:txBody>
          <a:bodyPr/>
          <a:lstStyle/>
          <a:p>
            <a:fld id="{65E76CDD-5424-9E43-9B45-AE527B54D08E}" type="datetimeFigureOut">
              <a:rPr lang="es-CO" smtClean="0"/>
              <a:t>5/10/20</a:t>
            </a:fld>
            <a:endParaRPr lang="es-CO"/>
          </a:p>
        </p:txBody>
      </p:sp>
      <p:sp>
        <p:nvSpPr>
          <p:cNvPr id="5" name="Marcador de pie de página 4">
            <a:extLst>
              <a:ext uri="{FF2B5EF4-FFF2-40B4-BE49-F238E27FC236}">
                <a16:creationId xmlns:a16="http://schemas.microsoft.com/office/drawing/2014/main" id="{7093C9BA-6B5F-3244-A299-B0CBE774A48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5BF4156-2FD9-4C48-BC1C-33DEEC87453B}"/>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145679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D9B172-7939-E94A-80B9-13B3D64B5B5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A38A29CD-E0BB-C34E-9EA8-F56BB55579D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10FF018-493B-DE48-AED8-9B0A40854FD1}"/>
              </a:ext>
            </a:extLst>
          </p:cNvPr>
          <p:cNvSpPr>
            <a:spLocks noGrp="1"/>
          </p:cNvSpPr>
          <p:nvPr>
            <p:ph type="dt" sz="half" idx="10"/>
          </p:nvPr>
        </p:nvSpPr>
        <p:spPr/>
        <p:txBody>
          <a:bodyPr/>
          <a:lstStyle/>
          <a:p>
            <a:fld id="{65E76CDD-5424-9E43-9B45-AE527B54D08E}" type="datetimeFigureOut">
              <a:rPr lang="es-CO" smtClean="0"/>
              <a:t>5/10/20</a:t>
            </a:fld>
            <a:endParaRPr lang="es-CO"/>
          </a:p>
        </p:txBody>
      </p:sp>
      <p:sp>
        <p:nvSpPr>
          <p:cNvPr id="5" name="Marcador de pie de página 4">
            <a:extLst>
              <a:ext uri="{FF2B5EF4-FFF2-40B4-BE49-F238E27FC236}">
                <a16:creationId xmlns:a16="http://schemas.microsoft.com/office/drawing/2014/main" id="{3F9DE070-E038-7F4C-8217-9EC30446215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8A94483-8CDC-F841-8854-1BFC9FE5BCCD}"/>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4054884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6EE4C8-437E-4F43-8273-02C4CE61E0E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5384C232-8CED-7D42-9024-350A870636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E90D5B5-111F-504A-A524-37955B015A04}"/>
              </a:ext>
            </a:extLst>
          </p:cNvPr>
          <p:cNvSpPr>
            <a:spLocks noGrp="1"/>
          </p:cNvSpPr>
          <p:nvPr>
            <p:ph type="dt" sz="half" idx="10"/>
          </p:nvPr>
        </p:nvSpPr>
        <p:spPr/>
        <p:txBody>
          <a:bodyPr/>
          <a:lstStyle/>
          <a:p>
            <a:fld id="{65E76CDD-5424-9E43-9B45-AE527B54D08E}" type="datetimeFigureOut">
              <a:rPr lang="es-CO" smtClean="0"/>
              <a:t>5/10/20</a:t>
            </a:fld>
            <a:endParaRPr lang="es-CO"/>
          </a:p>
        </p:txBody>
      </p:sp>
      <p:sp>
        <p:nvSpPr>
          <p:cNvPr id="5" name="Marcador de pie de página 4">
            <a:extLst>
              <a:ext uri="{FF2B5EF4-FFF2-40B4-BE49-F238E27FC236}">
                <a16:creationId xmlns:a16="http://schemas.microsoft.com/office/drawing/2014/main" id="{FBC8B6F1-D47D-A34D-A587-035CC2EE189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48D19BA-A8E8-7346-BFA0-1BFDC0043DDA}"/>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2243092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67DCE1-6957-FB4A-AAE0-1E07C8CDC2D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4F28DCCB-866B-CE46-A15A-3E8A17BC817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DD64EE74-B7FF-2B44-92C4-8D42ABF00FF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8FD66069-456A-754E-B454-A9A56695D580}"/>
              </a:ext>
            </a:extLst>
          </p:cNvPr>
          <p:cNvSpPr>
            <a:spLocks noGrp="1"/>
          </p:cNvSpPr>
          <p:nvPr>
            <p:ph type="dt" sz="half" idx="10"/>
          </p:nvPr>
        </p:nvSpPr>
        <p:spPr/>
        <p:txBody>
          <a:bodyPr/>
          <a:lstStyle/>
          <a:p>
            <a:fld id="{65E76CDD-5424-9E43-9B45-AE527B54D08E}" type="datetimeFigureOut">
              <a:rPr lang="es-CO" smtClean="0"/>
              <a:t>5/10/20</a:t>
            </a:fld>
            <a:endParaRPr lang="es-CO"/>
          </a:p>
        </p:txBody>
      </p:sp>
      <p:sp>
        <p:nvSpPr>
          <p:cNvPr id="6" name="Marcador de pie de página 5">
            <a:extLst>
              <a:ext uri="{FF2B5EF4-FFF2-40B4-BE49-F238E27FC236}">
                <a16:creationId xmlns:a16="http://schemas.microsoft.com/office/drawing/2014/main" id="{C27ACD83-AA27-6645-9C84-7BB868E587F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BF7D86A-DE62-8F4F-9FCE-FB5B2DCEF20A}"/>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21605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B1EB3C-C529-8749-9216-7935DDAB1C7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7841FBF-DE30-0344-9125-3339EC410E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C02B89E-3167-AD45-89B4-CBAE63E048A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01D3D235-F1E8-5E48-B3F9-ABF2A9297E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997ECA7-2945-4F49-A05C-D6D20A5CFB1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1737A71E-9F68-CC40-8F21-0660BE451405}"/>
              </a:ext>
            </a:extLst>
          </p:cNvPr>
          <p:cNvSpPr>
            <a:spLocks noGrp="1"/>
          </p:cNvSpPr>
          <p:nvPr>
            <p:ph type="dt" sz="half" idx="10"/>
          </p:nvPr>
        </p:nvSpPr>
        <p:spPr/>
        <p:txBody>
          <a:bodyPr/>
          <a:lstStyle/>
          <a:p>
            <a:fld id="{65E76CDD-5424-9E43-9B45-AE527B54D08E}" type="datetimeFigureOut">
              <a:rPr lang="es-CO" smtClean="0"/>
              <a:t>5/10/20</a:t>
            </a:fld>
            <a:endParaRPr lang="es-CO"/>
          </a:p>
        </p:txBody>
      </p:sp>
      <p:sp>
        <p:nvSpPr>
          <p:cNvPr id="8" name="Marcador de pie de página 7">
            <a:extLst>
              <a:ext uri="{FF2B5EF4-FFF2-40B4-BE49-F238E27FC236}">
                <a16:creationId xmlns:a16="http://schemas.microsoft.com/office/drawing/2014/main" id="{9ABE73BC-DB7A-F145-BAED-093F492CF2CE}"/>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E20811AB-F253-CC45-BAB3-CEE18734075D}"/>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2673375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97B109-04C4-A246-8C23-19193592D81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D09EC6AA-C294-CD45-850E-F84847E72682}"/>
              </a:ext>
            </a:extLst>
          </p:cNvPr>
          <p:cNvSpPr>
            <a:spLocks noGrp="1"/>
          </p:cNvSpPr>
          <p:nvPr>
            <p:ph type="dt" sz="half" idx="10"/>
          </p:nvPr>
        </p:nvSpPr>
        <p:spPr/>
        <p:txBody>
          <a:bodyPr/>
          <a:lstStyle/>
          <a:p>
            <a:fld id="{65E76CDD-5424-9E43-9B45-AE527B54D08E}" type="datetimeFigureOut">
              <a:rPr lang="es-CO" smtClean="0"/>
              <a:t>5/10/20</a:t>
            </a:fld>
            <a:endParaRPr lang="es-CO"/>
          </a:p>
        </p:txBody>
      </p:sp>
      <p:sp>
        <p:nvSpPr>
          <p:cNvPr id="4" name="Marcador de pie de página 3">
            <a:extLst>
              <a:ext uri="{FF2B5EF4-FFF2-40B4-BE49-F238E27FC236}">
                <a16:creationId xmlns:a16="http://schemas.microsoft.com/office/drawing/2014/main" id="{4A72AFEB-A210-5244-AFC5-C60FD45528CD}"/>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ED1E97E6-AAB1-684F-9211-827EF4F7DD9E}"/>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3338768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ECBC134-6424-8E46-A398-E8E5042BF626}"/>
              </a:ext>
            </a:extLst>
          </p:cNvPr>
          <p:cNvSpPr>
            <a:spLocks noGrp="1"/>
          </p:cNvSpPr>
          <p:nvPr>
            <p:ph type="dt" sz="half" idx="10"/>
          </p:nvPr>
        </p:nvSpPr>
        <p:spPr/>
        <p:txBody>
          <a:bodyPr/>
          <a:lstStyle/>
          <a:p>
            <a:fld id="{65E76CDD-5424-9E43-9B45-AE527B54D08E}" type="datetimeFigureOut">
              <a:rPr lang="es-CO" smtClean="0"/>
              <a:t>5/10/20</a:t>
            </a:fld>
            <a:endParaRPr lang="es-CO"/>
          </a:p>
        </p:txBody>
      </p:sp>
      <p:sp>
        <p:nvSpPr>
          <p:cNvPr id="3" name="Marcador de pie de página 2">
            <a:extLst>
              <a:ext uri="{FF2B5EF4-FFF2-40B4-BE49-F238E27FC236}">
                <a16:creationId xmlns:a16="http://schemas.microsoft.com/office/drawing/2014/main" id="{48822BE7-97B5-654E-9F1C-F0E34267809D}"/>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192988C0-6B83-4B4A-87EA-8EBF71D4BFE6}"/>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338370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020A1E-FDE6-694A-ACCC-E7214A7E95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D7565E9-E87C-B743-95C9-558A9EF16C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ECA36AB1-8B01-CB42-9D1E-B3C5540CC0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2B710-A572-0D4B-9E24-7D2B093EA51B}"/>
              </a:ext>
            </a:extLst>
          </p:cNvPr>
          <p:cNvSpPr>
            <a:spLocks noGrp="1"/>
          </p:cNvSpPr>
          <p:nvPr>
            <p:ph type="dt" sz="half" idx="10"/>
          </p:nvPr>
        </p:nvSpPr>
        <p:spPr/>
        <p:txBody>
          <a:bodyPr/>
          <a:lstStyle/>
          <a:p>
            <a:fld id="{65E76CDD-5424-9E43-9B45-AE527B54D08E}" type="datetimeFigureOut">
              <a:rPr lang="es-CO" smtClean="0"/>
              <a:t>5/10/20</a:t>
            </a:fld>
            <a:endParaRPr lang="es-CO"/>
          </a:p>
        </p:txBody>
      </p:sp>
      <p:sp>
        <p:nvSpPr>
          <p:cNvPr id="6" name="Marcador de pie de página 5">
            <a:extLst>
              <a:ext uri="{FF2B5EF4-FFF2-40B4-BE49-F238E27FC236}">
                <a16:creationId xmlns:a16="http://schemas.microsoft.com/office/drawing/2014/main" id="{6C42423A-D6E8-2644-A3B8-593158C2830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AF4A4A9-CBFA-B049-B008-93B7BBFC0C86}"/>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3758673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1CC4C7-8411-9542-A558-5D5760B9C89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9C086198-A2F3-4D4E-9CC8-2C6D3E54AC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CC7B7D03-53DF-764A-AB5B-199AC7900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91E7187-684C-7E43-AE0C-988CF927F78D}"/>
              </a:ext>
            </a:extLst>
          </p:cNvPr>
          <p:cNvSpPr>
            <a:spLocks noGrp="1"/>
          </p:cNvSpPr>
          <p:nvPr>
            <p:ph type="dt" sz="half" idx="10"/>
          </p:nvPr>
        </p:nvSpPr>
        <p:spPr/>
        <p:txBody>
          <a:bodyPr/>
          <a:lstStyle/>
          <a:p>
            <a:fld id="{65E76CDD-5424-9E43-9B45-AE527B54D08E}" type="datetimeFigureOut">
              <a:rPr lang="es-CO" smtClean="0"/>
              <a:t>5/10/20</a:t>
            </a:fld>
            <a:endParaRPr lang="es-CO"/>
          </a:p>
        </p:txBody>
      </p:sp>
      <p:sp>
        <p:nvSpPr>
          <p:cNvPr id="6" name="Marcador de pie de página 5">
            <a:extLst>
              <a:ext uri="{FF2B5EF4-FFF2-40B4-BE49-F238E27FC236}">
                <a16:creationId xmlns:a16="http://schemas.microsoft.com/office/drawing/2014/main" id="{9C58E4F0-27E1-EE4A-8B38-50091EDA437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51D0682-753D-5948-A8E1-498856D2AD5B}"/>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2122201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9846831-FEE6-7C4D-AD20-7F2CE446BF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CCFB4C2-1B16-414C-8019-352AE67D6B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22525637-6798-4D4F-9940-DA99309F0B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76CDD-5424-9E43-9B45-AE527B54D08E}" type="datetimeFigureOut">
              <a:rPr lang="es-CO" smtClean="0"/>
              <a:t>5/10/20</a:t>
            </a:fld>
            <a:endParaRPr lang="es-CO"/>
          </a:p>
        </p:txBody>
      </p:sp>
      <p:sp>
        <p:nvSpPr>
          <p:cNvPr id="5" name="Marcador de pie de página 4">
            <a:extLst>
              <a:ext uri="{FF2B5EF4-FFF2-40B4-BE49-F238E27FC236}">
                <a16:creationId xmlns:a16="http://schemas.microsoft.com/office/drawing/2014/main" id="{9017F474-CFA8-0F48-AB15-4291E6AB4F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CD2CAF8F-E0B3-B244-AF8F-F18239A13D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9130E-B531-0D47-B810-CED419C166F4}" type="slidenum">
              <a:rPr lang="es-CO" smtClean="0"/>
              <a:t>‹Nº›</a:t>
            </a:fld>
            <a:endParaRPr lang="es-CO"/>
          </a:p>
        </p:txBody>
      </p:sp>
    </p:spTree>
    <p:extLst>
      <p:ext uri="{BB962C8B-B14F-4D97-AF65-F5344CB8AC3E}">
        <p14:creationId xmlns:p14="http://schemas.microsoft.com/office/powerpoint/2010/main" val="738632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image" Target="../media/image1.jpeg"/><Relationship Id="rId7" Type="http://schemas.openxmlformats.org/officeDocument/2006/relationships/hyperlink" Target="mailto:curuena@javeriana.edu.c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susana.fiorentino@javeriana.edu.co" TargetMode="External"/><Relationship Id="rId11" Type="http://schemas.openxmlformats.org/officeDocument/2006/relationships/image" Target="../media/image7.tiff"/><Relationship Id="rId5" Type="http://schemas.openxmlformats.org/officeDocument/2006/relationships/image" Target="../media/image3.png"/><Relationship Id="rId10" Type="http://schemas.openxmlformats.org/officeDocument/2006/relationships/image" Target="../media/image6.tiff"/><Relationship Id="rId4" Type="http://schemas.openxmlformats.org/officeDocument/2006/relationships/image" Target="../media/image2.png"/><Relationship Id="rId9" Type="http://schemas.openxmlformats.org/officeDocument/2006/relationships/image" Target="../media/image5.tiff"/></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tiff"/><Relationship Id="rId10" Type="http://schemas.openxmlformats.org/officeDocument/2006/relationships/image" Target="../media/image16.tiff"/><Relationship Id="rId4" Type="http://schemas.openxmlformats.org/officeDocument/2006/relationships/image" Target="../media/image10.tiff"/><Relationship Id="rId9" Type="http://schemas.openxmlformats.org/officeDocument/2006/relationships/image" Target="../media/image15.tiff"/></Relationships>
</file>

<file path=ppt/slides/_rels/slide4.xml.rels><?xml version="1.0" encoding="UTF-8" standalone="yes"?>
<Relationships xmlns="http://schemas.openxmlformats.org/package/2006/relationships"><Relationship Id="rId8" Type="http://schemas.openxmlformats.org/officeDocument/2006/relationships/hyperlink" Target="mailto:curuena@javeriana.edu.co" TargetMode="External"/><Relationship Id="rId3" Type="http://schemas.openxmlformats.org/officeDocument/2006/relationships/image" Target="../media/image17.png"/><Relationship Id="rId7" Type="http://schemas.openxmlformats.org/officeDocument/2006/relationships/hyperlink" Target="mailto:Susana.fiorentino@javeriana.edu.co"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cabezado.jpg">
            <a:extLst>
              <a:ext uri="{FF2B5EF4-FFF2-40B4-BE49-F238E27FC236}">
                <a16:creationId xmlns:a16="http://schemas.microsoft.com/office/drawing/2014/main" id="{A4318275-0745-484E-9A7C-4FE2B824AE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149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www.husi.org.co/documents/10180/0/LogoHUSI_WEB.png/7a58c23f-aaa3-4889-a338-6b74c12ce58b?t=1502204472023">
            <a:extLst>
              <a:ext uri="{FF2B5EF4-FFF2-40B4-BE49-F238E27FC236}">
                <a16:creationId xmlns:a16="http://schemas.microsoft.com/office/drawing/2014/main" id="{62CFFA34-09A2-1149-A5FB-419A87C39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56" y="5991115"/>
            <a:ext cx="1774021" cy="76292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CC6EDC88-4536-2E42-BB03-578B3CA222F1}"/>
              </a:ext>
            </a:extLst>
          </p:cNvPr>
          <p:cNvPicPr>
            <a:picLocks noChangeAspect="1"/>
          </p:cNvPicPr>
          <p:nvPr/>
        </p:nvPicPr>
        <p:blipFill>
          <a:blip r:embed="rId5"/>
          <a:stretch>
            <a:fillRect/>
          </a:stretch>
        </p:blipFill>
        <p:spPr>
          <a:xfrm>
            <a:off x="2400426" y="5928388"/>
            <a:ext cx="1524377" cy="832031"/>
          </a:xfrm>
          <a:prstGeom prst="rect">
            <a:avLst/>
          </a:prstGeom>
        </p:spPr>
      </p:pic>
      <p:sp>
        <p:nvSpPr>
          <p:cNvPr id="9" name="Rectángulo 8">
            <a:extLst>
              <a:ext uri="{FF2B5EF4-FFF2-40B4-BE49-F238E27FC236}">
                <a16:creationId xmlns:a16="http://schemas.microsoft.com/office/drawing/2014/main" id="{53D3544F-4396-6F40-9A23-DA6B4BF3DBFF}"/>
              </a:ext>
            </a:extLst>
          </p:cNvPr>
          <p:cNvSpPr/>
          <p:nvPr/>
        </p:nvSpPr>
        <p:spPr>
          <a:xfrm>
            <a:off x="404813" y="1419455"/>
            <a:ext cx="11544300" cy="1569660"/>
          </a:xfrm>
          <a:prstGeom prst="rect">
            <a:avLst/>
          </a:prstGeom>
          <a:solidFill>
            <a:srgbClr val="005493"/>
          </a:solidFill>
        </p:spPr>
        <p:txBody>
          <a:bodyPr wrap="square">
            <a:spAutoFit/>
          </a:bodyPr>
          <a:lstStyle/>
          <a:p>
            <a:pPr algn="ctr">
              <a:spcAft>
                <a:spcPts val="1000"/>
              </a:spcAft>
            </a:pPr>
            <a:r>
              <a:rPr lang="en-US" sz="3200" b="1" dirty="0">
                <a:solidFill>
                  <a:schemeClr val="bg1"/>
                </a:solidFill>
                <a:latin typeface="Cambria" panose="02040503050406030204" pitchFamily="18" charset="0"/>
                <a:ea typeface="Times New Roman" panose="02020603050405020304" pitchFamily="18" charset="0"/>
              </a:rPr>
              <a:t>Effect of P2Et extract alone or in combination with chemotherapy in ex-vivo derived tumor organoids from breast cancer patients.</a:t>
            </a:r>
            <a:endParaRPr lang="es-CO" sz="2800" dirty="0">
              <a:solidFill>
                <a:schemeClr val="bg1"/>
              </a:solidFill>
              <a:effectLst/>
              <a:latin typeface="Cambria" panose="02040503050406030204" pitchFamily="18" charset="0"/>
              <a:ea typeface="Calibri" panose="020F0502020204030204" pitchFamily="34" charset="0"/>
            </a:endParaRPr>
          </a:p>
        </p:txBody>
      </p:sp>
      <p:sp>
        <p:nvSpPr>
          <p:cNvPr id="10" name="Rectángulo 9">
            <a:extLst>
              <a:ext uri="{FF2B5EF4-FFF2-40B4-BE49-F238E27FC236}">
                <a16:creationId xmlns:a16="http://schemas.microsoft.com/office/drawing/2014/main" id="{F8A002BE-6142-9548-BF06-13ACF1146765}"/>
              </a:ext>
            </a:extLst>
          </p:cNvPr>
          <p:cNvSpPr/>
          <p:nvPr/>
        </p:nvSpPr>
        <p:spPr>
          <a:xfrm>
            <a:off x="1548449" y="3091879"/>
            <a:ext cx="9677400" cy="707886"/>
          </a:xfrm>
          <a:prstGeom prst="rect">
            <a:avLst/>
          </a:prstGeom>
        </p:spPr>
        <p:txBody>
          <a:bodyPr wrap="square">
            <a:spAutoFit/>
          </a:bodyPr>
          <a:lstStyle/>
          <a:p>
            <a:pPr algn="ctr"/>
            <a:r>
              <a:rPr lang="es-CO" sz="2000" b="1" i="0" dirty="0">
                <a:solidFill>
                  <a:srgbClr val="000000"/>
                </a:solidFill>
                <a:effectLst/>
                <a:latin typeface="Cambria" panose="02040503050406030204" pitchFamily="18" charset="0"/>
              </a:rPr>
              <a:t>Claudia Urueña</a:t>
            </a:r>
            <a:r>
              <a:rPr lang="es-CO" sz="2000" b="1" i="0" baseline="30000" dirty="0">
                <a:solidFill>
                  <a:srgbClr val="000000"/>
                </a:solidFill>
                <a:effectLst/>
                <a:latin typeface="Cambria" panose="02040503050406030204" pitchFamily="18" charset="0"/>
              </a:rPr>
              <a:t>1</a:t>
            </a:r>
            <a:r>
              <a:rPr lang="es-CO" sz="2000" b="0" i="0" dirty="0">
                <a:solidFill>
                  <a:srgbClr val="000000"/>
                </a:solidFill>
                <a:effectLst/>
                <a:latin typeface="Cambria" panose="02040503050406030204" pitchFamily="18" charset="0"/>
              </a:rPr>
              <a:t>*, Tito A Sandoval</a:t>
            </a:r>
            <a:r>
              <a:rPr lang="es-CO" sz="2000" b="0" i="0" baseline="30000" dirty="0">
                <a:solidFill>
                  <a:srgbClr val="000000"/>
                </a:solidFill>
                <a:effectLst/>
                <a:latin typeface="Cambria" panose="02040503050406030204" pitchFamily="18" charset="0"/>
              </a:rPr>
              <a:t>1</a:t>
            </a:r>
            <a:r>
              <a:rPr lang="es-CO" sz="2000" b="0" i="0" dirty="0">
                <a:solidFill>
                  <a:srgbClr val="000000"/>
                </a:solidFill>
                <a:effectLst/>
                <a:latin typeface="Cambria" panose="02040503050406030204" pitchFamily="18" charset="0"/>
              </a:rPr>
              <a:t>, Paola Lasso</a:t>
            </a:r>
            <a:r>
              <a:rPr lang="es-CO" sz="2000" b="0" i="0" baseline="30000" dirty="0">
                <a:solidFill>
                  <a:srgbClr val="000000"/>
                </a:solidFill>
                <a:effectLst/>
                <a:latin typeface="Cambria" panose="02040503050406030204" pitchFamily="18" charset="0"/>
              </a:rPr>
              <a:t>1</a:t>
            </a:r>
            <a:r>
              <a:rPr lang="es-CO" sz="2000" b="0" i="0" dirty="0">
                <a:solidFill>
                  <a:srgbClr val="000000"/>
                </a:solidFill>
                <a:effectLst/>
                <a:latin typeface="Cambria" panose="02040503050406030204" pitchFamily="18" charset="0"/>
              </a:rPr>
              <a:t>, Mauricio Tawil</a:t>
            </a:r>
            <a:r>
              <a:rPr lang="es-CO" sz="2000" b="0" i="0" baseline="30000" dirty="0">
                <a:solidFill>
                  <a:srgbClr val="000000"/>
                </a:solidFill>
                <a:effectLst/>
                <a:latin typeface="Cambria" panose="02040503050406030204" pitchFamily="18" charset="0"/>
              </a:rPr>
              <a:t>2</a:t>
            </a:r>
            <a:r>
              <a:rPr lang="es-CO" sz="2000" b="0" i="0" dirty="0">
                <a:solidFill>
                  <a:srgbClr val="000000"/>
                </a:solidFill>
                <a:effectLst/>
                <a:latin typeface="Cambria" panose="02040503050406030204" pitchFamily="18" charset="0"/>
              </a:rPr>
              <a:t>, Alfonso Barreto</a:t>
            </a:r>
            <a:r>
              <a:rPr lang="es-CO" sz="2000" b="0" i="0" baseline="30000" dirty="0">
                <a:solidFill>
                  <a:srgbClr val="000000"/>
                </a:solidFill>
                <a:effectLst/>
                <a:latin typeface="Cambria" panose="02040503050406030204" pitchFamily="18" charset="0"/>
              </a:rPr>
              <a:t>1</a:t>
            </a:r>
            <a:r>
              <a:rPr lang="es-CO" sz="2000" b="0" i="0" dirty="0">
                <a:solidFill>
                  <a:srgbClr val="000000"/>
                </a:solidFill>
                <a:effectLst/>
                <a:latin typeface="Cambria" panose="02040503050406030204" pitchFamily="18" charset="0"/>
              </a:rPr>
              <a:t>, Lilian Torregrosa</a:t>
            </a:r>
            <a:r>
              <a:rPr lang="es-CO" sz="2000" b="0" i="0" baseline="30000" dirty="0">
                <a:solidFill>
                  <a:srgbClr val="000000"/>
                </a:solidFill>
                <a:effectLst/>
                <a:latin typeface="Cambria" panose="02040503050406030204" pitchFamily="18" charset="0"/>
              </a:rPr>
              <a:t>2</a:t>
            </a:r>
            <a:r>
              <a:rPr lang="es-CO" sz="2000" b="0" i="0" dirty="0">
                <a:solidFill>
                  <a:srgbClr val="000000"/>
                </a:solidFill>
                <a:effectLst/>
                <a:latin typeface="Cambria" panose="02040503050406030204" pitchFamily="18" charset="0"/>
              </a:rPr>
              <a:t>, Susana Fiorentino</a:t>
            </a:r>
            <a:r>
              <a:rPr lang="es-CO" sz="2000" b="0" i="0" baseline="30000" dirty="0">
                <a:solidFill>
                  <a:srgbClr val="000000"/>
                </a:solidFill>
                <a:effectLst/>
                <a:latin typeface="Cambria" panose="02040503050406030204" pitchFamily="18" charset="0"/>
              </a:rPr>
              <a:t>1*</a:t>
            </a:r>
            <a:r>
              <a:rPr lang="es-CO" sz="2000" b="0" i="0" dirty="0">
                <a:solidFill>
                  <a:srgbClr val="000000"/>
                </a:solidFill>
                <a:effectLst/>
                <a:latin typeface="Cambria" panose="02040503050406030204" pitchFamily="18" charset="0"/>
              </a:rPr>
              <a:t>.</a:t>
            </a:r>
            <a:endParaRPr lang="es-CO" sz="2000" dirty="0">
              <a:latin typeface="Cambria" panose="02040503050406030204" pitchFamily="18" charset="0"/>
            </a:endParaRPr>
          </a:p>
        </p:txBody>
      </p:sp>
      <p:sp>
        <p:nvSpPr>
          <p:cNvPr id="11" name="Rectángulo 10">
            <a:extLst>
              <a:ext uri="{FF2B5EF4-FFF2-40B4-BE49-F238E27FC236}">
                <a16:creationId xmlns:a16="http://schemas.microsoft.com/office/drawing/2014/main" id="{8255EF1F-3D76-D941-B5A9-B263339C9A1F}"/>
              </a:ext>
            </a:extLst>
          </p:cNvPr>
          <p:cNvSpPr/>
          <p:nvPr/>
        </p:nvSpPr>
        <p:spPr>
          <a:xfrm>
            <a:off x="404812" y="4044104"/>
            <a:ext cx="11544299" cy="1323439"/>
          </a:xfrm>
          <a:prstGeom prst="rect">
            <a:avLst/>
          </a:prstGeom>
        </p:spPr>
        <p:txBody>
          <a:bodyPr wrap="square">
            <a:spAutoFit/>
          </a:bodyPr>
          <a:lstStyle/>
          <a:p>
            <a:pPr algn="just"/>
            <a:r>
              <a:rPr lang="es-CO" sz="1600" b="0" i="0" baseline="30000" dirty="0">
                <a:solidFill>
                  <a:srgbClr val="000000"/>
                </a:solidFill>
                <a:effectLst/>
                <a:latin typeface="Cambria" panose="02040503050406030204" pitchFamily="18" charset="0"/>
              </a:rPr>
              <a:t>1 </a:t>
            </a:r>
            <a:r>
              <a:rPr lang="es-CO" sz="1600" b="0" i="0" dirty="0">
                <a:solidFill>
                  <a:srgbClr val="000000"/>
                </a:solidFill>
                <a:effectLst/>
                <a:latin typeface="Cambria" panose="02040503050406030204" pitchFamily="18" charset="0"/>
              </a:rPr>
              <a:t>Grupo de Inmunobiología y Biología Celular, Unidad de Investigación en Ciencias Biomédicas, Facultad de Ciencias, Pontificia Universidad Javeriana. Bogotá, Colombia. </a:t>
            </a:r>
            <a:r>
              <a:rPr lang="es-CO" sz="1600" b="0" i="0" baseline="30000" dirty="0">
                <a:solidFill>
                  <a:srgbClr val="000000"/>
                </a:solidFill>
                <a:effectLst/>
                <a:latin typeface="Cambria" panose="02040503050406030204" pitchFamily="18" charset="0"/>
              </a:rPr>
              <a:t>2 </a:t>
            </a:r>
            <a:r>
              <a:rPr lang="es-CO" sz="1600" b="0" i="0" dirty="0">
                <a:solidFill>
                  <a:srgbClr val="000000"/>
                </a:solidFill>
                <a:effectLst/>
                <a:latin typeface="Cambria" panose="02040503050406030204" pitchFamily="18" charset="0"/>
              </a:rPr>
              <a:t>Hospital Universitario San Ignacio, Centro Javeriano de Oncología, Facultad de Medicina, Pontificia Universidad Javeriana, Bogotá, Colombia.</a:t>
            </a:r>
          </a:p>
          <a:p>
            <a:pPr algn="just"/>
            <a:endParaRPr lang="es-CO" sz="1600" b="0" i="0" dirty="0">
              <a:solidFill>
                <a:srgbClr val="000000"/>
              </a:solidFill>
              <a:effectLst/>
              <a:latin typeface="Cambria" panose="02040503050406030204" pitchFamily="18" charset="0"/>
            </a:endParaRPr>
          </a:p>
          <a:p>
            <a:r>
              <a:rPr lang="es-CO" sz="1600" b="0" i="0" dirty="0">
                <a:solidFill>
                  <a:srgbClr val="000000"/>
                </a:solidFill>
                <a:effectLst/>
                <a:latin typeface="Cambria" panose="02040503050406030204" pitchFamily="18" charset="0"/>
              </a:rPr>
              <a:t>*email address: </a:t>
            </a:r>
            <a:r>
              <a:rPr lang="es-CO" sz="1600" b="0" i="0" dirty="0">
                <a:solidFill>
                  <a:srgbClr val="000000"/>
                </a:solidFill>
                <a:effectLst/>
                <a:latin typeface="Cambria" panose="02040503050406030204" pitchFamily="18" charset="0"/>
                <a:hlinkClick r:id="rId6"/>
              </a:rPr>
              <a:t>susana.fiorentino@javeriana.edu.co</a:t>
            </a:r>
            <a:r>
              <a:rPr lang="es-CO" sz="1600" b="0" i="0" dirty="0">
                <a:solidFill>
                  <a:srgbClr val="000000"/>
                </a:solidFill>
                <a:effectLst/>
                <a:latin typeface="Cambria" panose="02040503050406030204" pitchFamily="18" charset="0"/>
              </a:rPr>
              <a:t>; </a:t>
            </a:r>
            <a:r>
              <a:rPr lang="es-CO" sz="1600" b="0" i="0" dirty="0">
                <a:solidFill>
                  <a:srgbClr val="000000"/>
                </a:solidFill>
                <a:effectLst/>
                <a:latin typeface="Cambria" panose="02040503050406030204" pitchFamily="18" charset="0"/>
                <a:hlinkClick r:id="rId7"/>
              </a:rPr>
              <a:t>curuena@javeriana.edu.co</a:t>
            </a:r>
            <a:r>
              <a:rPr lang="es-CO" sz="1600" b="0" i="0" dirty="0">
                <a:solidFill>
                  <a:srgbClr val="000000"/>
                </a:solidFill>
                <a:effectLst/>
                <a:latin typeface="Cambria" panose="02040503050406030204" pitchFamily="18" charset="0"/>
              </a:rPr>
              <a:t> </a:t>
            </a:r>
          </a:p>
        </p:txBody>
      </p:sp>
      <p:grpSp>
        <p:nvGrpSpPr>
          <p:cNvPr id="12" name="Grupo 11">
            <a:extLst>
              <a:ext uri="{FF2B5EF4-FFF2-40B4-BE49-F238E27FC236}">
                <a16:creationId xmlns:a16="http://schemas.microsoft.com/office/drawing/2014/main" id="{4A8411A5-EB2E-4C41-913A-C35A605738E8}"/>
              </a:ext>
            </a:extLst>
          </p:cNvPr>
          <p:cNvGrpSpPr/>
          <p:nvPr/>
        </p:nvGrpSpPr>
        <p:grpSpPr>
          <a:xfrm>
            <a:off x="6848733" y="6012810"/>
            <a:ext cx="3999148" cy="719530"/>
            <a:chOff x="658561" y="3718633"/>
            <a:chExt cx="7017176" cy="1218900"/>
          </a:xfrm>
        </p:grpSpPr>
        <p:pic>
          <p:nvPicPr>
            <p:cNvPr id="13" name="Imagen 12">
              <a:extLst>
                <a:ext uri="{FF2B5EF4-FFF2-40B4-BE49-F238E27FC236}">
                  <a16:creationId xmlns:a16="http://schemas.microsoft.com/office/drawing/2014/main" id="{D5067AFB-99DF-2946-AF02-280AC7A472C6}"/>
                </a:ext>
              </a:extLst>
            </p:cNvPr>
            <p:cNvPicPr>
              <a:picLocks noChangeAspect="1"/>
            </p:cNvPicPr>
            <p:nvPr/>
          </p:nvPicPr>
          <p:blipFill>
            <a:blip r:embed="rId8"/>
            <a:stretch>
              <a:fillRect/>
            </a:stretch>
          </p:blipFill>
          <p:spPr>
            <a:xfrm>
              <a:off x="3205322" y="3718633"/>
              <a:ext cx="4470415" cy="1218900"/>
            </a:xfrm>
            <a:prstGeom prst="rect">
              <a:avLst/>
            </a:prstGeom>
          </p:spPr>
        </p:pic>
        <p:pic>
          <p:nvPicPr>
            <p:cNvPr id="15" name="Imagen 14">
              <a:extLst>
                <a:ext uri="{FF2B5EF4-FFF2-40B4-BE49-F238E27FC236}">
                  <a16:creationId xmlns:a16="http://schemas.microsoft.com/office/drawing/2014/main" id="{7ED86E16-EBD7-0B48-8AAC-4328441B0007}"/>
                </a:ext>
              </a:extLst>
            </p:cNvPr>
            <p:cNvPicPr>
              <a:picLocks noChangeAspect="1"/>
            </p:cNvPicPr>
            <p:nvPr/>
          </p:nvPicPr>
          <p:blipFill>
            <a:blip r:embed="rId9"/>
            <a:stretch>
              <a:fillRect/>
            </a:stretch>
          </p:blipFill>
          <p:spPr>
            <a:xfrm>
              <a:off x="658561" y="3772159"/>
              <a:ext cx="2345833" cy="1111849"/>
            </a:xfrm>
            <a:prstGeom prst="rect">
              <a:avLst/>
            </a:prstGeom>
          </p:spPr>
        </p:pic>
      </p:grpSp>
      <p:pic>
        <p:nvPicPr>
          <p:cNvPr id="2" name="Imagen 1">
            <a:extLst>
              <a:ext uri="{FF2B5EF4-FFF2-40B4-BE49-F238E27FC236}">
                <a16:creationId xmlns:a16="http://schemas.microsoft.com/office/drawing/2014/main" id="{D4873873-C8AC-DF49-9C82-CB5C02BFB9A3}"/>
              </a:ext>
            </a:extLst>
          </p:cNvPr>
          <p:cNvPicPr>
            <a:picLocks noChangeAspect="1"/>
          </p:cNvPicPr>
          <p:nvPr/>
        </p:nvPicPr>
        <p:blipFill>
          <a:blip r:embed="rId10"/>
          <a:stretch>
            <a:fillRect/>
          </a:stretch>
        </p:blipFill>
        <p:spPr>
          <a:xfrm>
            <a:off x="10810328" y="5695694"/>
            <a:ext cx="1303912" cy="1323439"/>
          </a:xfrm>
          <a:prstGeom prst="rect">
            <a:avLst/>
          </a:prstGeom>
        </p:spPr>
      </p:pic>
      <p:pic>
        <p:nvPicPr>
          <p:cNvPr id="3" name="Imagen 2">
            <a:extLst>
              <a:ext uri="{FF2B5EF4-FFF2-40B4-BE49-F238E27FC236}">
                <a16:creationId xmlns:a16="http://schemas.microsoft.com/office/drawing/2014/main" id="{9997A7B0-7AC2-E349-BF7A-F024C939F955}"/>
              </a:ext>
            </a:extLst>
          </p:cNvPr>
          <p:cNvPicPr>
            <a:picLocks noChangeAspect="1"/>
          </p:cNvPicPr>
          <p:nvPr/>
        </p:nvPicPr>
        <p:blipFill>
          <a:blip r:embed="rId11"/>
          <a:stretch>
            <a:fillRect/>
          </a:stretch>
        </p:blipFill>
        <p:spPr>
          <a:xfrm>
            <a:off x="4185653" y="5836591"/>
            <a:ext cx="2170060" cy="1015627"/>
          </a:xfrm>
          <a:prstGeom prst="rect">
            <a:avLst/>
          </a:prstGeom>
        </p:spPr>
      </p:pic>
    </p:spTree>
    <p:extLst>
      <p:ext uri="{BB962C8B-B14F-4D97-AF65-F5344CB8AC3E}">
        <p14:creationId xmlns:p14="http://schemas.microsoft.com/office/powerpoint/2010/main" val="984872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B9367B8-905D-264A-B95A-DF3D76F9896A}"/>
              </a:ext>
            </a:extLst>
          </p:cNvPr>
          <p:cNvSpPr>
            <a:spLocks noChangeArrowheads="1"/>
          </p:cNvSpPr>
          <p:nvPr/>
        </p:nvSpPr>
        <p:spPr bwMode="auto">
          <a:xfrm>
            <a:off x="264659" y="5119902"/>
            <a:ext cx="5268686" cy="1477328"/>
          </a:xfrm>
          <a:prstGeom prst="rect">
            <a:avLst/>
          </a:prstGeom>
          <a:solidFill>
            <a:srgbClr val="005493">
              <a:alpha val="16078"/>
            </a:srgbClr>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s-CO" b="0" i="0" u="none" strike="noStrike" cap="none" normalizeH="0" baseline="0" dirty="0">
                <a:ln>
                  <a:noFill/>
                </a:ln>
                <a:solidFill>
                  <a:srgbClr val="002060"/>
                </a:solidFill>
                <a:effectLst/>
                <a:latin typeface="Cambria" panose="02040503050406030204" pitchFamily="18" charset="0"/>
                <a:ea typeface="Times New Roman" panose="02020603050405020304" pitchFamily="18" charset="0"/>
              </a:rPr>
              <a:t>Evaluate the presence of BSCS in tumor patients who had received (or not) chemotherapy before surgery and the ex vivo response of the tumor-derived from these samples to </a:t>
            </a:r>
            <a:r>
              <a:rPr kumimoji="0" lang="en-US" altLang="es-CO" b="0" i="0" strike="noStrike" cap="none" normalizeH="0" baseline="0" dirty="0">
                <a:ln>
                  <a:noFill/>
                </a:ln>
                <a:solidFill>
                  <a:srgbClr val="002060"/>
                </a:solidFill>
                <a:effectLst/>
                <a:latin typeface="Cambria" panose="02040503050406030204" pitchFamily="18" charset="0"/>
                <a:ea typeface="Times New Roman" panose="02020603050405020304" pitchFamily="18" charset="0"/>
              </a:rPr>
              <a:t>chem</a:t>
            </a:r>
            <a:r>
              <a:rPr lang="en-US" altLang="es-CO" dirty="0">
                <a:solidFill>
                  <a:srgbClr val="002060"/>
                </a:solidFill>
                <a:latin typeface="Cambria" panose="02040503050406030204" pitchFamily="18" charset="0"/>
                <a:ea typeface="Times New Roman" panose="02020603050405020304" pitchFamily="18" charset="0"/>
              </a:rPr>
              <a:t>otherapy</a:t>
            </a:r>
            <a:r>
              <a:rPr kumimoji="0" lang="en-US" altLang="es-CO" b="0" i="0" u="none" strike="noStrike" cap="none" normalizeH="0" baseline="0" dirty="0">
                <a:ln>
                  <a:noFill/>
                </a:ln>
                <a:solidFill>
                  <a:srgbClr val="002060"/>
                </a:solidFill>
                <a:effectLst/>
                <a:latin typeface="Cambria" panose="02040503050406030204" pitchFamily="18" charset="0"/>
                <a:ea typeface="Times New Roman" panose="02020603050405020304" pitchFamily="18" charset="0"/>
              </a:rPr>
              <a:t> alone or in conjunction with P2Et extract. </a:t>
            </a:r>
            <a:endParaRPr kumimoji="0" lang="en-US" altLang="es-CO" sz="2800" b="0" i="0" u="none" strike="noStrike" cap="none" normalizeH="0" baseline="0" dirty="0">
              <a:ln>
                <a:noFill/>
              </a:ln>
              <a:solidFill>
                <a:srgbClr val="002060"/>
              </a:solidFill>
              <a:effectLst/>
              <a:latin typeface="Cambria" panose="02040503050406030204" pitchFamily="18" charset="0"/>
            </a:endParaRPr>
          </a:p>
        </p:txBody>
      </p:sp>
      <p:sp>
        <p:nvSpPr>
          <p:cNvPr id="7" name="Rectángulo 6">
            <a:extLst>
              <a:ext uri="{FF2B5EF4-FFF2-40B4-BE49-F238E27FC236}">
                <a16:creationId xmlns:a16="http://schemas.microsoft.com/office/drawing/2014/main" id="{C689FF5D-DF43-3240-A051-890FE5DAB6C2}"/>
              </a:ext>
            </a:extLst>
          </p:cNvPr>
          <p:cNvSpPr/>
          <p:nvPr/>
        </p:nvSpPr>
        <p:spPr>
          <a:xfrm>
            <a:off x="264659" y="698693"/>
            <a:ext cx="5227184" cy="3416320"/>
          </a:xfrm>
          <a:prstGeom prst="rect">
            <a:avLst/>
          </a:prstGeom>
          <a:solidFill>
            <a:srgbClr val="005493">
              <a:alpha val="16078"/>
            </a:srgbClr>
          </a:solidFill>
        </p:spPr>
        <p:txBody>
          <a:bodyPr wrap="square">
            <a:spAutoFit/>
          </a:bodyPr>
          <a:lstStyle/>
          <a:p>
            <a:pPr algn="just"/>
            <a:r>
              <a:rPr lang="en-US" altLang="es-CO" dirty="0">
                <a:solidFill>
                  <a:srgbClr val="002060"/>
                </a:solidFill>
                <a:latin typeface="Cambria" panose="02040503050406030204" pitchFamily="18" charset="0"/>
                <a:ea typeface="Times New Roman" panose="02020603050405020304" pitchFamily="18" charset="0"/>
              </a:rPr>
              <a:t>The main cause of death by cancer is metastasis rather than local complications of primary tumors. Recent studies suggest that breast cancer stem cells (BCSCs), retaining the ability to self-renew and differentiation to repopulate the entire tumor, have been associated with resistance to chemotherapy and tumor recurrence, even after tumor resection. Naturally occurring compounds, especially phytochemicals such as P2Et (obtained from </a:t>
            </a:r>
            <a:r>
              <a:rPr lang="en-US" altLang="es-CO" i="1" dirty="0" err="1">
                <a:solidFill>
                  <a:srgbClr val="002060"/>
                </a:solidFill>
                <a:latin typeface="Cambria" panose="02040503050406030204" pitchFamily="18" charset="0"/>
                <a:ea typeface="Times New Roman" panose="02020603050405020304" pitchFamily="18" charset="0"/>
              </a:rPr>
              <a:t>Caesalpinia</a:t>
            </a:r>
            <a:r>
              <a:rPr lang="en-US" altLang="es-CO" i="1" dirty="0">
                <a:solidFill>
                  <a:srgbClr val="002060"/>
                </a:solidFill>
                <a:latin typeface="Cambria" panose="02040503050406030204" pitchFamily="18" charset="0"/>
                <a:ea typeface="Times New Roman" panose="02020603050405020304" pitchFamily="18" charset="0"/>
              </a:rPr>
              <a:t> spinosa</a:t>
            </a:r>
            <a:r>
              <a:rPr lang="en-US" altLang="es-CO" dirty="0">
                <a:solidFill>
                  <a:srgbClr val="002060"/>
                </a:solidFill>
                <a:latin typeface="Cambria" panose="02040503050406030204" pitchFamily="18" charset="0"/>
                <a:ea typeface="Times New Roman" panose="02020603050405020304" pitchFamily="18" charset="0"/>
              </a:rPr>
              <a:t>), can target populations of cancer cells as well as BCSC, inducing cell death and the release or immunogenic cell markers</a:t>
            </a:r>
            <a:endParaRPr lang="es-CO" dirty="0">
              <a:solidFill>
                <a:srgbClr val="002060"/>
              </a:solidFill>
              <a:latin typeface="Cambria" panose="02040503050406030204" pitchFamily="18" charset="0"/>
            </a:endParaRPr>
          </a:p>
        </p:txBody>
      </p:sp>
      <p:pic>
        <p:nvPicPr>
          <p:cNvPr id="9" name="Imagen 8">
            <a:extLst>
              <a:ext uri="{FF2B5EF4-FFF2-40B4-BE49-F238E27FC236}">
                <a16:creationId xmlns:a16="http://schemas.microsoft.com/office/drawing/2014/main" id="{787250E5-2806-0246-A664-5D288EAFAB80}"/>
              </a:ext>
            </a:extLst>
          </p:cNvPr>
          <p:cNvPicPr>
            <a:picLocks noChangeAspect="1"/>
          </p:cNvPicPr>
          <p:nvPr/>
        </p:nvPicPr>
        <p:blipFill rotWithShape="1">
          <a:blip r:embed="rId3"/>
          <a:srcRect r="1484" b="1273"/>
          <a:stretch/>
        </p:blipFill>
        <p:spPr>
          <a:xfrm>
            <a:off x="5680167" y="784880"/>
            <a:ext cx="6332218" cy="5344735"/>
          </a:xfrm>
          <a:prstGeom prst="rect">
            <a:avLst/>
          </a:prstGeom>
        </p:spPr>
      </p:pic>
      <p:sp>
        <p:nvSpPr>
          <p:cNvPr id="2" name="Rectángulo 1">
            <a:extLst>
              <a:ext uri="{FF2B5EF4-FFF2-40B4-BE49-F238E27FC236}">
                <a16:creationId xmlns:a16="http://schemas.microsoft.com/office/drawing/2014/main" id="{82C394B5-E12F-BE4F-8A0F-4F3FDF092056}"/>
              </a:ext>
            </a:extLst>
          </p:cNvPr>
          <p:cNvSpPr/>
          <p:nvPr/>
        </p:nvSpPr>
        <p:spPr>
          <a:xfrm>
            <a:off x="2750276" y="3272582"/>
            <a:ext cx="6096000" cy="369332"/>
          </a:xfrm>
          <a:prstGeom prst="rect">
            <a:avLst/>
          </a:prstGeom>
        </p:spPr>
        <p:txBody>
          <a:bodyPr>
            <a:spAutoFit/>
          </a:bodyPr>
          <a:lstStyle/>
          <a:p>
            <a:r>
              <a:rPr lang="es-CO" dirty="0"/>
              <a:t>.</a:t>
            </a:r>
          </a:p>
        </p:txBody>
      </p:sp>
      <p:sp>
        <p:nvSpPr>
          <p:cNvPr id="3" name="Rectángulo redondeado 2">
            <a:extLst>
              <a:ext uri="{FF2B5EF4-FFF2-40B4-BE49-F238E27FC236}">
                <a16:creationId xmlns:a16="http://schemas.microsoft.com/office/drawing/2014/main" id="{D1351ED3-73E0-C54E-91EF-A636D879FE6E}"/>
              </a:ext>
            </a:extLst>
          </p:cNvPr>
          <p:cNvSpPr/>
          <p:nvPr/>
        </p:nvSpPr>
        <p:spPr>
          <a:xfrm>
            <a:off x="264659" y="25174"/>
            <a:ext cx="5268687" cy="543719"/>
          </a:xfrm>
          <a:prstGeom prst="round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mbria" panose="02040503050406030204" pitchFamily="18" charset="0"/>
              <a:ea typeface="Times New Roman" panose="02020603050405020304" pitchFamily="18" charset="0"/>
            </a:endParaRPr>
          </a:p>
          <a:p>
            <a:pPr algn="ctr"/>
            <a:r>
              <a:rPr lang="en-US" sz="2800" b="1" dirty="0">
                <a:solidFill>
                  <a:schemeClr val="bg1"/>
                </a:solidFill>
                <a:latin typeface="Cambria" panose="02040503050406030204" pitchFamily="18" charset="0"/>
                <a:ea typeface="Times New Roman" panose="02020603050405020304" pitchFamily="18" charset="0"/>
              </a:rPr>
              <a:t>Background</a:t>
            </a:r>
            <a:endParaRPr lang="es-CO" sz="2800" dirty="0">
              <a:solidFill>
                <a:schemeClr val="bg1"/>
              </a:solidFill>
              <a:latin typeface="Cambria" panose="02040503050406030204" pitchFamily="18" charset="0"/>
              <a:ea typeface="Calibri" panose="020F0502020204030204" pitchFamily="34" charset="0"/>
            </a:endParaRPr>
          </a:p>
          <a:p>
            <a:pPr algn="ctr"/>
            <a:endParaRPr lang="es-CO" sz="2800" dirty="0"/>
          </a:p>
        </p:txBody>
      </p:sp>
      <p:sp>
        <p:nvSpPr>
          <p:cNvPr id="10" name="Rectángulo redondeado 9">
            <a:extLst>
              <a:ext uri="{FF2B5EF4-FFF2-40B4-BE49-F238E27FC236}">
                <a16:creationId xmlns:a16="http://schemas.microsoft.com/office/drawing/2014/main" id="{C6965B37-2ECD-7B4F-978F-737EF0533016}"/>
              </a:ext>
            </a:extLst>
          </p:cNvPr>
          <p:cNvSpPr/>
          <p:nvPr/>
        </p:nvSpPr>
        <p:spPr>
          <a:xfrm>
            <a:off x="264659" y="4374943"/>
            <a:ext cx="5268687" cy="543719"/>
          </a:xfrm>
          <a:prstGeom prst="round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mbria" panose="02040503050406030204" pitchFamily="18" charset="0"/>
              <a:ea typeface="Times New Roman" panose="02020603050405020304" pitchFamily="18" charset="0"/>
            </a:endParaRPr>
          </a:p>
          <a:p>
            <a:pPr algn="ctr"/>
            <a:r>
              <a:rPr lang="es-ES" sz="2800" b="1" dirty="0" err="1">
                <a:solidFill>
                  <a:schemeClr val="bg1"/>
                </a:solidFill>
                <a:latin typeface="Cambria" panose="02040503050406030204" pitchFamily="18" charset="0"/>
                <a:ea typeface="Times New Roman" panose="02020603050405020304" pitchFamily="18" charset="0"/>
              </a:rPr>
              <a:t>Objectives</a:t>
            </a:r>
            <a:endParaRPr lang="es-CO" sz="2800" dirty="0">
              <a:solidFill>
                <a:schemeClr val="bg1"/>
              </a:solidFill>
              <a:latin typeface="Cambria" panose="02040503050406030204" pitchFamily="18" charset="0"/>
              <a:ea typeface="Calibri" panose="020F0502020204030204" pitchFamily="34" charset="0"/>
            </a:endParaRPr>
          </a:p>
          <a:p>
            <a:pPr algn="ctr"/>
            <a:endParaRPr lang="es-CO" sz="2800" dirty="0"/>
          </a:p>
        </p:txBody>
      </p:sp>
      <p:sp>
        <p:nvSpPr>
          <p:cNvPr id="11" name="Rectángulo redondeado 10">
            <a:extLst>
              <a:ext uri="{FF2B5EF4-FFF2-40B4-BE49-F238E27FC236}">
                <a16:creationId xmlns:a16="http://schemas.microsoft.com/office/drawing/2014/main" id="{28B20440-32BF-B542-B833-C106151E9CB3}"/>
              </a:ext>
            </a:extLst>
          </p:cNvPr>
          <p:cNvSpPr/>
          <p:nvPr/>
        </p:nvSpPr>
        <p:spPr>
          <a:xfrm>
            <a:off x="5843588" y="0"/>
            <a:ext cx="5972175" cy="543719"/>
          </a:xfrm>
          <a:prstGeom prst="round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mbria" panose="02040503050406030204" pitchFamily="18" charset="0"/>
              <a:ea typeface="Times New Roman" panose="02020603050405020304" pitchFamily="18" charset="0"/>
            </a:endParaRPr>
          </a:p>
          <a:p>
            <a:pPr algn="ctr"/>
            <a:r>
              <a:rPr lang="es-ES" sz="2800" b="1" dirty="0" err="1">
                <a:solidFill>
                  <a:schemeClr val="bg1"/>
                </a:solidFill>
                <a:latin typeface="Cambria" panose="02040503050406030204" pitchFamily="18" charset="0"/>
                <a:ea typeface="Times New Roman" panose="02020603050405020304" pitchFamily="18" charset="0"/>
              </a:rPr>
              <a:t>Methods</a:t>
            </a:r>
            <a:endParaRPr lang="es-CO" sz="2800" dirty="0">
              <a:solidFill>
                <a:schemeClr val="bg1"/>
              </a:solidFill>
              <a:latin typeface="Cambria" panose="02040503050406030204" pitchFamily="18" charset="0"/>
              <a:ea typeface="Calibri" panose="020F0502020204030204" pitchFamily="34" charset="0"/>
            </a:endParaRPr>
          </a:p>
          <a:p>
            <a:pPr algn="ctr"/>
            <a:endParaRPr lang="es-CO" sz="2800" dirty="0"/>
          </a:p>
        </p:txBody>
      </p:sp>
    </p:spTree>
    <p:extLst>
      <p:ext uri="{BB962C8B-B14F-4D97-AF65-F5344CB8AC3E}">
        <p14:creationId xmlns:p14="http://schemas.microsoft.com/office/powerpoint/2010/main" val="1295505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08180DFC-08EB-F14D-B062-64A11A83AFB0}"/>
              </a:ext>
            </a:extLst>
          </p:cNvPr>
          <p:cNvSpPr/>
          <p:nvPr/>
        </p:nvSpPr>
        <p:spPr>
          <a:xfrm>
            <a:off x="206826" y="547096"/>
            <a:ext cx="3331029" cy="523220"/>
          </a:xfrm>
          <a:prstGeom prst="rect">
            <a:avLst/>
          </a:prstGeom>
          <a:solidFill>
            <a:srgbClr val="005493">
              <a:alpha val="9804"/>
            </a:srgbClr>
          </a:solidFill>
          <a:ln>
            <a:noFill/>
          </a:ln>
        </p:spPr>
        <p:txBody>
          <a:bodyPr wrap="square">
            <a:spAutoFit/>
          </a:bodyPr>
          <a:lstStyle/>
          <a:p>
            <a:pPr algn="ctr"/>
            <a:r>
              <a:rPr lang="en-US" sz="1400" b="1" dirty="0">
                <a:solidFill>
                  <a:srgbClr val="002060"/>
                </a:solidFill>
                <a:latin typeface="Cambria" panose="02040503050406030204" pitchFamily="18" charset="0"/>
                <a:ea typeface="Calibri" panose="020F0502020204030204" pitchFamily="34" charset="0"/>
                <a:cs typeface="Times New Roman" panose="02020603050405020304" pitchFamily="18" charset="0"/>
              </a:rPr>
              <a:t>Cancer stem cell features in breast cancer patients</a:t>
            </a:r>
            <a:r>
              <a:rPr lang="es-CO" sz="1400" dirty="0">
                <a:solidFill>
                  <a:srgbClr val="002060"/>
                </a:solidFill>
                <a:effectLst/>
                <a:latin typeface="Cambria" panose="02040503050406030204" pitchFamily="18" charset="0"/>
              </a:rPr>
              <a:t> </a:t>
            </a:r>
            <a:endParaRPr lang="es-CO" sz="1400" dirty="0">
              <a:solidFill>
                <a:srgbClr val="002060"/>
              </a:solidFill>
              <a:latin typeface="Cambria" panose="02040503050406030204" pitchFamily="18" charset="0"/>
            </a:endParaRPr>
          </a:p>
        </p:txBody>
      </p:sp>
      <p:pic>
        <p:nvPicPr>
          <p:cNvPr id="10" name="Imagen 9">
            <a:extLst>
              <a:ext uri="{FF2B5EF4-FFF2-40B4-BE49-F238E27FC236}">
                <a16:creationId xmlns:a16="http://schemas.microsoft.com/office/drawing/2014/main" id="{47A21AB3-67A2-4D45-9A4B-FDDBADD83316}"/>
              </a:ext>
            </a:extLst>
          </p:cNvPr>
          <p:cNvPicPr>
            <a:picLocks noChangeAspect="1"/>
          </p:cNvPicPr>
          <p:nvPr/>
        </p:nvPicPr>
        <p:blipFill>
          <a:blip r:embed="rId3"/>
          <a:stretch>
            <a:fillRect/>
          </a:stretch>
        </p:blipFill>
        <p:spPr>
          <a:xfrm>
            <a:off x="868193" y="1092013"/>
            <a:ext cx="1963761" cy="1851714"/>
          </a:xfrm>
          <a:prstGeom prst="rect">
            <a:avLst/>
          </a:prstGeom>
        </p:spPr>
      </p:pic>
      <p:sp>
        <p:nvSpPr>
          <p:cNvPr id="12" name="Rectángulo 11">
            <a:extLst>
              <a:ext uri="{FF2B5EF4-FFF2-40B4-BE49-F238E27FC236}">
                <a16:creationId xmlns:a16="http://schemas.microsoft.com/office/drawing/2014/main" id="{09C70F44-5B36-FB46-B131-5FFA3C5C58D7}"/>
              </a:ext>
            </a:extLst>
          </p:cNvPr>
          <p:cNvSpPr/>
          <p:nvPr/>
        </p:nvSpPr>
        <p:spPr>
          <a:xfrm>
            <a:off x="206828" y="547097"/>
            <a:ext cx="3331027" cy="37136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A0B55B81-7BA7-7146-B558-E36A034A033F}"/>
              </a:ext>
            </a:extLst>
          </p:cNvPr>
          <p:cNvSpPr/>
          <p:nvPr/>
        </p:nvSpPr>
        <p:spPr>
          <a:xfrm>
            <a:off x="3633354" y="538629"/>
            <a:ext cx="3642416" cy="523220"/>
          </a:xfrm>
          <a:prstGeom prst="rect">
            <a:avLst/>
          </a:prstGeom>
          <a:solidFill>
            <a:srgbClr val="005493">
              <a:alpha val="9804"/>
            </a:srgbClr>
          </a:solidFill>
        </p:spPr>
        <p:txBody>
          <a:bodyPr wrap="square">
            <a:spAutoFit/>
          </a:bodyPr>
          <a:lstStyle/>
          <a:p>
            <a:pPr algn="ctr"/>
            <a:r>
              <a:rPr lang="en-US" sz="1400" b="1" dirty="0">
                <a:solidFill>
                  <a:srgbClr val="002060"/>
                </a:solidFill>
                <a:latin typeface="Cambria" panose="02040503050406030204" pitchFamily="18" charset="0"/>
                <a:ea typeface="Calibri" panose="020F0502020204030204" pitchFamily="34" charset="0"/>
                <a:cs typeface="Times New Roman" panose="02020603050405020304" pitchFamily="18" charset="0"/>
              </a:rPr>
              <a:t>Neoadjuvant chemotherapy (NAT) before surgery increase the frequency of BCSC</a:t>
            </a:r>
            <a:r>
              <a:rPr lang="en-US" sz="1400" dirty="0">
                <a:solidFill>
                  <a:srgbClr val="002060"/>
                </a:solidFill>
                <a:latin typeface="Cambria" panose="02040503050406030204" pitchFamily="18" charset="0"/>
                <a:ea typeface="Calibri" panose="020F0502020204030204" pitchFamily="34" charset="0"/>
                <a:cs typeface="Times New Roman" panose="02020603050405020304" pitchFamily="18" charset="0"/>
              </a:rPr>
              <a:t>. </a:t>
            </a:r>
            <a:endParaRPr lang="es-CO" sz="1400" dirty="0">
              <a:solidFill>
                <a:srgbClr val="002060"/>
              </a:solidFill>
              <a:latin typeface="Cambria" panose="02040503050406030204" pitchFamily="18" charset="0"/>
            </a:endParaRPr>
          </a:p>
        </p:txBody>
      </p:sp>
      <p:sp>
        <p:nvSpPr>
          <p:cNvPr id="14" name="Rectángulo 13">
            <a:extLst>
              <a:ext uri="{FF2B5EF4-FFF2-40B4-BE49-F238E27FC236}">
                <a16:creationId xmlns:a16="http://schemas.microsoft.com/office/drawing/2014/main" id="{0D6B8920-D985-854C-9646-4840AFB46F75}"/>
              </a:ext>
            </a:extLst>
          </p:cNvPr>
          <p:cNvSpPr/>
          <p:nvPr/>
        </p:nvSpPr>
        <p:spPr>
          <a:xfrm>
            <a:off x="3630698" y="554474"/>
            <a:ext cx="3645072" cy="37299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a:extLst>
              <a:ext uri="{FF2B5EF4-FFF2-40B4-BE49-F238E27FC236}">
                <a16:creationId xmlns:a16="http://schemas.microsoft.com/office/drawing/2014/main" id="{0D001BD0-8265-5D41-BC57-BAA77866B100}"/>
              </a:ext>
            </a:extLst>
          </p:cNvPr>
          <p:cNvPicPr>
            <a:picLocks noChangeAspect="1"/>
          </p:cNvPicPr>
          <p:nvPr/>
        </p:nvPicPr>
        <p:blipFill>
          <a:blip r:embed="rId4"/>
          <a:stretch>
            <a:fillRect/>
          </a:stretch>
        </p:blipFill>
        <p:spPr>
          <a:xfrm>
            <a:off x="4305757" y="1077694"/>
            <a:ext cx="2171269" cy="1950996"/>
          </a:xfrm>
          <a:prstGeom prst="rect">
            <a:avLst/>
          </a:prstGeom>
        </p:spPr>
      </p:pic>
      <p:sp>
        <p:nvSpPr>
          <p:cNvPr id="18" name="Rectángulo 17">
            <a:extLst>
              <a:ext uri="{FF2B5EF4-FFF2-40B4-BE49-F238E27FC236}">
                <a16:creationId xmlns:a16="http://schemas.microsoft.com/office/drawing/2014/main" id="{8E783597-C1A6-6144-B39D-92812C146CFD}"/>
              </a:ext>
            </a:extLst>
          </p:cNvPr>
          <p:cNvSpPr/>
          <p:nvPr/>
        </p:nvSpPr>
        <p:spPr>
          <a:xfrm>
            <a:off x="7339055" y="547096"/>
            <a:ext cx="4657002" cy="523220"/>
          </a:xfrm>
          <a:prstGeom prst="rect">
            <a:avLst/>
          </a:prstGeom>
          <a:solidFill>
            <a:srgbClr val="005493">
              <a:alpha val="9804"/>
            </a:srgbClr>
          </a:solidFill>
        </p:spPr>
        <p:txBody>
          <a:bodyPr wrap="square">
            <a:spAutoFit/>
          </a:bodyPr>
          <a:lstStyle/>
          <a:p>
            <a:pPr algn="ctr"/>
            <a:r>
              <a:rPr lang="en-US" sz="1400" b="1" dirty="0">
                <a:solidFill>
                  <a:srgbClr val="002060"/>
                </a:solidFill>
                <a:latin typeface="Cambria" panose="02040503050406030204" pitchFamily="18" charset="0"/>
                <a:ea typeface="Calibri" panose="020F0502020204030204" pitchFamily="34" charset="0"/>
                <a:cs typeface="Times New Roman" panose="02020603050405020304" pitchFamily="18" charset="0"/>
              </a:rPr>
              <a:t>BCSC markers (ALDH+) correlated with BCRP expression in triple negative patients. </a:t>
            </a:r>
            <a:endParaRPr lang="es-CO" sz="1400" dirty="0">
              <a:solidFill>
                <a:srgbClr val="002060"/>
              </a:solidFill>
              <a:latin typeface="Cambria" panose="02040503050406030204" pitchFamily="18" charset="0"/>
            </a:endParaRPr>
          </a:p>
        </p:txBody>
      </p:sp>
      <p:sp>
        <p:nvSpPr>
          <p:cNvPr id="19" name="Rectángulo 18">
            <a:extLst>
              <a:ext uri="{FF2B5EF4-FFF2-40B4-BE49-F238E27FC236}">
                <a16:creationId xmlns:a16="http://schemas.microsoft.com/office/drawing/2014/main" id="{EA47FE01-C173-7A4A-BAF3-5F44F060C68E}"/>
              </a:ext>
            </a:extLst>
          </p:cNvPr>
          <p:cNvSpPr/>
          <p:nvPr/>
        </p:nvSpPr>
        <p:spPr>
          <a:xfrm>
            <a:off x="7328171" y="547702"/>
            <a:ext cx="4657002" cy="3736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20">
            <a:extLst>
              <a:ext uri="{FF2B5EF4-FFF2-40B4-BE49-F238E27FC236}">
                <a16:creationId xmlns:a16="http://schemas.microsoft.com/office/drawing/2014/main" id="{FDD90A84-BC3C-B14E-9709-93A03E837C6B}"/>
              </a:ext>
            </a:extLst>
          </p:cNvPr>
          <p:cNvSpPr/>
          <p:nvPr/>
        </p:nvSpPr>
        <p:spPr>
          <a:xfrm>
            <a:off x="174172" y="4341002"/>
            <a:ext cx="11800114" cy="338554"/>
          </a:xfrm>
          <a:prstGeom prst="rect">
            <a:avLst/>
          </a:prstGeom>
          <a:solidFill>
            <a:srgbClr val="005493">
              <a:alpha val="9804"/>
            </a:srgbClr>
          </a:solidFill>
        </p:spPr>
        <p:txBody>
          <a:bodyPr wrap="square">
            <a:spAutoFit/>
          </a:bodyPr>
          <a:lstStyle/>
          <a:p>
            <a:pPr algn="ctr"/>
            <a:r>
              <a:rPr lang="en-US" sz="1600" b="1" dirty="0">
                <a:solidFill>
                  <a:srgbClr val="002060"/>
                </a:solidFill>
                <a:latin typeface="Cambria" panose="02040503050406030204" pitchFamily="18" charset="0"/>
                <a:ea typeface="Calibri" panose="020F0502020204030204" pitchFamily="34" charset="0"/>
                <a:cs typeface="Times New Roman" panose="02020603050405020304" pitchFamily="18" charset="0"/>
              </a:rPr>
              <a:t>P2Et extract decrease the viability of mammospheres derived from breast cancer patients after in vitro treatment</a:t>
            </a:r>
          </a:p>
        </p:txBody>
      </p:sp>
      <p:pic>
        <p:nvPicPr>
          <p:cNvPr id="22" name="Imagen 21">
            <a:extLst>
              <a:ext uri="{FF2B5EF4-FFF2-40B4-BE49-F238E27FC236}">
                <a16:creationId xmlns:a16="http://schemas.microsoft.com/office/drawing/2014/main" id="{A0D6121E-E5AA-F645-841A-CC341FBD1594}"/>
              </a:ext>
            </a:extLst>
          </p:cNvPr>
          <p:cNvPicPr>
            <a:picLocks noChangeAspect="1"/>
          </p:cNvPicPr>
          <p:nvPr/>
        </p:nvPicPr>
        <p:blipFill>
          <a:blip r:embed="rId5"/>
          <a:stretch>
            <a:fillRect/>
          </a:stretch>
        </p:blipFill>
        <p:spPr>
          <a:xfrm>
            <a:off x="673120" y="4732051"/>
            <a:ext cx="1722275" cy="1607457"/>
          </a:xfrm>
          <a:prstGeom prst="rect">
            <a:avLst/>
          </a:prstGeom>
        </p:spPr>
      </p:pic>
      <p:pic>
        <p:nvPicPr>
          <p:cNvPr id="23" name="Imagen 22">
            <a:extLst>
              <a:ext uri="{FF2B5EF4-FFF2-40B4-BE49-F238E27FC236}">
                <a16:creationId xmlns:a16="http://schemas.microsoft.com/office/drawing/2014/main" id="{BCC058ED-56AA-E349-BF74-7D3C6AF5B76F}"/>
              </a:ext>
            </a:extLst>
          </p:cNvPr>
          <p:cNvPicPr>
            <a:picLocks noChangeAspect="1"/>
          </p:cNvPicPr>
          <p:nvPr/>
        </p:nvPicPr>
        <p:blipFill>
          <a:blip r:embed="rId6"/>
          <a:stretch>
            <a:fillRect/>
          </a:stretch>
        </p:blipFill>
        <p:spPr>
          <a:xfrm>
            <a:off x="3065401" y="4722237"/>
            <a:ext cx="3973286" cy="1546360"/>
          </a:xfrm>
          <a:prstGeom prst="rect">
            <a:avLst/>
          </a:prstGeom>
        </p:spPr>
      </p:pic>
      <p:pic>
        <p:nvPicPr>
          <p:cNvPr id="24" name="Imagen 23">
            <a:extLst>
              <a:ext uri="{FF2B5EF4-FFF2-40B4-BE49-F238E27FC236}">
                <a16:creationId xmlns:a16="http://schemas.microsoft.com/office/drawing/2014/main" id="{39012C86-6940-D84A-A0E1-26D91743D0E9}"/>
              </a:ext>
            </a:extLst>
          </p:cNvPr>
          <p:cNvPicPr>
            <a:picLocks noChangeAspect="1"/>
          </p:cNvPicPr>
          <p:nvPr/>
        </p:nvPicPr>
        <p:blipFill>
          <a:blip r:embed="rId7"/>
          <a:stretch>
            <a:fillRect/>
          </a:stretch>
        </p:blipFill>
        <p:spPr>
          <a:xfrm>
            <a:off x="7481814" y="4732051"/>
            <a:ext cx="3994832" cy="1531352"/>
          </a:xfrm>
          <a:prstGeom prst="rect">
            <a:avLst/>
          </a:prstGeom>
        </p:spPr>
      </p:pic>
      <p:sp>
        <p:nvSpPr>
          <p:cNvPr id="25" name="Rectángulo 24">
            <a:extLst>
              <a:ext uri="{FF2B5EF4-FFF2-40B4-BE49-F238E27FC236}">
                <a16:creationId xmlns:a16="http://schemas.microsoft.com/office/drawing/2014/main" id="{B2EFE586-3FCF-6D42-A76F-3B3A488FA4FF}"/>
              </a:ext>
            </a:extLst>
          </p:cNvPr>
          <p:cNvSpPr/>
          <p:nvPr/>
        </p:nvSpPr>
        <p:spPr>
          <a:xfrm>
            <a:off x="185058" y="4317491"/>
            <a:ext cx="11800114" cy="2518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25">
            <a:extLst>
              <a:ext uri="{FF2B5EF4-FFF2-40B4-BE49-F238E27FC236}">
                <a16:creationId xmlns:a16="http://schemas.microsoft.com/office/drawing/2014/main" id="{98CA6420-1BC6-F54D-8F74-7ADFFB72F923}"/>
              </a:ext>
            </a:extLst>
          </p:cNvPr>
          <p:cNvSpPr/>
          <p:nvPr/>
        </p:nvSpPr>
        <p:spPr>
          <a:xfrm>
            <a:off x="167672" y="2996222"/>
            <a:ext cx="3407185" cy="1323439"/>
          </a:xfrm>
          <a:prstGeom prst="rect">
            <a:avLst/>
          </a:prstGeom>
        </p:spPr>
        <p:txBody>
          <a:bodyPr wrap="square">
            <a:spAutoFit/>
          </a:bodyPr>
          <a:lstStyle/>
          <a:p>
            <a:pPr algn="just" fontAlgn="base"/>
            <a:r>
              <a:rPr lang="en-US" sz="800" b="1" dirty="0">
                <a:latin typeface="Cambria" panose="02040503050406030204" pitchFamily="18" charset="0"/>
                <a:ea typeface="Calibri" panose="020F0502020204030204" pitchFamily="34" charset="0"/>
              </a:rPr>
              <a:t>Figure 1. </a:t>
            </a:r>
            <a:r>
              <a:rPr lang="en-US" sz="800" dirty="0">
                <a:latin typeface="Cambria" panose="02040503050406030204" pitchFamily="18" charset="0"/>
                <a:ea typeface="Calibri" panose="020F0502020204030204" pitchFamily="34" charset="0"/>
              </a:rPr>
              <a:t>The patients were classified in Healthy Donor (HD), Luminal A (LA), Luminal B (LB), Triple negative (TN) and Her-2+. </a:t>
            </a:r>
            <a:r>
              <a:rPr lang="en-US" sz="800" b="1" dirty="0">
                <a:latin typeface="Cambria" panose="02040503050406030204" pitchFamily="18" charset="0"/>
                <a:ea typeface="Calibri" panose="020F0502020204030204" pitchFamily="34" charset="0"/>
              </a:rPr>
              <a:t>a.</a:t>
            </a:r>
            <a:r>
              <a:rPr lang="en-US" sz="800" dirty="0">
                <a:latin typeface="Cambria" panose="02040503050406030204" pitchFamily="18" charset="0"/>
                <a:ea typeface="Calibri" panose="020F0502020204030204" pitchFamily="34" charset="0"/>
              </a:rPr>
              <a:t> Sample processing workflow of breast cancer tumors. </a:t>
            </a:r>
            <a:r>
              <a:rPr lang="en-US" sz="800" b="1" dirty="0">
                <a:latin typeface="Cambria" panose="02040503050406030204" pitchFamily="18" charset="0"/>
                <a:ea typeface="Calibri" panose="020F0502020204030204" pitchFamily="34" charset="0"/>
              </a:rPr>
              <a:t>b.</a:t>
            </a:r>
            <a:r>
              <a:rPr lang="en-US" sz="800" dirty="0">
                <a:latin typeface="Cambria" panose="02040503050406030204" pitchFamily="18" charset="0"/>
                <a:ea typeface="Calibri" panose="020F0502020204030204" pitchFamily="34" charset="0"/>
              </a:rPr>
              <a:t> </a:t>
            </a:r>
            <a:r>
              <a:rPr lang="en-US" sz="800" dirty="0" err="1">
                <a:latin typeface="Cambria" panose="02040503050406030204" pitchFamily="18" charset="0"/>
                <a:ea typeface="Calibri" panose="020F0502020204030204" pitchFamily="34" charset="0"/>
              </a:rPr>
              <a:t>tSNE</a:t>
            </a:r>
            <a:r>
              <a:rPr lang="en-US" sz="800" dirty="0">
                <a:latin typeface="Cambria" panose="02040503050406030204" pitchFamily="18" charset="0"/>
                <a:ea typeface="Calibri" panose="020F0502020204030204" pitchFamily="34" charset="0"/>
              </a:rPr>
              <a:t> of flow cytometry data by breast cancer sub-type. </a:t>
            </a:r>
            <a:r>
              <a:rPr lang="en-US" sz="800" b="1" dirty="0">
                <a:latin typeface="Cambria" panose="02040503050406030204" pitchFamily="18" charset="0"/>
                <a:ea typeface="Calibri" panose="020F0502020204030204" pitchFamily="34" charset="0"/>
              </a:rPr>
              <a:t>c.</a:t>
            </a:r>
            <a:r>
              <a:rPr lang="en-US" sz="800" dirty="0">
                <a:latin typeface="Cambria" panose="02040503050406030204" pitchFamily="18" charset="0"/>
                <a:ea typeface="Calibri" panose="020F0502020204030204" pitchFamily="34" charset="0"/>
              </a:rPr>
              <a:t> CD45+ tumor-infiltration lymphocytes. </a:t>
            </a:r>
            <a:r>
              <a:rPr lang="en-US" sz="800" b="1" dirty="0">
                <a:latin typeface="Cambria" panose="02040503050406030204" pitchFamily="18" charset="0"/>
                <a:ea typeface="Calibri" panose="020F0502020204030204" pitchFamily="34" charset="0"/>
              </a:rPr>
              <a:t>d.</a:t>
            </a:r>
            <a:r>
              <a:rPr lang="en-US" sz="800" dirty="0">
                <a:latin typeface="Cambria" panose="02040503050406030204" pitchFamily="18" charset="0"/>
                <a:ea typeface="Calibri" panose="020F0502020204030204" pitchFamily="34" charset="0"/>
              </a:rPr>
              <a:t> % Aldehyde dehydrogenase 1 (ALDH1) positive cells. </a:t>
            </a:r>
            <a:r>
              <a:rPr lang="en-US" sz="800" b="1" dirty="0">
                <a:latin typeface="Cambria" panose="02040503050406030204" pitchFamily="18" charset="0"/>
                <a:ea typeface="Calibri" panose="020F0502020204030204" pitchFamily="34" charset="0"/>
              </a:rPr>
              <a:t>e.</a:t>
            </a:r>
            <a:r>
              <a:rPr lang="en-US" sz="800" dirty="0">
                <a:latin typeface="Cambria" panose="02040503050406030204" pitchFamily="18" charset="0"/>
                <a:ea typeface="Calibri" panose="020F0502020204030204" pitchFamily="34" charset="0"/>
              </a:rPr>
              <a:t> % Lin-CD44+CD24-CD49f+EPCAM+ cells. </a:t>
            </a:r>
            <a:r>
              <a:rPr lang="en-US" sz="800" b="1" dirty="0">
                <a:latin typeface="Cambria" panose="02040503050406030204" pitchFamily="18" charset="0"/>
                <a:ea typeface="Calibri" panose="020F0502020204030204" pitchFamily="34" charset="0"/>
              </a:rPr>
              <a:t>f.</a:t>
            </a:r>
            <a:r>
              <a:rPr lang="en-US" sz="800" dirty="0">
                <a:latin typeface="Cambria" panose="02040503050406030204" pitchFamily="18" charset="0"/>
                <a:ea typeface="Calibri" panose="020F0502020204030204" pitchFamily="34" charset="0"/>
              </a:rPr>
              <a:t> % BCRP+. </a:t>
            </a:r>
            <a:r>
              <a:rPr lang="en-US" sz="800" b="1" dirty="0">
                <a:latin typeface="Cambria" panose="02040503050406030204" pitchFamily="18" charset="0"/>
                <a:ea typeface="Calibri" panose="020F0502020204030204" pitchFamily="34" charset="0"/>
              </a:rPr>
              <a:t>g.</a:t>
            </a:r>
            <a:r>
              <a:rPr lang="en-US" sz="800" dirty="0">
                <a:latin typeface="Cambria" panose="02040503050406030204" pitchFamily="18" charset="0"/>
                <a:ea typeface="Calibri" panose="020F0502020204030204" pitchFamily="34" charset="0"/>
              </a:rPr>
              <a:t> % </a:t>
            </a:r>
            <a:r>
              <a:rPr lang="en-US" sz="800" dirty="0" err="1">
                <a:latin typeface="Cambria" panose="02040503050406030204" pitchFamily="18" charset="0"/>
                <a:ea typeface="Calibri" panose="020F0502020204030204" pitchFamily="34" charset="0"/>
              </a:rPr>
              <a:t>Pgp</a:t>
            </a:r>
            <a:r>
              <a:rPr lang="en-US" sz="800" dirty="0">
                <a:latin typeface="Cambria" panose="02040503050406030204" pitchFamily="18" charset="0"/>
                <a:ea typeface="Calibri" panose="020F0502020204030204" pitchFamily="34" charset="0"/>
              </a:rPr>
              <a:t>+. </a:t>
            </a:r>
            <a:r>
              <a:rPr lang="en-US" sz="800" b="1" dirty="0">
                <a:latin typeface="Cambria" panose="02040503050406030204" pitchFamily="18" charset="0"/>
                <a:ea typeface="Calibri" panose="020F0502020204030204" pitchFamily="34" charset="0"/>
              </a:rPr>
              <a:t>h.</a:t>
            </a:r>
            <a:r>
              <a:rPr lang="en-US" sz="800" dirty="0">
                <a:latin typeface="Cambria" panose="02040503050406030204" pitchFamily="18" charset="0"/>
                <a:ea typeface="Calibri" panose="020F0502020204030204" pitchFamily="34" charset="0"/>
              </a:rPr>
              <a:t> % MRP1+ cells by flow cytometry. Data are presented as violin plots and each point represents independent samples; dotted lines indicate quartiles. Multiple comparisons were calculated by one-way ANOVA with </a:t>
            </a:r>
            <a:r>
              <a:rPr lang="en-US" sz="800" dirty="0" err="1">
                <a:latin typeface="Cambria" panose="02040503050406030204" pitchFamily="18" charset="0"/>
                <a:ea typeface="Calibri" panose="020F0502020204030204" pitchFamily="34" charset="0"/>
              </a:rPr>
              <a:t>Dunnet</a:t>
            </a:r>
            <a:r>
              <a:rPr lang="en-US" sz="800" dirty="0">
                <a:latin typeface="Cambria" panose="02040503050406030204" pitchFamily="18" charset="0"/>
                <a:ea typeface="Calibri" panose="020F0502020204030204" pitchFamily="34" charset="0"/>
              </a:rPr>
              <a:t> T3 correction, and significant exact p-values are shown. </a:t>
            </a:r>
            <a:endParaRPr lang="es-CO" sz="800" dirty="0">
              <a:latin typeface="Cambria" panose="02040503050406030204" pitchFamily="18" charset="0"/>
              <a:ea typeface="Times New Roman" panose="02020603050405020304" pitchFamily="18" charset="0"/>
            </a:endParaRPr>
          </a:p>
        </p:txBody>
      </p:sp>
      <p:sp>
        <p:nvSpPr>
          <p:cNvPr id="27" name="Rectángulo 26">
            <a:extLst>
              <a:ext uri="{FF2B5EF4-FFF2-40B4-BE49-F238E27FC236}">
                <a16:creationId xmlns:a16="http://schemas.microsoft.com/office/drawing/2014/main" id="{ED6C4E62-BC36-9441-82A7-EBBE43AAD997}"/>
              </a:ext>
            </a:extLst>
          </p:cNvPr>
          <p:cNvSpPr/>
          <p:nvPr/>
        </p:nvSpPr>
        <p:spPr>
          <a:xfrm>
            <a:off x="3585741" y="3009345"/>
            <a:ext cx="3716230" cy="1446550"/>
          </a:xfrm>
          <a:prstGeom prst="rect">
            <a:avLst/>
          </a:prstGeom>
        </p:spPr>
        <p:txBody>
          <a:bodyPr wrap="square">
            <a:spAutoFit/>
          </a:bodyPr>
          <a:lstStyle/>
          <a:p>
            <a:pPr algn="just" fontAlgn="base"/>
            <a:r>
              <a:rPr lang="en-US" sz="800" b="1" dirty="0">
                <a:latin typeface="Cambria" panose="02040503050406030204" pitchFamily="18" charset="0"/>
                <a:ea typeface="Calibri" panose="020F0502020204030204" pitchFamily="34" charset="0"/>
              </a:rPr>
              <a:t>Figure 2. a.</a:t>
            </a:r>
            <a:r>
              <a:rPr lang="en-US" sz="800" dirty="0">
                <a:latin typeface="Cambria" panose="02040503050406030204" pitchFamily="18" charset="0"/>
                <a:ea typeface="Calibri" panose="020F0502020204030204" pitchFamily="34" charset="0"/>
              </a:rPr>
              <a:t> % BCSC (Lin-/CD44+CD24-CD49f+EPCAM+) in HD, breast cancer patients (BCP) with or without NAT before surgery. </a:t>
            </a:r>
            <a:r>
              <a:rPr lang="en-US" sz="800" b="1" dirty="0">
                <a:latin typeface="Cambria" panose="02040503050406030204" pitchFamily="18" charset="0"/>
                <a:ea typeface="Calibri" panose="020F0502020204030204" pitchFamily="34" charset="0"/>
              </a:rPr>
              <a:t>b.</a:t>
            </a:r>
            <a:r>
              <a:rPr lang="en-US" sz="800" dirty="0">
                <a:latin typeface="Cambria" panose="02040503050406030204" pitchFamily="18" charset="0"/>
                <a:ea typeface="Calibri" panose="020F0502020204030204" pitchFamily="34" charset="0"/>
              </a:rPr>
              <a:t> % BCSC in LB patients with or without NAT before surgery. </a:t>
            </a:r>
            <a:r>
              <a:rPr lang="en-US" sz="800" b="1" dirty="0">
                <a:latin typeface="Cambria" panose="02040503050406030204" pitchFamily="18" charset="0"/>
                <a:ea typeface="Calibri" panose="020F0502020204030204" pitchFamily="34" charset="0"/>
              </a:rPr>
              <a:t>c.</a:t>
            </a:r>
            <a:r>
              <a:rPr lang="en-US" sz="800" dirty="0">
                <a:latin typeface="Cambria" panose="02040503050406030204" pitchFamily="18" charset="0"/>
                <a:ea typeface="Calibri" panose="020F0502020204030204" pitchFamily="34" charset="0"/>
              </a:rPr>
              <a:t> % BCSC (ALDH+) in HD, BCP with or without NAT before surgery. </a:t>
            </a:r>
            <a:r>
              <a:rPr lang="en-US" sz="800" b="1" dirty="0">
                <a:latin typeface="Cambria" panose="02040503050406030204" pitchFamily="18" charset="0"/>
                <a:ea typeface="Calibri" panose="020F0502020204030204" pitchFamily="34" charset="0"/>
              </a:rPr>
              <a:t>d.</a:t>
            </a:r>
            <a:r>
              <a:rPr lang="en-US" sz="800" dirty="0">
                <a:latin typeface="Cambria" panose="02040503050406030204" pitchFamily="18" charset="0"/>
                <a:ea typeface="Calibri" panose="020F0502020204030204" pitchFamily="34" charset="0"/>
              </a:rPr>
              <a:t> % BCSC (ALDH+) in TN BCP who received or not NAT before surgery. (AC (Anthracyclines + </a:t>
            </a:r>
            <a:r>
              <a:rPr lang="en-US" sz="800" dirty="0" err="1">
                <a:latin typeface="Cambria" panose="02040503050406030204" pitchFamily="18" charset="0"/>
                <a:ea typeface="Calibri" panose="020F0502020204030204" pitchFamily="34" charset="0"/>
              </a:rPr>
              <a:t>Ciclophosphamide</a:t>
            </a:r>
            <a:r>
              <a:rPr lang="en-US" sz="800" dirty="0">
                <a:latin typeface="Cambria" panose="02040503050406030204" pitchFamily="18" charset="0"/>
                <a:ea typeface="Calibri" panose="020F0502020204030204" pitchFamily="34" charset="0"/>
              </a:rPr>
              <a:t>), AC+TX (Anthracyclines/</a:t>
            </a:r>
            <a:r>
              <a:rPr lang="en-US" sz="800" dirty="0" err="1">
                <a:latin typeface="Cambria" panose="02040503050406030204" pitchFamily="18" charset="0"/>
                <a:ea typeface="Calibri" panose="020F0502020204030204" pitchFamily="34" charset="0"/>
              </a:rPr>
              <a:t>Ciclophosphamide</a:t>
            </a:r>
            <a:r>
              <a:rPr lang="en-US" sz="800" dirty="0">
                <a:latin typeface="Cambria" panose="02040503050406030204" pitchFamily="18" charset="0"/>
                <a:ea typeface="Calibri" panose="020F0502020204030204" pitchFamily="34" charset="0"/>
              </a:rPr>
              <a:t> + </a:t>
            </a:r>
            <a:r>
              <a:rPr lang="en-US" sz="800" dirty="0" err="1">
                <a:latin typeface="Cambria" panose="02040503050406030204" pitchFamily="18" charset="0"/>
                <a:ea typeface="Calibri" panose="020F0502020204030204" pitchFamily="34" charset="0"/>
              </a:rPr>
              <a:t>Taxanes</a:t>
            </a:r>
            <a:r>
              <a:rPr lang="en-US" sz="800" dirty="0">
                <a:latin typeface="Cambria" panose="02040503050406030204" pitchFamily="18" charset="0"/>
                <a:ea typeface="Calibri" panose="020F0502020204030204" pitchFamily="34" charset="0"/>
              </a:rPr>
              <a:t>), TX (</a:t>
            </a:r>
            <a:r>
              <a:rPr lang="en-US" sz="800" dirty="0" err="1">
                <a:latin typeface="Cambria" panose="02040503050406030204" pitchFamily="18" charset="0"/>
                <a:ea typeface="Calibri" panose="020F0502020204030204" pitchFamily="34" charset="0"/>
              </a:rPr>
              <a:t>Taxanes</a:t>
            </a:r>
            <a:r>
              <a:rPr lang="en-US" sz="800" dirty="0">
                <a:latin typeface="Cambria" panose="02040503050406030204" pitchFamily="18" charset="0"/>
                <a:ea typeface="Calibri" panose="020F0502020204030204" pitchFamily="34" charset="0"/>
              </a:rPr>
              <a:t>). shown. Data are presented as violin plots and each point represents an independent sample; dotted lines indicate quartiles. Multiple comparisons were calculated by one-way ANOVA with Tukey post-test analysis and unpaired t-test, significant exact </a:t>
            </a:r>
            <a:r>
              <a:rPr lang="en-US" sz="800" i="1" dirty="0">
                <a:latin typeface="Cambria" panose="02040503050406030204" pitchFamily="18" charset="0"/>
                <a:ea typeface="Calibri" panose="020F0502020204030204" pitchFamily="34" charset="0"/>
              </a:rPr>
              <a:t>p</a:t>
            </a:r>
            <a:r>
              <a:rPr lang="en-US" sz="800" dirty="0">
                <a:latin typeface="Cambria" panose="02040503050406030204" pitchFamily="18" charset="0"/>
                <a:ea typeface="Calibri" panose="020F0502020204030204" pitchFamily="34" charset="0"/>
              </a:rPr>
              <a:t>-value are shown.</a:t>
            </a:r>
            <a:endParaRPr lang="es-CO" sz="800" dirty="0">
              <a:latin typeface="Cambria" panose="02040503050406030204" pitchFamily="18" charset="0"/>
              <a:ea typeface="Times New Roman" panose="02020603050405020304" pitchFamily="18" charset="0"/>
            </a:endParaRPr>
          </a:p>
          <a:p>
            <a:pPr algn="just" fontAlgn="base"/>
            <a:endParaRPr lang="es-CO" sz="800" dirty="0">
              <a:latin typeface="Cambria" panose="02040503050406030204" pitchFamily="18" charset="0"/>
              <a:ea typeface="Times New Roman" panose="02020603050405020304" pitchFamily="18" charset="0"/>
            </a:endParaRPr>
          </a:p>
        </p:txBody>
      </p:sp>
      <p:sp>
        <p:nvSpPr>
          <p:cNvPr id="28" name="Rectángulo 27">
            <a:extLst>
              <a:ext uri="{FF2B5EF4-FFF2-40B4-BE49-F238E27FC236}">
                <a16:creationId xmlns:a16="http://schemas.microsoft.com/office/drawing/2014/main" id="{E6EB3AA8-8CBE-1E46-8FC2-F0DB7F35D62C}"/>
              </a:ext>
            </a:extLst>
          </p:cNvPr>
          <p:cNvSpPr/>
          <p:nvPr/>
        </p:nvSpPr>
        <p:spPr>
          <a:xfrm>
            <a:off x="7313967" y="2969968"/>
            <a:ext cx="4598037" cy="1200329"/>
          </a:xfrm>
          <a:prstGeom prst="rect">
            <a:avLst/>
          </a:prstGeom>
        </p:spPr>
        <p:txBody>
          <a:bodyPr wrap="square">
            <a:spAutoFit/>
          </a:bodyPr>
          <a:lstStyle/>
          <a:p>
            <a:pPr algn="just" fontAlgn="base"/>
            <a:r>
              <a:rPr lang="en-US" sz="800" b="1" dirty="0">
                <a:latin typeface="Cambria" panose="02040503050406030204" pitchFamily="18" charset="0"/>
                <a:ea typeface="Calibri" panose="020F0502020204030204" pitchFamily="34" charset="0"/>
                <a:cs typeface="Times New Roman" panose="02020603050405020304" pitchFamily="18" charset="0"/>
              </a:rPr>
              <a:t>Figure 3. </a:t>
            </a:r>
            <a:r>
              <a:rPr lang="en-US" sz="800" dirty="0">
                <a:latin typeface="Cambria" panose="02040503050406030204" pitchFamily="18" charset="0"/>
                <a:ea typeface="Calibri" panose="020F0502020204030204" pitchFamily="34" charset="0"/>
                <a:cs typeface="Times New Roman" panose="02020603050405020304" pitchFamily="18" charset="0"/>
              </a:rPr>
              <a:t>Correlation of BCRP protein and ABCG2 gene expression with BCSC markers (ALDH+ and CD24-CD44+CD49f+EPCAM+) in breast cancer patients who received or not NAT before surgery </a:t>
            </a:r>
            <a:r>
              <a:rPr lang="en-US" sz="800" b="1" dirty="0">
                <a:latin typeface="Cambria" panose="02040503050406030204" pitchFamily="18" charset="0"/>
                <a:ea typeface="Calibri" panose="020F0502020204030204" pitchFamily="34" charset="0"/>
              </a:rPr>
              <a:t>a.</a:t>
            </a:r>
            <a:r>
              <a:rPr lang="en-US" sz="800" dirty="0">
                <a:latin typeface="Cambria" panose="02040503050406030204" pitchFamily="18" charset="0"/>
                <a:ea typeface="Calibri" panose="020F0502020204030204" pitchFamily="34" charset="0"/>
              </a:rPr>
              <a:t> Correlation of BCRP protein with ALDH+ and CD24-CD44+CD49f+EPCAM+ expression in all samples. </a:t>
            </a:r>
            <a:r>
              <a:rPr lang="en-US" sz="800" b="1" dirty="0">
                <a:latin typeface="Cambria" panose="02040503050406030204" pitchFamily="18" charset="0"/>
                <a:ea typeface="Calibri" panose="020F0502020204030204" pitchFamily="34" charset="0"/>
              </a:rPr>
              <a:t>b.</a:t>
            </a:r>
            <a:r>
              <a:rPr lang="en-US" sz="800" dirty="0">
                <a:latin typeface="Cambria" panose="02040503050406030204" pitchFamily="18" charset="0"/>
                <a:ea typeface="Calibri" panose="020F0502020204030204" pitchFamily="34" charset="0"/>
              </a:rPr>
              <a:t> Correlation of ABCG2 gene expression with ALDH+ and CD24-CD44+CD49f+EPCAM+ in all samples. </a:t>
            </a:r>
            <a:r>
              <a:rPr lang="en-US" sz="800" b="1" dirty="0">
                <a:latin typeface="Cambria" panose="02040503050406030204" pitchFamily="18" charset="0"/>
                <a:ea typeface="Calibri" panose="020F0502020204030204" pitchFamily="34" charset="0"/>
              </a:rPr>
              <a:t>c.</a:t>
            </a:r>
            <a:r>
              <a:rPr lang="en-US" sz="800" dirty="0">
                <a:latin typeface="Cambria" panose="02040503050406030204" pitchFamily="18" charset="0"/>
                <a:ea typeface="Calibri" panose="020F0502020204030204" pitchFamily="34" charset="0"/>
              </a:rPr>
              <a:t> Correlation of BCRP with ALDH+ and CD24-CD44+CD49f+EPCAM+ expression in breast cancer patients who received NAT before surgery. Correlation of BCRP protein with BCSC markers (ALDH+ and CD24-CD44+CD49f+EPCAM+) expression in </a:t>
            </a:r>
            <a:r>
              <a:rPr lang="en-US" sz="800" b="1" dirty="0">
                <a:latin typeface="Cambria" panose="02040503050406030204" pitchFamily="18" charset="0"/>
                <a:ea typeface="Calibri" panose="020F0502020204030204" pitchFamily="34" charset="0"/>
              </a:rPr>
              <a:t>d.</a:t>
            </a:r>
            <a:r>
              <a:rPr lang="en-US" sz="800" dirty="0">
                <a:latin typeface="Cambria" panose="02040503050406030204" pitchFamily="18" charset="0"/>
                <a:ea typeface="Calibri" panose="020F0502020204030204" pitchFamily="34" charset="0"/>
              </a:rPr>
              <a:t> LA only, </a:t>
            </a:r>
            <a:r>
              <a:rPr lang="en-US" sz="800" b="1" dirty="0">
                <a:latin typeface="Cambria" panose="02040503050406030204" pitchFamily="18" charset="0"/>
                <a:ea typeface="Calibri" panose="020F0502020204030204" pitchFamily="34" charset="0"/>
              </a:rPr>
              <a:t>e.</a:t>
            </a:r>
            <a:r>
              <a:rPr lang="en-US" sz="800" dirty="0">
                <a:latin typeface="Cambria" panose="02040503050406030204" pitchFamily="18" charset="0"/>
                <a:ea typeface="Calibri" panose="020F0502020204030204" pitchFamily="34" charset="0"/>
              </a:rPr>
              <a:t> LB only and </a:t>
            </a:r>
            <a:r>
              <a:rPr lang="en-US" sz="800" b="1" dirty="0">
                <a:latin typeface="Cambria" panose="02040503050406030204" pitchFamily="18" charset="0"/>
                <a:ea typeface="Calibri" panose="020F0502020204030204" pitchFamily="34" charset="0"/>
              </a:rPr>
              <a:t>f.</a:t>
            </a:r>
            <a:r>
              <a:rPr lang="en-US" sz="800" dirty="0">
                <a:latin typeface="Cambria" panose="02040503050406030204" pitchFamily="18" charset="0"/>
                <a:ea typeface="Calibri" panose="020F0502020204030204" pitchFamily="34" charset="0"/>
              </a:rPr>
              <a:t> TN patients who received NAT before surgery. Correlations were assessed using nonparametric Spearman correlation, determination coefficient r and p-value are shown. </a:t>
            </a:r>
            <a:endParaRPr lang="es-CO" sz="800" dirty="0">
              <a:latin typeface="Cambria" panose="02040503050406030204" pitchFamily="18" charset="0"/>
              <a:ea typeface="Times New Roman" panose="02020603050405020304" pitchFamily="18" charset="0"/>
            </a:endParaRPr>
          </a:p>
        </p:txBody>
      </p:sp>
      <p:pic>
        <p:nvPicPr>
          <p:cNvPr id="29" name="Imagen 28">
            <a:extLst>
              <a:ext uri="{FF2B5EF4-FFF2-40B4-BE49-F238E27FC236}">
                <a16:creationId xmlns:a16="http://schemas.microsoft.com/office/drawing/2014/main" id="{5919AC44-3FE6-5B4E-AC61-FFC1DAB1C393}"/>
              </a:ext>
            </a:extLst>
          </p:cNvPr>
          <p:cNvPicPr>
            <a:picLocks noChangeAspect="1"/>
          </p:cNvPicPr>
          <p:nvPr/>
        </p:nvPicPr>
        <p:blipFill>
          <a:blip r:embed="rId8"/>
          <a:stretch>
            <a:fillRect/>
          </a:stretch>
        </p:blipFill>
        <p:spPr>
          <a:xfrm>
            <a:off x="7397293" y="1122811"/>
            <a:ext cx="2228346" cy="1291894"/>
          </a:xfrm>
          <a:prstGeom prst="rect">
            <a:avLst/>
          </a:prstGeom>
        </p:spPr>
      </p:pic>
      <p:pic>
        <p:nvPicPr>
          <p:cNvPr id="30" name="Imagen 29">
            <a:extLst>
              <a:ext uri="{FF2B5EF4-FFF2-40B4-BE49-F238E27FC236}">
                <a16:creationId xmlns:a16="http://schemas.microsoft.com/office/drawing/2014/main" id="{195FD5B9-9AF5-FF47-B1F9-B36EBE22535C}"/>
              </a:ext>
            </a:extLst>
          </p:cNvPr>
          <p:cNvPicPr>
            <a:picLocks noChangeAspect="1"/>
          </p:cNvPicPr>
          <p:nvPr/>
        </p:nvPicPr>
        <p:blipFill>
          <a:blip r:embed="rId9"/>
          <a:stretch>
            <a:fillRect/>
          </a:stretch>
        </p:blipFill>
        <p:spPr>
          <a:xfrm>
            <a:off x="7612084" y="2490212"/>
            <a:ext cx="1875155" cy="120365"/>
          </a:xfrm>
          <a:prstGeom prst="rect">
            <a:avLst/>
          </a:prstGeom>
        </p:spPr>
      </p:pic>
      <p:pic>
        <p:nvPicPr>
          <p:cNvPr id="31" name="Imagen 30">
            <a:extLst>
              <a:ext uri="{FF2B5EF4-FFF2-40B4-BE49-F238E27FC236}">
                <a16:creationId xmlns:a16="http://schemas.microsoft.com/office/drawing/2014/main" id="{F851267D-15A4-7143-A695-DCAD367E40D5}"/>
              </a:ext>
            </a:extLst>
          </p:cNvPr>
          <p:cNvPicPr>
            <a:picLocks noChangeAspect="1"/>
          </p:cNvPicPr>
          <p:nvPr/>
        </p:nvPicPr>
        <p:blipFill>
          <a:blip r:embed="rId10"/>
          <a:stretch>
            <a:fillRect/>
          </a:stretch>
        </p:blipFill>
        <p:spPr>
          <a:xfrm>
            <a:off x="9487239" y="1606932"/>
            <a:ext cx="2475154" cy="1003645"/>
          </a:xfrm>
          <a:prstGeom prst="rect">
            <a:avLst/>
          </a:prstGeom>
        </p:spPr>
      </p:pic>
      <p:sp>
        <p:nvSpPr>
          <p:cNvPr id="32" name="Rectángulo 31">
            <a:extLst>
              <a:ext uri="{FF2B5EF4-FFF2-40B4-BE49-F238E27FC236}">
                <a16:creationId xmlns:a16="http://schemas.microsoft.com/office/drawing/2014/main" id="{C8A9D4DF-2179-5741-B5E6-E1BE346FBB1D}"/>
              </a:ext>
            </a:extLst>
          </p:cNvPr>
          <p:cNvSpPr/>
          <p:nvPr/>
        </p:nvSpPr>
        <p:spPr>
          <a:xfrm>
            <a:off x="163288" y="6273790"/>
            <a:ext cx="11800114" cy="584775"/>
          </a:xfrm>
          <a:prstGeom prst="rect">
            <a:avLst/>
          </a:prstGeom>
        </p:spPr>
        <p:txBody>
          <a:bodyPr wrap="square">
            <a:spAutoFit/>
          </a:bodyPr>
          <a:lstStyle/>
          <a:p>
            <a:pPr algn="just" fontAlgn="base"/>
            <a:r>
              <a:rPr lang="en-US" sz="800" b="1" dirty="0">
                <a:latin typeface="Cambria" panose="02040503050406030204" pitchFamily="18" charset="0"/>
                <a:ea typeface="Calibri" panose="020F0502020204030204" pitchFamily="34" charset="0"/>
              </a:rPr>
              <a:t>Figure 4. a.</a:t>
            </a:r>
            <a:r>
              <a:rPr lang="en-US" sz="800" dirty="0">
                <a:latin typeface="Cambria" panose="02040503050406030204" pitchFamily="18" charset="0"/>
                <a:ea typeface="Calibri" panose="020F0502020204030204" pitchFamily="34" charset="0"/>
              </a:rPr>
              <a:t> Representative confocal microscopy image of the effect of P2Et extract, DX or DX+P2Et on the mammospheres viability of breast cancer patients. Luminal A (LA), Luminal B (LB), Triple negative (TN) and Her2. </a:t>
            </a:r>
            <a:r>
              <a:rPr lang="en-US" sz="800" dirty="0" err="1">
                <a:latin typeface="Cambria" panose="02040503050406030204" pitchFamily="18" charset="0"/>
                <a:ea typeface="Calibri" panose="020F0502020204030204" pitchFamily="34" charset="0"/>
              </a:rPr>
              <a:t>Calcein</a:t>
            </a:r>
            <a:r>
              <a:rPr lang="en-US" sz="800" dirty="0">
                <a:latin typeface="Cambria" panose="02040503050406030204" pitchFamily="18" charset="0"/>
                <a:ea typeface="Calibri" panose="020F0502020204030204" pitchFamily="34" charset="0"/>
              </a:rPr>
              <a:t> AM (green), Ethidium homodimer-1 (Red). </a:t>
            </a:r>
            <a:r>
              <a:rPr lang="en-US" sz="800" b="1" dirty="0">
                <a:latin typeface="Cambria" panose="02040503050406030204" pitchFamily="18" charset="0"/>
                <a:ea typeface="Calibri" panose="020F0502020204030204" pitchFamily="34" charset="0"/>
              </a:rPr>
              <a:t>b.</a:t>
            </a:r>
            <a:r>
              <a:rPr lang="en-US" sz="800" dirty="0">
                <a:latin typeface="Cambria" panose="02040503050406030204" pitchFamily="18" charset="0"/>
                <a:ea typeface="Calibri" panose="020F0502020204030204" pitchFamily="34" charset="0"/>
              </a:rPr>
              <a:t> Cell death percentage in mammospheres by molecular subgroups of breast cancer patients after treatment. </a:t>
            </a:r>
            <a:r>
              <a:rPr lang="en-US" sz="800" b="1" dirty="0">
                <a:latin typeface="Cambria" panose="02040503050406030204" pitchFamily="18" charset="0"/>
                <a:ea typeface="Calibri" panose="020F0502020204030204" pitchFamily="34" charset="0"/>
              </a:rPr>
              <a:t>c.</a:t>
            </a:r>
            <a:r>
              <a:rPr lang="en-US" sz="800" dirty="0">
                <a:latin typeface="Cambria" panose="02040503050406030204" pitchFamily="18" charset="0"/>
                <a:ea typeface="Calibri" panose="020F0502020204030204" pitchFamily="34" charset="0"/>
              </a:rPr>
              <a:t> Cell death percentage in all mammospheres from breast cancer patients after treatment. Data are presented as violin plots and each point represents an independent sample; dotted lines indicate quartiles. Exact </a:t>
            </a:r>
            <a:r>
              <a:rPr lang="en-US" sz="800" i="1" dirty="0">
                <a:latin typeface="Cambria" panose="02040503050406030204" pitchFamily="18" charset="0"/>
                <a:ea typeface="Calibri" panose="020F0502020204030204" pitchFamily="34" charset="0"/>
              </a:rPr>
              <a:t>p</a:t>
            </a:r>
            <a:r>
              <a:rPr lang="en-US" sz="800" dirty="0">
                <a:latin typeface="Cambria" panose="02040503050406030204" pitchFamily="18" charset="0"/>
                <a:ea typeface="Calibri" panose="020F0502020204030204" pitchFamily="34" charset="0"/>
              </a:rPr>
              <a:t>-values were calculated using One-way ANOVA with Tukey post-test analysis. </a:t>
            </a:r>
            <a:r>
              <a:rPr lang="en-US" sz="800" b="1" dirty="0">
                <a:latin typeface="Cambria" panose="02040503050406030204" pitchFamily="18" charset="0"/>
                <a:ea typeface="Calibri" panose="020F0502020204030204" pitchFamily="34" charset="0"/>
              </a:rPr>
              <a:t>d.</a:t>
            </a:r>
            <a:r>
              <a:rPr lang="en-US" sz="800" dirty="0">
                <a:latin typeface="Cambria" panose="02040503050406030204" pitchFamily="18" charset="0"/>
                <a:ea typeface="Calibri" panose="020F0502020204030204" pitchFamily="34" charset="0"/>
              </a:rPr>
              <a:t> Spearman nonparametric correlation between percentage of cell death with ABCB1, ABCG2, ABCC1 gene in mammospheres from breast cancer patients after P2Et, DX or Ethanol (negative control) treatment, coefficient of determination r and exact </a:t>
            </a:r>
            <a:r>
              <a:rPr lang="en-US" sz="800" i="1" dirty="0">
                <a:latin typeface="Cambria" panose="02040503050406030204" pitchFamily="18" charset="0"/>
                <a:ea typeface="Calibri" panose="020F0502020204030204" pitchFamily="34" charset="0"/>
              </a:rPr>
              <a:t>p</a:t>
            </a:r>
            <a:r>
              <a:rPr lang="en-US" sz="800" dirty="0">
                <a:latin typeface="Cambria" panose="02040503050406030204" pitchFamily="18" charset="0"/>
                <a:ea typeface="Calibri" panose="020F0502020204030204" pitchFamily="34" charset="0"/>
              </a:rPr>
              <a:t>-value are shown.</a:t>
            </a:r>
            <a:endParaRPr lang="es-CO" sz="800" dirty="0">
              <a:latin typeface="Cambria" panose="02040503050406030204" pitchFamily="18" charset="0"/>
              <a:ea typeface="Times New Roman" panose="02020603050405020304" pitchFamily="18" charset="0"/>
            </a:endParaRPr>
          </a:p>
        </p:txBody>
      </p:sp>
      <p:sp>
        <p:nvSpPr>
          <p:cNvPr id="33" name="Rectángulo redondeado 32">
            <a:extLst>
              <a:ext uri="{FF2B5EF4-FFF2-40B4-BE49-F238E27FC236}">
                <a16:creationId xmlns:a16="http://schemas.microsoft.com/office/drawing/2014/main" id="{A7074F86-E2E7-484B-8F2C-CC0C5CC37E66}"/>
              </a:ext>
            </a:extLst>
          </p:cNvPr>
          <p:cNvSpPr/>
          <p:nvPr/>
        </p:nvSpPr>
        <p:spPr>
          <a:xfrm>
            <a:off x="185058" y="10886"/>
            <a:ext cx="11810999" cy="489279"/>
          </a:xfrm>
          <a:prstGeom prst="round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mbria" panose="02040503050406030204" pitchFamily="18" charset="0"/>
              <a:ea typeface="Times New Roman" panose="02020603050405020304" pitchFamily="18" charset="0"/>
            </a:endParaRPr>
          </a:p>
          <a:p>
            <a:pPr algn="ctr"/>
            <a:r>
              <a:rPr lang="es-ES" sz="2800" b="1" dirty="0">
                <a:solidFill>
                  <a:schemeClr val="bg1"/>
                </a:solidFill>
                <a:latin typeface="Cambria" panose="02040503050406030204" pitchFamily="18" charset="0"/>
                <a:ea typeface="Times New Roman" panose="02020603050405020304" pitchFamily="18" charset="0"/>
              </a:rPr>
              <a:t>Results</a:t>
            </a:r>
            <a:endParaRPr lang="es-CO" sz="2800" dirty="0">
              <a:solidFill>
                <a:schemeClr val="bg1"/>
              </a:solidFill>
              <a:latin typeface="Cambria" panose="02040503050406030204" pitchFamily="18" charset="0"/>
              <a:ea typeface="Calibri" panose="020F0502020204030204" pitchFamily="34" charset="0"/>
            </a:endParaRPr>
          </a:p>
          <a:p>
            <a:pPr algn="ctr"/>
            <a:endParaRPr lang="es-CO" sz="2800" dirty="0"/>
          </a:p>
        </p:txBody>
      </p:sp>
    </p:spTree>
    <p:extLst>
      <p:ext uri="{BB962C8B-B14F-4D97-AF65-F5344CB8AC3E}">
        <p14:creationId xmlns:p14="http://schemas.microsoft.com/office/powerpoint/2010/main" val="516754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628B5CB-94C1-E847-9A21-38951EB7D600}"/>
              </a:ext>
            </a:extLst>
          </p:cNvPr>
          <p:cNvSpPr/>
          <p:nvPr/>
        </p:nvSpPr>
        <p:spPr>
          <a:xfrm>
            <a:off x="50337" y="535319"/>
            <a:ext cx="7572038" cy="523220"/>
          </a:xfrm>
          <a:prstGeom prst="rect">
            <a:avLst/>
          </a:prstGeom>
          <a:solidFill>
            <a:srgbClr val="005493">
              <a:alpha val="9804"/>
            </a:srgbClr>
          </a:solidFill>
          <a:ln>
            <a:noFill/>
          </a:ln>
        </p:spPr>
        <p:txBody>
          <a:bodyPr wrap="square">
            <a:spAutoFit/>
          </a:bodyPr>
          <a:lstStyle/>
          <a:p>
            <a:pPr algn="ctr"/>
            <a:r>
              <a:rPr lang="en-US" sz="1400" b="1" dirty="0">
                <a:latin typeface="Cambria" panose="02040503050406030204" pitchFamily="18" charset="0"/>
                <a:ea typeface="Calibri" panose="020F0502020204030204" pitchFamily="34" charset="0"/>
                <a:cs typeface="Times New Roman" panose="02020603050405020304" pitchFamily="18" charset="0"/>
              </a:rPr>
              <a:t>P2Et extract decrease the viability and proliferation of human triple negative breast cancer cells.</a:t>
            </a:r>
            <a:r>
              <a:rPr lang="en-US" sz="1400" dirty="0">
                <a:latin typeface="Cambria" panose="02040503050406030204" pitchFamily="18" charset="0"/>
                <a:ea typeface="Calibri" panose="020F0502020204030204" pitchFamily="34" charset="0"/>
                <a:cs typeface="Times New Roman" panose="02020603050405020304" pitchFamily="18" charset="0"/>
              </a:rPr>
              <a:t> </a:t>
            </a:r>
            <a:endParaRPr lang="es-CO" sz="1400" dirty="0">
              <a:latin typeface="Cambria" panose="02040503050406030204" pitchFamily="18" charset="0"/>
            </a:endParaRPr>
          </a:p>
        </p:txBody>
      </p:sp>
      <p:sp>
        <p:nvSpPr>
          <p:cNvPr id="7" name="Rectángulo 6">
            <a:extLst>
              <a:ext uri="{FF2B5EF4-FFF2-40B4-BE49-F238E27FC236}">
                <a16:creationId xmlns:a16="http://schemas.microsoft.com/office/drawing/2014/main" id="{9E8164B5-36D6-EB4C-8118-5CC0823F79B5}"/>
              </a:ext>
            </a:extLst>
          </p:cNvPr>
          <p:cNvSpPr/>
          <p:nvPr/>
        </p:nvSpPr>
        <p:spPr>
          <a:xfrm>
            <a:off x="50338" y="522682"/>
            <a:ext cx="7572037" cy="4313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C91B9CB9-AF90-E54D-A6E3-07A8EA81D564}"/>
              </a:ext>
            </a:extLst>
          </p:cNvPr>
          <p:cNvSpPr/>
          <p:nvPr/>
        </p:nvSpPr>
        <p:spPr>
          <a:xfrm>
            <a:off x="7682464" y="543617"/>
            <a:ext cx="4459200" cy="523220"/>
          </a:xfrm>
          <a:prstGeom prst="rect">
            <a:avLst/>
          </a:prstGeom>
          <a:solidFill>
            <a:srgbClr val="005493">
              <a:alpha val="9804"/>
            </a:srgbClr>
          </a:solidFill>
          <a:ln>
            <a:noFill/>
          </a:ln>
        </p:spPr>
        <p:txBody>
          <a:bodyPr wrap="square">
            <a:spAutoFit/>
          </a:bodyPr>
          <a:lstStyle/>
          <a:p>
            <a:pPr algn="ctr"/>
            <a:r>
              <a:rPr lang="en-US" sz="1400" b="1" dirty="0">
                <a:latin typeface="Calibri" panose="020F0502020204030204" pitchFamily="34" charset="0"/>
                <a:ea typeface="Calibri" panose="020F0502020204030204" pitchFamily="34" charset="0"/>
                <a:cs typeface="Times New Roman" panose="02020603050405020304" pitchFamily="18" charset="0"/>
              </a:rPr>
              <a:t>P2Et extract retard initially primary tumor growth but increase survival in triple negative human breast cancer</a:t>
            </a:r>
            <a:endParaRPr lang="es-CO" sz="1400" dirty="0">
              <a:latin typeface="Cambria" panose="02040503050406030204" pitchFamily="18" charset="0"/>
            </a:endParaRPr>
          </a:p>
        </p:txBody>
      </p:sp>
      <p:sp>
        <p:nvSpPr>
          <p:cNvPr id="10" name="Rectángulo 9">
            <a:extLst>
              <a:ext uri="{FF2B5EF4-FFF2-40B4-BE49-F238E27FC236}">
                <a16:creationId xmlns:a16="http://schemas.microsoft.com/office/drawing/2014/main" id="{8BE1ED74-7685-184F-B33B-8D1BDD921F9E}"/>
              </a:ext>
            </a:extLst>
          </p:cNvPr>
          <p:cNvSpPr/>
          <p:nvPr/>
        </p:nvSpPr>
        <p:spPr>
          <a:xfrm>
            <a:off x="7682463" y="517043"/>
            <a:ext cx="4453569" cy="43335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8" name="Imagen 27">
            <a:extLst>
              <a:ext uri="{FF2B5EF4-FFF2-40B4-BE49-F238E27FC236}">
                <a16:creationId xmlns:a16="http://schemas.microsoft.com/office/drawing/2014/main" id="{1C6F4344-A2A6-9146-B77E-0DE998079708}"/>
              </a:ext>
            </a:extLst>
          </p:cNvPr>
          <p:cNvPicPr>
            <a:picLocks noChangeAspect="1"/>
          </p:cNvPicPr>
          <p:nvPr/>
        </p:nvPicPr>
        <p:blipFill rotWithShape="1">
          <a:blip r:embed="rId3"/>
          <a:srcRect b="25245"/>
          <a:stretch/>
        </p:blipFill>
        <p:spPr>
          <a:xfrm>
            <a:off x="45246" y="1112615"/>
            <a:ext cx="3650447" cy="3598869"/>
          </a:xfrm>
          <a:prstGeom prst="rect">
            <a:avLst/>
          </a:prstGeom>
        </p:spPr>
      </p:pic>
      <p:sp>
        <p:nvSpPr>
          <p:cNvPr id="29" name="Rectángulo 28">
            <a:extLst>
              <a:ext uri="{FF2B5EF4-FFF2-40B4-BE49-F238E27FC236}">
                <a16:creationId xmlns:a16="http://schemas.microsoft.com/office/drawing/2014/main" id="{9F603C8C-978F-6B43-876D-DD591615E6C9}"/>
              </a:ext>
            </a:extLst>
          </p:cNvPr>
          <p:cNvSpPr/>
          <p:nvPr/>
        </p:nvSpPr>
        <p:spPr>
          <a:xfrm>
            <a:off x="3613175" y="2473254"/>
            <a:ext cx="3953214" cy="2554545"/>
          </a:xfrm>
          <a:prstGeom prst="rect">
            <a:avLst/>
          </a:prstGeom>
        </p:spPr>
        <p:txBody>
          <a:bodyPr wrap="square">
            <a:spAutoFit/>
          </a:bodyPr>
          <a:lstStyle/>
          <a:p>
            <a:pPr algn="just" fontAlgn="base"/>
            <a:r>
              <a:rPr lang="en-US" sz="800" b="1" dirty="0">
                <a:latin typeface="Cambria" panose="02040503050406030204" pitchFamily="18" charset="0"/>
                <a:ea typeface="Calibri" panose="020F0502020204030204" pitchFamily="34" charset="0"/>
              </a:rPr>
              <a:t>Figure 5. </a:t>
            </a:r>
            <a:r>
              <a:rPr lang="en-US" sz="800" b="1" dirty="0">
                <a:latin typeface="Cambria" panose="02040503050406030204" pitchFamily="18" charset="0"/>
              </a:rPr>
              <a:t>a.</a:t>
            </a:r>
            <a:r>
              <a:rPr lang="en-US" sz="800" dirty="0">
                <a:latin typeface="Cambria" panose="02040503050406030204" pitchFamily="18" charset="0"/>
              </a:rPr>
              <a:t> Frequency of BCSC ALDH1+ and Lin-CD44+CD24-CD49f+EPCAM+ cells in MCF-7, BT-549 and MDA-MB-468 breast cancer cells measured by flow cytometry. </a:t>
            </a:r>
            <a:r>
              <a:rPr lang="en-US" sz="800" b="1" dirty="0">
                <a:latin typeface="Cambria" panose="02040503050406030204" pitchFamily="18" charset="0"/>
              </a:rPr>
              <a:t>b.</a:t>
            </a:r>
            <a:r>
              <a:rPr lang="en-US" sz="800" dirty="0">
                <a:latin typeface="Cambria" panose="02040503050406030204" pitchFamily="18" charset="0"/>
              </a:rPr>
              <a:t> IC</a:t>
            </a:r>
            <a:r>
              <a:rPr lang="en-US" sz="800" baseline="-25000" dirty="0">
                <a:latin typeface="Cambria" panose="02040503050406030204" pitchFamily="18" charset="0"/>
              </a:rPr>
              <a:t>50</a:t>
            </a:r>
            <a:r>
              <a:rPr lang="en-US" sz="800" dirty="0">
                <a:latin typeface="Cambria" panose="02040503050406030204" pitchFamily="18" charset="0"/>
              </a:rPr>
              <a:t> values of P2Et extract or Doxorubicin (DX) in MCF-7, BT-549 and MDA-MB-468 using MTT Assay. </a:t>
            </a:r>
            <a:r>
              <a:rPr lang="en-US" sz="800" b="1" dirty="0">
                <a:latin typeface="Cambria" panose="02040503050406030204" pitchFamily="18" charset="0"/>
              </a:rPr>
              <a:t>c.</a:t>
            </a:r>
            <a:r>
              <a:rPr lang="en-US" sz="800" dirty="0">
                <a:latin typeface="Cambria" panose="02040503050406030204" pitchFamily="18" charset="0"/>
              </a:rPr>
              <a:t> Left side: MDA-MB-468 cell count by trypan blue after treatment with vehicle, P2Et IC50, DX IC50, or P2Et + DX IC</a:t>
            </a:r>
            <a:r>
              <a:rPr lang="en-US" sz="800" baseline="-25000" dirty="0">
                <a:latin typeface="Cambria" panose="02040503050406030204" pitchFamily="18" charset="0"/>
              </a:rPr>
              <a:t>50</a:t>
            </a:r>
            <a:r>
              <a:rPr lang="en-US" sz="800" dirty="0">
                <a:latin typeface="Cambria" panose="02040503050406030204" pitchFamily="18" charset="0"/>
              </a:rPr>
              <a:t> for 0, 48, 72 and 96h. Right side: MDA-MB-468 cells were stained with CFSE and treated with P2Et IC</a:t>
            </a:r>
            <a:r>
              <a:rPr lang="en-US" sz="800" baseline="-25000" dirty="0">
                <a:latin typeface="Cambria" panose="02040503050406030204" pitchFamily="18" charset="0"/>
              </a:rPr>
              <a:t>50</a:t>
            </a:r>
            <a:r>
              <a:rPr lang="en-US" sz="800" dirty="0">
                <a:latin typeface="Cambria" panose="02040503050406030204" pitchFamily="18" charset="0"/>
              </a:rPr>
              <a:t>, DX IC</a:t>
            </a:r>
            <a:r>
              <a:rPr lang="en-US" sz="800" baseline="-25000" dirty="0">
                <a:latin typeface="Cambria" panose="02040503050406030204" pitchFamily="18" charset="0"/>
              </a:rPr>
              <a:t>50</a:t>
            </a:r>
            <a:r>
              <a:rPr lang="en-US" sz="800" dirty="0">
                <a:latin typeface="Cambria" panose="02040503050406030204" pitchFamily="18" charset="0"/>
              </a:rPr>
              <a:t>, or P2Et + DX IC</a:t>
            </a:r>
            <a:r>
              <a:rPr lang="en-US" sz="800" baseline="-25000" dirty="0">
                <a:latin typeface="Cambria" panose="02040503050406030204" pitchFamily="18" charset="0"/>
              </a:rPr>
              <a:t>50</a:t>
            </a:r>
            <a:r>
              <a:rPr lang="en-US" sz="800" dirty="0">
                <a:latin typeface="Cambria" panose="02040503050406030204" pitchFamily="18" charset="0"/>
              </a:rPr>
              <a:t> for 0, 48, 72 and 96h. For each time the proliferation was evaluated by flow cytometry. </a:t>
            </a:r>
            <a:r>
              <a:rPr lang="en-US" sz="800" b="1" dirty="0">
                <a:latin typeface="Cambria" panose="02040503050406030204" pitchFamily="18" charset="0"/>
              </a:rPr>
              <a:t>d.</a:t>
            </a:r>
            <a:r>
              <a:rPr lang="en-US" sz="800" dirty="0">
                <a:latin typeface="Cambria" panose="02040503050406030204" pitchFamily="18" charset="0"/>
              </a:rPr>
              <a:t> The combined inhibitory effects of P2Et (0 to 500 </a:t>
            </a:r>
            <a:r>
              <a:rPr lang="en-US" sz="800" dirty="0" err="1">
                <a:latin typeface="Cambria" panose="02040503050406030204" pitchFamily="18" charset="0"/>
              </a:rPr>
              <a:t>μg</a:t>
            </a:r>
            <a:r>
              <a:rPr lang="en-US" sz="800" dirty="0">
                <a:latin typeface="Cambria" panose="02040503050406030204" pitchFamily="18" charset="0"/>
              </a:rPr>
              <a:t>/ml) and DX (0 to 1.16 </a:t>
            </a:r>
            <a:r>
              <a:rPr lang="en-US" sz="800" dirty="0" err="1">
                <a:latin typeface="Cambria" panose="02040503050406030204" pitchFamily="18" charset="0"/>
              </a:rPr>
              <a:t>μg</a:t>
            </a:r>
            <a:r>
              <a:rPr lang="en-US" sz="800" dirty="0">
                <a:latin typeface="Cambria" panose="02040503050406030204" pitchFamily="18" charset="0"/>
              </a:rPr>
              <a:t>/ml) were tested over a range of combinations against MDA-MB-468 cells using MTT Assay (Left side); a dose-response matrix was generated and analyzed for zero-interaction potency method (ZIP), using </a:t>
            </a:r>
            <a:r>
              <a:rPr lang="en-US" sz="800" dirty="0" err="1">
                <a:latin typeface="Cambria" panose="02040503050406030204" pitchFamily="18" charset="0"/>
              </a:rPr>
              <a:t>SynergyFinder</a:t>
            </a:r>
            <a:r>
              <a:rPr lang="en-US" sz="800" dirty="0">
                <a:latin typeface="Cambria" panose="02040503050406030204" pitchFamily="18" charset="0"/>
              </a:rPr>
              <a:t> pipeline (Right side). </a:t>
            </a:r>
            <a:r>
              <a:rPr lang="en-US" sz="800" b="1" dirty="0">
                <a:latin typeface="Cambria" panose="02040503050406030204" pitchFamily="18" charset="0"/>
              </a:rPr>
              <a:t>e.</a:t>
            </a:r>
            <a:r>
              <a:rPr lang="en-US" sz="800" dirty="0">
                <a:latin typeface="Cambria" panose="02040503050406030204" pitchFamily="18" charset="0"/>
              </a:rPr>
              <a:t> Frequency of death (Annexin V+, propidium iodide [PI]−) and Annexin V+, PI+) MDA-MB-468 cells after 24 and 48h of treatment with </a:t>
            </a:r>
            <a:r>
              <a:rPr lang="en-US" sz="800" dirty="0" err="1">
                <a:latin typeface="Cambria" panose="02040503050406030204" pitchFamily="18" charset="0"/>
              </a:rPr>
              <a:t>Etanol</a:t>
            </a:r>
            <a:r>
              <a:rPr lang="en-US" sz="800" dirty="0">
                <a:latin typeface="Cambria" panose="02040503050406030204" pitchFamily="18" charset="0"/>
              </a:rPr>
              <a:t>, P2Et (IC</a:t>
            </a:r>
            <a:r>
              <a:rPr lang="en-US" sz="800" baseline="-25000" dirty="0">
                <a:latin typeface="Cambria" panose="02040503050406030204" pitchFamily="18" charset="0"/>
              </a:rPr>
              <a:t>50 </a:t>
            </a:r>
            <a:r>
              <a:rPr lang="en-US" sz="800" dirty="0">
                <a:latin typeface="Cambria" panose="02040503050406030204" pitchFamily="18" charset="0"/>
              </a:rPr>
              <a:t>and IC</a:t>
            </a:r>
            <a:r>
              <a:rPr lang="en-US" sz="800" baseline="-25000" dirty="0">
                <a:latin typeface="Cambria" panose="02040503050406030204" pitchFamily="18" charset="0"/>
              </a:rPr>
              <a:t>50</a:t>
            </a:r>
            <a:r>
              <a:rPr lang="en-US" sz="800" dirty="0">
                <a:latin typeface="Cambria" panose="02040503050406030204" pitchFamily="18" charset="0"/>
              </a:rPr>
              <a:t>*2) or DX (IC</a:t>
            </a:r>
            <a:r>
              <a:rPr lang="en-US" sz="800" baseline="-25000" dirty="0">
                <a:latin typeface="Cambria" panose="02040503050406030204" pitchFamily="18" charset="0"/>
              </a:rPr>
              <a:t>50</a:t>
            </a:r>
            <a:r>
              <a:rPr lang="en-US" sz="800" dirty="0">
                <a:latin typeface="Cambria" panose="02040503050406030204" pitchFamily="18" charset="0"/>
              </a:rPr>
              <a:t> and IC</a:t>
            </a:r>
            <a:r>
              <a:rPr lang="en-US" sz="800" baseline="-25000" dirty="0">
                <a:latin typeface="Cambria" panose="02040503050406030204" pitchFamily="18" charset="0"/>
              </a:rPr>
              <a:t>50</a:t>
            </a:r>
            <a:r>
              <a:rPr lang="en-US" sz="800" dirty="0">
                <a:latin typeface="Cambria" panose="02040503050406030204" pitchFamily="18" charset="0"/>
              </a:rPr>
              <a:t>*2). </a:t>
            </a:r>
            <a:r>
              <a:rPr lang="en-US" sz="800" b="1" dirty="0">
                <a:latin typeface="Cambria" panose="02040503050406030204" pitchFamily="18" charset="0"/>
              </a:rPr>
              <a:t>f.</a:t>
            </a:r>
            <a:r>
              <a:rPr lang="en-US" sz="800" dirty="0">
                <a:latin typeface="Cambria" panose="02040503050406030204" pitchFamily="18" charset="0"/>
              </a:rPr>
              <a:t> MDA-MB-468 cells were treated with vehicle, P2Et (IC</a:t>
            </a:r>
            <a:r>
              <a:rPr lang="en-US" sz="800" baseline="-25000" dirty="0">
                <a:latin typeface="Cambria" panose="02040503050406030204" pitchFamily="18" charset="0"/>
              </a:rPr>
              <a:t>50</a:t>
            </a:r>
            <a:r>
              <a:rPr lang="en-US" sz="800" dirty="0">
                <a:latin typeface="Cambria" panose="02040503050406030204" pitchFamily="18" charset="0"/>
              </a:rPr>
              <a:t> and IC</a:t>
            </a:r>
            <a:r>
              <a:rPr lang="en-US" sz="800" baseline="-25000" dirty="0">
                <a:latin typeface="Cambria" panose="02040503050406030204" pitchFamily="18" charset="0"/>
              </a:rPr>
              <a:t>50</a:t>
            </a:r>
            <a:r>
              <a:rPr lang="en-US" sz="800" dirty="0">
                <a:latin typeface="Cambria" panose="02040503050406030204" pitchFamily="18" charset="0"/>
              </a:rPr>
              <a:t>*2) or DX (IC</a:t>
            </a:r>
            <a:r>
              <a:rPr lang="en-US" sz="800" baseline="-25000" dirty="0">
                <a:latin typeface="Cambria" panose="02040503050406030204" pitchFamily="18" charset="0"/>
              </a:rPr>
              <a:t>50</a:t>
            </a:r>
            <a:r>
              <a:rPr lang="en-US" sz="800" dirty="0">
                <a:latin typeface="Cambria" panose="02040503050406030204" pitchFamily="18" charset="0"/>
              </a:rPr>
              <a:t> and IC</a:t>
            </a:r>
            <a:r>
              <a:rPr lang="en-US" sz="800" baseline="-25000" dirty="0">
                <a:latin typeface="Cambria" panose="02040503050406030204" pitchFamily="18" charset="0"/>
              </a:rPr>
              <a:t>50</a:t>
            </a:r>
            <a:r>
              <a:rPr lang="en-US" sz="800" dirty="0">
                <a:latin typeface="Cambria" panose="02040503050406030204" pitchFamily="18" charset="0"/>
              </a:rPr>
              <a:t>*2) for 24h. Surface exposure of </a:t>
            </a:r>
            <a:r>
              <a:rPr lang="en-US" sz="800" dirty="0" err="1">
                <a:latin typeface="Cambria" panose="02040503050406030204" pitchFamily="18" charset="0"/>
              </a:rPr>
              <a:t>Calreticuline</a:t>
            </a:r>
            <a:r>
              <a:rPr lang="en-US" sz="800" dirty="0">
                <a:latin typeface="Cambria" panose="02040503050406030204" pitchFamily="18" charset="0"/>
              </a:rPr>
              <a:t> (CRT) was determined by flow cytometry among viable cells (Aqua negative). </a:t>
            </a:r>
            <a:r>
              <a:rPr lang="en-US" sz="800" b="1" dirty="0">
                <a:latin typeface="Cambria" panose="02040503050406030204" pitchFamily="18" charset="0"/>
              </a:rPr>
              <a:t>g.</a:t>
            </a:r>
            <a:r>
              <a:rPr lang="en-US" sz="800" dirty="0">
                <a:latin typeface="Cambria" panose="02040503050406030204" pitchFamily="18" charset="0"/>
              </a:rPr>
              <a:t> MDA-MB-468 cells were treated vehicle, P2Et (IC</a:t>
            </a:r>
            <a:r>
              <a:rPr lang="en-US" sz="800" baseline="-25000" dirty="0">
                <a:latin typeface="Cambria" panose="02040503050406030204" pitchFamily="18" charset="0"/>
              </a:rPr>
              <a:t>50</a:t>
            </a:r>
            <a:r>
              <a:rPr lang="en-US" sz="800" dirty="0">
                <a:latin typeface="Cambria" panose="02040503050406030204" pitchFamily="18" charset="0"/>
              </a:rPr>
              <a:t> and IC</a:t>
            </a:r>
            <a:r>
              <a:rPr lang="en-US" sz="800" baseline="-25000" dirty="0">
                <a:latin typeface="Cambria" panose="02040503050406030204" pitchFamily="18" charset="0"/>
              </a:rPr>
              <a:t>50</a:t>
            </a:r>
            <a:r>
              <a:rPr lang="en-US" sz="800" dirty="0">
                <a:latin typeface="Cambria" panose="02040503050406030204" pitchFamily="18" charset="0"/>
              </a:rPr>
              <a:t>*2) or DX (IC</a:t>
            </a:r>
            <a:r>
              <a:rPr lang="en-US" sz="800" baseline="-25000" dirty="0">
                <a:latin typeface="Cambria" panose="02040503050406030204" pitchFamily="18" charset="0"/>
              </a:rPr>
              <a:t>50</a:t>
            </a:r>
            <a:r>
              <a:rPr lang="en-US" sz="800" dirty="0">
                <a:latin typeface="Cambria" panose="02040503050406030204" pitchFamily="18" charset="0"/>
              </a:rPr>
              <a:t> and IC</a:t>
            </a:r>
            <a:r>
              <a:rPr lang="en-US" sz="800" baseline="-25000" dirty="0">
                <a:latin typeface="Cambria" panose="02040503050406030204" pitchFamily="18" charset="0"/>
              </a:rPr>
              <a:t>50</a:t>
            </a:r>
            <a:r>
              <a:rPr lang="en-US" sz="800" dirty="0">
                <a:latin typeface="Cambria" panose="02040503050406030204" pitchFamily="18" charset="0"/>
              </a:rPr>
              <a:t>*2) for 48h. After treatment cells were stained with quinacrine (1μM) and PI. Quinacrine low cells were determined among viable cells (PI negative cells). </a:t>
            </a:r>
            <a:endParaRPr lang="es-CO" sz="800" dirty="0">
              <a:latin typeface="Cambria" panose="02040503050406030204" pitchFamily="18" charset="0"/>
            </a:endParaRPr>
          </a:p>
          <a:p>
            <a:pPr algn="just" fontAlgn="base"/>
            <a:endParaRPr lang="es-CO" sz="800" dirty="0">
              <a:latin typeface="Cambria" panose="02040503050406030204" pitchFamily="18" charset="0"/>
              <a:ea typeface="Times New Roman" panose="02020603050405020304" pitchFamily="18" charset="0"/>
            </a:endParaRPr>
          </a:p>
        </p:txBody>
      </p:sp>
      <p:pic>
        <p:nvPicPr>
          <p:cNvPr id="31" name="Imagen 30">
            <a:extLst>
              <a:ext uri="{FF2B5EF4-FFF2-40B4-BE49-F238E27FC236}">
                <a16:creationId xmlns:a16="http://schemas.microsoft.com/office/drawing/2014/main" id="{44B262CC-612A-E74F-BEC9-812A9CC01B37}"/>
              </a:ext>
            </a:extLst>
          </p:cNvPr>
          <p:cNvPicPr>
            <a:picLocks noChangeAspect="1"/>
          </p:cNvPicPr>
          <p:nvPr/>
        </p:nvPicPr>
        <p:blipFill rotWithShape="1">
          <a:blip r:embed="rId4"/>
          <a:srcRect t="8410"/>
          <a:stretch/>
        </p:blipFill>
        <p:spPr>
          <a:xfrm>
            <a:off x="8083961" y="1072185"/>
            <a:ext cx="3698136" cy="3110629"/>
          </a:xfrm>
          <a:prstGeom prst="rect">
            <a:avLst/>
          </a:prstGeom>
        </p:spPr>
      </p:pic>
      <p:sp>
        <p:nvSpPr>
          <p:cNvPr id="32" name="Rectángulo 31">
            <a:extLst>
              <a:ext uri="{FF2B5EF4-FFF2-40B4-BE49-F238E27FC236}">
                <a16:creationId xmlns:a16="http://schemas.microsoft.com/office/drawing/2014/main" id="{1FB9D8E3-B598-3F46-89F0-2D0B082CAB56}"/>
              </a:ext>
            </a:extLst>
          </p:cNvPr>
          <p:cNvSpPr/>
          <p:nvPr/>
        </p:nvSpPr>
        <p:spPr>
          <a:xfrm>
            <a:off x="7694774" y="4131582"/>
            <a:ext cx="4446887" cy="707886"/>
          </a:xfrm>
          <a:prstGeom prst="rect">
            <a:avLst/>
          </a:prstGeom>
        </p:spPr>
        <p:txBody>
          <a:bodyPr wrap="square">
            <a:spAutoFit/>
          </a:bodyPr>
          <a:lstStyle/>
          <a:p>
            <a:pPr algn="just" fontAlgn="base"/>
            <a:r>
              <a:rPr lang="en-US" sz="800" b="1" dirty="0">
                <a:latin typeface="Cambria" panose="02040503050406030204" pitchFamily="18" charset="0"/>
                <a:ea typeface="Calibri" panose="020F0502020204030204" pitchFamily="34" charset="0"/>
              </a:rPr>
              <a:t>Figure 6. a.</a:t>
            </a:r>
            <a:r>
              <a:rPr lang="en-US" sz="800" dirty="0">
                <a:latin typeface="Cambria" panose="02040503050406030204" pitchFamily="18" charset="0"/>
                <a:ea typeface="Calibri" panose="020F0502020204030204" pitchFamily="34" charset="0"/>
              </a:rPr>
              <a:t> Experimental scheme of treatment. MDA-MB-468 cells were inoculated into the mouse mammary gland, 8 days later, the mice were treated with PBS (negative control) or 18.7 mg/Kg of P2Et extract twice a week until endpoint. </a:t>
            </a:r>
            <a:r>
              <a:rPr lang="en-US" sz="800" b="1" dirty="0">
                <a:latin typeface="Cambria" panose="02040503050406030204" pitchFamily="18" charset="0"/>
                <a:ea typeface="Calibri" panose="020F0502020204030204" pitchFamily="34" charset="0"/>
              </a:rPr>
              <a:t>b.</a:t>
            </a:r>
            <a:r>
              <a:rPr lang="en-US" sz="800" dirty="0">
                <a:latin typeface="Cambria" panose="02040503050406030204" pitchFamily="18" charset="0"/>
                <a:ea typeface="Calibri" panose="020F0502020204030204" pitchFamily="34" charset="0"/>
              </a:rPr>
              <a:t> Tumor growth (mm3) of MDA-MB-468 control (PBS) mice or mice treated with P2Et extract. Multiple t-test with Holm-</a:t>
            </a:r>
            <a:r>
              <a:rPr lang="en-US" sz="800" dirty="0" err="1">
                <a:latin typeface="Cambria" panose="02040503050406030204" pitchFamily="18" charset="0"/>
                <a:ea typeface="Calibri" panose="020F0502020204030204" pitchFamily="34" charset="0"/>
              </a:rPr>
              <a:t>Sidak</a:t>
            </a:r>
            <a:r>
              <a:rPr lang="en-US" sz="800" dirty="0">
                <a:latin typeface="Cambria" panose="02040503050406030204" pitchFamily="18" charset="0"/>
                <a:ea typeface="Calibri" panose="020F0502020204030204" pitchFamily="34" charset="0"/>
              </a:rPr>
              <a:t> method correction was performed assuming significance of a = 0.05.</a:t>
            </a:r>
            <a:endParaRPr lang="es-CO" sz="800" dirty="0">
              <a:latin typeface="Cambria" panose="02040503050406030204" pitchFamily="18" charset="0"/>
              <a:ea typeface="Times New Roman" panose="02020603050405020304" pitchFamily="18" charset="0"/>
            </a:endParaRPr>
          </a:p>
        </p:txBody>
      </p:sp>
      <p:sp>
        <p:nvSpPr>
          <p:cNvPr id="34" name="Rectángulo 33">
            <a:extLst>
              <a:ext uri="{FF2B5EF4-FFF2-40B4-BE49-F238E27FC236}">
                <a16:creationId xmlns:a16="http://schemas.microsoft.com/office/drawing/2014/main" id="{C2CB7E18-1F5C-C34A-B504-98BBD237F913}"/>
              </a:ext>
            </a:extLst>
          </p:cNvPr>
          <p:cNvSpPr/>
          <p:nvPr/>
        </p:nvSpPr>
        <p:spPr>
          <a:xfrm>
            <a:off x="40712" y="5422931"/>
            <a:ext cx="3227343" cy="1169551"/>
          </a:xfrm>
          <a:prstGeom prst="rect">
            <a:avLst/>
          </a:prstGeom>
          <a:solidFill>
            <a:srgbClr val="005493">
              <a:alpha val="9804"/>
            </a:srgbClr>
          </a:solidFill>
        </p:spPr>
        <p:txBody>
          <a:bodyPr wrap="square">
            <a:spAutoFit/>
          </a:bodyPr>
          <a:lstStyle/>
          <a:p>
            <a:pPr algn="just">
              <a:spcAft>
                <a:spcPts val="1000"/>
              </a:spcAft>
            </a:pPr>
            <a:r>
              <a:rPr lang="en-US" sz="1400" dirty="0">
                <a:solidFill>
                  <a:srgbClr val="002060"/>
                </a:solidFill>
                <a:latin typeface="Cambria" panose="02040503050406030204" pitchFamily="18" charset="0"/>
                <a:ea typeface="Times New Roman" panose="02020603050405020304" pitchFamily="18" charset="0"/>
              </a:rPr>
              <a:t>P2Et could be a good co-adjuvant in antitumor therapy in these patients, retarding the tumor growth and enabling the activation of the immune response.</a:t>
            </a:r>
            <a:endParaRPr lang="es-CO" sz="1200" dirty="0">
              <a:solidFill>
                <a:srgbClr val="002060"/>
              </a:solidFill>
              <a:effectLst/>
              <a:latin typeface="Cambria" panose="02040503050406030204" pitchFamily="18" charset="0"/>
              <a:ea typeface="Calibri" panose="020F0502020204030204" pitchFamily="34" charset="0"/>
            </a:endParaRPr>
          </a:p>
        </p:txBody>
      </p:sp>
      <p:sp>
        <p:nvSpPr>
          <p:cNvPr id="36" name="Rectángulo 35">
            <a:extLst>
              <a:ext uri="{FF2B5EF4-FFF2-40B4-BE49-F238E27FC236}">
                <a16:creationId xmlns:a16="http://schemas.microsoft.com/office/drawing/2014/main" id="{C4B428CE-9F22-EF4A-9583-44C94A8F0512}"/>
              </a:ext>
            </a:extLst>
          </p:cNvPr>
          <p:cNvSpPr/>
          <p:nvPr/>
        </p:nvSpPr>
        <p:spPr>
          <a:xfrm>
            <a:off x="3399623" y="5394535"/>
            <a:ext cx="5249569" cy="1384995"/>
          </a:xfrm>
          <a:prstGeom prst="rect">
            <a:avLst/>
          </a:prstGeom>
          <a:solidFill>
            <a:srgbClr val="005493">
              <a:alpha val="9804"/>
            </a:srgbClr>
          </a:solidFill>
        </p:spPr>
        <p:txBody>
          <a:bodyPr wrap="square">
            <a:spAutoFit/>
          </a:bodyPr>
          <a:lstStyle/>
          <a:p>
            <a:pPr algn="just" fontAlgn="base"/>
            <a:r>
              <a:rPr lang="en-US" sz="1200" dirty="0">
                <a:solidFill>
                  <a:srgbClr val="002060"/>
                </a:solidFill>
                <a:latin typeface="Cambria" panose="02040503050406030204" pitchFamily="18" charset="0"/>
                <a:ea typeface="Times New Roman" panose="02020603050405020304" pitchFamily="18" charset="0"/>
              </a:rPr>
              <a:t>The authors thank all the many patients and families who contributed to this study, and all researchers, clinician, technicians, and administrative staff who have enabled this work to be carried out. The authors would also like to acknowledge to Pontificia Universidad </a:t>
            </a:r>
            <a:r>
              <a:rPr lang="en-US" sz="1200" dirty="0" err="1">
                <a:solidFill>
                  <a:srgbClr val="002060"/>
                </a:solidFill>
                <a:latin typeface="Cambria" panose="02040503050406030204" pitchFamily="18" charset="0"/>
                <a:ea typeface="Times New Roman" panose="02020603050405020304" pitchFamily="18" charset="0"/>
              </a:rPr>
              <a:t>Javeriana</a:t>
            </a:r>
            <a:r>
              <a:rPr lang="en-US" sz="1200" dirty="0">
                <a:solidFill>
                  <a:srgbClr val="002060"/>
                </a:solidFill>
                <a:latin typeface="Cambria" panose="02040503050406030204" pitchFamily="18" charset="0"/>
                <a:ea typeface="Times New Roman" panose="02020603050405020304" pitchFamily="18" charset="0"/>
              </a:rPr>
              <a:t> for its support and the Colombian Environmental Ministry for allowing the use of genetic resources and derived products from </a:t>
            </a:r>
            <a:r>
              <a:rPr lang="en-US" sz="1200" dirty="0" err="1">
                <a:solidFill>
                  <a:srgbClr val="002060"/>
                </a:solidFill>
                <a:latin typeface="Cambria" panose="02040503050406030204" pitchFamily="18" charset="0"/>
                <a:ea typeface="Times New Roman" panose="02020603050405020304" pitchFamily="18" charset="0"/>
              </a:rPr>
              <a:t>Dividivi</a:t>
            </a:r>
            <a:r>
              <a:rPr lang="en-US" sz="1200" dirty="0">
                <a:solidFill>
                  <a:srgbClr val="002060"/>
                </a:solidFill>
                <a:latin typeface="Cambria" panose="02040503050406030204" pitchFamily="18" charset="0"/>
                <a:ea typeface="Times New Roman" panose="02020603050405020304" pitchFamily="18" charset="0"/>
              </a:rPr>
              <a:t> samples (</a:t>
            </a:r>
            <a:r>
              <a:rPr lang="en-US" sz="1200" i="1" dirty="0" err="1">
                <a:solidFill>
                  <a:srgbClr val="002060"/>
                </a:solidFill>
                <a:latin typeface="Cambria" panose="02040503050406030204" pitchFamily="18" charset="0"/>
                <a:ea typeface="Times New Roman" panose="02020603050405020304" pitchFamily="18" charset="0"/>
              </a:rPr>
              <a:t>Caesalpinia</a:t>
            </a:r>
            <a:r>
              <a:rPr lang="en-US" sz="1200" i="1" dirty="0">
                <a:solidFill>
                  <a:srgbClr val="002060"/>
                </a:solidFill>
                <a:latin typeface="Cambria" panose="02040503050406030204" pitchFamily="18" charset="0"/>
                <a:ea typeface="Times New Roman" panose="02020603050405020304" pitchFamily="18" charset="0"/>
              </a:rPr>
              <a:t> spinosa</a:t>
            </a:r>
            <a:r>
              <a:rPr lang="en-US" sz="1200" dirty="0">
                <a:solidFill>
                  <a:srgbClr val="002060"/>
                </a:solidFill>
                <a:latin typeface="Cambria" panose="02040503050406030204" pitchFamily="18" charset="0"/>
                <a:ea typeface="Times New Roman" panose="02020603050405020304" pitchFamily="18" charset="0"/>
              </a:rPr>
              <a:t>) of Colombian Origin (Contract Number 220/2018). </a:t>
            </a:r>
            <a:endParaRPr lang="es-CO" sz="1200" dirty="0">
              <a:solidFill>
                <a:srgbClr val="002060"/>
              </a:solidFill>
              <a:latin typeface="Cambria" panose="02040503050406030204" pitchFamily="18" charset="0"/>
              <a:ea typeface="Times New Roman" panose="02020603050405020304" pitchFamily="18" charset="0"/>
            </a:endParaRPr>
          </a:p>
        </p:txBody>
      </p:sp>
      <p:pic>
        <p:nvPicPr>
          <p:cNvPr id="38" name="Imagen 37">
            <a:extLst>
              <a:ext uri="{FF2B5EF4-FFF2-40B4-BE49-F238E27FC236}">
                <a16:creationId xmlns:a16="http://schemas.microsoft.com/office/drawing/2014/main" id="{2407880F-E073-3543-95EB-24C637867191}"/>
              </a:ext>
            </a:extLst>
          </p:cNvPr>
          <p:cNvPicPr>
            <a:picLocks noChangeAspect="1"/>
          </p:cNvPicPr>
          <p:nvPr/>
        </p:nvPicPr>
        <p:blipFill>
          <a:blip r:embed="rId5"/>
          <a:stretch>
            <a:fillRect/>
          </a:stretch>
        </p:blipFill>
        <p:spPr>
          <a:xfrm>
            <a:off x="3612517" y="1194951"/>
            <a:ext cx="2018030" cy="1326992"/>
          </a:xfrm>
          <a:prstGeom prst="rect">
            <a:avLst/>
          </a:prstGeom>
        </p:spPr>
      </p:pic>
      <p:pic>
        <p:nvPicPr>
          <p:cNvPr id="39" name="Imagen 38">
            <a:extLst>
              <a:ext uri="{FF2B5EF4-FFF2-40B4-BE49-F238E27FC236}">
                <a16:creationId xmlns:a16="http://schemas.microsoft.com/office/drawing/2014/main" id="{3322BA03-20A7-D74E-8B93-DCE563F761D4}"/>
              </a:ext>
            </a:extLst>
          </p:cNvPr>
          <p:cNvPicPr>
            <a:picLocks noChangeAspect="1"/>
          </p:cNvPicPr>
          <p:nvPr/>
        </p:nvPicPr>
        <p:blipFill>
          <a:blip r:embed="rId6"/>
          <a:stretch>
            <a:fillRect/>
          </a:stretch>
        </p:blipFill>
        <p:spPr>
          <a:xfrm>
            <a:off x="5589124" y="1147777"/>
            <a:ext cx="2055825" cy="1361163"/>
          </a:xfrm>
          <a:prstGeom prst="rect">
            <a:avLst/>
          </a:prstGeom>
        </p:spPr>
      </p:pic>
      <p:sp>
        <p:nvSpPr>
          <p:cNvPr id="40" name="Rectángulo 39">
            <a:extLst>
              <a:ext uri="{FF2B5EF4-FFF2-40B4-BE49-F238E27FC236}">
                <a16:creationId xmlns:a16="http://schemas.microsoft.com/office/drawing/2014/main" id="{FE1BE2B9-25D9-4145-8EBC-7C354932A463}"/>
              </a:ext>
            </a:extLst>
          </p:cNvPr>
          <p:cNvSpPr/>
          <p:nvPr/>
        </p:nvSpPr>
        <p:spPr>
          <a:xfrm>
            <a:off x="315884" y="4249286"/>
            <a:ext cx="166254" cy="1247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41" name="CuadroTexto 40">
            <a:extLst>
              <a:ext uri="{FF2B5EF4-FFF2-40B4-BE49-F238E27FC236}">
                <a16:creationId xmlns:a16="http://schemas.microsoft.com/office/drawing/2014/main" id="{100C61A1-FD95-294E-9DE0-49BDB477CFA8}"/>
              </a:ext>
            </a:extLst>
          </p:cNvPr>
          <p:cNvSpPr txBox="1"/>
          <p:nvPr/>
        </p:nvSpPr>
        <p:spPr>
          <a:xfrm>
            <a:off x="3512624" y="1071427"/>
            <a:ext cx="675175" cy="261610"/>
          </a:xfrm>
          <a:prstGeom prst="rect">
            <a:avLst/>
          </a:prstGeom>
          <a:noFill/>
        </p:spPr>
        <p:txBody>
          <a:bodyPr wrap="square" rtlCol="0">
            <a:spAutoFit/>
          </a:bodyPr>
          <a:lstStyle/>
          <a:p>
            <a:r>
              <a:rPr lang="es-CO" sz="1050" b="1" dirty="0">
                <a:latin typeface="Arial" panose="020B0604020202020204" pitchFamily="34" charset="0"/>
                <a:cs typeface="Arial" panose="020B0604020202020204" pitchFamily="34" charset="0"/>
              </a:rPr>
              <a:t>g.</a:t>
            </a:r>
          </a:p>
        </p:txBody>
      </p:sp>
      <p:sp>
        <p:nvSpPr>
          <p:cNvPr id="42" name="CuadroTexto 41">
            <a:extLst>
              <a:ext uri="{FF2B5EF4-FFF2-40B4-BE49-F238E27FC236}">
                <a16:creationId xmlns:a16="http://schemas.microsoft.com/office/drawing/2014/main" id="{26B7E98F-F7D7-4A4B-9543-5475514AE88B}"/>
              </a:ext>
            </a:extLst>
          </p:cNvPr>
          <p:cNvSpPr txBox="1"/>
          <p:nvPr/>
        </p:nvSpPr>
        <p:spPr>
          <a:xfrm>
            <a:off x="5365075" y="1090360"/>
            <a:ext cx="675175" cy="261610"/>
          </a:xfrm>
          <a:prstGeom prst="rect">
            <a:avLst/>
          </a:prstGeom>
          <a:noFill/>
        </p:spPr>
        <p:txBody>
          <a:bodyPr wrap="square" rtlCol="0">
            <a:spAutoFit/>
          </a:bodyPr>
          <a:lstStyle/>
          <a:p>
            <a:r>
              <a:rPr lang="es-CO" sz="1050" b="1" dirty="0">
                <a:latin typeface="Arial" panose="020B0604020202020204" pitchFamily="34" charset="0"/>
                <a:cs typeface="Arial" panose="020B0604020202020204" pitchFamily="34" charset="0"/>
              </a:rPr>
              <a:t>h.</a:t>
            </a:r>
          </a:p>
        </p:txBody>
      </p:sp>
      <p:sp>
        <p:nvSpPr>
          <p:cNvPr id="20" name="Rectángulo redondeado 19">
            <a:extLst>
              <a:ext uri="{FF2B5EF4-FFF2-40B4-BE49-F238E27FC236}">
                <a16:creationId xmlns:a16="http://schemas.microsoft.com/office/drawing/2014/main" id="{CD3C805D-30DB-FA42-A972-33ED99729C2D}"/>
              </a:ext>
            </a:extLst>
          </p:cNvPr>
          <p:cNvSpPr/>
          <p:nvPr/>
        </p:nvSpPr>
        <p:spPr>
          <a:xfrm>
            <a:off x="40712" y="2322"/>
            <a:ext cx="12085696" cy="489279"/>
          </a:xfrm>
          <a:prstGeom prst="round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mbria" panose="02040503050406030204" pitchFamily="18" charset="0"/>
              <a:ea typeface="Times New Roman" panose="02020603050405020304" pitchFamily="18" charset="0"/>
            </a:endParaRPr>
          </a:p>
          <a:p>
            <a:pPr algn="ctr"/>
            <a:r>
              <a:rPr lang="es-ES" sz="2800" b="1" dirty="0">
                <a:solidFill>
                  <a:schemeClr val="bg1"/>
                </a:solidFill>
                <a:latin typeface="Cambria" panose="02040503050406030204" pitchFamily="18" charset="0"/>
                <a:ea typeface="Times New Roman" panose="02020603050405020304" pitchFamily="18" charset="0"/>
              </a:rPr>
              <a:t>Results</a:t>
            </a:r>
            <a:endParaRPr lang="es-CO" sz="2800" dirty="0">
              <a:solidFill>
                <a:schemeClr val="bg1"/>
              </a:solidFill>
              <a:latin typeface="Cambria" panose="02040503050406030204" pitchFamily="18" charset="0"/>
              <a:ea typeface="Calibri" panose="020F0502020204030204" pitchFamily="34" charset="0"/>
            </a:endParaRPr>
          </a:p>
          <a:p>
            <a:pPr algn="ctr"/>
            <a:endParaRPr lang="es-CO" sz="2800" dirty="0"/>
          </a:p>
        </p:txBody>
      </p:sp>
      <p:sp>
        <p:nvSpPr>
          <p:cNvPr id="21" name="Rectángulo redondeado 20">
            <a:extLst>
              <a:ext uri="{FF2B5EF4-FFF2-40B4-BE49-F238E27FC236}">
                <a16:creationId xmlns:a16="http://schemas.microsoft.com/office/drawing/2014/main" id="{C8220BB8-2B90-E343-9812-740562698CC6}"/>
              </a:ext>
            </a:extLst>
          </p:cNvPr>
          <p:cNvSpPr/>
          <p:nvPr/>
        </p:nvSpPr>
        <p:spPr>
          <a:xfrm>
            <a:off x="45246" y="4898748"/>
            <a:ext cx="3227343" cy="489279"/>
          </a:xfrm>
          <a:prstGeom prst="round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mbria" panose="02040503050406030204" pitchFamily="18" charset="0"/>
              <a:ea typeface="Times New Roman" panose="02020603050405020304" pitchFamily="18" charset="0"/>
            </a:endParaRPr>
          </a:p>
          <a:p>
            <a:pPr algn="ctr"/>
            <a:r>
              <a:rPr lang="es-ES" sz="2800" b="1" dirty="0">
                <a:solidFill>
                  <a:schemeClr val="bg1"/>
                </a:solidFill>
                <a:latin typeface="Cambria" panose="02040503050406030204" pitchFamily="18" charset="0"/>
                <a:ea typeface="Times New Roman" panose="02020603050405020304" pitchFamily="18" charset="0"/>
              </a:rPr>
              <a:t>Conclusions</a:t>
            </a:r>
            <a:endParaRPr lang="es-CO" sz="2800" dirty="0">
              <a:solidFill>
                <a:schemeClr val="bg1"/>
              </a:solidFill>
              <a:latin typeface="Cambria" panose="02040503050406030204" pitchFamily="18" charset="0"/>
              <a:ea typeface="Calibri" panose="020F0502020204030204" pitchFamily="34" charset="0"/>
            </a:endParaRPr>
          </a:p>
          <a:p>
            <a:pPr algn="ctr"/>
            <a:endParaRPr lang="es-CO" sz="2800" dirty="0"/>
          </a:p>
        </p:txBody>
      </p:sp>
      <p:sp>
        <p:nvSpPr>
          <p:cNvPr id="22" name="Rectángulo redondeado 21">
            <a:extLst>
              <a:ext uri="{FF2B5EF4-FFF2-40B4-BE49-F238E27FC236}">
                <a16:creationId xmlns:a16="http://schemas.microsoft.com/office/drawing/2014/main" id="{FB6C7586-AE70-574A-B83D-8AB80EF33734}"/>
              </a:ext>
            </a:extLst>
          </p:cNvPr>
          <p:cNvSpPr/>
          <p:nvPr/>
        </p:nvSpPr>
        <p:spPr>
          <a:xfrm>
            <a:off x="3415466" y="4905256"/>
            <a:ext cx="5249568" cy="489279"/>
          </a:xfrm>
          <a:prstGeom prst="round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mbria" panose="02040503050406030204" pitchFamily="18" charset="0"/>
              <a:ea typeface="Times New Roman" panose="02020603050405020304" pitchFamily="18" charset="0"/>
            </a:endParaRPr>
          </a:p>
          <a:p>
            <a:pPr algn="ctr">
              <a:spcAft>
                <a:spcPts val="1000"/>
              </a:spcAft>
            </a:pPr>
            <a:r>
              <a:rPr lang="en-US" sz="2800" b="1" dirty="0">
                <a:solidFill>
                  <a:schemeClr val="bg1"/>
                </a:solidFill>
                <a:latin typeface="Cambria" panose="02040503050406030204" pitchFamily="18" charset="0"/>
                <a:ea typeface="Times New Roman" panose="02020603050405020304" pitchFamily="18" charset="0"/>
              </a:rPr>
              <a:t>Acknowledgment</a:t>
            </a:r>
            <a:endParaRPr lang="es-CO" sz="2400" dirty="0">
              <a:solidFill>
                <a:schemeClr val="bg1"/>
              </a:solidFill>
              <a:latin typeface="Cambria" panose="02040503050406030204" pitchFamily="18" charset="0"/>
              <a:ea typeface="Calibri" panose="020F0502020204030204" pitchFamily="34" charset="0"/>
            </a:endParaRPr>
          </a:p>
          <a:p>
            <a:pPr algn="ctr"/>
            <a:endParaRPr lang="es-CO" sz="2800" dirty="0"/>
          </a:p>
        </p:txBody>
      </p:sp>
      <p:sp>
        <p:nvSpPr>
          <p:cNvPr id="23" name="Rectángulo redondeado 22">
            <a:extLst>
              <a:ext uri="{FF2B5EF4-FFF2-40B4-BE49-F238E27FC236}">
                <a16:creationId xmlns:a16="http://schemas.microsoft.com/office/drawing/2014/main" id="{0531C74A-F0EB-7E45-B833-6C7FA140ADBD}"/>
              </a:ext>
            </a:extLst>
          </p:cNvPr>
          <p:cNvSpPr/>
          <p:nvPr/>
        </p:nvSpPr>
        <p:spPr>
          <a:xfrm>
            <a:off x="8842152" y="5531432"/>
            <a:ext cx="3293880" cy="1242832"/>
          </a:xfrm>
          <a:prstGeom prst="roundRect">
            <a:avLst/>
          </a:prstGeom>
          <a:solidFill>
            <a:srgbClr val="005493">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s-ES" sz="1400" b="1" dirty="0" err="1">
                <a:solidFill>
                  <a:srgbClr val="002060"/>
                </a:solidFill>
                <a:latin typeface="Cambria" panose="02040503050406030204" pitchFamily="18" charset="0"/>
                <a:ea typeface="Times New Roman" panose="02020603050405020304" pitchFamily="18" charset="0"/>
              </a:rPr>
              <a:t>Contact</a:t>
            </a:r>
            <a:r>
              <a:rPr lang="es-ES" sz="1400" b="1" dirty="0">
                <a:solidFill>
                  <a:srgbClr val="002060"/>
                </a:solidFill>
                <a:latin typeface="Cambria" panose="02040503050406030204" pitchFamily="18" charset="0"/>
                <a:ea typeface="Times New Roman" panose="02020603050405020304" pitchFamily="18" charset="0"/>
              </a:rPr>
              <a:t> </a:t>
            </a:r>
            <a:r>
              <a:rPr lang="es-ES" sz="1400" b="1" dirty="0" err="1">
                <a:solidFill>
                  <a:srgbClr val="002060"/>
                </a:solidFill>
                <a:latin typeface="Cambria" panose="02040503050406030204" pitchFamily="18" charset="0"/>
                <a:ea typeface="Times New Roman" panose="02020603050405020304" pitchFamily="18" charset="0"/>
              </a:rPr>
              <a:t>Information</a:t>
            </a:r>
            <a:endParaRPr lang="es-ES" sz="1400" b="1" dirty="0">
              <a:solidFill>
                <a:srgbClr val="002060"/>
              </a:solidFill>
              <a:latin typeface="Cambria" panose="02040503050406030204" pitchFamily="18" charset="0"/>
              <a:ea typeface="Times New Roman" panose="02020603050405020304" pitchFamily="18" charset="0"/>
            </a:endParaRPr>
          </a:p>
          <a:p>
            <a:pPr algn="ctr">
              <a:spcAft>
                <a:spcPts val="1000"/>
              </a:spcAft>
            </a:pPr>
            <a:r>
              <a:rPr lang="es-ES" sz="1400" b="1" dirty="0">
                <a:solidFill>
                  <a:srgbClr val="002060"/>
                </a:solidFill>
                <a:latin typeface="Cambria" panose="02040503050406030204" pitchFamily="18" charset="0"/>
                <a:ea typeface="Calibri" panose="020F0502020204030204" pitchFamily="34" charset="0"/>
                <a:hlinkClick r:id="rId7">
                  <a:extLst>
                    <a:ext uri="{A12FA001-AC4F-418D-AE19-62706E023703}">
                      <ahyp:hlinkClr xmlns:ahyp="http://schemas.microsoft.com/office/drawing/2018/hyperlinkcolor" val="tx"/>
                    </a:ext>
                  </a:extLst>
                </a:hlinkClick>
              </a:rPr>
              <a:t>Susana.fiorentino@javeriana.edu.co</a:t>
            </a:r>
            <a:endParaRPr lang="es-ES" sz="1400" b="1" dirty="0">
              <a:solidFill>
                <a:srgbClr val="002060"/>
              </a:solidFill>
              <a:latin typeface="Cambria" panose="02040503050406030204" pitchFamily="18" charset="0"/>
              <a:ea typeface="Calibri" panose="020F0502020204030204" pitchFamily="34" charset="0"/>
            </a:endParaRPr>
          </a:p>
          <a:p>
            <a:pPr algn="ctr">
              <a:spcAft>
                <a:spcPts val="1000"/>
              </a:spcAft>
            </a:pPr>
            <a:r>
              <a:rPr lang="es-ES" sz="1400" b="1" dirty="0">
                <a:solidFill>
                  <a:srgbClr val="002060"/>
                </a:solidFill>
                <a:latin typeface="Cambria" panose="02040503050406030204" pitchFamily="18" charset="0"/>
                <a:ea typeface="Calibri" panose="020F0502020204030204" pitchFamily="34" charset="0"/>
                <a:hlinkClick r:id="rId8">
                  <a:extLst>
                    <a:ext uri="{A12FA001-AC4F-418D-AE19-62706E023703}">
                      <ahyp:hlinkClr xmlns:ahyp="http://schemas.microsoft.com/office/drawing/2018/hyperlinkcolor" val="tx"/>
                    </a:ext>
                  </a:extLst>
                </a:hlinkClick>
              </a:rPr>
              <a:t>curuena@javeriana.edu.co</a:t>
            </a:r>
            <a:endParaRPr lang="es-ES" sz="1400" b="1" dirty="0">
              <a:solidFill>
                <a:srgbClr val="002060"/>
              </a:solidFill>
              <a:latin typeface="Cambria" panose="02040503050406030204" pitchFamily="18" charset="0"/>
              <a:ea typeface="Calibri" panose="020F0502020204030204" pitchFamily="34" charset="0"/>
            </a:endParaRPr>
          </a:p>
          <a:p>
            <a:pPr algn="ctr">
              <a:spcAft>
                <a:spcPts val="1000"/>
              </a:spcAft>
            </a:pPr>
            <a:endParaRPr lang="es-CO" sz="1400" dirty="0">
              <a:solidFill>
                <a:srgbClr val="002060"/>
              </a:solidFill>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415041653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1304</TotalTime>
  <Words>1497</Words>
  <Application>Microsoft Macintosh PowerPoint</Application>
  <PresentationFormat>Panorámica</PresentationFormat>
  <Paragraphs>45</Paragraphs>
  <Slides>4</Slides>
  <Notes>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vt:i4>
      </vt:variant>
    </vt:vector>
  </HeadingPairs>
  <TitlesOfParts>
    <vt:vector size="9" baseType="lpstr">
      <vt:lpstr>Arial</vt:lpstr>
      <vt:lpstr>Calibri</vt:lpstr>
      <vt:lpstr>Calibri Light</vt:lpstr>
      <vt:lpstr>Cambria</vt:lpstr>
      <vt:lpstr>Tema de Office</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Claudia Patricia Uruena Pinzon</dc:creator>
  <cp:lastModifiedBy>Claudia Patricia Uruena Pinzon</cp:lastModifiedBy>
  <cp:revision>24</cp:revision>
  <dcterms:created xsi:type="dcterms:W3CDTF">2020-09-27T16:34:05Z</dcterms:created>
  <dcterms:modified xsi:type="dcterms:W3CDTF">2020-10-05T13:00:35Z</dcterms:modified>
</cp:coreProperties>
</file>