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65B45B-9245-4A2B-8413-6E56902B92D1}"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1224839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5B45B-9245-4A2B-8413-6E56902B92D1}"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3957829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5B45B-9245-4A2B-8413-6E56902B92D1}"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2326470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65B45B-9245-4A2B-8413-6E56902B92D1}"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1735980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65B45B-9245-4A2B-8413-6E56902B92D1}" type="datetimeFigureOut">
              <a:rPr lang="en-US" smtClean="0"/>
              <a:t>10/1/2020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3454809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65B45B-9245-4A2B-8413-6E56902B92D1}"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83324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65B45B-9245-4A2B-8413-6E56902B92D1}" type="datetimeFigureOut">
              <a:rPr lang="en-US" smtClean="0"/>
              <a:t>10/1/2020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3634266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65B45B-9245-4A2B-8413-6E56902B92D1}" type="datetimeFigureOut">
              <a:rPr lang="en-US" smtClean="0"/>
              <a:t>10/1/2020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940605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65B45B-9245-4A2B-8413-6E56902B92D1}" type="datetimeFigureOut">
              <a:rPr lang="en-US" smtClean="0"/>
              <a:t>10/1/2020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1663358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5B45B-9245-4A2B-8413-6E56902B92D1}"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127376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65B45B-9245-4A2B-8413-6E56902B92D1}" type="datetimeFigureOut">
              <a:rPr lang="en-US" smtClean="0"/>
              <a:t>10/1/2020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BCD2B3-0E1A-4D81-8025-78508DB87F7E}" type="slidenum">
              <a:rPr lang="en-US" smtClean="0"/>
              <a:t>‹#›</a:t>
            </a:fld>
            <a:endParaRPr lang="en-US"/>
          </a:p>
        </p:txBody>
      </p:sp>
    </p:spTree>
    <p:extLst>
      <p:ext uri="{BB962C8B-B14F-4D97-AF65-F5344CB8AC3E}">
        <p14:creationId xmlns:p14="http://schemas.microsoft.com/office/powerpoint/2010/main" val="127341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65B45B-9245-4A2B-8413-6E56902B92D1}" type="datetimeFigureOut">
              <a:rPr lang="en-US" smtClean="0"/>
              <a:t>10/1/2020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BCD2B3-0E1A-4D81-8025-78508DB87F7E}" type="slidenum">
              <a:rPr lang="en-US" smtClean="0"/>
              <a:t>‹#›</a:t>
            </a:fld>
            <a:endParaRPr lang="en-US"/>
          </a:p>
        </p:txBody>
      </p:sp>
    </p:spTree>
    <p:extLst>
      <p:ext uri="{BB962C8B-B14F-4D97-AF65-F5344CB8AC3E}">
        <p14:creationId xmlns:p14="http://schemas.microsoft.com/office/powerpoint/2010/main" val="1263504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78971"/>
            <a:ext cx="9144000" cy="4385809"/>
          </a:xfrm>
        </p:spPr>
        <p:txBody>
          <a:bodyPr>
            <a:normAutofit fontScale="90000"/>
          </a:bodyPr>
          <a:lstStyle/>
          <a:p>
            <a:r>
              <a:rPr lang="en-US" sz="3100" dirty="0" smtClean="0"/>
              <a:t/>
            </a:r>
            <a:br>
              <a:rPr lang="en-US" sz="3100" dirty="0" smtClean="0"/>
            </a:br>
            <a:r>
              <a:rPr lang="en-US" sz="3100" dirty="0" smtClean="0"/>
              <a:t/>
            </a:r>
            <a:br>
              <a:rPr lang="en-US" sz="3100" dirty="0" smtClean="0"/>
            </a:br>
            <a:r>
              <a:rPr lang="en-US" sz="3100" dirty="0" smtClean="0"/>
              <a:t>Screening of Plants Used as Traditional Anticancer Remedies in </a:t>
            </a:r>
            <a:r>
              <a:rPr lang="en-US" sz="3100" dirty="0" err="1" smtClean="0"/>
              <a:t>Mkuranga</a:t>
            </a:r>
            <a:r>
              <a:rPr lang="en-US" sz="3100" dirty="0" smtClean="0"/>
              <a:t> and Same Districts, Tanzania, Using Brine Shrimp Toxicity Bioassay</a:t>
            </a:r>
            <a:br>
              <a:rPr lang="en-US" sz="3100" dirty="0" smtClean="0"/>
            </a:br>
            <a:r>
              <a:rPr lang="en-US" sz="3100" dirty="0" smtClean="0"/>
              <a:t/>
            </a:r>
            <a:br>
              <a:rPr lang="en-US" sz="3100" dirty="0" smtClean="0"/>
            </a:br>
            <a:r>
              <a:rPr lang="en-US" sz="3100" dirty="0" smtClean="0"/>
              <a:t/>
            </a:r>
            <a:br>
              <a:rPr lang="en-US" sz="3100" dirty="0" smtClean="0"/>
            </a:br>
            <a:r>
              <a:rPr lang="en-US" sz="3100" b="1" dirty="0" smtClean="0"/>
              <a:t>Authors: </a:t>
            </a:r>
            <a:r>
              <a:rPr lang="en-US" sz="3100" dirty="0" smtClean="0"/>
              <a:t>Daniel Z. </a:t>
            </a:r>
            <a:r>
              <a:rPr lang="en-US" sz="3100" dirty="0" err="1" smtClean="0"/>
              <a:t>Matata</a:t>
            </a:r>
            <a:r>
              <a:rPr lang="en-US" sz="3100" dirty="0" smtClean="0"/>
              <a:t>, </a:t>
            </a:r>
            <a:r>
              <a:rPr lang="en-US" sz="3100" dirty="0" err="1" smtClean="0"/>
              <a:t>Olipa</a:t>
            </a:r>
            <a:r>
              <a:rPr lang="en-US" sz="3100" dirty="0" smtClean="0"/>
              <a:t> </a:t>
            </a:r>
            <a:r>
              <a:rPr lang="en-US" sz="3100" dirty="0" err="1" smtClean="0"/>
              <a:t>Ngassapa</a:t>
            </a:r>
            <a:r>
              <a:rPr lang="en-US" sz="3100" dirty="0" smtClean="0"/>
              <a:t>, Francis </a:t>
            </a:r>
            <a:r>
              <a:rPr lang="en-US" sz="3100" dirty="0" err="1" smtClean="0"/>
              <a:t>Machumi</a:t>
            </a:r>
            <a:r>
              <a:rPr lang="en-US" sz="3100" dirty="0" smtClean="0"/>
              <a:t> and </a:t>
            </a:r>
            <a:r>
              <a:rPr lang="en-US" sz="3100" dirty="0" err="1" smtClean="0"/>
              <a:t>Mainen</a:t>
            </a:r>
            <a:r>
              <a:rPr lang="en-US" sz="3100" dirty="0" smtClean="0"/>
              <a:t> J. Moshi.</a:t>
            </a:r>
            <a:br>
              <a:rPr lang="en-US" sz="3100" dirty="0" smtClean="0"/>
            </a:br>
            <a:r>
              <a:rPr lang="en-US" sz="3100" dirty="0" smtClean="0"/>
              <a:t/>
            </a:r>
            <a:br>
              <a:rPr lang="en-US" sz="3100" dirty="0" smtClean="0"/>
            </a:br>
            <a:r>
              <a:rPr lang="en-US" sz="3100" dirty="0"/>
              <a:t/>
            </a:r>
            <a:br>
              <a:rPr lang="en-US" sz="3100" dirty="0"/>
            </a:br>
            <a:r>
              <a:rPr lang="en-US" sz="3100" b="1" dirty="0" smtClean="0"/>
              <a:t>Presenter: </a:t>
            </a:r>
            <a:r>
              <a:rPr lang="en-US" sz="3100" dirty="0" smtClean="0"/>
              <a:t>Dr. </a:t>
            </a:r>
            <a:r>
              <a:rPr lang="en-US" sz="3100" dirty="0" err="1" smtClean="0"/>
              <a:t>Pax</a:t>
            </a:r>
            <a:r>
              <a:rPr lang="en-US" sz="3100" dirty="0" smtClean="0"/>
              <a:t> J. </a:t>
            </a:r>
            <a:r>
              <a:rPr lang="en-US" sz="3100" dirty="0" err="1" smtClean="0"/>
              <a:t>Masimba</a:t>
            </a:r>
            <a:r>
              <a:rPr lang="en-US" sz="3100" dirty="0" smtClean="0"/>
              <a:t/>
            </a:r>
            <a:br>
              <a:rPr lang="en-US" sz="3100" dirty="0" smtClean="0"/>
            </a:br>
            <a:r>
              <a:rPr lang="en-US" sz="2200" b="1" dirty="0" smtClean="0"/>
              <a:t>Contact</a:t>
            </a:r>
            <a:r>
              <a:rPr lang="en-US" sz="2200" dirty="0" smtClean="0"/>
              <a:t>: Institute of Traditional Medicine, </a:t>
            </a:r>
            <a:r>
              <a:rPr lang="en-US" sz="2200" dirty="0" err="1" smtClean="0"/>
              <a:t>Muhumbili</a:t>
            </a:r>
            <a:r>
              <a:rPr lang="en-US" sz="2200" dirty="0" smtClean="0"/>
              <a:t> University of Health and Allied Sciences, Dar </a:t>
            </a:r>
            <a:r>
              <a:rPr lang="en-US" sz="2200" dirty="0" err="1" smtClean="0"/>
              <a:t>es</a:t>
            </a:r>
            <a:r>
              <a:rPr lang="en-US" sz="2200" dirty="0" smtClean="0"/>
              <a:t> Salaam, Tanzania: email: paxmasimba@gmail.com</a:t>
            </a:r>
            <a:r>
              <a:rPr lang="en-US" sz="3100" dirty="0" smtClean="0"/>
              <a:t/>
            </a:r>
            <a:br>
              <a:rPr lang="en-US" sz="3100" dirty="0" smtClean="0"/>
            </a:br>
            <a:endParaRPr lang="en-US" sz="3100" dirty="0"/>
          </a:p>
        </p:txBody>
      </p:sp>
      <p:sp>
        <p:nvSpPr>
          <p:cNvPr id="3" name="Subtitle 2"/>
          <p:cNvSpPr>
            <a:spLocks noGrp="1"/>
          </p:cNvSpPr>
          <p:nvPr>
            <p:ph type="subTitle" idx="1"/>
          </p:nvPr>
        </p:nvSpPr>
        <p:spPr>
          <a:xfrm>
            <a:off x="1524000" y="4864780"/>
            <a:ext cx="9144000" cy="1655762"/>
          </a:xfrm>
        </p:spPr>
        <p:txBody>
          <a:bodyPr/>
          <a:lstStyle/>
          <a:p>
            <a:r>
              <a:rPr lang="en-US" b="1" dirty="0" smtClean="0"/>
              <a:t>Trans NCI-NIH Conference on International Perspectives on Integrative Medicine for Cancer Prevention and Cancer Patient</a:t>
            </a:r>
          </a:p>
          <a:p>
            <a:r>
              <a:rPr lang="en-US" b="1" dirty="0" smtClean="0"/>
              <a:t>October, 2020</a:t>
            </a:r>
            <a:endParaRPr lang="en-US" b="1" dirty="0"/>
          </a:p>
        </p:txBody>
      </p:sp>
    </p:spTree>
    <p:extLst>
      <p:ext uri="{BB962C8B-B14F-4D97-AF65-F5344CB8AC3E}">
        <p14:creationId xmlns:p14="http://schemas.microsoft.com/office/powerpoint/2010/main" val="48003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Background: </a:t>
            </a:r>
            <a:endParaRPr lang="en-US" sz="2800" dirty="0"/>
          </a:p>
        </p:txBody>
      </p:sp>
      <p:sp>
        <p:nvSpPr>
          <p:cNvPr id="3" name="Content Placeholder 2"/>
          <p:cNvSpPr>
            <a:spLocks noGrp="1"/>
          </p:cNvSpPr>
          <p:nvPr>
            <p:ph idx="1"/>
          </p:nvPr>
        </p:nvSpPr>
        <p:spPr>
          <a:xfrm>
            <a:off x="838200" y="1422400"/>
            <a:ext cx="10515600" cy="4754563"/>
          </a:xfrm>
        </p:spPr>
        <p:txBody>
          <a:bodyPr>
            <a:normAutofit/>
          </a:bodyPr>
          <a:lstStyle/>
          <a:p>
            <a:pPr marL="0" lvl="0" indent="0" algn="just">
              <a:buNone/>
            </a:pPr>
            <a:r>
              <a:rPr lang="en-US" sz="2400" dirty="0"/>
              <a:t>Traditional Health practitioners (THPs) in Tanzania are frequently contacted by some cancer patients before visiting allopathic hospitals due to</a:t>
            </a:r>
            <a:r>
              <a:rPr lang="en-US" sz="2400" b="1" dirty="0"/>
              <a:t> </a:t>
            </a:r>
            <a:r>
              <a:rPr lang="en-US" sz="2400" dirty="0"/>
              <a:t>inadequate hospitals and high management costs. Gathering </a:t>
            </a:r>
            <a:r>
              <a:rPr lang="en-US" sz="2400" dirty="0" err="1"/>
              <a:t>ethnomedical</a:t>
            </a:r>
            <a:r>
              <a:rPr lang="en-US" sz="2400" dirty="0"/>
              <a:t> information from the THPs and screening the revealed medicinal plants could contribute to discovery of anti-cancer agents. </a:t>
            </a:r>
          </a:p>
          <a:p>
            <a:pPr marL="0" indent="0" algn="just">
              <a:buNone/>
            </a:pPr>
            <a:r>
              <a:rPr lang="en-US" sz="2400" dirty="0" smtClean="0"/>
              <a:t>The </a:t>
            </a:r>
            <a:r>
              <a:rPr lang="en-US" sz="2400" dirty="0"/>
              <a:t>study aimed to collect </a:t>
            </a:r>
            <a:r>
              <a:rPr lang="en-US" sz="2400" dirty="0" err="1"/>
              <a:t>ethnomedical</a:t>
            </a:r>
            <a:r>
              <a:rPr lang="en-US" sz="2400" dirty="0"/>
              <a:t> information and screen medicinal plants used for management of cancer by THPs in </a:t>
            </a:r>
            <a:r>
              <a:rPr lang="en-US" sz="2400" dirty="0" err="1"/>
              <a:t>Mkuranga</a:t>
            </a:r>
            <a:r>
              <a:rPr lang="en-US" sz="2400" dirty="0"/>
              <a:t> and Same Districts in Tanzania so as to identify possible anti-cancer candidates that can be developed further. This study was funded by the Government Chemist Laboratory Authority of Tanzania, under the Ministry of Health, Social Welfare, Community Development, Gender, Elderly and Children.</a:t>
            </a:r>
          </a:p>
        </p:txBody>
      </p:sp>
    </p:spTree>
    <p:extLst>
      <p:ext uri="{BB962C8B-B14F-4D97-AF65-F5344CB8AC3E}">
        <p14:creationId xmlns:p14="http://schemas.microsoft.com/office/powerpoint/2010/main" val="2125769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08932"/>
          </a:xfrm>
        </p:spPr>
        <p:txBody>
          <a:bodyPr>
            <a:normAutofit/>
          </a:bodyPr>
          <a:lstStyle/>
          <a:p>
            <a:r>
              <a:rPr lang="en-US" sz="2800" b="1" dirty="0" smtClean="0"/>
              <a:t>Methodology</a:t>
            </a:r>
            <a:endParaRPr lang="en-US" sz="2800" b="1" dirty="0"/>
          </a:p>
        </p:txBody>
      </p:sp>
      <p:sp>
        <p:nvSpPr>
          <p:cNvPr id="3" name="Content Placeholder 2"/>
          <p:cNvSpPr>
            <a:spLocks noGrp="1"/>
          </p:cNvSpPr>
          <p:nvPr>
            <p:ph idx="1"/>
          </p:nvPr>
        </p:nvSpPr>
        <p:spPr>
          <a:xfrm>
            <a:off x="838200" y="1204686"/>
            <a:ext cx="10515600" cy="4972277"/>
          </a:xfrm>
        </p:spPr>
        <p:txBody>
          <a:bodyPr>
            <a:normAutofit fontScale="85000" lnSpcReduction="20000"/>
          </a:bodyPr>
          <a:lstStyle/>
          <a:p>
            <a:pPr marL="0" indent="0" algn="just">
              <a:buNone/>
            </a:pPr>
            <a:r>
              <a:rPr lang="en-US" dirty="0" smtClean="0"/>
              <a:t>This </a:t>
            </a:r>
            <a:r>
              <a:rPr lang="en-US" dirty="0"/>
              <a:t>was an </a:t>
            </a:r>
            <a:r>
              <a:rPr lang="en-US" dirty="0" err="1"/>
              <a:t>ethnomedical</a:t>
            </a:r>
            <a:r>
              <a:rPr lang="en-US" dirty="0"/>
              <a:t> enquiry and laboratory investigation of medicinal plants focusing on cancer.  The enquiry involved meetings, face to face interviews and administration of questionnaires to selected THPs in </a:t>
            </a:r>
            <a:r>
              <a:rPr lang="en-US" dirty="0" err="1"/>
              <a:t>Mkuranga</a:t>
            </a:r>
            <a:r>
              <a:rPr lang="en-US" dirty="0"/>
              <a:t> and Same districts in Tanzania regarding claimed plants and their use for cancer management. Selection of the THPs was based on information from patients who visited THPs in the two districts to seek treatment for cancer as well as other informants and local government leaders. Laboratory investigation using Brine shrimp test (BST), was done to screen plants frequently mentioned and emphasized by the THPs. </a:t>
            </a:r>
            <a:r>
              <a:rPr lang="en-US" dirty="0" err="1"/>
              <a:t>Methanol:Dichloromethane</a:t>
            </a:r>
            <a:r>
              <a:rPr lang="en-US" dirty="0"/>
              <a:t> (1:1) was chosen as solvents to extract each (100g) of the ground plant materials. Maceration was done for 24 hours. The brine shrimps were exposed to different concentrations of the plant extract for 24 hours as previously described (Moshi et al., 2004). </a:t>
            </a:r>
            <a:r>
              <a:rPr lang="en-US" i="1" dirty="0" err="1"/>
              <a:t>Catharanthus</a:t>
            </a:r>
            <a:r>
              <a:rPr lang="en-US" i="1" dirty="0"/>
              <a:t> </a:t>
            </a:r>
            <a:r>
              <a:rPr lang="en-US" i="1" dirty="0" err="1"/>
              <a:t>roseus</a:t>
            </a:r>
            <a:r>
              <a:rPr lang="en-US" dirty="0"/>
              <a:t> leaf extract was used as appositive control. The mean percentage mortality was calculated using fig P computer program (</a:t>
            </a:r>
            <a:r>
              <a:rPr lang="en-US" dirty="0" err="1"/>
              <a:t>Biosoft</a:t>
            </a:r>
            <a:r>
              <a:rPr lang="en-US" dirty="0"/>
              <a:t> Inc., USA) and regression equations generated were used to calculate LC50</a:t>
            </a:r>
            <a:r>
              <a:rPr lang="en-US" dirty="0" smtClean="0"/>
              <a:t>.</a:t>
            </a:r>
            <a:r>
              <a:rPr lang="en-US" dirty="0"/>
              <a:t> The study received ethical clearance (MU.02/9024/</a:t>
            </a:r>
            <a:r>
              <a:rPr lang="en-US" dirty="0" err="1"/>
              <a:t>Vol.II</a:t>
            </a:r>
            <a:r>
              <a:rPr lang="en-US" dirty="0"/>
              <a:t>) by the University Institutional Review Board. Permission to conduct the study was sought from the local authorities in the two districts.</a:t>
            </a:r>
          </a:p>
        </p:txBody>
      </p:sp>
    </p:spTree>
    <p:extLst>
      <p:ext uri="{BB962C8B-B14F-4D97-AF65-F5344CB8AC3E}">
        <p14:creationId xmlns:p14="http://schemas.microsoft.com/office/powerpoint/2010/main" val="4035479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3446"/>
          </a:xfrm>
        </p:spPr>
        <p:txBody>
          <a:bodyPr>
            <a:normAutofit/>
          </a:bodyPr>
          <a:lstStyle/>
          <a:p>
            <a:r>
              <a:rPr lang="en-US" sz="2800" b="1" dirty="0" smtClean="0"/>
              <a:t>Results</a:t>
            </a:r>
            <a:endParaRPr lang="en-US" sz="2800" b="1" dirty="0"/>
          </a:p>
        </p:txBody>
      </p:sp>
      <p:sp>
        <p:nvSpPr>
          <p:cNvPr id="3" name="Content Placeholder 2"/>
          <p:cNvSpPr>
            <a:spLocks noGrp="1"/>
          </p:cNvSpPr>
          <p:nvPr>
            <p:ph idx="1"/>
          </p:nvPr>
        </p:nvSpPr>
        <p:spPr>
          <a:xfrm>
            <a:off x="838200" y="1233714"/>
            <a:ext cx="10515600" cy="5036457"/>
          </a:xfrm>
        </p:spPr>
        <p:txBody>
          <a:bodyPr>
            <a:normAutofit/>
          </a:bodyPr>
          <a:lstStyle/>
          <a:p>
            <a:pPr marL="0" indent="0" algn="just">
              <a:buNone/>
            </a:pPr>
            <a:r>
              <a:rPr lang="en-US" sz="2400" dirty="0" smtClean="0"/>
              <a:t>A </a:t>
            </a:r>
            <a:r>
              <a:rPr lang="en-US" sz="2400" dirty="0"/>
              <a:t>total of 25 plant species were mentioned to be used by eight THPs in the two districts for treatment of cancer. Same district THPs mentioned 23 of these plant species while </a:t>
            </a:r>
            <a:r>
              <a:rPr lang="en-US" sz="2400" dirty="0" err="1"/>
              <a:t>Mkuranga</a:t>
            </a:r>
            <a:r>
              <a:rPr lang="en-US" sz="2400" dirty="0"/>
              <a:t>  district THPs mentioned three of these species. These plants belong to 17 families, with 1-4 plant species per family. Fourteen (56%) of the mentioned plants exhibited brine shrimps toxicity in the study of less than 100 µg/ml; the most active ones and their corresponding LC50 being; </a:t>
            </a:r>
            <a:r>
              <a:rPr lang="en-US" sz="2400" i="1" dirty="0" err="1"/>
              <a:t>Ochna</a:t>
            </a:r>
            <a:r>
              <a:rPr lang="en-US" sz="2400" i="1" dirty="0"/>
              <a:t> </a:t>
            </a:r>
            <a:r>
              <a:rPr lang="en-US" sz="2400" i="1" dirty="0" err="1"/>
              <a:t>mossambicensis</a:t>
            </a:r>
            <a:r>
              <a:rPr lang="en-US" sz="2400" dirty="0"/>
              <a:t> </a:t>
            </a:r>
            <a:r>
              <a:rPr lang="en-US" sz="2400" dirty="0" err="1"/>
              <a:t>Klotzsh</a:t>
            </a:r>
            <a:r>
              <a:rPr lang="en-US" sz="2400" dirty="0"/>
              <a:t> (3.3 µg/ml), </a:t>
            </a:r>
            <a:r>
              <a:rPr lang="en-US" sz="2400" i="1" dirty="0" err="1"/>
              <a:t>Loranthus</a:t>
            </a:r>
            <a:r>
              <a:rPr lang="en-US" sz="2400" i="1" dirty="0"/>
              <a:t> </a:t>
            </a:r>
            <a:r>
              <a:rPr lang="en-US" sz="2400" i="1" dirty="0" err="1"/>
              <a:t>micranthus</a:t>
            </a:r>
            <a:r>
              <a:rPr lang="en-US" sz="2400" dirty="0"/>
              <a:t> Linn (4.0 µg/ml), </a:t>
            </a:r>
            <a:r>
              <a:rPr lang="en-US" sz="2400" i="1" dirty="0"/>
              <a:t>Croton </a:t>
            </a:r>
            <a:r>
              <a:rPr lang="en-US" sz="2400" i="1" dirty="0" err="1"/>
              <a:t>pseudopulchellus</a:t>
            </a:r>
            <a:r>
              <a:rPr lang="en-US" sz="2400" dirty="0"/>
              <a:t> </a:t>
            </a:r>
            <a:r>
              <a:rPr lang="en-US" sz="2400" dirty="0" err="1"/>
              <a:t>Pax</a:t>
            </a:r>
            <a:r>
              <a:rPr lang="en-US" sz="2400" dirty="0"/>
              <a:t> (LC50 4.2 µg/ml), </a:t>
            </a:r>
            <a:r>
              <a:rPr lang="en-US" sz="2400" i="1" dirty="0" err="1"/>
              <a:t>Spirostachys</a:t>
            </a:r>
            <a:r>
              <a:rPr lang="en-US" sz="2400" i="1" dirty="0"/>
              <a:t> </a:t>
            </a:r>
            <a:r>
              <a:rPr lang="en-US" sz="2400" i="1" dirty="0" err="1"/>
              <a:t>africana</a:t>
            </a:r>
            <a:r>
              <a:rPr lang="en-US" sz="2400" dirty="0"/>
              <a:t> </a:t>
            </a:r>
            <a:r>
              <a:rPr lang="en-US" sz="2400" dirty="0" err="1"/>
              <a:t>Sond</a:t>
            </a:r>
            <a:r>
              <a:rPr lang="en-US" sz="2400" dirty="0"/>
              <a:t>. (4.4 µg/ml) and </a:t>
            </a:r>
            <a:r>
              <a:rPr lang="en-US" sz="2400" i="1" dirty="0" err="1"/>
              <a:t>Dalbergia</a:t>
            </a:r>
            <a:r>
              <a:rPr lang="en-US" sz="2400" i="1" dirty="0"/>
              <a:t> </a:t>
            </a:r>
            <a:r>
              <a:rPr lang="en-US" sz="2400" i="1" dirty="0" err="1"/>
              <a:t>melanoxylon</a:t>
            </a:r>
            <a:r>
              <a:rPr lang="en-US" sz="2400" dirty="0"/>
              <a:t> </a:t>
            </a:r>
            <a:r>
              <a:rPr lang="en-US" sz="2400" dirty="0" err="1"/>
              <a:t>Guill</a:t>
            </a:r>
            <a:r>
              <a:rPr lang="en-US" sz="2400" dirty="0"/>
              <a:t>. &amp; </a:t>
            </a:r>
            <a:r>
              <a:rPr lang="en-US" sz="2400" dirty="0" err="1"/>
              <a:t>Perr</a:t>
            </a:r>
            <a:r>
              <a:rPr lang="en-US" sz="2400" dirty="0"/>
              <a:t>. (6.8 µg/ml), and with their toxicity comparable to that of the used positive control, </a:t>
            </a:r>
            <a:r>
              <a:rPr lang="en-US" sz="2400" i="1" dirty="0" err="1"/>
              <a:t>Catharanthus</a:t>
            </a:r>
            <a:r>
              <a:rPr lang="en-US" sz="2400" i="1" dirty="0"/>
              <a:t> </a:t>
            </a:r>
            <a:r>
              <a:rPr lang="en-US" sz="2400" i="1" dirty="0" err="1"/>
              <a:t>roseus</a:t>
            </a:r>
            <a:r>
              <a:rPr lang="en-US" sz="2400" dirty="0"/>
              <a:t> (L) G. Don. (6.7 µg/ml).</a:t>
            </a:r>
          </a:p>
        </p:txBody>
      </p:sp>
    </p:spTree>
    <p:extLst>
      <p:ext uri="{BB962C8B-B14F-4D97-AF65-F5344CB8AC3E}">
        <p14:creationId xmlns:p14="http://schemas.microsoft.com/office/powerpoint/2010/main" val="1783595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52474"/>
          </a:xfrm>
        </p:spPr>
        <p:txBody>
          <a:bodyPr>
            <a:normAutofit/>
          </a:bodyPr>
          <a:lstStyle/>
          <a:p>
            <a:r>
              <a:rPr lang="en-US" sz="2800" b="1" dirty="0" smtClean="0"/>
              <a:t>Discussion and conclusion</a:t>
            </a:r>
            <a:endParaRPr lang="en-US" sz="2800" b="1" dirty="0"/>
          </a:p>
        </p:txBody>
      </p:sp>
      <p:sp>
        <p:nvSpPr>
          <p:cNvPr id="3" name="Content Placeholder 2"/>
          <p:cNvSpPr>
            <a:spLocks noGrp="1"/>
          </p:cNvSpPr>
          <p:nvPr>
            <p:ph idx="1"/>
          </p:nvPr>
        </p:nvSpPr>
        <p:spPr>
          <a:xfrm>
            <a:off x="838199" y="1291770"/>
            <a:ext cx="10686143" cy="5123543"/>
          </a:xfrm>
        </p:spPr>
        <p:txBody>
          <a:bodyPr>
            <a:normAutofit fontScale="85000" lnSpcReduction="20000"/>
          </a:bodyPr>
          <a:lstStyle/>
          <a:p>
            <a:pPr marL="0" indent="0" algn="just">
              <a:buNone/>
            </a:pPr>
            <a:r>
              <a:rPr lang="en-US" dirty="0"/>
              <a:t>It has been previously reported that in BST assay extracts with LC50 below 100 µg/ml can predict and be considered potential candidates for anticancer activity (Moshi et al., 2004; Moshi et al., 2006). In this study therefore by using the above criteria the likely anticancer candidates would be </a:t>
            </a:r>
            <a:r>
              <a:rPr lang="en-US" i="1" dirty="0" err="1"/>
              <a:t>Baphia</a:t>
            </a:r>
            <a:r>
              <a:rPr lang="en-US" i="1" dirty="0"/>
              <a:t> </a:t>
            </a:r>
            <a:r>
              <a:rPr lang="en-US" i="1" dirty="0" err="1"/>
              <a:t>kirkii</a:t>
            </a:r>
            <a:r>
              <a:rPr lang="en-US" dirty="0"/>
              <a:t> (LC50 71.7ug/ml), </a:t>
            </a:r>
            <a:r>
              <a:rPr lang="en-US" i="1" dirty="0" err="1"/>
              <a:t>Diospyros</a:t>
            </a:r>
            <a:r>
              <a:rPr lang="en-US" i="1" dirty="0"/>
              <a:t> </a:t>
            </a:r>
            <a:r>
              <a:rPr lang="en-US" i="1" dirty="0" err="1"/>
              <a:t>zombensis</a:t>
            </a:r>
            <a:r>
              <a:rPr lang="en-US" dirty="0"/>
              <a:t> (67.2 µg/ml), </a:t>
            </a:r>
            <a:r>
              <a:rPr lang="en-US" i="1" dirty="0" err="1"/>
              <a:t>Ueclea</a:t>
            </a:r>
            <a:r>
              <a:rPr lang="en-US" i="1" dirty="0"/>
              <a:t> </a:t>
            </a:r>
            <a:r>
              <a:rPr lang="en-US" i="1" dirty="0" err="1"/>
              <a:t>natalensis</a:t>
            </a:r>
            <a:r>
              <a:rPr lang="en-US" dirty="0"/>
              <a:t> (66.2 µg/ml), </a:t>
            </a:r>
            <a:r>
              <a:rPr lang="en-US" i="1" dirty="0" err="1"/>
              <a:t>Maerua</a:t>
            </a:r>
            <a:r>
              <a:rPr lang="en-US" i="1" dirty="0"/>
              <a:t> </a:t>
            </a:r>
            <a:r>
              <a:rPr lang="en-US" i="1" dirty="0" err="1"/>
              <a:t>triphylla</a:t>
            </a:r>
            <a:r>
              <a:rPr lang="en-US" dirty="0"/>
              <a:t> (57.5 µg/ml), </a:t>
            </a:r>
            <a:r>
              <a:rPr lang="en-US" i="1" dirty="0" err="1"/>
              <a:t>Securidaca</a:t>
            </a:r>
            <a:r>
              <a:rPr lang="en-US" i="1" dirty="0"/>
              <a:t> </a:t>
            </a:r>
            <a:r>
              <a:rPr lang="en-US" i="1" dirty="0" err="1"/>
              <a:t>longipendunculata</a:t>
            </a:r>
            <a:r>
              <a:rPr lang="en-US" dirty="0"/>
              <a:t> (55.3 µg/ml), </a:t>
            </a:r>
            <a:r>
              <a:rPr lang="en-US" i="1" dirty="0" err="1"/>
              <a:t>Leucas</a:t>
            </a:r>
            <a:r>
              <a:rPr lang="en-US" i="1" dirty="0"/>
              <a:t> </a:t>
            </a:r>
            <a:r>
              <a:rPr lang="en-US" i="1" dirty="0" err="1"/>
              <a:t>martinicensis</a:t>
            </a:r>
            <a:r>
              <a:rPr lang="en-US" dirty="0"/>
              <a:t> (54.0 µg/ml), </a:t>
            </a:r>
            <a:r>
              <a:rPr lang="en-US" i="1" dirty="0" err="1"/>
              <a:t>Zanthoxylum</a:t>
            </a:r>
            <a:r>
              <a:rPr lang="en-US" i="1" dirty="0"/>
              <a:t> </a:t>
            </a:r>
            <a:r>
              <a:rPr lang="en-US" i="1" dirty="0" err="1"/>
              <a:t>chalybeum</a:t>
            </a:r>
            <a:r>
              <a:rPr lang="en-US" dirty="0"/>
              <a:t> (38.5 µg/ml), </a:t>
            </a:r>
            <a:r>
              <a:rPr lang="en-US" i="1" dirty="0" err="1"/>
              <a:t>Boswellia</a:t>
            </a:r>
            <a:r>
              <a:rPr lang="en-US" i="1" dirty="0"/>
              <a:t> </a:t>
            </a:r>
            <a:r>
              <a:rPr lang="en-US" i="1" dirty="0" err="1"/>
              <a:t>neglecta</a:t>
            </a:r>
            <a:r>
              <a:rPr lang="en-US" dirty="0"/>
              <a:t> (27.8ug/ml), </a:t>
            </a:r>
            <a:r>
              <a:rPr lang="en-US" i="1" dirty="0"/>
              <a:t>Cordia </a:t>
            </a:r>
            <a:r>
              <a:rPr lang="en-US" i="1" dirty="0" err="1"/>
              <a:t>africana</a:t>
            </a:r>
            <a:r>
              <a:rPr lang="en-US" dirty="0"/>
              <a:t> (19.8ug/ml), </a:t>
            </a:r>
            <a:r>
              <a:rPr lang="en-US" i="1" dirty="0" err="1"/>
              <a:t>Dalbergia</a:t>
            </a:r>
            <a:r>
              <a:rPr lang="en-US" i="1" dirty="0"/>
              <a:t> </a:t>
            </a:r>
            <a:r>
              <a:rPr lang="en-US" i="1" dirty="0" err="1"/>
              <a:t>melanoxylon</a:t>
            </a:r>
            <a:r>
              <a:rPr lang="en-US" dirty="0"/>
              <a:t> (6.8ug/ml), </a:t>
            </a:r>
            <a:r>
              <a:rPr lang="en-US" i="1" dirty="0" err="1"/>
              <a:t>Spirostachys</a:t>
            </a:r>
            <a:r>
              <a:rPr lang="en-US" i="1" dirty="0"/>
              <a:t> </a:t>
            </a:r>
            <a:r>
              <a:rPr lang="en-US" i="1" dirty="0" err="1"/>
              <a:t>africana</a:t>
            </a:r>
            <a:r>
              <a:rPr lang="en-US" dirty="0"/>
              <a:t> (4.4 µg/ml), </a:t>
            </a:r>
            <a:r>
              <a:rPr lang="en-US" i="1" dirty="0" err="1"/>
              <a:t>Loranthus</a:t>
            </a:r>
            <a:r>
              <a:rPr lang="en-US" i="1" dirty="0"/>
              <a:t> </a:t>
            </a:r>
            <a:r>
              <a:rPr lang="en-US" i="1" dirty="0" err="1"/>
              <a:t>micranthus</a:t>
            </a:r>
            <a:r>
              <a:rPr lang="en-US" dirty="0"/>
              <a:t> (4.0 µg/ml) and</a:t>
            </a:r>
            <a:r>
              <a:rPr lang="en-US" i="1" dirty="0"/>
              <a:t> </a:t>
            </a:r>
            <a:r>
              <a:rPr lang="en-US" i="1" dirty="0" err="1"/>
              <a:t>Ochna</a:t>
            </a:r>
            <a:r>
              <a:rPr lang="en-US" i="1" dirty="0"/>
              <a:t> </a:t>
            </a:r>
            <a:r>
              <a:rPr lang="en-US" i="1" dirty="0" err="1"/>
              <a:t>mossambicensis</a:t>
            </a:r>
            <a:r>
              <a:rPr lang="en-US" dirty="0"/>
              <a:t> (3.3 µg/ml). Eight (32%) plant mentioned had been reported in literature to have anti-cancer activity against various cancer cell lines which include cytotoxic or </a:t>
            </a:r>
            <a:r>
              <a:rPr lang="en-US" dirty="0" err="1"/>
              <a:t>antiproliferative</a:t>
            </a:r>
            <a:r>
              <a:rPr lang="en-US" dirty="0"/>
              <a:t> activity against </a:t>
            </a:r>
            <a:r>
              <a:rPr lang="en-US" dirty="0" err="1"/>
              <a:t>leukaemia</a:t>
            </a:r>
            <a:r>
              <a:rPr lang="en-US" dirty="0"/>
              <a:t> HL-60 cell line (</a:t>
            </a:r>
            <a:r>
              <a:rPr lang="en-US" dirty="0" err="1"/>
              <a:t>Sehar</a:t>
            </a:r>
            <a:r>
              <a:rPr lang="en-US" dirty="0"/>
              <a:t> et al., 2011), breast and lung cancer cell lines (</a:t>
            </a:r>
            <a:r>
              <a:rPr lang="en-US" dirty="0" err="1"/>
              <a:t>Wangteeraoraser</a:t>
            </a:r>
            <a:r>
              <a:rPr lang="en-US" dirty="0"/>
              <a:t> et al., 2012) and hepatocellular carcinoma (</a:t>
            </a:r>
            <a:r>
              <a:rPr lang="en-US" dirty="0" err="1"/>
              <a:t>Njagi</a:t>
            </a:r>
            <a:r>
              <a:rPr lang="en-US" dirty="0"/>
              <a:t> et al., 2016). Similar low LC50 in BST were previously reported for </a:t>
            </a:r>
            <a:r>
              <a:rPr lang="en-US" i="1" dirty="0" err="1"/>
              <a:t>Dalbergia</a:t>
            </a:r>
            <a:r>
              <a:rPr lang="en-US" i="1" dirty="0"/>
              <a:t> </a:t>
            </a:r>
            <a:r>
              <a:rPr lang="en-US" i="1" dirty="0" err="1"/>
              <a:t>melanoxylon</a:t>
            </a:r>
            <a:r>
              <a:rPr lang="en-US" i="1" dirty="0"/>
              <a:t> </a:t>
            </a:r>
            <a:r>
              <a:rPr lang="en-US" dirty="0"/>
              <a:t>and</a:t>
            </a:r>
            <a:r>
              <a:rPr lang="en-US" i="1" dirty="0"/>
              <a:t> </a:t>
            </a:r>
            <a:r>
              <a:rPr lang="en-US" i="1" dirty="0" err="1"/>
              <a:t>Diospyros</a:t>
            </a:r>
            <a:r>
              <a:rPr lang="en-US" i="1" dirty="0"/>
              <a:t> </a:t>
            </a:r>
            <a:r>
              <a:rPr lang="en-US" i="1" dirty="0" err="1"/>
              <a:t>zombensis</a:t>
            </a:r>
            <a:r>
              <a:rPr lang="en-US" dirty="0"/>
              <a:t> (Moshi et al, 2006). Therefore, the BST results obtained and the literature support can form the basis for further anticancer studies for the most bioactive plant extracts. The results form a strong case to explore medicinal plants as alternative sources for isolating and developing anti-cancer agents</a:t>
            </a:r>
            <a:r>
              <a:rPr lang="en-US" b="1" dirty="0"/>
              <a:t>.</a:t>
            </a:r>
            <a:endParaRPr lang="en-US" dirty="0"/>
          </a:p>
          <a:p>
            <a:pPr marL="0" indent="0" algn="just">
              <a:buNone/>
            </a:pPr>
            <a:endParaRPr lang="en-US" dirty="0"/>
          </a:p>
        </p:txBody>
      </p:sp>
    </p:spTree>
    <p:extLst>
      <p:ext uri="{BB962C8B-B14F-4D97-AF65-F5344CB8AC3E}">
        <p14:creationId xmlns:p14="http://schemas.microsoft.com/office/powerpoint/2010/main" val="39678529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775</Words>
  <Application>Microsoft Office PowerPoint</Application>
  <PresentationFormat>Widescreen</PresentationFormat>
  <Paragraphs>12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  Screening of Plants Used as Traditional Anticancer Remedies in Mkuranga and Same Districts, Tanzania, Using Brine Shrimp Toxicity Bioassay   Authors: Daniel Z. Matata, Olipa Ngassapa, Francis Machumi and Mainen J. Moshi.   Presenter: Dr. Pax J. Masimba Contact: Institute of Traditional Medicine, Muhumbili University of Health and Allied Sciences, Dar es Salaam, Tanzania: email: paxmasimba@gmail.com </vt:lpstr>
      <vt:lpstr>Background: </vt:lpstr>
      <vt:lpstr>Methodology</vt:lpstr>
      <vt:lpstr>Results</vt:lpstr>
      <vt:lpstr>Discussion and conclusion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Screening of Plants Used as Traditional Anticancer Remedies in Mkuranga and Same Districts, Tanzania, Using Brine Shrimp Toxicity Bioassay</dc:title>
  <dc:creator>Microsoft</dc:creator>
  <cp:lastModifiedBy>Microsoft</cp:lastModifiedBy>
  <cp:revision>7</cp:revision>
  <dcterms:created xsi:type="dcterms:W3CDTF">2020-09-30T08:15:16Z</dcterms:created>
  <dcterms:modified xsi:type="dcterms:W3CDTF">2020-10-01T05:41:56Z</dcterms:modified>
</cp:coreProperties>
</file>