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89" r:id="rId1"/>
  </p:sldMasterIdLst>
  <p:notesMasterIdLst>
    <p:notesMasterId r:id="rId6"/>
  </p:notesMasterIdLst>
  <p:sldIdLst>
    <p:sldId id="267" r:id="rId2"/>
    <p:sldId id="275" r:id="rId3"/>
    <p:sldId id="273" r:id="rId4"/>
    <p:sldId id="27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226"/>
    <p:restoredTop sz="94694"/>
  </p:normalViewPr>
  <p:slideViewPr>
    <p:cSldViewPr snapToGrid="0" snapToObjects="1">
      <p:cViewPr varScale="1">
        <p:scale>
          <a:sx n="121" d="100"/>
          <a:sy n="121" d="100"/>
        </p:scale>
        <p:origin x="960" y="17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AFFC8-DA65-AF49-A289-022E20A4714E}" type="datetimeFigureOut">
              <a:rPr lang="en-US" smtClean="0"/>
              <a:t>9/30/20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698198-54DB-494B-A413-8B0FB22A05F1}" type="slidenum">
              <a:rPr lang="en-US" smtClean="0"/>
              <a:t>‹#›</a:t>
            </a:fld>
            <a:endParaRPr lang="en-US"/>
          </a:p>
        </p:txBody>
      </p:sp>
    </p:spTree>
    <p:extLst>
      <p:ext uri="{BB962C8B-B14F-4D97-AF65-F5344CB8AC3E}">
        <p14:creationId xmlns:p14="http://schemas.microsoft.com/office/powerpoint/2010/main" val="2605724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698198-54DB-494B-A413-8B0FB22A05F1}" type="slidenum">
              <a:rPr lang="en-US" smtClean="0"/>
              <a:t>4</a:t>
            </a:fld>
            <a:endParaRPr lang="en-US"/>
          </a:p>
        </p:txBody>
      </p:sp>
    </p:spTree>
    <p:extLst>
      <p:ext uri="{BB962C8B-B14F-4D97-AF65-F5344CB8AC3E}">
        <p14:creationId xmlns:p14="http://schemas.microsoft.com/office/powerpoint/2010/main" val="1370648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FC3C0-2D00-5142-A392-F5A726BD92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4AE201-3D11-624C-B8D9-C91E4A4FB8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6D1F26-93FD-F445-94E8-1C18C1AE8AC7}"/>
              </a:ext>
            </a:extLst>
          </p:cNvPr>
          <p:cNvSpPr>
            <a:spLocks noGrp="1"/>
          </p:cNvSpPr>
          <p:nvPr>
            <p:ph type="dt" sz="half" idx="10"/>
          </p:nvPr>
        </p:nvSpPr>
        <p:spPr/>
        <p:txBody>
          <a:bodyPr/>
          <a:lstStyle/>
          <a:p>
            <a:fld id="{8B1185B7-40FC-AD4C-B941-09A4046765C4}" type="datetimeFigureOut">
              <a:rPr lang="en-US" smtClean="0"/>
              <a:t>9/30/20</a:t>
            </a:fld>
            <a:endParaRPr lang="en-US"/>
          </a:p>
        </p:txBody>
      </p:sp>
      <p:sp>
        <p:nvSpPr>
          <p:cNvPr id="5" name="Footer Placeholder 4">
            <a:extLst>
              <a:ext uri="{FF2B5EF4-FFF2-40B4-BE49-F238E27FC236}">
                <a16:creationId xmlns:a16="http://schemas.microsoft.com/office/drawing/2014/main" id="{1F4C04DC-1F1D-3F48-A3A4-4C89A5B827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FC6B3-4681-604E-9ADE-D5486CB19F0F}"/>
              </a:ext>
            </a:extLst>
          </p:cNvPr>
          <p:cNvSpPr>
            <a:spLocks noGrp="1"/>
          </p:cNvSpPr>
          <p:nvPr>
            <p:ph type="sldNum" sz="quarter" idx="12"/>
          </p:nvPr>
        </p:nvSpPr>
        <p:spPr/>
        <p:txBody>
          <a:bodyPr/>
          <a:lstStyle/>
          <a:p>
            <a:fld id="{8018E40B-2807-3949-82BE-B9DE7807FF4C}" type="slidenum">
              <a:rPr lang="en-US" smtClean="0"/>
              <a:t>‹#›</a:t>
            </a:fld>
            <a:endParaRPr lang="en-US"/>
          </a:p>
        </p:txBody>
      </p:sp>
    </p:spTree>
    <p:extLst>
      <p:ext uri="{BB962C8B-B14F-4D97-AF65-F5344CB8AC3E}">
        <p14:creationId xmlns:p14="http://schemas.microsoft.com/office/powerpoint/2010/main" val="1947746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C407F-CC85-5D41-A97B-F7A9F6EAAA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A1AF23-DF3D-F541-8BA3-C74073D0B7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CE829-858D-184A-88B9-8BCB2C105313}"/>
              </a:ext>
            </a:extLst>
          </p:cNvPr>
          <p:cNvSpPr>
            <a:spLocks noGrp="1"/>
          </p:cNvSpPr>
          <p:nvPr>
            <p:ph type="dt" sz="half" idx="10"/>
          </p:nvPr>
        </p:nvSpPr>
        <p:spPr/>
        <p:txBody>
          <a:bodyPr/>
          <a:lstStyle/>
          <a:p>
            <a:fld id="{8B1185B7-40FC-AD4C-B941-09A4046765C4}" type="datetimeFigureOut">
              <a:rPr lang="en-US" smtClean="0"/>
              <a:t>9/30/20</a:t>
            </a:fld>
            <a:endParaRPr lang="en-US"/>
          </a:p>
        </p:txBody>
      </p:sp>
      <p:sp>
        <p:nvSpPr>
          <p:cNvPr id="5" name="Footer Placeholder 4">
            <a:extLst>
              <a:ext uri="{FF2B5EF4-FFF2-40B4-BE49-F238E27FC236}">
                <a16:creationId xmlns:a16="http://schemas.microsoft.com/office/drawing/2014/main" id="{C3FEC4E2-06F8-7A46-91A0-3180C3224A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C7E5F7-C036-8A44-8D0F-D97DB04E2967}"/>
              </a:ext>
            </a:extLst>
          </p:cNvPr>
          <p:cNvSpPr>
            <a:spLocks noGrp="1"/>
          </p:cNvSpPr>
          <p:nvPr>
            <p:ph type="sldNum" sz="quarter" idx="12"/>
          </p:nvPr>
        </p:nvSpPr>
        <p:spPr/>
        <p:txBody>
          <a:bodyPr/>
          <a:lstStyle/>
          <a:p>
            <a:fld id="{8018E40B-2807-3949-82BE-B9DE7807FF4C}" type="slidenum">
              <a:rPr lang="en-US" smtClean="0"/>
              <a:t>‹#›</a:t>
            </a:fld>
            <a:endParaRPr lang="en-US"/>
          </a:p>
        </p:txBody>
      </p:sp>
    </p:spTree>
    <p:extLst>
      <p:ext uri="{BB962C8B-B14F-4D97-AF65-F5344CB8AC3E}">
        <p14:creationId xmlns:p14="http://schemas.microsoft.com/office/powerpoint/2010/main" val="308043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DBB7DF-5539-0E43-BA0B-FAAFAC73B1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09C9E1-7178-AD40-B682-EE43A7088B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0592B-E165-304D-A4A1-A36073D87469}"/>
              </a:ext>
            </a:extLst>
          </p:cNvPr>
          <p:cNvSpPr>
            <a:spLocks noGrp="1"/>
          </p:cNvSpPr>
          <p:nvPr>
            <p:ph type="dt" sz="half" idx="10"/>
          </p:nvPr>
        </p:nvSpPr>
        <p:spPr/>
        <p:txBody>
          <a:bodyPr/>
          <a:lstStyle/>
          <a:p>
            <a:fld id="{8B1185B7-40FC-AD4C-B941-09A4046765C4}" type="datetimeFigureOut">
              <a:rPr lang="en-US" smtClean="0"/>
              <a:t>9/30/20</a:t>
            </a:fld>
            <a:endParaRPr lang="en-US"/>
          </a:p>
        </p:txBody>
      </p:sp>
      <p:sp>
        <p:nvSpPr>
          <p:cNvPr id="5" name="Footer Placeholder 4">
            <a:extLst>
              <a:ext uri="{FF2B5EF4-FFF2-40B4-BE49-F238E27FC236}">
                <a16:creationId xmlns:a16="http://schemas.microsoft.com/office/drawing/2014/main" id="{04DCC431-E1C7-6D48-A262-64282417D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013C08-65EC-E942-8FD9-4E1E3857F405}"/>
              </a:ext>
            </a:extLst>
          </p:cNvPr>
          <p:cNvSpPr>
            <a:spLocks noGrp="1"/>
          </p:cNvSpPr>
          <p:nvPr>
            <p:ph type="sldNum" sz="quarter" idx="12"/>
          </p:nvPr>
        </p:nvSpPr>
        <p:spPr/>
        <p:txBody>
          <a:bodyPr/>
          <a:lstStyle/>
          <a:p>
            <a:fld id="{8018E40B-2807-3949-82BE-B9DE7807FF4C}" type="slidenum">
              <a:rPr lang="en-US" smtClean="0"/>
              <a:t>‹#›</a:t>
            </a:fld>
            <a:endParaRPr lang="en-US"/>
          </a:p>
        </p:txBody>
      </p:sp>
    </p:spTree>
    <p:extLst>
      <p:ext uri="{BB962C8B-B14F-4D97-AF65-F5344CB8AC3E}">
        <p14:creationId xmlns:p14="http://schemas.microsoft.com/office/powerpoint/2010/main" val="307590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7060-D831-8047-B62A-979F1ADCB2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CB51DF-A1D4-5A47-8B11-D39C1B8A88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572C4-F0B1-8D43-8DE2-52FD64EC8C90}"/>
              </a:ext>
            </a:extLst>
          </p:cNvPr>
          <p:cNvSpPr>
            <a:spLocks noGrp="1"/>
          </p:cNvSpPr>
          <p:nvPr>
            <p:ph type="dt" sz="half" idx="10"/>
          </p:nvPr>
        </p:nvSpPr>
        <p:spPr/>
        <p:txBody>
          <a:bodyPr/>
          <a:lstStyle/>
          <a:p>
            <a:fld id="{8B1185B7-40FC-AD4C-B941-09A4046765C4}" type="datetimeFigureOut">
              <a:rPr lang="en-US" smtClean="0"/>
              <a:t>9/30/20</a:t>
            </a:fld>
            <a:endParaRPr lang="en-US"/>
          </a:p>
        </p:txBody>
      </p:sp>
      <p:sp>
        <p:nvSpPr>
          <p:cNvPr id="5" name="Footer Placeholder 4">
            <a:extLst>
              <a:ext uri="{FF2B5EF4-FFF2-40B4-BE49-F238E27FC236}">
                <a16:creationId xmlns:a16="http://schemas.microsoft.com/office/drawing/2014/main" id="{185ACF08-111C-3643-97A0-90C07D30D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72707E-6C21-EF43-9558-449483D29326}"/>
              </a:ext>
            </a:extLst>
          </p:cNvPr>
          <p:cNvSpPr>
            <a:spLocks noGrp="1"/>
          </p:cNvSpPr>
          <p:nvPr>
            <p:ph type="sldNum" sz="quarter" idx="12"/>
          </p:nvPr>
        </p:nvSpPr>
        <p:spPr/>
        <p:txBody>
          <a:bodyPr/>
          <a:lstStyle/>
          <a:p>
            <a:fld id="{8018E40B-2807-3949-82BE-B9DE7807FF4C}" type="slidenum">
              <a:rPr lang="en-US" smtClean="0"/>
              <a:t>‹#›</a:t>
            </a:fld>
            <a:endParaRPr lang="en-US"/>
          </a:p>
        </p:txBody>
      </p:sp>
    </p:spTree>
    <p:extLst>
      <p:ext uri="{BB962C8B-B14F-4D97-AF65-F5344CB8AC3E}">
        <p14:creationId xmlns:p14="http://schemas.microsoft.com/office/powerpoint/2010/main" val="1463018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A7FFE-DEFE-204E-B35E-2AF2F1C2EC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8080BC-8310-7E44-80B2-F53B596FFD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A6CB0-C22C-724C-B9C0-458033D3681C}"/>
              </a:ext>
            </a:extLst>
          </p:cNvPr>
          <p:cNvSpPr>
            <a:spLocks noGrp="1"/>
          </p:cNvSpPr>
          <p:nvPr>
            <p:ph type="dt" sz="half" idx="10"/>
          </p:nvPr>
        </p:nvSpPr>
        <p:spPr/>
        <p:txBody>
          <a:bodyPr/>
          <a:lstStyle/>
          <a:p>
            <a:fld id="{8B1185B7-40FC-AD4C-B941-09A4046765C4}" type="datetimeFigureOut">
              <a:rPr lang="en-US" smtClean="0"/>
              <a:t>9/30/20</a:t>
            </a:fld>
            <a:endParaRPr lang="en-US"/>
          </a:p>
        </p:txBody>
      </p:sp>
      <p:sp>
        <p:nvSpPr>
          <p:cNvPr id="5" name="Footer Placeholder 4">
            <a:extLst>
              <a:ext uri="{FF2B5EF4-FFF2-40B4-BE49-F238E27FC236}">
                <a16:creationId xmlns:a16="http://schemas.microsoft.com/office/drawing/2014/main" id="{492D7F1A-C6EA-5F4D-BDA0-628BBCBE14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08DEF-55CE-7A45-A485-B2275A91A5AE}"/>
              </a:ext>
            </a:extLst>
          </p:cNvPr>
          <p:cNvSpPr>
            <a:spLocks noGrp="1"/>
          </p:cNvSpPr>
          <p:nvPr>
            <p:ph type="sldNum" sz="quarter" idx="12"/>
          </p:nvPr>
        </p:nvSpPr>
        <p:spPr/>
        <p:txBody>
          <a:bodyPr/>
          <a:lstStyle/>
          <a:p>
            <a:fld id="{8018E40B-2807-3949-82BE-B9DE7807FF4C}" type="slidenum">
              <a:rPr lang="en-US" smtClean="0"/>
              <a:t>‹#›</a:t>
            </a:fld>
            <a:endParaRPr lang="en-US"/>
          </a:p>
        </p:txBody>
      </p:sp>
    </p:spTree>
    <p:extLst>
      <p:ext uri="{BB962C8B-B14F-4D97-AF65-F5344CB8AC3E}">
        <p14:creationId xmlns:p14="http://schemas.microsoft.com/office/powerpoint/2010/main" val="380227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7DD3B-A527-5940-8086-9397FC45CA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21B16B-83BD-DE48-9525-E847A01A70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75A720-28D3-8845-AF5F-7685381D67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A6F5F7-D534-FF49-98EE-2A4EE328FB32}"/>
              </a:ext>
            </a:extLst>
          </p:cNvPr>
          <p:cNvSpPr>
            <a:spLocks noGrp="1"/>
          </p:cNvSpPr>
          <p:nvPr>
            <p:ph type="dt" sz="half" idx="10"/>
          </p:nvPr>
        </p:nvSpPr>
        <p:spPr/>
        <p:txBody>
          <a:bodyPr/>
          <a:lstStyle/>
          <a:p>
            <a:fld id="{8B1185B7-40FC-AD4C-B941-09A4046765C4}" type="datetimeFigureOut">
              <a:rPr lang="en-US" smtClean="0"/>
              <a:t>9/30/20</a:t>
            </a:fld>
            <a:endParaRPr lang="en-US"/>
          </a:p>
        </p:txBody>
      </p:sp>
      <p:sp>
        <p:nvSpPr>
          <p:cNvPr id="6" name="Footer Placeholder 5">
            <a:extLst>
              <a:ext uri="{FF2B5EF4-FFF2-40B4-BE49-F238E27FC236}">
                <a16:creationId xmlns:a16="http://schemas.microsoft.com/office/drawing/2014/main" id="{A44BE380-E271-3947-AD60-12D238AAAE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E81F33-9885-B44B-BBE6-3FE5BDDEBD11}"/>
              </a:ext>
            </a:extLst>
          </p:cNvPr>
          <p:cNvSpPr>
            <a:spLocks noGrp="1"/>
          </p:cNvSpPr>
          <p:nvPr>
            <p:ph type="sldNum" sz="quarter" idx="12"/>
          </p:nvPr>
        </p:nvSpPr>
        <p:spPr/>
        <p:txBody>
          <a:bodyPr/>
          <a:lstStyle/>
          <a:p>
            <a:fld id="{8018E40B-2807-3949-82BE-B9DE7807FF4C}" type="slidenum">
              <a:rPr lang="en-US" smtClean="0"/>
              <a:t>‹#›</a:t>
            </a:fld>
            <a:endParaRPr lang="en-US"/>
          </a:p>
        </p:txBody>
      </p:sp>
    </p:spTree>
    <p:extLst>
      <p:ext uri="{BB962C8B-B14F-4D97-AF65-F5344CB8AC3E}">
        <p14:creationId xmlns:p14="http://schemas.microsoft.com/office/powerpoint/2010/main" val="167341277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06C05-92A0-8648-9114-10560C3190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64E077-122B-A94C-A5D4-5292090CA9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B9E6F1-A872-4B4D-BF57-2560ABEA67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2C2EFD-E935-9844-8459-0B714C02F5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4F043B-009C-5F49-8B0C-884A685664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EE49DF-4979-6B49-9FDE-64765164F5E0}"/>
              </a:ext>
            </a:extLst>
          </p:cNvPr>
          <p:cNvSpPr>
            <a:spLocks noGrp="1"/>
          </p:cNvSpPr>
          <p:nvPr>
            <p:ph type="dt" sz="half" idx="10"/>
          </p:nvPr>
        </p:nvSpPr>
        <p:spPr/>
        <p:txBody>
          <a:bodyPr/>
          <a:lstStyle/>
          <a:p>
            <a:fld id="{8B1185B7-40FC-AD4C-B941-09A4046765C4}" type="datetimeFigureOut">
              <a:rPr lang="en-US" smtClean="0"/>
              <a:t>9/30/20</a:t>
            </a:fld>
            <a:endParaRPr lang="en-US"/>
          </a:p>
        </p:txBody>
      </p:sp>
      <p:sp>
        <p:nvSpPr>
          <p:cNvPr id="8" name="Footer Placeholder 7">
            <a:extLst>
              <a:ext uri="{FF2B5EF4-FFF2-40B4-BE49-F238E27FC236}">
                <a16:creationId xmlns:a16="http://schemas.microsoft.com/office/drawing/2014/main" id="{0559774D-9734-2C4B-9DFB-4FFF6A5672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705F6-1F76-7849-9D27-EFE861C092AF}"/>
              </a:ext>
            </a:extLst>
          </p:cNvPr>
          <p:cNvSpPr>
            <a:spLocks noGrp="1"/>
          </p:cNvSpPr>
          <p:nvPr>
            <p:ph type="sldNum" sz="quarter" idx="12"/>
          </p:nvPr>
        </p:nvSpPr>
        <p:spPr/>
        <p:txBody>
          <a:bodyPr/>
          <a:lstStyle/>
          <a:p>
            <a:fld id="{8018E40B-2807-3949-82BE-B9DE7807FF4C}" type="slidenum">
              <a:rPr lang="en-US" smtClean="0"/>
              <a:t>‹#›</a:t>
            </a:fld>
            <a:endParaRPr lang="en-US"/>
          </a:p>
        </p:txBody>
      </p:sp>
    </p:spTree>
    <p:extLst>
      <p:ext uri="{BB962C8B-B14F-4D97-AF65-F5344CB8AC3E}">
        <p14:creationId xmlns:p14="http://schemas.microsoft.com/office/powerpoint/2010/main" val="4285473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111AA-19CD-3E4C-A4E9-9B17F955F1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D319F1-EF5C-594D-97A9-111D59A8AFC9}"/>
              </a:ext>
            </a:extLst>
          </p:cNvPr>
          <p:cNvSpPr>
            <a:spLocks noGrp="1"/>
          </p:cNvSpPr>
          <p:nvPr>
            <p:ph type="dt" sz="half" idx="10"/>
          </p:nvPr>
        </p:nvSpPr>
        <p:spPr/>
        <p:txBody>
          <a:bodyPr/>
          <a:lstStyle/>
          <a:p>
            <a:fld id="{8B1185B7-40FC-AD4C-B941-09A4046765C4}" type="datetimeFigureOut">
              <a:rPr lang="en-US" smtClean="0"/>
              <a:t>9/30/20</a:t>
            </a:fld>
            <a:endParaRPr lang="en-US"/>
          </a:p>
        </p:txBody>
      </p:sp>
      <p:sp>
        <p:nvSpPr>
          <p:cNvPr id="4" name="Footer Placeholder 3">
            <a:extLst>
              <a:ext uri="{FF2B5EF4-FFF2-40B4-BE49-F238E27FC236}">
                <a16:creationId xmlns:a16="http://schemas.microsoft.com/office/drawing/2014/main" id="{5C355814-01CA-9A40-9C24-89592E0F2C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4BB731-3451-2B4F-A6D3-31C3251090E2}"/>
              </a:ext>
            </a:extLst>
          </p:cNvPr>
          <p:cNvSpPr>
            <a:spLocks noGrp="1"/>
          </p:cNvSpPr>
          <p:nvPr>
            <p:ph type="sldNum" sz="quarter" idx="12"/>
          </p:nvPr>
        </p:nvSpPr>
        <p:spPr/>
        <p:txBody>
          <a:bodyPr/>
          <a:lstStyle/>
          <a:p>
            <a:fld id="{8018E40B-2807-3949-82BE-B9DE7807FF4C}" type="slidenum">
              <a:rPr lang="en-US" smtClean="0"/>
              <a:t>‹#›</a:t>
            </a:fld>
            <a:endParaRPr lang="en-US"/>
          </a:p>
        </p:txBody>
      </p:sp>
    </p:spTree>
    <p:extLst>
      <p:ext uri="{BB962C8B-B14F-4D97-AF65-F5344CB8AC3E}">
        <p14:creationId xmlns:p14="http://schemas.microsoft.com/office/powerpoint/2010/main" val="2305905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31C7FD-3A1F-3A4B-A2BA-0B9BABBC37D9}"/>
              </a:ext>
            </a:extLst>
          </p:cNvPr>
          <p:cNvSpPr>
            <a:spLocks noGrp="1"/>
          </p:cNvSpPr>
          <p:nvPr>
            <p:ph type="dt" sz="half" idx="10"/>
          </p:nvPr>
        </p:nvSpPr>
        <p:spPr/>
        <p:txBody>
          <a:bodyPr/>
          <a:lstStyle/>
          <a:p>
            <a:fld id="{8B1185B7-40FC-AD4C-B941-09A4046765C4}" type="datetimeFigureOut">
              <a:rPr lang="en-US" smtClean="0"/>
              <a:t>9/30/20</a:t>
            </a:fld>
            <a:endParaRPr lang="en-US"/>
          </a:p>
        </p:txBody>
      </p:sp>
      <p:sp>
        <p:nvSpPr>
          <p:cNvPr id="3" name="Footer Placeholder 2">
            <a:extLst>
              <a:ext uri="{FF2B5EF4-FFF2-40B4-BE49-F238E27FC236}">
                <a16:creationId xmlns:a16="http://schemas.microsoft.com/office/drawing/2014/main" id="{52C42DE6-5250-C04B-A45B-8F59211E5A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1C5FCF-2210-564C-B7F7-9771129BA6A9}"/>
              </a:ext>
            </a:extLst>
          </p:cNvPr>
          <p:cNvSpPr>
            <a:spLocks noGrp="1"/>
          </p:cNvSpPr>
          <p:nvPr>
            <p:ph type="sldNum" sz="quarter" idx="12"/>
          </p:nvPr>
        </p:nvSpPr>
        <p:spPr/>
        <p:txBody>
          <a:bodyPr/>
          <a:lstStyle/>
          <a:p>
            <a:fld id="{8018E40B-2807-3949-82BE-B9DE7807FF4C}" type="slidenum">
              <a:rPr lang="en-US" smtClean="0"/>
              <a:t>‹#›</a:t>
            </a:fld>
            <a:endParaRPr lang="en-US"/>
          </a:p>
        </p:txBody>
      </p:sp>
    </p:spTree>
    <p:extLst>
      <p:ext uri="{BB962C8B-B14F-4D97-AF65-F5344CB8AC3E}">
        <p14:creationId xmlns:p14="http://schemas.microsoft.com/office/powerpoint/2010/main" val="3766157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033C5-585C-5749-981F-3335A9D8D0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4760B1-4D42-194D-ADEE-EBBECA76B8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240CDA-376E-8441-9019-A193A56692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37D7AD-05B7-994D-AC0B-A1183D18910A}"/>
              </a:ext>
            </a:extLst>
          </p:cNvPr>
          <p:cNvSpPr>
            <a:spLocks noGrp="1"/>
          </p:cNvSpPr>
          <p:nvPr>
            <p:ph type="dt" sz="half" idx="10"/>
          </p:nvPr>
        </p:nvSpPr>
        <p:spPr/>
        <p:txBody>
          <a:bodyPr/>
          <a:lstStyle/>
          <a:p>
            <a:fld id="{8B1185B7-40FC-AD4C-B941-09A4046765C4}" type="datetimeFigureOut">
              <a:rPr lang="en-US" smtClean="0"/>
              <a:t>9/30/20</a:t>
            </a:fld>
            <a:endParaRPr lang="en-US"/>
          </a:p>
        </p:txBody>
      </p:sp>
      <p:sp>
        <p:nvSpPr>
          <p:cNvPr id="6" name="Footer Placeholder 5">
            <a:extLst>
              <a:ext uri="{FF2B5EF4-FFF2-40B4-BE49-F238E27FC236}">
                <a16:creationId xmlns:a16="http://schemas.microsoft.com/office/drawing/2014/main" id="{65D6D737-86A2-E74F-996F-C43323C18D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EC0124-818A-1543-97FE-972FBB06052C}"/>
              </a:ext>
            </a:extLst>
          </p:cNvPr>
          <p:cNvSpPr>
            <a:spLocks noGrp="1"/>
          </p:cNvSpPr>
          <p:nvPr>
            <p:ph type="sldNum" sz="quarter" idx="12"/>
          </p:nvPr>
        </p:nvSpPr>
        <p:spPr/>
        <p:txBody>
          <a:bodyPr/>
          <a:lstStyle/>
          <a:p>
            <a:fld id="{8018E40B-2807-3949-82BE-B9DE7807FF4C}" type="slidenum">
              <a:rPr lang="en-US" smtClean="0"/>
              <a:t>‹#›</a:t>
            </a:fld>
            <a:endParaRPr lang="en-US"/>
          </a:p>
        </p:txBody>
      </p:sp>
    </p:spTree>
    <p:extLst>
      <p:ext uri="{BB962C8B-B14F-4D97-AF65-F5344CB8AC3E}">
        <p14:creationId xmlns:p14="http://schemas.microsoft.com/office/powerpoint/2010/main" val="26240884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D80D4-8403-2849-9EB7-5D3E8F0599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65E2CD-0DF6-D547-A544-6A76E51D06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E322CB-7173-5B4A-9D74-E9E38B9462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90187A-4C31-8E44-B853-6C5EC619364B}"/>
              </a:ext>
            </a:extLst>
          </p:cNvPr>
          <p:cNvSpPr>
            <a:spLocks noGrp="1"/>
          </p:cNvSpPr>
          <p:nvPr>
            <p:ph type="dt" sz="half" idx="10"/>
          </p:nvPr>
        </p:nvSpPr>
        <p:spPr/>
        <p:txBody>
          <a:bodyPr/>
          <a:lstStyle/>
          <a:p>
            <a:fld id="{8B1185B7-40FC-AD4C-B941-09A4046765C4}" type="datetimeFigureOut">
              <a:rPr lang="en-US" smtClean="0"/>
              <a:t>9/30/20</a:t>
            </a:fld>
            <a:endParaRPr lang="en-US"/>
          </a:p>
        </p:txBody>
      </p:sp>
      <p:sp>
        <p:nvSpPr>
          <p:cNvPr id="6" name="Footer Placeholder 5">
            <a:extLst>
              <a:ext uri="{FF2B5EF4-FFF2-40B4-BE49-F238E27FC236}">
                <a16:creationId xmlns:a16="http://schemas.microsoft.com/office/drawing/2014/main" id="{73C02ECE-ACC9-834B-9DB0-4D2F20F9A6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979EAB-F263-E141-B9D1-C8D49EBDAF6C}"/>
              </a:ext>
            </a:extLst>
          </p:cNvPr>
          <p:cNvSpPr>
            <a:spLocks noGrp="1"/>
          </p:cNvSpPr>
          <p:nvPr>
            <p:ph type="sldNum" sz="quarter" idx="12"/>
          </p:nvPr>
        </p:nvSpPr>
        <p:spPr/>
        <p:txBody>
          <a:bodyPr/>
          <a:lstStyle/>
          <a:p>
            <a:fld id="{8018E40B-2807-3949-82BE-B9DE7807FF4C}" type="slidenum">
              <a:rPr lang="en-US" smtClean="0"/>
              <a:t>‹#›</a:t>
            </a:fld>
            <a:endParaRPr lang="en-US"/>
          </a:p>
        </p:txBody>
      </p:sp>
    </p:spTree>
    <p:extLst>
      <p:ext uri="{BB962C8B-B14F-4D97-AF65-F5344CB8AC3E}">
        <p14:creationId xmlns:p14="http://schemas.microsoft.com/office/powerpoint/2010/main" val="1738861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7F4A47-1E81-2B45-A937-BD6A980477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7385B3-E8BD-5446-9969-28C3FB0EBC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320AF-833D-4740-A0D2-4DAA4DCDEC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185B7-40FC-AD4C-B941-09A4046765C4}" type="datetimeFigureOut">
              <a:rPr lang="en-US" smtClean="0"/>
              <a:t>9/30/20</a:t>
            </a:fld>
            <a:endParaRPr lang="en-US"/>
          </a:p>
        </p:txBody>
      </p:sp>
      <p:sp>
        <p:nvSpPr>
          <p:cNvPr id="5" name="Footer Placeholder 4">
            <a:extLst>
              <a:ext uri="{FF2B5EF4-FFF2-40B4-BE49-F238E27FC236}">
                <a16:creationId xmlns:a16="http://schemas.microsoft.com/office/drawing/2014/main" id="{C0D49F62-9C83-F940-ADF7-F774CEB3A5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170EA0-35E6-4642-800C-FB40CB0C43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8E40B-2807-3949-82BE-B9DE7807FF4C}" type="slidenum">
              <a:rPr lang="en-US" smtClean="0"/>
              <a:t>‹#›</a:t>
            </a:fld>
            <a:endParaRPr lang="en-US"/>
          </a:p>
        </p:txBody>
      </p:sp>
    </p:spTree>
    <p:extLst>
      <p:ext uri="{BB962C8B-B14F-4D97-AF65-F5344CB8AC3E}">
        <p14:creationId xmlns:p14="http://schemas.microsoft.com/office/powerpoint/2010/main" val="681762756"/>
      </p:ext>
    </p:extLst>
  </p:cSld>
  <p:clrMap bg1="lt1" tx1="dk1" bg2="lt2" tx2="dk2" accent1="accent1" accent2="accent2" accent3="accent3" accent4="accent4" accent5="accent5" accent6="accent6" hlink="hlink" folHlink="folHlink"/>
  <p:sldLayoutIdLst>
    <p:sldLayoutId id="2147484790" r:id="rId1"/>
    <p:sldLayoutId id="2147484791" r:id="rId2"/>
    <p:sldLayoutId id="2147484792" r:id="rId3"/>
    <p:sldLayoutId id="2147484793" r:id="rId4"/>
    <p:sldLayoutId id="2147484794" r:id="rId5"/>
    <p:sldLayoutId id="2147484795" r:id="rId6"/>
    <p:sldLayoutId id="2147484796" r:id="rId7"/>
    <p:sldLayoutId id="2147484797" r:id="rId8"/>
    <p:sldLayoutId id="2147484798" r:id="rId9"/>
    <p:sldLayoutId id="2147484799" r:id="rId10"/>
    <p:sldLayoutId id="21474848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standing in front of a crowd&#10;&#10;Description automatically generated">
            <a:extLst>
              <a:ext uri="{FF2B5EF4-FFF2-40B4-BE49-F238E27FC236}">
                <a16:creationId xmlns:a16="http://schemas.microsoft.com/office/drawing/2014/main" id="{EA2D2AEA-5E4B-4844-92BF-AF3281C6FB51}"/>
              </a:ext>
            </a:extLst>
          </p:cNvPr>
          <p:cNvPicPr>
            <a:picLocks noChangeAspect="1"/>
          </p:cNvPicPr>
          <p:nvPr/>
        </p:nvPicPr>
        <p:blipFill rotWithShape="1">
          <a:blip r:embed="rId4"/>
          <a:srcRect t="20525" r="-1" b="19614"/>
          <a:stretch/>
        </p:blipFill>
        <p:spPr>
          <a:xfrm>
            <a:off x="320040" y="320040"/>
            <a:ext cx="11548872" cy="4303462"/>
          </a:xfrm>
          <a:prstGeom prst="rect">
            <a:avLst/>
          </a:prstGeom>
        </p:spPr>
      </p:pic>
      <p:sp>
        <p:nvSpPr>
          <p:cNvPr id="29" name="Rectangle 28">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B86EA007-30E1-864F-936F-84557C11B2CE}"/>
              </a:ext>
            </a:extLst>
          </p:cNvPr>
          <p:cNvSpPr>
            <a:spLocks noGrp="1"/>
          </p:cNvSpPr>
          <p:nvPr>
            <p:ph type="title"/>
          </p:nvPr>
        </p:nvSpPr>
        <p:spPr>
          <a:xfrm>
            <a:off x="841248" y="5009083"/>
            <a:ext cx="2889504" cy="1345997"/>
          </a:xfrm>
        </p:spPr>
        <p:txBody>
          <a:bodyPr vert="horz" lIns="91440" tIns="45720" rIns="91440" bIns="45720" rtlCol="0" anchor="ctr">
            <a:normAutofit/>
          </a:bodyPr>
          <a:lstStyle/>
          <a:p>
            <a:r>
              <a:rPr lang="en-US" sz="3200" b="1" dirty="0">
                <a:solidFill>
                  <a:schemeClr val="bg1"/>
                </a:solidFill>
              </a:rPr>
              <a:t>Step up to Health, Nigeria!</a:t>
            </a:r>
            <a:endParaRPr lang="en-US" sz="3200" dirty="0">
              <a:solidFill>
                <a:schemeClr val="bg1"/>
              </a:solidFill>
            </a:endParaRPr>
          </a:p>
        </p:txBody>
      </p:sp>
      <p:cxnSp>
        <p:nvCxnSpPr>
          <p:cNvPr id="31" name="Straight Connector 30">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2CD9020-AA03-9D45-B445-6EB60106083A}"/>
              </a:ext>
            </a:extLst>
          </p:cNvPr>
          <p:cNvSpPr txBox="1"/>
          <p:nvPr/>
        </p:nvSpPr>
        <p:spPr>
          <a:xfrm>
            <a:off x="4379976" y="5009083"/>
            <a:ext cx="6976872" cy="1345997"/>
          </a:xfrm>
          <a:prstGeom prst="rect">
            <a:avLst/>
          </a:prstGeom>
        </p:spPr>
        <p:txBody>
          <a:bodyPr vert="horz" lIns="91440" tIns="45720" rIns="91440" bIns="45720" rtlCol="0" anchor="ctr">
            <a:normAutofit/>
          </a:bodyPr>
          <a:lstStyle/>
          <a:p>
            <a:pPr>
              <a:lnSpc>
                <a:spcPct val="90000"/>
              </a:lnSpc>
              <a:spcAft>
                <a:spcPts val="600"/>
              </a:spcAft>
            </a:pPr>
            <a:r>
              <a:rPr lang="en-US" sz="2000" i="1" dirty="0">
                <a:solidFill>
                  <a:schemeClr val="bg1"/>
                </a:solidFill>
              </a:rPr>
              <a:t>Utilizing Information from Abuja's 2020 World Cancer Day Walk for Equity-Based Cancer Prevention Interventions</a:t>
            </a:r>
            <a:endParaRPr lang="en-US" sz="2000" dirty="0">
              <a:solidFill>
                <a:schemeClr val="bg1"/>
              </a:solidFill>
            </a:endParaRPr>
          </a:p>
        </p:txBody>
      </p:sp>
      <p:sp>
        <p:nvSpPr>
          <p:cNvPr id="5" name="TextBox 4">
            <a:extLst>
              <a:ext uri="{FF2B5EF4-FFF2-40B4-BE49-F238E27FC236}">
                <a16:creationId xmlns:a16="http://schemas.microsoft.com/office/drawing/2014/main" id="{CA141A1D-DDFA-4846-BF5B-279A68494546}"/>
              </a:ext>
            </a:extLst>
          </p:cNvPr>
          <p:cNvSpPr txBox="1"/>
          <p:nvPr/>
        </p:nvSpPr>
        <p:spPr>
          <a:xfrm>
            <a:off x="451945" y="502919"/>
            <a:ext cx="2564524" cy="3631763"/>
          </a:xfrm>
          <a:prstGeom prst="rect">
            <a:avLst/>
          </a:prstGeom>
          <a:solidFill>
            <a:schemeClr val="tx2">
              <a:alpha val="87000"/>
            </a:schemeClr>
          </a:solidFill>
          <a:ln>
            <a:solidFill>
              <a:schemeClr val="bg1">
                <a:lumMod val="50000"/>
                <a:lumOff val="50000"/>
              </a:schemeClr>
            </a:solidFill>
          </a:ln>
        </p:spPr>
        <p:txBody>
          <a:bodyPr wrap="square" rtlCol="0">
            <a:spAutoFit/>
          </a:bodyPr>
          <a:lstStyle/>
          <a:p>
            <a:pPr algn="just">
              <a:spcAft>
                <a:spcPts val="600"/>
              </a:spcAft>
            </a:pPr>
            <a:r>
              <a:rPr lang="en-US" sz="1000" dirty="0">
                <a:solidFill>
                  <a:schemeClr val="bg1">
                    <a:lumMod val="65000"/>
                    <a:lumOff val="35000"/>
                  </a:schemeClr>
                </a:solidFill>
              </a:rPr>
              <a:t>Runcie C.W. Chidebe¹, Leigh Leibel², </a:t>
            </a:r>
            <a:r>
              <a:rPr lang="en-US" sz="1000" dirty="0" err="1">
                <a:solidFill>
                  <a:schemeClr val="bg1">
                    <a:lumMod val="65000"/>
                    <a:lumOff val="35000"/>
                  </a:schemeClr>
                </a:solidFill>
              </a:rPr>
              <a:t>Duygu</a:t>
            </a:r>
            <a:r>
              <a:rPr lang="en-US" sz="1000" dirty="0">
                <a:solidFill>
                  <a:schemeClr val="bg1">
                    <a:lumMod val="65000"/>
                    <a:lumOff val="35000"/>
                  </a:schemeClr>
                </a:solidFill>
              </a:rPr>
              <a:t> </a:t>
            </a:r>
            <a:r>
              <a:rPr lang="en-US" sz="1000" dirty="0" err="1">
                <a:solidFill>
                  <a:schemeClr val="bg1">
                    <a:lumMod val="65000"/>
                    <a:lumOff val="35000"/>
                  </a:schemeClr>
                </a:solidFill>
              </a:rPr>
              <a:t>Altinok</a:t>
            </a:r>
            <a:r>
              <a:rPr lang="en-US" sz="1000" dirty="0">
                <a:solidFill>
                  <a:schemeClr val="bg1">
                    <a:lumMod val="65000"/>
                    <a:lumOff val="35000"/>
                  </a:schemeClr>
                </a:solidFill>
              </a:rPr>
              <a:t> Dindar³, </a:t>
            </a:r>
            <a:r>
              <a:rPr lang="en-US" sz="1000" dirty="0" err="1">
                <a:solidFill>
                  <a:schemeClr val="bg1">
                    <a:lumMod val="65000"/>
                    <a:lumOff val="35000"/>
                  </a:schemeClr>
                </a:solidFill>
              </a:rPr>
              <a:t>Batuhan</a:t>
            </a:r>
            <a:r>
              <a:rPr lang="en-US" sz="1000" dirty="0">
                <a:solidFill>
                  <a:schemeClr val="bg1">
                    <a:lumMod val="65000"/>
                    <a:lumOff val="35000"/>
                  </a:schemeClr>
                </a:solidFill>
              </a:rPr>
              <a:t> </a:t>
            </a:r>
            <a:r>
              <a:rPr lang="en-US" sz="1000" dirty="0" err="1">
                <a:solidFill>
                  <a:schemeClr val="bg1">
                    <a:lumMod val="65000"/>
                    <a:lumOff val="35000"/>
                  </a:schemeClr>
                </a:solidFill>
              </a:rPr>
              <a:t>Kisakol</a:t>
            </a:r>
            <a:r>
              <a:rPr lang="en-US" sz="1000" dirty="0">
                <a:solidFill>
                  <a:schemeClr val="bg1">
                    <a:lumMod val="65000"/>
                    <a:lumOff val="35000"/>
                  </a:schemeClr>
                </a:solidFill>
              </a:rPr>
              <a:t>⁴, </a:t>
            </a:r>
            <a:r>
              <a:rPr lang="en-US" sz="1000" dirty="0" err="1">
                <a:solidFill>
                  <a:schemeClr val="bg1">
                    <a:lumMod val="65000"/>
                    <a:lumOff val="35000"/>
                  </a:schemeClr>
                </a:solidFill>
              </a:rPr>
              <a:t>Aviane</a:t>
            </a:r>
            <a:r>
              <a:rPr lang="en-US" sz="1000" dirty="0">
                <a:solidFill>
                  <a:schemeClr val="bg1">
                    <a:lumMod val="65000"/>
                    <a:lumOff val="35000"/>
                  </a:schemeClr>
                </a:solidFill>
              </a:rPr>
              <a:t> Auguste⁵, Agha A. Agha⁶, </a:t>
            </a:r>
            <a:r>
              <a:rPr lang="en-US" sz="1000" dirty="0" err="1">
                <a:solidFill>
                  <a:schemeClr val="bg1">
                    <a:lumMod val="65000"/>
                    <a:lumOff val="35000"/>
                  </a:schemeClr>
                </a:solidFill>
              </a:rPr>
              <a:t>Chinonso</a:t>
            </a:r>
            <a:r>
              <a:rPr lang="en-US" sz="1000" dirty="0">
                <a:solidFill>
                  <a:schemeClr val="bg1">
                    <a:lumMod val="65000"/>
                    <a:lumOff val="35000"/>
                  </a:schemeClr>
                </a:solidFill>
              </a:rPr>
              <a:t> Ipiankama¹, Fabio Y. </a:t>
            </a:r>
            <a:r>
              <a:rPr lang="en-US" sz="1000" dirty="0" err="1">
                <a:solidFill>
                  <a:schemeClr val="bg1">
                    <a:lumMod val="65000"/>
                    <a:lumOff val="35000"/>
                  </a:schemeClr>
                </a:solidFill>
              </a:rPr>
              <a:t>Moraes</a:t>
            </a:r>
            <a:r>
              <a:rPr lang="en-US" sz="1000" dirty="0">
                <a:solidFill>
                  <a:schemeClr val="bg1">
                    <a:lumMod val="65000"/>
                    <a:lumOff val="35000"/>
                  </a:schemeClr>
                </a:solidFill>
              </a:rPr>
              <a:t>⁷, Emeka J. Nwagboso¹, Ashish </a:t>
            </a:r>
            <a:r>
              <a:rPr lang="en-US" sz="1000" dirty="0" err="1">
                <a:solidFill>
                  <a:schemeClr val="bg1">
                    <a:lumMod val="65000"/>
                    <a:lumOff val="35000"/>
                  </a:schemeClr>
                </a:solidFill>
              </a:rPr>
              <a:t>Strestha</a:t>
            </a:r>
            <a:r>
              <a:rPr lang="en-US" sz="1000" dirty="0">
                <a:solidFill>
                  <a:schemeClr val="bg1">
                    <a:lumMod val="65000"/>
                    <a:lumOff val="35000"/>
                  </a:schemeClr>
                </a:solidFill>
              </a:rPr>
              <a:t>⁸, </a:t>
            </a:r>
            <a:r>
              <a:rPr lang="en-US" sz="1000" dirty="0" err="1">
                <a:solidFill>
                  <a:schemeClr val="bg1">
                    <a:lumMod val="65000"/>
                    <a:lumOff val="35000"/>
                  </a:schemeClr>
                </a:solidFill>
              </a:rPr>
              <a:t>Tochukwu</a:t>
            </a:r>
            <a:r>
              <a:rPr lang="en-US" sz="1000" dirty="0">
                <a:solidFill>
                  <a:schemeClr val="bg1">
                    <a:lumMod val="65000"/>
                    <a:lumOff val="35000"/>
                  </a:schemeClr>
                </a:solidFill>
              </a:rPr>
              <a:t> </a:t>
            </a:r>
            <a:r>
              <a:rPr lang="en-US" sz="1000" dirty="0" err="1">
                <a:solidFill>
                  <a:schemeClr val="bg1">
                    <a:lumMod val="65000"/>
                    <a:lumOff val="35000"/>
                  </a:schemeClr>
                </a:solidFill>
              </a:rPr>
              <a:t>Orjiakor</a:t>
            </a:r>
            <a:r>
              <a:rPr lang="en-US" sz="1000" dirty="0">
                <a:solidFill>
                  <a:schemeClr val="bg1">
                    <a:lumMod val="65000"/>
                    <a:lumOff val="35000"/>
                  </a:schemeClr>
                </a:solidFill>
              </a:rPr>
              <a:t>⁶, Ifeoma Okoye⁶, </a:t>
            </a:r>
            <a:r>
              <a:rPr lang="en-US" sz="1000" dirty="0" err="1">
                <a:solidFill>
                  <a:schemeClr val="bg1">
                    <a:lumMod val="65000"/>
                    <a:lumOff val="35000"/>
                  </a:schemeClr>
                </a:solidFill>
              </a:rPr>
              <a:t>Darlingtina</a:t>
            </a:r>
            <a:r>
              <a:rPr lang="en-US" sz="1000" dirty="0">
                <a:solidFill>
                  <a:schemeClr val="bg1">
                    <a:lumMod val="65000"/>
                    <a:lumOff val="35000"/>
                  </a:schemeClr>
                </a:solidFill>
              </a:rPr>
              <a:t> </a:t>
            </a:r>
            <a:r>
              <a:rPr lang="en-US" sz="1000" dirty="0" err="1">
                <a:solidFill>
                  <a:schemeClr val="bg1">
                    <a:lumMod val="65000"/>
                    <a:lumOff val="35000"/>
                  </a:schemeClr>
                </a:solidFill>
              </a:rPr>
              <a:t>Esiaka</a:t>
            </a:r>
            <a:r>
              <a:rPr lang="en-US" sz="1000" dirty="0">
                <a:solidFill>
                  <a:schemeClr val="bg1">
                    <a:lumMod val="65000"/>
                    <a:lumOff val="35000"/>
                  </a:schemeClr>
                </a:solidFill>
              </a:rPr>
              <a:t> ⁹</a:t>
            </a:r>
          </a:p>
          <a:p>
            <a:pPr algn="just">
              <a:spcAft>
                <a:spcPts val="600"/>
              </a:spcAft>
            </a:pPr>
            <a:endParaRPr lang="en-US" sz="1000" dirty="0">
              <a:solidFill>
                <a:schemeClr val="bg1">
                  <a:lumMod val="65000"/>
                  <a:lumOff val="35000"/>
                </a:schemeClr>
              </a:solidFill>
            </a:endParaRPr>
          </a:p>
          <a:p>
            <a:pPr algn="just">
              <a:spcAft>
                <a:spcPts val="600"/>
              </a:spcAft>
            </a:pPr>
            <a:r>
              <a:rPr lang="en-US" sz="1000" dirty="0">
                <a:solidFill>
                  <a:schemeClr val="bg1">
                    <a:lumMod val="65000"/>
                    <a:lumOff val="35000"/>
                  </a:schemeClr>
                </a:solidFill>
              </a:rPr>
              <a:t>¹Project PINK BLUE, Health and Psychological Trust Center, Abuja, Nigeria; ²Columbia University Irving Medical Center, NY, NY, United States; ³OSHU Knight Cancer Institute, Cancer Early Detection Advanced Research Center (CEDAR), Portland, Oregon, United States; ⁴Istanbul </a:t>
            </a:r>
            <a:r>
              <a:rPr lang="en-US" sz="1000" dirty="0" err="1">
                <a:solidFill>
                  <a:schemeClr val="bg1">
                    <a:lumMod val="65000"/>
                    <a:lumOff val="35000"/>
                  </a:schemeClr>
                </a:solidFill>
              </a:rPr>
              <a:t>Sehir</a:t>
            </a:r>
            <a:r>
              <a:rPr lang="en-US" sz="1000" dirty="0">
                <a:solidFill>
                  <a:schemeClr val="bg1">
                    <a:lumMod val="65000"/>
                    <a:lumOff val="35000"/>
                  </a:schemeClr>
                </a:solidFill>
              </a:rPr>
              <a:t> University, Computer Science and Engineering Department, Istanbul, Turkey; ⁵</a:t>
            </a:r>
            <a:r>
              <a:rPr lang="en-GB" sz="1000" dirty="0">
                <a:solidFill>
                  <a:schemeClr val="bg1">
                    <a:lumMod val="65000"/>
                    <a:lumOff val="35000"/>
                  </a:schemeClr>
                </a:solidFill>
              </a:rPr>
              <a:t>Vaughn A. Lewis Institute for Research and Innovation (VALIRI), Castries, Saint Lucia; </a:t>
            </a:r>
            <a:r>
              <a:rPr lang="en-US" sz="1000" dirty="0">
                <a:solidFill>
                  <a:schemeClr val="bg1">
                    <a:lumMod val="65000"/>
                    <a:lumOff val="35000"/>
                  </a:schemeClr>
                </a:solidFill>
              </a:rPr>
              <a:t>⁶University of Nigeria, Nsukka, Enugu, Nigeria; ⁷Queen’s University, Ontario, Canada; ⁸BP Koirala Institute of Health Sciences, Dharan, Nepal; ⁹Union College, Schenectady, NY, United States</a:t>
            </a:r>
          </a:p>
        </p:txBody>
      </p:sp>
      <p:pic>
        <p:nvPicPr>
          <p:cNvPr id="6" name="Audio 5">
            <a:hlinkClick r:id="" action="ppaction://media"/>
            <a:extLst>
              <a:ext uri="{FF2B5EF4-FFF2-40B4-BE49-F238E27FC236}">
                <a16:creationId xmlns:a16="http://schemas.microsoft.com/office/drawing/2014/main" id="{DF235D32-1737-1543-B2C5-DBCDDAC61CE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9607514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36541"/>
    </mc:Choice>
    <mc:Fallback>
      <p:transition spd="slow" advTm="365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C1A2AD-6E16-E047-90F0-C8D465AF81FE}"/>
              </a:ext>
            </a:extLst>
          </p:cNvPr>
          <p:cNvSpPr>
            <a:spLocks noGrp="1"/>
          </p:cNvSpPr>
          <p:nvPr>
            <p:ph idx="1"/>
          </p:nvPr>
        </p:nvSpPr>
        <p:spPr>
          <a:xfrm>
            <a:off x="613955" y="600891"/>
            <a:ext cx="10739846" cy="5328271"/>
          </a:xfrm>
        </p:spPr>
        <p:txBody>
          <a:bodyPr>
            <a:normAutofit/>
          </a:bodyPr>
          <a:lstStyle/>
          <a:p>
            <a:pPr marL="0" indent="0">
              <a:buNone/>
            </a:pPr>
            <a:endParaRPr lang="en-US" sz="1700" b="1" dirty="0"/>
          </a:p>
          <a:p>
            <a:pPr marL="0" indent="0" algn="just">
              <a:buNone/>
            </a:pPr>
            <a:r>
              <a:rPr lang="en-US" sz="2000" b="1" dirty="0"/>
              <a:t>Background: </a:t>
            </a:r>
          </a:p>
          <a:p>
            <a:pPr marL="0" indent="0" algn="just">
              <a:buNone/>
            </a:pPr>
            <a:r>
              <a:rPr lang="en-US" sz="2000" dirty="0"/>
              <a:t>The annual World Cancer Day Walk (WCDW) in Abuja, Nigeria is an exciting grass roots event where thousands of Africans storm the streets to create cancer awareness using the theme #</a:t>
            </a:r>
            <a:r>
              <a:rPr lang="en-US" sz="2000" dirty="0" err="1"/>
              <a:t>ChokeCancer</a:t>
            </a:r>
            <a:r>
              <a:rPr lang="en-US" sz="2000" dirty="0"/>
              <a:t>. The day is an important tool for promoting public awareness of cancer risk factors, preventative lifestyle strategies, and importance of early screening as critical elements of prevention and control. Free screening for breast, cervical, and prostate cancer is provided to all who want it. The event is successful in promoting a change of attitude toward cancer, however, the effectiveness of the WCDW in attracting the most vulnerable populations has not been studied. </a:t>
            </a:r>
          </a:p>
          <a:p>
            <a:pPr marL="0" indent="0" algn="just">
              <a:buNone/>
            </a:pPr>
            <a:endParaRPr lang="en-US" sz="2000" b="1" dirty="0"/>
          </a:p>
          <a:p>
            <a:pPr marL="0" indent="0" algn="just">
              <a:buNone/>
            </a:pPr>
            <a:r>
              <a:rPr lang="en-US" sz="2000" b="1" dirty="0"/>
              <a:t>Aim: </a:t>
            </a:r>
          </a:p>
          <a:p>
            <a:pPr marL="0" indent="0" algn="just">
              <a:buNone/>
            </a:pPr>
            <a:r>
              <a:rPr lang="en-US" sz="2000" dirty="0"/>
              <a:t>To determine the social-demographic characteristics of WCDW participants to evaluate the impact of outreach campaigns.</a:t>
            </a:r>
            <a:r>
              <a:rPr lang="en-US" sz="2000" dirty="0">
                <a:effectLst/>
              </a:rPr>
              <a:t> </a:t>
            </a:r>
            <a:endParaRPr lang="en-US" sz="2000" dirty="0"/>
          </a:p>
        </p:txBody>
      </p:sp>
      <p:pic>
        <p:nvPicPr>
          <p:cNvPr id="4" name="Audio 3">
            <a:hlinkClick r:id="" action="ppaction://media"/>
            <a:extLst>
              <a:ext uri="{FF2B5EF4-FFF2-40B4-BE49-F238E27FC236}">
                <a16:creationId xmlns:a16="http://schemas.microsoft.com/office/drawing/2014/main" id="{6645A6F6-04B2-C14A-AE41-92606A1C85E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024993598"/>
      </p:ext>
    </p:extLst>
  </p:cSld>
  <p:clrMapOvr>
    <a:masterClrMapping/>
  </p:clrMapOvr>
  <mc:AlternateContent xmlns:mc="http://schemas.openxmlformats.org/markup-compatibility/2006">
    <mc:Choice xmlns:p14="http://schemas.microsoft.com/office/powerpoint/2010/main" Requires="p14">
      <p:transition spd="slow" p14:dur="2000" advTm="67547"/>
    </mc:Choice>
    <mc:Fallback>
      <p:transition spd="slow" advTm="675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F4F886-6681-8242-8E08-9AFBF7551DAD}"/>
              </a:ext>
            </a:extLst>
          </p:cNvPr>
          <p:cNvSpPr>
            <a:spLocks noGrp="1"/>
          </p:cNvSpPr>
          <p:nvPr>
            <p:ph idx="1"/>
          </p:nvPr>
        </p:nvSpPr>
        <p:spPr>
          <a:xfrm>
            <a:off x="627017" y="509451"/>
            <a:ext cx="10726783" cy="5419711"/>
          </a:xfrm>
        </p:spPr>
        <p:txBody>
          <a:bodyPr>
            <a:normAutofit lnSpcReduction="10000"/>
          </a:bodyPr>
          <a:lstStyle/>
          <a:p>
            <a:pPr marL="0" indent="0">
              <a:buNone/>
            </a:pPr>
            <a:endParaRPr lang="en-US" sz="1100" b="1" dirty="0"/>
          </a:p>
          <a:p>
            <a:pPr marL="0" indent="0">
              <a:buNone/>
            </a:pPr>
            <a:r>
              <a:rPr lang="en-US" sz="2000" b="1" dirty="0"/>
              <a:t>Methodology: </a:t>
            </a:r>
          </a:p>
          <a:p>
            <a:pPr marL="0" indent="0">
              <a:buNone/>
            </a:pPr>
            <a:r>
              <a:rPr lang="en-US" sz="2000" dirty="0"/>
              <a:t>Approximately 2,000 Nigerians attended Abuja World Cancer Day Walk on February 1, 2020. Trained research assistants recruited participants to complete a one-sheet questionnaire that assessed basic demographic, social, and lifestyle information. Participants gave informed consent. 237 (11%) participants, aged 18-68 years voluntarily completed survey. </a:t>
            </a:r>
            <a:r>
              <a:rPr lang="en-US" sz="2000" i="1" dirty="0" err="1"/>
              <a:t>ClinicalTrials</a:t>
            </a:r>
            <a:r>
              <a:rPr lang="en-US" sz="2000" i="1" dirty="0"/>
              <a:t> #NCT04248881.</a:t>
            </a:r>
          </a:p>
          <a:p>
            <a:pPr marL="0" indent="0">
              <a:buNone/>
            </a:pPr>
            <a:endParaRPr lang="en-US" sz="2000" dirty="0"/>
          </a:p>
          <a:p>
            <a:pPr marL="0" indent="0">
              <a:buNone/>
            </a:pPr>
            <a:r>
              <a:rPr lang="en-US" sz="2000" b="1" dirty="0"/>
              <a:t>Results: </a:t>
            </a:r>
          </a:p>
          <a:p>
            <a:pPr lvl="1">
              <a:buFont typeface=".Apple Color Emoji UI"/>
              <a:buChar char="💫"/>
            </a:pPr>
            <a:r>
              <a:rPr lang="en-US" sz="2000" dirty="0"/>
              <a:t> The mean age for participants was 28; SD 7.71. </a:t>
            </a:r>
          </a:p>
          <a:p>
            <a:pPr lvl="1">
              <a:buFont typeface=".Apple Color Emoji UI"/>
              <a:buChar char="💫"/>
            </a:pPr>
            <a:r>
              <a:rPr lang="en-US" sz="2000" dirty="0"/>
              <a:t> Sixty-eight percent were women. </a:t>
            </a:r>
          </a:p>
          <a:p>
            <a:pPr lvl="1">
              <a:buFont typeface=".Apple Color Emoji UI"/>
              <a:buChar char="💫"/>
            </a:pPr>
            <a:r>
              <a:rPr lang="en-US" sz="2000" dirty="0"/>
              <a:t> Eighty-seven percent had at least an undergraduate education. </a:t>
            </a:r>
          </a:p>
          <a:p>
            <a:pPr lvl="1">
              <a:buFont typeface=".Apple Color Emoji UI"/>
              <a:buChar char="💫"/>
            </a:pPr>
            <a:r>
              <a:rPr lang="en-US" sz="2000" dirty="0"/>
              <a:t> Of the 237 participants, 65% reported that they attended to obtain cancer screening. </a:t>
            </a:r>
          </a:p>
          <a:p>
            <a:pPr lvl="1">
              <a:buFont typeface=".Apple Color Emoji UI"/>
              <a:buChar char="💫"/>
            </a:pPr>
            <a:r>
              <a:rPr lang="en-US" sz="2000" dirty="0"/>
              <a:t> More than 50% reported they had no health insurance. </a:t>
            </a:r>
          </a:p>
          <a:p>
            <a:pPr lvl="1">
              <a:buFont typeface=".Apple Color Emoji UI"/>
              <a:buChar char="💫"/>
            </a:pPr>
            <a:r>
              <a:rPr lang="en-US" sz="2000" dirty="0"/>
              <a:t> Of those insured, more had National Health Insurance Scheme (NHIS) than private insurance. </a:t>
            </a:r>
          </a:p>
          <a:p>
            <a:pPr lvl="1">
              <a:buFont typeface=".Apple Color Emoji UI"/>
              <a:buChar char="💫"/>
            </a:pPr>
            <a:r>
              <a:rPr lang="en-US" sz="2000" dirty="0"/>
              <a:t> The average body mass index (BMI) was between 24-28; BMI was highest among the mid-20 age group. </a:t>
            </a:r>
          </a:p>
          <a:p>
            <a:pPr lvl="1">
              <a:buFont typeface=".Apple Color Emoji UI"/>
              <a:buChar char="💫"/>
            </a:pPr>
            <a:r>
              <a:rPr lang="en-US" sz="2000" dirty="0"/>
              <a:t> Lifestyle data revealed more men than women were concerned with their health; those with health worries were more likely to have had cancer screening at the event. </a:t>
            </a:r>
          </a:p>
          <a:p>
            <a:endParaRPr lang="en-US" sz="1100" dirty="0"/>
          </a:p>
          <a:p>
            <a:endParaRPr lang="en-US" sz="1100" dirty="0"/>
          </a:p>
        </p:txBody>
      </p:sp>
      <p:pic>
        <p:nvPicPr>
          <p:cNvPr id="4" name="Audio 3">
            <a:hlinkClick r:id="" action="ppaction://media"/>
            <a:extLst>
              <a:ext uri="{FF2B5EF4-FFF2-40B4-BE49-F238E27FC236}">
                <a16:creationId xmlns:a16="http://schemas.microsoft.com/office/drawing/2014/main" id="{EBF565F1-FF3B-DC4E-BC51-9CB70C0060D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336271457"/>
      </p:ext>
    </p:extLst>
  </p:cSld>
  <p:clrMapOvr>
    <a:masterClrMapping/>
  </p:clrMapOvr>
  <mc:AlternateContent xmlns:mc="http://schemas.openxmlformats.org/markup-compatibility/2006">
    <mc:Choice xmlns:p14="http://schemas.microsoft.com/office/powerpoint/2010/main" Requires="p14">
      <p:transition spd="slow" p14:dur="2000" advTm="103537"/>
    </mc:Choice>
    <mc:Fallback>
      <p:transition spd="slow" advTm="1035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E8C7DD-99DC-F644-9EF0-C0FB1401F751}"/>
              </a:ext>
            </a:extLst>
          </p:cNvPr>
          <p:cNvSpPr>
            <a:spLocks noGrp="1"/>
          </p:cNvSpPr>
          <p:nvPr>
            <p:ph idx="1"/>
          </p:nvPr>
        </p:nvSpPr>
        <p:spPr>
          <a:xfrm>
            <a:off x="613953" y="901337"/>
            <a:ext cx="10985864" cy="5316583"/>
          </a:xfrm>
        </p:spPr>
        <p:txBody>
          <a:bodyPr>
            <a:normAutofit/>
          </a:bodyPr>
          <a:lstStyle/>
          <a:p>
            <a:pPr marL="0" indent="0">
              <a:buNone/>
            </a:pPr>
            <a:r>
              <a:rPr lang="en-US" sz="2000" b="1" dirty="0"/>
              <a:t>Analysis: </a:t>
            </a:r>
          </a:p>
          <a:p>
            <a:pPr algn="just">
              <a:buFont typeface=".Apple Color Emoji UI"/>
              <a:buChar char="💫"/>
            </a:pPr>
            <a:r>
              <a:rPr lang="en-US" sz="2000" dirty="0"/>
              <a:t> Data revealed participants are predominately associated with a lower risk of developing cancer. They have higher levels of knowledge about cancer and lifestyle/health-related behaviors beneficial for early detection and prevention. </a:t>
            </a:r>
          </a:p>
          <a:p>
            <a:pPr algn="just">
              <a:buFont typeface=".Apple Color Emoji UI"/>
              <a:buChar char="💫"/>
            </a:pPr>
            <a:r>
              <a:rPr lang="en-US" sz="2000" dirty="0"/>
              <a:t> World Cancer Day Walk is a great avenue for cancer awareness and lifestyle prevention interventions yet there is an urgent need to evaluate efficacy of current outreach to target underserved members of Nigerian population; those with lower levels of education, unemployed, lower income, and without insurance. </a:t>
            </a:r>
          </a:p>
          <a:p>
            <a:pPr marL="0" indent="0" algn="just">
              <a:buNone/>
            </a:pPr>
            <a:r>
              <a:rPr lang="en-US" sz="2000" b="1" dirty="0"/>
              <a:t>Conclusions:</a:t>
            </a:r>
            <a:r>
              <a:rPr lang="en-US" sz="2000" dirty="0"/>
              <a:t> </a:t>
            </a:r>
          </a:p>
          <a:p>
            <a:pPr algn="just">
              <a:buFont typeface=".Apple Color Emoji UI"/>
              <a:buChar char="💫"/>
            </a:pPr>
            <a:r>
              <a:rPr lang="en-US" sz="2000" dirty="0"/>
              <a:t> Attendees are younger people of higher socioeconomic status with lifestyle practices that could reduce cancer risk. We must elaborate better strategies to reach populations at greater risk and encourage them to attend future events to have more impactful lifestyle/prevention outcomes. Lower middle-income countries (LMICs) may replicate this successful and sustainable model to engage their populations and advocate for national and global health priority.  </a:t>
            </a:r>
          </a:p>
          <a:p>
            <a:pPr algn="just">
              <a:buFont typeface=".Apple Color Emoji UI"/>
              <a:buChar char="💫"/>
            </a:pPr>
            <a:endParaRPr lang="en-US" sz="2000" dirty="0"/>
          </a:p>
          <a:p>
            <a:pPr>
              <a:buFont typeface=".Apple Color Emoji UI"/>
              <a:buChar char="💫"/>
            </a:pPr>
            <a:r>
              <a:rPr lang="en-US" sz="1500" dirty="0"/>
              <a:t>Corresponding Author: Leigh Leibel, LL3125@cumc.columbia.edu</a:t>
            </a:r>
          </a:p>
          <a:p>
            <a:pPr>
              <a:buFont typeface=".Apple Color Emoji UI"/>
              <a:buChar char="💫"/>
            </a:pPr>
            <a:endParaRPr lang="en-US" sz="1500" dirty="0"/>
          </a:p>
          <a:p>
            <a:pPr>
              <a:buFont typeface=".Apple Color Emoji UI"/>
              <a:buChar char="💫"/>
            </a:pPr>
            <a:endParaRPr lang="en-US" sz="1500" dirty="0"/>
          </a:p>
          <a:p>
            <a:pPr>
              <a:buFont typeface=".Apple Color Emoji UI"/>
              <a:buChar char="💫"/>
            </a:pPr>
            <a:endParaRPr lang="en-US" sz="1500" dirty="0"/>
          </a:p>
          <a:p>
            <a:pPr>
              <a:buFont typeface=".Apple Color Emoji UI"/>
              <a:buChar char="💫"/>
            </a:pPr>
            <a:endParaRPr lang="en-US" sz="1500" dirty="0"/>
          </a:p>
          <a:p>
            <a:pPr>
              <a:buFont typeface="Wingdings" pitchFamily="2" charset="2"/>
              <a:buChar char="Ø"/>
            </a:pPr>
            <a:endParaRPr lang="en-US" sz="1500" dirty="0"/>
          </a:p>
          <a:p>
            <a:pPr marL="0" indent="0">
              <a:buNone/>
            </a:pPr>
            <a:endParaRPr lang="en-US" sz="1500" dirty="0"/>
          </a:p>
          <a:p>
            <a:pPr marL="0" indent="0">
              <a:buNone/>
            </a:pPr>
            <a:endParaRPr lang="en-US" sz="1500" dirty="0"/>
          </a:p>
        </p:txBody>
      </p:sp>
      <p:pic>
        <p:nvPicPr>
          <p:cNvPr id="4" name="Audio 3">
            <a:hlinkClick r:id="" action="ppaction://media"/>
            <a:extLst>
              <a:ext uri="{FF2B5EF4-FFF2-40B4-BE49-F238E27FC236}">
                <a16:creationId xmlns:a16="http://schemas.microsoft.com/office/drawing/2014/main" id="{7F53E94C-F025-F642-AF3B-17D219A6662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188419658"/>
      </p:ext>
    </p:extLst>
  </p:cSld>
  <p:clrMapOvr>
    <a:masterClrMapping/>
  </p:clrMapOvr>
  <mc:AlternateContent xmlns:mc="http://schemas.openxmlformats.org/markup-compatibility/2006">
    <mc:Choice xmlns:p14="http://schemas.microsoft.com/office/powerpoint/2010/main" Requires="p14">
      <p:transition spd="slow" p14:dur="2000" advTm="88168"/>
    </mc:Choice>
    <mc:Fallback>
      <p:transition spd="slow" advTm="881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702</Words>
  <Application>Microsoft Macintosh PowerPoint</Application>
  <PresentationFormat>Widescreen</PresentationFormat>
  <Paragraphs>37</Paragraphs>
  <Slides>4</Slides>
  <Notes>1</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.Apple Color Emoji UI</vt:lpstr>
      <vt:lpstr>Arial</vt:lpstr>
      <vt:lpstr>Calibri</vt:lpstr>
      <vt:lpstr>Calibri Light</vt:lpstr>
      <vt:lpstr>Wingdings</vt:lpstr>
      <vt:lpstr>Office Theme</vt:lpstr>
      <vt:lpstr>Step up to Health, Nigeria!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up to Health, Nigeria!</dc:title>
  <dc:creator>Leibel, Leigh</dc:creator>
  <cp:lastModifiedBy>Leibel, Leigh</cp:lastModifiedBy>
  <cp:revision>11</cp:revision>
  <cp:lastPrinted>2020-09-29T15:16:19Z</cp:lastPrinted>
  <dcterms:created xsi:type="dcterms:W3CDTF">2020-09-29T15:03:54Z</dcterms:created>
  <dcterms:modified xsi:type="dcterms:W3CDTF">2020-09-30T21:10:02Z</dcterms:modified>
</cp:coreProperties>
</file>