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 b="1" dirty="0">
                <a:effectLst/>
              </a:rPr>
              <a:t>Number of MTT </a:t>
            </a:r>
            <a:r>
              <a:rPr lang="en-US" sz="1400" b="1" dirty="0" smtClean="0">
                <a:effectLst/>
              </a:rPr>
              <a:t>according </a:t>
            </a:r>
            <a:r>
              <a:rPr lang="en-US" sz="1400" b="1" dirty="0">
                <a:effectLst/>
              </a:rPr>
              <a:t>to</a:t>
            </a:r>
            <a:r>
              <a:rPr lang="en-US" sz="1400" b="1" baseline="0" dirty="0">
                <a:effectLst/>
              </a:rPr>
              <a:t> </a:t>
            </a:r>
            <a:r>
              <a:rPr lang="en-US" sz="1400" b="1" baseline="0" dirty="0" smtClean="0">
                <a:effectLst/>
              </a:rPr>
              <a:t>diagnosis</a:t>
            </a:r>
          </a:p>
          <a:p>
            <a:pPr>
              <a:defRPr sz="1400"/>
            </a:pPr>
            <a:r>
              <a:rPr lang="en-US" sz="1400" b="1" baseline="0" dirty="0" smtClean="0">
                <a:effectLst/>
              </a:rPr>
              <a:t> </a:t>
            </a:r>
            <a:r>
              <a:rPr lang="en-US" sz="1400" b="1" i="0" u="none" strike="noStrike" baseline="0" dirty="0" smtClean="0">
                <a:effectLst/>
              </a:rPr>
              <a:t>(2010 vs 2019) </a:t>
            </a:r>
            <a:endParaRPr lang="es-AR" sz="1400" dirty="0">
              <a:effectLst/>
            </a:endParaRPr>
          </a:p>
        </c:rich>
      </c:tx>
      <c:layout>
        <c:manualLayout>
          <c:xMode val="edge"/>
          <c:yMode val="edge"/>
          <c:x val="0.15898950131233597"/>
          <c:y val="2.7777641076115484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2010</c:v>
          </c:tx>
          <c:invertIfNegative val="0"/>
          <c:cat>
            <c:strRef>
              <c:f>Hoja1!$C$4:$C$9</c:f>
              <c:strCache>
                <c:ptCount val="6"/>
                <c:pt idx="0">
                  <c:v>AML</c:v>
                </c:pt>
                <c:pt idx="1">
                  <c:v>HD</c:v>
                </c:pt>
                <c:pt idx="2">
                  <c:v>NHL</c:v>
                </c:pt>
                <c:pt idx="3">
                  <c:v>ALL</c:v>
                </c:pt>
                <c:pt idx="4">
                  <c:v>MM</c:v>
                </c:pt>
                <c:pt idx="5">
                  <c:v>Others</c:v>
                </c:pt>
              </c:strCache>
            </c:strRef>
          </c:cat>
          <c:val>
            <c:numRef>
              <c:f>Hoja1!$D$4:$D$9</c:f>
              <c:numCache>
                <c:formatCode>General</c:formatCode>
                <c:ptCount val="6"/>
                <c:pt idx="0">
                  <c:v>61</c:v>
                </c:pt>
                <c:pt idx="1">
                  <c:v>53</c:v>
                </c:pt>
                <c:pt idx="2">
                  <c:v>5</c:v>
                </c:pt>
                <c:pt idx="3">
                  <c:v>6</c:v>
                </c:pt>
                <c:pt idx="4">
                  <c:v>1</c:v>
                </c:pt>
                <c:pt idx="5">
                  <c:v>7</c:v>
                </c:pt>
              </c:numCache>
            </c:numRef>
          </c:val>
        </c:ser>
        <c:ser>
          <c:idx val="2"/>
          <c:order val="1"/>
          <c:tx>
            <c:v>2019</c:v>
          </c:tx>
          <c:invertIfNegative val="0"/>
          <c:cat>
            <c:strRef>
              <c:f>Hoja1!$C$4:$C$9</c:f>
              <c:strCache>
                <c:ptCount val="6"/>
                <c:pt idx="0">
                  <c:v>AML</c:v>
                </c:pt>
                <c:pt idx="1">
                  <c:v>HD</c:v>
                </c:pt>
                <c:pt idx="2">
                  <c:v>NHL</c:v>
                </c:pt>
                <c:pt idx="3">
                  <c:v>ALL</c:v>
                </c:pt>
                <c:pt idx="4">
                  <c:v>MM</c:v>
                </c:pt>
                <c:pt idx="5">
                  <c:v>Others</c:v>
                </c:pt>
              </c:strCache>
            </c:strRef>
          </c:cat>
          <c:val>
            <c:numRef>
              <c:f>Hoja1!$F$4:$F$9</c:f>
              <c:numCache>
                <c:formatCode>General</c:formatCode>
                <c:ptCount val="6"/>
                <c:pt idx="0">
                  <c:v>118</c:v>
                </c:pt>
                <c:pt idx="1">
                  <c:v>20</c:v>
                </c:pt>
                <c:pt idx="2">
                  <c:v>58</c:v>
                </c:pt>
                <c:pt idx="3">
                  <c:v>148</c:v>
                </c:pt>
                <c:pt idx="4">
                  <c:v>54</c:v>
                </c:pt>
                <c:pt idx="5">
                  <c:v>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912576"/>
        <c:axId val="152788992"/>
      </c:barChart>
      <c:catAx>
        <c:axId val="147912576"/>
        <c:scaling>
          <c:orientation val="minMax"/>
        </c:scaling>
        <c:delete val="0"/>
        <c:axPos val="b"/>
        <c:majorTickMark val="none"/>
        <c:minorTickMark val="none"/>
        <c:tickLblPos val="nextTo"/>
        <c:crossAx val="152788992"/>
        <c:crosses val="autoZero"/>
        <c:auto val="1"/>
        <c:lblAlgn val="ctr"/>
        <c:lblOffset val="100"/>
        <c:noMultiLvlLbl val="0"/>
      </c:catAx>
      <c:valAx>
        <c:axId val="1527889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479125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s-AR" sz="1400" dirty="0" err="1"/>
              <a:t>Number</a:t>
            </a:r>
            <a:r>
              <a:rPr lang="es-AR" sz="1400" dirty="0"/>
              <a:t> of MTT </a:t>
            </a:r>
            <a:r>
              <a:rPr lang="es-AR" sz="1400" baseline="0" dirty="0" err="1" smtClean="0"/>
              <a:t>according</a:t>
            </a:r>
            <a:r>
              <a:rPr lang="es-AR" sz="1400" baseline="0" dirty="0" smtClean="0"/>
              <a:t> </a:t>
            </a:r>
            <a:r>
              <a:rPr lang="es-AR" sz="1400" baseline="0" dirty="0"/>
              <a:t>to </a:t>
            </a:r>
            <a:r>
              <a:rPr lang="es-AR" sz="1400" baseline="0" dirty="0" err="1" smtClean="0"/>
              <a:t>treatment</a:t>
            </a:r>
            <a:r>
              <a:rPr lang="es-AR" sz="1400" baseline="0" dirty="0" smtClean="0"/>
              <a:t> </a:t>
            </a:r>
            <a:r>
              <a:rPr lang="es-AR" sz="1400" b="1" i="0" u="none" strike="noStrike" baseline="0" dirty="0" smtClean="0">
                <a:effectLst/>
              </a:rPr>
              <a:t>(2010 vs 2019)</a:t>
            </a:r>
            <a:endParaRPr lang="es-AR" sz="14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Chemotherapy</c:v>
          </c:tx>
          <c:invertIfNegative val="0"/>
          <c:cat>
            <c:numRef>
              <c:f>Hoja1!$C$12:$C$13</c:f>
              <c:numCache>
                <c:formatCode>General</c:formatCode>
                <c:ptCount val="2"/>
                <c:pt idx="0">
                  <c:v>2010</c:v>
                </c:pt>
                <c:pt idx="1">
                  <c:v>2019</c:v>
                </c:pt>
              </c:numCache>
            </c:numRef>
          </c:cat>
          <c:val>
            <c:numRef>
              <c:f>Hoja1!$D$12:$D$13</c:f>
              <c:numCache>
                <c:formatCode>General</c:formatCode>
                <c:ptCount val="2"/>
                <c:pt idx="0">
                  <c:v>97</c:v>
                </c:pt>
                <c:pt idx="1">
                  <c:v>263</c:v>
                </c:pt>
              </c:numCache>
            </c:numRef>
          </c:val>
        </c:ser>
        <c:ser>
          <c:idx val="1"/>
          <c:order val="1"/>
          <c:invertIfNegative val="0"/>
          <c:cat>
            <c:numRef>
              <c:f>Hoja1!$C$12:$C$13</c:f>
              <c:numCache>
                <c:formatCode>General</c:formatCode>
                <c:ptCount val="2"/>
                <c:pt idx="0">
                  <c:v>2010</c:v>
                </c:pt>
                <c:pt idx="1">
                  <c:v>2019</c:v>
                </c:pt>
              </c:numCache>
            </c:numRef>
          </c:cat>
          <c:val>
            <c:numRef>
              <c:f>Hoja1!$E$12:$E$13</c:f>
              <c:numCache>
                <c:formatCode>0%</c:formatCode>
                <c:ptCount val="2"/>
                <c:pt idx="0">
                  <c:v>0.71</c:v>
                </c:pt>
                <c:pt idx="1">
                  <c:v>0.28999999999999998</c:v>
                </c:pt>
              </c:numCache>
            </c:numRef>
          </c:val>
        </c:ser>
        <c:ser>
          <c:idx val="2"/>
          <c:order val="2"/>
          <c:tx>
            <c:v>Transplant</c:v>
          </c:tx>
          <c:invertIfNegative val="0"/>
          <c:cat>
            <c:numRef>
              <c:f>Hoja1!$C$12:$C$13</c:f>
              <c:numCache>
                <c:formatCode>General</c:formatCode>
                <c:ptCount val="2"/>
                <c:pt idx="0">
                  <c:v>2010</c:v>
                </c:pt>
                <c:pt idx="1">
                  <c:v>2019</c:v>
                </c:pt>
              </c:numCache>
            </c:numRef>
          </c:cat>
          <c:val>
            <c:numRef>
              <c:f>Hoja1!$F$12:$F$13</c:f>
              <c:numCache>
                <c:formatCode>General</c:formatCode>
                <c:ptCount val="2"/>
                <c:pt idx="0">
                  <c:v>40</c:v>
                </c:pt>
                <c:pt idx="1">
                  <c:v>182</c:v>
                </c:pt>
              </c:numCache>
            </c:numRef>
          </c:val>
        </c:ser>
        <c:ser>
          <c:idx val="3"/>
          <c:order val="3"/>
          <c:invertIfNegative val="0"/>
          <c:cat>
            <c:numRef>
              <c:f>Hoja1!$C$12:$C$13</c:f>
              <c:numCache>
                <c:formatCode>General</c:formatCode>
                <c:ptCount val="2"/>
                <c:pt idx="0">
                  <c:v>2010</c:v>
                </c:pt>
                <c:pt idx="1">
                  <c:v>2019</c:v>
                </c:pt>
              </c:numCache>
            </c:numRef>
          </c:cat>
          <c:val>
            <c:numRef>
              <c:f>Hoja1!$G$12:$G$13</c:f>
              <c:numCache>
                <c:formatCode>0%</c:formatCode>
                <c:ptCount val="2"/>
                <c:pt idx="0">
                  <c:v>0.59</c:v>
                </c:pt>
                <c:pt idx="1">
                  <c:v>0.41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494400"/>
        <c:axId val="127553536"/>
      </c:barChart>
      <c:catAx>
        <c:axId val="127494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27553536"/>
        <c:crosses val="autoZero"/>
        <c:auto val="1"/>
        <c:lblAlgn val="ctr"/>
        <c:lblOffset val="100"/>
        <c:noMultiLvlLbl val="0"/>
      </c:catAx>
      <c:valAx>
        <c:axId val="1275535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27494400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3"/>
        <c:delete val="1"/>
      </c:legendEntry>
      <c:layout/>
      <c:overlay val="0"/>
      <c:txPr>
        <a:bodyPr/>
        <a:lstStyle/>
        <a:p>
          <a:pPr>
            <a:defRPr sz="1100"/>
          </a:pPr>
          <a:endParaRPr lang="es-AR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 dirty="0"/>
              <a:t>Number of  </a:t>
            </a:r>
            <a:r>
              <a:rPr lang="en-US" sz="1400" dirty="0" smtClean="0"/>
              <a:t>annual MTT (2010</a:t>
            </a:r>
            <a:r>
              <a:rPr lang="en-US" sz="1400" baseline="0" dirty="0" smtClean="0"/>
              <a:t> vs 2019)</a:t>
            </a:r>
            <a:r>
              <a:rPr lang="en-US" sz="1400" dirty="0" smtClean="0"/>
              <a:t> </a:t>
            </a:r>
            <a:endParaRPr lang="en-US" sz="1400" dirty="0"/>
          </a:p>
        </c:rich>
      </c:tx>
      <c:layout>
        <c:manualLayout>
          <c:xMode val="edge"/>
          <c:yMode val="edge"/>
          <c:x val="0.16445454545454546"/>
          <c:y val="3.125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Hoja1!$C$17</c:f>
              <c:strCache>
                <c:ptCount val="1"/>
                <c:pt idx="0">
                  <c:v>MTT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3"/>
              </a:solidFill>
            </c:spPr>
          </c:dPt>
          <c:cat>
            <c:numRef>
              <c:f>Hoja1!$D$16:$E$16</c:f>
              <c:numCache>
                <c:formatCode>General</c:formatCode>
                <c:ptCount val="2"/>
                <c:pt idx="0">
                  <c:v>2010</c:v>
                </c:pt>
                <c:pt idx="1">
                  <c:v>2019</c:v>
                </c:pt>
              </c:numCache>
            </c:numRef>
          </c:cat>
          <c:val>
            <c:numRef>
              <c:f>Hoja1!$D$17:$E$17</c:f>
              <c:numCache>
                <c:formatCode>General</c:formatCode>
                <c:ptCount val="2"/>
                <c:pt idx="0">
                  <c:v>137</c:v>
                </c:pt>
                <c:pt idx="1">
                  <c:v>445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6197376"/>
        <c:axId val="256199296"/>
      </c:barChart>
      <c:catAx>
        <c:axId val="256197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AR"/>
          </a:p>
        </c:txPr>
        <c:crossAx val="256199296"/>
        <c:crosses val="autoZero"/>
        <c:auto val="1"/>
        <c:lblAlgn val="ctr"/>
        <c:lblOffset val="100"/>
        <c:noMultiLvlLbl val="0"/>
      </c:catAx>
      <c:valAx>
        <c:axId val="256199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AR"/>
          </a:p>
        </c:txPr>
        <c:crossAx val="256197376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txPr>
    <a:bodyPr/>
    <a:lstStyle/>
    <a:p>
      <a:pPr>
        <a:defRPr sz="1800"/>
      </a:pPr>
      <a:endParaRPr lang="es-A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 b="1" i="0" u="none" strike="noStrike" baseline="0">
                <a:effectLst/>
              </a:rPr>
              <a:t>MTT per patient according to diagnosis</a:t>
            </a:r>
          </a:p>
          <a:p>
            <a:pPr>
              <a:defRPr sz="1400"/>
            </a:pPr>
            <a:r>
              <a:rPr lang="en-US" sz="1400" b="1" i="0" u="none" strike="noStrike" baseline="0">
                <a:effectLst/>
              </a:rPr>
              <a:t> (2010 vs 2019)</a:t>
            </a:r>
            <a:endParaRPr lang="es-AR" sz="140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2010</c:v>
          </c:tx>
          <c:invertIfNegative val="0"/>
          <c:cat>
            <c:strRef>
              <c:f>Hoja1!$C$22:$C$27</c:f>
              <c:strCache>
                <c:ptCount val="6"/>
                <c:pt idx="0">
                  <c:v>AML</c:v>
                </c:pt>
                <c:pt idx="1">
                  <c:v>HD</c:v>
                </c:pt>
                <c:pt idx="2">
                  <c:v>NHL</c:v>
                </c:pt>
                <c:pt idx="3">
                  <c:v>ALL</c:v>
                </c:pt>
                <c:pt idx="4">
                  <c:v>MM</c:v>
                </c:pt>
                <c:pt idx="5">
                  <c:v>Others</c:v>
                </c:pt>
              </c:strCache>
            </c:strRef>
          </c:cat>
          <c:val>
            <c:numRef>
              <c:f>Hoja1!$D$22:$D$27</c:f>
              <c:numCache>
                <c:formatCode>General</c:formatCode>
                <c:ptCount val="6"/>
                <c:pt idx="0">
                  <c:v>6</c:v>
                </c:pt>
                <c:pt idx="1">
                  <c:v>6</c:v>
                </c:pt>
                <c:pt idx="2">
                  <c:v>2</c:v>
                </c:pt>
                <c:pt idx="3">
                  <c:v>6</c:v>
                </c:pt>
                <c:pt idx="4">
                  <c:v>1</c:v>
                </c:pt>
                <c:pt idx="5">
                  <c:v>2</c:v>
                </c:pt>
              </c:numCache>
            </c:numRef>
          </c:val>
        </c:ser>
        <c:ser>
          <c:idx val="1"/>
          <c:order val="1"/>
          <c:tx>
            <c:v>2019</c:v>
          </c:tx>
          <c:spPr>
            <a:solidFill>
              <a:schemeClr val="accent3"/>
            </a:solidFill>
          </c:spPr>
          <c:invertIfNegative val="0"/>
          <c:cat>
            <c:strRef>
              <c:f>Hoja1!$C$22:$C$27</c:f>
              <c:strCache>
                <c:ptCount val="6"/>
                <c:pt idx="0">
                  <c:v>AML</c:v>
                </c:pt>
                <c:pt idx="1">
                  <c:v>HD</c:v>
                </c:pt>
                <c:pt idx="2">
                  <c:v>NHL</c:v>
                </c:pt>
                <c:pt idx="3">
                  <c:v>ALL</c:v>
                </c:pt>
                <c:pt idx="4">
                  <c:v>MM</c:v>
                </c:pt>
                <c:pt idx="5">
                  <c:v>Others</c:v>
                </c:pt>
              </c:strCache>
            </c:strRef>
          </c:cat>
          <c:val>
            <c:numRef>
              <c:f>Hoja1!$E$22:$E$27</c:f>
              <c:numCache>
                <c:formatCode>General</c:formatCode>
                <c:ptCount val="6"/>
                <c:pt idx="0">
                  <c:v>7</c:v>
                </c:pt>
                <c:pt idx="1">
                  <c:v>3</c:v>
                </c:pt>
                <c:pt idx="2">
                  <c:v>4</c:v>
                </c:pt>
                <c:pt idx="3">
                  <c:v>11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6010112"/>
        <c:axId val="126011648"/>
      </c:barChart>
      <c:catAx>
        <c:axId val="126010112"/>
        <c:scaling>
          <c:orientation val="minMax"/>
        </c:scaling>
        <c:delete val="0"/>
        <c:axPos val="b"/>
        <c:majorTickMark val="none"/>
        <c:minorTickMark val="none"/>
        <c:tickLblPos val="nextTo"/>
        <c:crossAx val="126011648"/>
        <c:crosses val="autoZero"/>
        <c:auto val="1"/>
        <c:lblAlgn val="ctr"/>
        <c:lblOffset val="100"/>
        <c:noMultiLvlLbl val="0"/>
      </c:catAx>
      <c:valAx>
        <c:axId val="12601164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260101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F90EB-4A0A-4118-ADCD-4FFFA0D3F522}" type="datetimeFigureOut">
              <a:rPr lang="es-AR" smtClean="0"/>
              <a:t>21/9/2020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9ACDB-7F0D-4C57-91E9-D3A8DC99B8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9110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9ACDB-7F0D-4C57-91E9-D3A8DC99B890}" type="slidenum">
              <a:rPr lang="es-AR" smtClean="0"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97611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B619-AF6C-45C8-80E5-044BA4F94F1A}" type="datetimeFigureOut">
              <a:rPr lang="es-AR" smtClean="0"/>
              <a:t>21/9/2020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9B55-06CB-4122-970E-F0D2ED8C2AC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2901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B619-AF6C-45C8-80E5-044BA4F94F1A}" type="datetimeFigureOut">
              <a:rPr lang="es-AR" smtClean="0"/>
              <a:t>21/9/2020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9B55-06CB-4122-970E-F0D2ED8C2AC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95692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B619-AF6C-45C8-80E5-044BA4F94F1A}" type="datetimeFigureOut">
              <a:rPr lang="es-AR" smtClean="0"/>
              <a:t>21/9/2020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9B55-06CB-4122-970E-F0D2ED8C2AC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4819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B619-AF6C-45C8-80E5-044BA4F94F1A}" type="datetimeFigureOut">
              <a:rPr lang="es-AR" smtClean="0"/>
              <a:t>21/9/2020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9B55-06CB-4122-970E-F0D2ED8C2AC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47453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B619-AF6C-45C8-80E5-044BA4F94F1A}" type="datetimeFigureOut">
              <a:rPr lang="es-AR" smtClean="0"/>
              <a:t>21/9/2020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9B55-06CB-4122-970E-F0D2ED8C2AC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86672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B619-AF6C-45C8-80E5-044BA4F94F1A}" type="datetimeFigureOut">
              <a:rPr lang="es-AR" smtClean="0"/>
              <a:t>21/9/2020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9B55-06CB-4122-970E-F0D2ED8C2AC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5712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B619-AF6C-45C8-80E5-044BA4F94F1A}" type="datetimeFigureOut">
              <a:rPr lang="es-AR" smtClean="0"/>
              <a:t>21/9/2020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9B55-06CB-4122-970E-F0D2ED8C2AC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55647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B619-AF6C-45C8-80E5-044BA4F94F1A}" type="datetimeFigureOut">
              <a:rPr lang="es-AR" smtClean="0"/>
              <a:t>21/9/2020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9B55-06CB-4122-970E-F0D2ED8C2AC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2817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B619-AF6C-45C8-80E5-044BA4F94F1A}" type="datetimeFigureOut">
              <a:rPr lang="es-AR" smtClean="0"/>
              <a:t>21/9/2020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9B55-06CB-4122-970E-F0D2ED8C2AC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151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B619-AF6C-45C8-80E5-044BA4F94F1A}" type="datetimeFigureOut">
              <a:rPr lang="es-AR" smtClean="0"/>
              <a:t>21/9/2020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9B55-06CB-4122-970E-F0D2ED8C2AC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89278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B619-AF6C-45C8-80E5-044BA4F94F1A}" type="datetimeFigureOut">
              <a:rPr lang="es-AR" smtClean="0"/>
              <a:t>21/9/2020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9B55-06CB-4122-970E-F0D2ED8C2AC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13225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8B619-AF6C-45C8-80E5-044BA4F94F1A}" type="datetimeFigureOut">
              <a:rPr lang="es-AR" smtClean="0"/>
              <a:t>21/9/2020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D9B55-06CB-4122-970E-F0D2ED8C2AC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34111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143000"/>
            <a:ext cx="9122566" cy="1706562"/>
          </a:xfrm>
        </p:spPr>
        <p:txBody>
          <a:bodyPr>
            <a:noAutofit/>
          </a:bodyPr>
          <a:lstStyle/>
          <a:p>
            <a:r>
              <a:rPr lang="en-US" sz="2800" dirty="0" smtClean="0"/>
              <a:t> </a:t>
            </a:r>
            <a:r>
              <a:rPr lang="en-US" sz="2800" b="1" dirty="0"/>
              <a:t>Music therapy (MT) in Argentina for adult patients with Hematologic malignancies (APHM</a:t>
            </a:r>
            <a:r>
              <a:rPr lang="en-US" sz="2800" b="1" dirty="0" smtClean="0"/>
              <a:t>): Challenges </a:t>
            </a:r>
            <a:r>
              <a:rPr lang="en-US" sz="2800" b="1" dirty="0"/>
              <a:t>and opportunities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1800" i="1" dirty="0" err="1" smtClean="0"/>
              <a:t>Sofía</a:t>
            </a:r>
            <a:r>
              <a:rPr lang="en-US" sz="1800" i="1" dirty="0" smtClean="0"/>
              <a:t> Mountford MT, Ana Laura Carella MT, Pablo Mountford MD </a:t>
            </a:r>
            <a:endParaRPr lang="es-AR" sz="2800" i="1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190498" y="2819400"/>
            <a:ext cx="8763000" cy="38911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200" b="1" dirty="0" smtClean="0"/>
              <a:t>BACKGROUND</a:t>
            </a:r>
            <a:r>
              <a:rPr lang="en-US" sz="2200" b="1" dirty="0"/>
              <a:t>: </a:t>
            </a:r>
            <a:r>
              <a:rPr lang="es-AR" sz="2200" dirty="0" smtClean="0"/>
              <a:t> </a:t>
            </a:r>
            <a:endParaRPr lang="es-AR" sz="2200" dirty="0"/>
          </a:p>
          <a:p>
            <a:pPr algn="just"/>
            <a:r>
              <a:rPr lang="en-US" sz="2200" dirty="0" smtClean="0"/>
              <a:t>Low number of Licensed Music Therapists (n: 800). Cancer not included in university degree programs. </a:t>
            </a:r>
          </a:p>
          <a:p>
            <a:pPr marL="0" indent="0" algn="just">
              <a:buNone/>
            </a:pPr>
            <a:endParaRPr lang="en-US" sz="2200" dirty="0" smtClean="0"/>
          </a:p>
          <a:p>
            <a:pPr algn="just"/>
            <a:r>
              <a:rPr lang="en-US" sz="2200" dirty="0" smtClean="0"/>
              <a:t>Fundaleu </a:t>
            </a:r>
            <a:r>
              <a:rPr lang="en-US" sz="2200" dirty="0"/>
              <a:t>is the first cancer center that provides MT for AIHM, since 2009</a:t>
            </a:r>
            <a:r>
              <a:rPr lang="en-US" sz="2200" dirty="0" smtClean="0"/>
              <a:t>, as part of an </a:t>
            </a:r>
            <a:r>
              <a:rPr lang="en-US" sz="2200" dirty="0" smtClean="0"/>
              <a:t>Integrative Medicine Service (IMS)</a:t>
            </a:r>
            <a:r>
              <a:rPr lang="en-US" sz="2200" dirty="0" smtClean="0"/>
              <a:t> </a:t>
            </a:r>
            <a:r>
              <a:rPr lang="en-US" sz="2200" dirty="0"/>
              <a:t>in </a:t>
            </a:r>
            <a:r>
              <a:rPr lang="en-US" sz="2200" dirty="0" smtClean="0"/>
              <a:t>Argentina.</a:t>
            </a:r>
          </a:p>
          <a:p>
            <a:pPr marL="0" indent="0">
              <a:buNone/>
            </a:pPr>
            <a:r>
              <a:rPr lang="es-AR" sz="2200" dirty="0" smtClean="0"/>
              <a:t> </a:t>
            </a:r>
            <a:endParaRPr lang="es-AR" sz="2200" dirty="0"/>
          </a:p>
          <a:p>
            <a:r>
              <a:rPr lang="en-US" sz="2200" dirty="0"/>
              <a:t>IMS training for MT: a) Hematological malignancies b) Resiliency c) Integrating the multidisciplinary team d) Short MT interventions (active and receptive, imagery). </a:t>
            </a:r>
          </a:p>
          <a:p>
            <a:pPr algn="just"/>
            <a:endParaRPr lang="en-US" sz="2200" dirty="0" smtClean="0"/>
          </a:p>
          <a:p>
            <a:pPr marL="0" indent="0" algn="just">
              <a:buNone/>
            </a:pPr>
            <a:endParaRPr lang="en-US" sz="22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55"/>
          <a:stretch/>
        </p:blipFill>
        <p:spPr bwMode="auto">
          <a:xfrm>
            <a:off x="-2" y="-22124"/>
            <a:ext cx="9144001" cy="1241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4" descr="FUNDALEU: Fundación para combatir la Leucemia - Vida Positi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9556" y="6290792"/>
            <a:ext cx="863010" cy="567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405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6096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AR" sz="2800" b="1" dirty="0" smtClean="0"/>
              <a:t>AIM</a:t>
            </a:r>
            <a:r>
              <a:rPr lang="es-AR" sz="2800" b="1" dirty="0"/>
              <a:t>: </a:t>
            </a:r>
            <a:endParaRPr lang="es-AR" sz="2800" dirty="0"/>
          </a:p>
          <a:p>
            <a:pPr algn="just"/>
            <a:r>
              <a:rPr lang="en-US" sz="2800" dirty="0"/>
              <a:t>Describe the increase of the Institutional compliance of MT after 10 years of uninterrupted weekly treatments as part of the Integrative Medicine Service (IMS) Program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/>
          </a:p>
          <a:p>
            <a:pPr marL="0" indent="0" algn="just">
              <a:buNone/>
            </a:pPr>
            <a:r>
              <a:rPr lang="es-AR" sz="2800" b="1" dirty="0" smtClean="0"/>
              <a:t>METHODOLOGY</a:t>
            </a:r>
            <a:r>
              <a:rPr lang="es-AR" sz="2800" b="1" dirty="0"/>
              <a:t>: </a:t>
            </a:r>
            <a:endParaRPr lang="es-AR" sz="2800" dirty="0"/>
          </a:p>
          <a:p>
            <a:pPr algn="just"/>
            <a:r>
              <a:rPr lang="en-US" sz="2800" dirty="0"/>
              <a:t>A retrospective collection of data was made describing MT treatments (MTT) provided 2 times a week, by 2 MTs, to AIHM (ages 18-85) in a 25 beds Cancer Center. </a:t>
            </a:r>
            <a:endParaRPr lang="en-US" sz="2800" dirty="0" smtClean="0"/>
          </a:p>
          <a:p>
            <a:pPr algn="just"/>
            <a:endParaRPr lang="en-US" sz="2800" dirty="0"/>
          </a:p>
          <a:p>
            <a:pPr algn="just"/>
            <a:r>
              <a:rPr lang="en-US" sz="2800" dirty="0"/>
              <a:t>Only patients with medical referral were included. </a:t>
            </a:r>
            <a:endParaRPr lang="en-US" sz="2800" dirty="0" smtClean="0"/>
          </a:p>
          <a:p>
            <a:pPr algn="just"/>
            <a:endParaRPr lang="en-US" sz="2800" dirty="0"/>
          </a:p>
          <a:p>
            <a:pPr algn="just"/>
            <a:r>
              <a:rPr lang="en-US" sz="2800" dirty="0"/>
              <a:t>MTT in 2010 and 2019 were compared, according to diagnosis and treatment.</a:t>
            </a:r>
            <a:endParaRPr lang="es-AR" sz="28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9556" y="6290792"/>
            <a:ext cx="863010" cy="567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351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304800"/>
            <a:ext cx="8229600" cy="76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2600" b="1" dirty="0" smtClean="0"/>
              <a:t>RESULTS</a:t>
            </a:r>
            <a:r>
              <a:rPr lang="es-AR" sz="2600" b="1" dirty="0"/>
              <a:t>: </a:t>
            </a:r>
            <a:endParaRPr lang="es-AR" sz="2600" dirty="0"/>
          </a:p>
        </p:txBody>
      </p:sp>
      <p:graphicFrame>
        <p:nvGraphicFramePr>
          <p:cNvPr id="4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9256376"/>
              </p:ext>
            </p:extLst>
          </p:nvPr>
        </p:nvGraphicFramePr>
        <p:xfrm>
          <a:off x="4648200" y="3581400"/>
          <a:ext cx="42672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10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1258648"/>
              </p:ext>
            </p:extLst>
          </p:nvPr>
        </p:nvGraphicFramePr>
        <p:xfrm>
          <a:off x="4648200" y="1066800"/>
          <a:ext cx="42672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1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4745926"/>
              </p:ext>
            </p:extLst>
          </p:nvPr>
        </p:nvGraphicFramePr>
        <p:xfrm>
          <a:off x="304800" y="1066800"/>
          <a:ext cx="41910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1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0543941"/>
              </p:ext>
            </p:extLst>
          </p:nvPr>
        </p:nvGraphicFramePr>
        <p:xfrm>
          <a:off x="304800" y="3581400"/>
          <a:ext cx="41910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9556" y="6290792"/>
            <a:ext cx="863010" cy="567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316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4525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sz="3100" b="1" dirty="0"/>
              <a:t>CONCLUSIONS: </a:t>
            </a:r>
            <a:endParaRPr lang="es-AR" sz="31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3100" dirty="0" smtClean="0"/>
              <a:t>There </a:t>
            </a:r>
            <a:r>
              <a:rPr lang="en-US" sz="3100" dirty="0"/>
              <a:t>was a significant increase of MT medical referrals (300%), interpreted as a marker of medical compliance</a:t>
            </a:r>
            <a:r>
              <a:rPr lang="en-US" sz="31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endParaRPr lang="es-AR" sz="3100" dirty="0"/>
          </a:p>
          <a:p>
            <a:pPr marL="514350" indent="-514350" algn="just">
              <a:buFont typeface="+mj-lt"/>
              <a:buAutoNum type="arabicPeriod"/>
            </a:pPr>
            <a:r>
              <a:rPr lang="en-US" sz="3100" dirty="0" smtClean="0"/>
              <a:t>MTT </a:t>
            </a:r>
            <a:r>
              <a:rPr lang="en-US" sz="3100" dirty="0"/>
              <a:t>showed a significant increase in acute </a:t>
            </a:r>
            <a:r>
              <a:rPr lang="en-US" sz="3100" dirty="0" err="1"/>
              <a:t>leukemias</a:t>
            </a:r>
            <a:r>
              <a:rPr lang="en-US" sz="3100" dirty="0"/>
              <a:t> (AML/ALL) and transplants</a:t>
            </a:r>
            <a:r>
              <a:rPr lang="en-US" sz="31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endParaRPr lang="es-AR" sz="31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3100" dirty="0" smtClean="0"/>
              <a:t>The </a:t>
            </a:r>
            <a:r>
              <a:rPr lang="en-US" sz="3100" dirty="0"/>
              <a:t>higher number of MTT in the same populations is probably correlated with longer hospitalizations, which are the patients who suffer more and was an intended goal from the IMS.</a:t>
            </a:r>
            <a:endParaRPr lang="es-AR" sz="3100" dirty="0"/>
          </a:p>
          <a:p>
            <a:pPr algn="just"/>
            <a:endParaRPr lang="es-AR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9556" y="6290792"/>
            <a:ext cx="863010" cy="567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657168" y="5107481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Sofía</a:t>
            </a:r>
            <a:r>
              <a:rPr lang="en-US" sz="2400" b="1" dirty="0" smtClean="0"/>
              <a:t> Mountford</a:t>
            </a:r>
          </a:p>
          <a:p>
            <a:pPr algn="ctr"/>
            <a:r>
              <a:rPr lang="en-US" sz="2400" b="1" dirty="0" smtClean="0"/>
              <a:t>Music Therapist</a:t>
            </a:r>
          </a:p>
          <a:p>
            <a:pPr algn="ctr"/>
            <a:r>
              <a:rPr lang="en-US" sz="2400" b="1" dirty="0" smtClean="0"/>
              <a:t>sofimountford@gmail.com</a:t>
            </a:r>
            <a:endParaRPr lang="es-AR" sz="2400" b="1" dirty="0"/>
          </a:p>
        </p:txBody>
      </p:sp>
    </p:spTree>
    <p:extLst>
      <p:ext uri="{BB962C8B-B14F-4D97-AF65-F5344CB8AC3E}">
        <p14:creationId xmlns:p14="http://schemas.microsoft.com/office/powerpoint/2010/main" val="25638217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310</Words>
  <Application>Microsoft Office PowerPoint</Application>
  <PresentationFormat>Presentación en pantalla (4:3)</PresentationFormat>
  <Paragraphs>33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 Music therapy (MT) in Argentina for adult patients with Hematologic malignancies (APHM): Challenges and opportunities  Sofía Mountford MT, Ana Laura Carella MT, Pablo Mountford MD 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Sofia</dc:creator>
  <cp:lastModifiedBy>Sofia</cp:lastModifiedBy>
  <cp:revision>14</cp:revision>
  <dcterms:created xsi:type="dcterms:W3CDTF">2020-09-21T17:35:00Z</dcterms:created>
  <dcterms:modified xsi:type="dcterms:W3CDTF">2020-09-22T01:22:30Z</dcterms:modified>
</cp:coreProperties>
</file>