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</p:sldMasterIdLst>
  <p:notesMasterIdLst>
    <p:notesMasterId r:id="rId10"/>
  </p:notesMasterIdLst>
  <p:handoutMasterIdLst>
    <p:handoutMasterId r:id="rId11"/>
  </p:handoutMasterIdLst>
  <p:sldIdLst>
    <p:sldId id="277" r:id="rId5"/>
    <p:sldId id="565" r:id="rId6"/>
    <p:sldId id="636" r:id="rId7"/>
    <p:sldId id="662" r:id="rId8"/>
    <p:sldId id="663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81">
          <p15:clr>
            <a:srgbClr val="A4A3A4"/>
          </p15:clr>
        </p15:guide>
        <p15:guide id="3" pos="7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" initials="" lastIdx="0" clrIdx="0"/>
  <p:cmAuthor id="1" name="CCC" initials="C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C3C7B"/>
    <a:srgbClr val="EE9158"/>
    <a:srgbClr val="DCAE7C"/>
    <a:srgbClr val="FFFFFF"/>
    <a:srgbClr val="8A4C7D"/>
    <a:srgbClr val="763267"/>
    <a:srgbClr val="DA7171"/>
    <a:srgbClr val="BB0000"/>
    <a:srgbClr val="6464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5F623-93CB-4625-8535-CF1CC82CC552}" v="1" dt="2020-10-19T17:16:47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0734" autoAdjust="0"/>
  </p:normalViewPr>
  <p:slideViewPr>
    <p:cSldViewPr snapToGrid="0">
      <p:cViewPr varScale="1">
        <p:scale>
          <a:sx n="92" d="100"/>
          <a:sy n="92" d="100"/>
        </p:scale>
        <p:origin x="1752" y="84"/>
      </p:cViewPr>
      <p:guideLst>
        <p:guide orient="horz"/>
        <p:guide pos="2681"/>
        <p:guide pos="7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68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50"/>
      <c:rotY val="3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824868651489068E-2"/>
          <c:y val="6.8403908794788304E-2"/>
          <c:w val="0.80385288966724944"/>
          <c:h val="0.8436482084690570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Pie Chart</c:v>
                </c:pt>
              </c:strCache>
            </c:strRef>
          </c:tx>
          <c:spPr>
            <a:ln w="26406">
              <a:noFill/>
            </a:ln>
          </c:spPr>
          <c:explosion val="43"/>
          <c:dPt>
            <c:idx val="0"/>
            <c:bubble3D val="0"/>
            <c:explosion val="0"/>
            <c:spPr>
              <a:solidFill>
                <a:schemeClr val="accent3"/>
              </a:solidFill>
              <a:ln w="26406">
                <a:noFill/>
              </a:ln>
            </c:spPr>
            <c:extLst>
              <c:ext xmlns:c16="http://schemas.microsoft.com/office/drawing/2014/chart" uri="{C3380CC4-5D6E-409C-BE32-E72D297353CC}">
                <c16:uniqueId val="{00000001-B908-404C-97B6-75381F18AAF5}"/>
              </c:ext>
            </c:extLst>
          </c:dPt>
          <c:dPt>
            <c:idx val="1"/>
            <c:bubble3D val="0"/>
            <c:explosion val="0"/>
            <c:spPr>
              <a:solidFill>
                <a:schemeClr val="accent5"/>
              </a:solidFill>
              <a:ln w="26406">
                <a:noFill/>
              </a:ln>
            </c:spPr>
            <c:extLst>
              <c:ext xmlns:c16="http://schemas.microsoft.com/office/drawing/2014/chart" uri="{C3380CC4-5D6E-409C-BE32-E72D297353CC}">
                <c16:uniqueId val="{00000003-B908-404C-97B6-75381F18AAF5}"/>
              </c:ext>
            </c:extLst>
          </c:dPt>
          <c:dPt>
            <c:idx val="2"/>
            <c:bubble3D val="0"/>
            <c:explosion val="0"/>
            <c:spPr>
              <a:solidFill>
                <a:schemeClr val="accent6"/>
              </a:solidFill>
              <a:ln w="26406">
                <a:noFill/>
              </a:ln>
            </c:spPr>
            <c:extLst>
              <c:ext xmlns:c16="http://schemas.microsoft.com/office/drawing/2014/chart" uri="{C3380CC4-5D6E-409C-BE32-E72D297353CC}">
                <c16:uniqueId val="{00000005-B908-404C-97B6-75381F18AAF5}"/>
              </c:ext>
            </c:extLst>
          </c:dPt>
          <c:dPt>
            <c:idx val="3"/>
            <c:bubble3D val="0"/>
            <c:explosion val="0"/>
            <c:spPr>
              <a:solidFill>
                <a:schemeClr val="accent1"/>
              </a:solidFill>
              <a:ln w="26406">
                <a:noFill/>
              </a:ln>
            </c:spPr>
            <c:extLst>
              <c:ext xmlns:c16="http://schemas.microsoft.com/office/drawing/2014/chart" uri="{C3380CC4-5D6E-409C-BE32-E72D297353CC}">
                <c16:uniqueId val="{00000007-B908-404C-97B6-75381F18AAF5}"/>
              </c:ext>
            </c:extLst>
          </c:dPt>
          <c:dLbls>
            <c:delete val="1"/>
          </c:dLbls>
          <c:cat>
            <c:strRef>
              <c:f>Sheet1!$B$1:$E$1</c:f>
              <c:strCache>
                <c:ptCount val="4"/>
                <c:pt idx="0">
                  <c:v>Solid Tumor</c:v>
                </c:pt>
                <c:pt idx="1">
                  <c:v>Hematology</c:v>
                </c:pt>
                <c:pt idx="2">
                  <c:v>Both</c:v>
                </c:pt>
                <c:pt idx="3">
                  <c:v>Other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37</c:v>
                </c:pt>
                <c:pt idx="1">
                  <c:v>35</c:v>
                </c:pt>
                <c:pt idx="2">
                  <c:v>16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08-404C-97B6-75381F18AA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40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10"/>
      <c:depthPercent val="5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25341">
          <a:noFill/>
        </a:ln>
      </c:spPr>
    </c:sideWall>
    <c:backWall>
      <c:thickness val="0"/>
      <c:spPr>
        <a:noFill/>
        <a:ln w="25341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8215577448423342"/>
          <c:w val="0.98106904231625836"/>
          <c:h val="0.717781402936380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Physicians</c:v>
                </c:pt>
              </c:strCache>
            </c:strRef>
          </c:tx>
          <c:spPr>
            <a:solidFill>
              <a:schemeClr val="accent1"/>
            </a:solidFill>
            <a:ln w="1267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361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Massage</c:v>
                </c:pt>
                <c:pt idx="1">
                  <c:v>Homeopathy</c:v>
                </c:pt>
                <c:pt idx="2">
                  <c:v>CBD Oil</c:v>
                </c:pt>
                <c:pt idx="3">
                  <c:v>Traditional Chinese Medicie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79</c:v>
                </c:pt>
                <c:pt idx="1">
                  <c:v>0</c:v>
                </c:pt>
                <c:pt idx="2">
                  <c:v>21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5-4233-9444-686C33E8408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APPs</c:v>
                </c:pt>
              </c:strCache>
            </c:strRef>
          </c:tx>
          <c:spPr>
            <a:solidFill>
              <a:schemeClr val="accent3"/>
            </a:solidFill>
            <a:ln w="1267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361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Massage</c:v>
                </c:pt>
                <c:pt idx="1">
                  <c:v>Homeopathy</c:v>
                </c:pt>
                <c:pt idx="2">
                  <c:v>CBD Oil</c:v>
                </c:pt>
                <c:pt idx="3">
                  <c:v>Traditional Chinese Medicie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81</c:v>
                </c:pt>
                <c:pt idx="1">
                  <c:v>19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5-4233-9444-686C33E840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326263552"/>
        <c:axId val="326265088"/>
        <c:axId val="0"/>
      </c:bar3DChart>
      <c:catAx>
        <c:axId val="32626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6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6265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26508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one"/>
        <c:spPr>
          <a:ln w="9503">
            <a:noFill/>
          </a:ln>
        </c:spPr>
        <c:crossAx val="32626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587558342538"/>
          <c:y val="0.12813681256875858"/>
          <c:w val="0.24002985712758756"/>
          <c:h val="0.13437446692789776"/>
        </c:manualLayout>
      </c:layout>
      <c:overlay val="0"/>
      <c:spPr>
        <a:noFill/>
        <a:ln w="25341">
          <a:noFill/>
        </a:ln>
      </c:spPr>
      <c:txPr>
        <a:bodyPr/>
        <a:lstStyle/>
        <a:p>
          <a:pPr>
            <a:defRPr sz="33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C81FF0-D1BB-4199-AA97-5A2A572BF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5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5B959A-C54C-4C17-A8F7-D5CE4BED7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36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B959A-C54C-4C17-A8F7-D5CE4BED74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8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64021" y="141395"/>
            <a:ext cx="3599059" cy="1572608"/>
          </a:xfrm>
          <a:ln algn="ctr"/>
        </p:spPr>
        <p:txBody>
          <a:bodyPr anchor="b"/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4022" y="1863616"/>
            <a:ext cx="3252787" cy="7905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5297795"/>
            <a:ext cx="9143186" cy="1420870"/>
            <a:chOff x="-1149747" y="5071824"/>
            <a:chExt cx="10292933" cy="1599543"/>
          </a:xfrm>
        </p:grpSpPr>
        <p:pic>
          <p:nvPicPr>
            <p:cNvPr id="2051" name="Picture 3" descr="C:\Users\Jason\Documents\Work\Client_File_Backups\CCC_James\09-11-2013 2013 Rebrand\Clinical\clinicalTitlePic4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9747" y="5071824"/>
              <a:ext cx="2574503" cy="159954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Jason\Documents\Work\Client_File_Backups\CCC_James\09-11-2013 2013 Rebrand\Clinical\clinicalTitlePic3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756" y="5071824"/>
              <a:ext cx="2574503" cy="159954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Jason\Documents\Work\Client_File_Backups\CCC_James\09-11-2013 2013 Rebrand\Clinical\clinicalTitlePic2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259" y="5071824"/>
              <a:ext cx="2579580" cy="159954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Jason\Documents\Work\Client_File_Backups\CCC_James\09-11-2013 2013 Rebrand\Clinical\clinicalTitlePic1.jp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839" y="5071824"/>
              <a:ext cx="2564347" cy="159954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4" y="3217691"/>
            <a:ext cx="2426098" cy="8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 userDrawn="1"/>
        </p:nvGrpSpPr>
        <p:grpSpPr>
          <a:xfrm>
            <a:off x="2286924" y="5297796"/>
            <a:ext cx="4578359" cy="1420870"/>
            <a:chOff x="2286924" y="5297795"/>
            <a:chExt cx="4578359" cy="1497219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2286924" y="5297795"/>
              <a:ext cx="0" cy="14972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297795"/>
              <a:ext cx="0" cy="14972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6865283" y="5297795"/>
              <a:ext cx="0" cy="14972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4455332" y="6758081"/>
            <a:ext cx="4432208" cy="7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600" dirty="0">
                <a:solidFill>
                  <a:schemeClr val="bg1"/>
                </a:solidFill>
                <a:latin typeface="Arial Narrow" pitchFamily="34" charset="0"/>
              </a:rPr>
              <a:t>The Ohio State University Comprehensive Cancer Center – Arthur G. James Cancer Hospital and Richard J. Solove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5706665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Left, Tit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ason\Documents\Work\Client_File_Backups\CCC_James\09-11-2013 2013 Rebrand\Clinical\2014_ClinicalStandardContent_2-21_GrayDNA_bottomExtend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372" y="1335524"/>
            <a:ext cx="4310743" cy="470088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13546"/>
            <a:ext cx="8229600" cy="672735"/>
          </a:xfrm>
        </p:spPr>
        <p:txBody>
          <a:bodyPr anchor="t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8893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DNA Picture Left, Title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116" y="1335524"/>
            <a:ext cx="4702628" cy="47008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116" y="413546"/>
            <a:ext cx="4702628" cy="672735"/>
          </a:xfrm>
        </p:spPr>
        <p:txBody>
          <a:bodyPr anchor="t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6584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Jason\Documents\Work\Client_File_Backups\CCC_James\09-11-2013 2013 Rebrand\Clinical\2014_ClinicalStandardContent_2-21_GrayDNA_bottomExtende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6"/>
          <a:stretch/>
        </p:blipFill>
        <p:spPr bwMode="auto">
          <a:xfrm>
            <a:off x="0" y="5926412"/>
            <a:ext cx="9144000" cy="9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771524"/>
            <a:ext cx="9144000" cy="76280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28674"/>
            <a:ext cx="9144000" cy="629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022" y="1754659"/>
            <a:ext cx="4554812" cy="3732159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72" y="874185"/>
            <a:ext cx="5990653" cy="535230"/>
          </a:xfrm>
        </p:spPr>
        <p:txBody>
          <a:bodyPr anchor="ctr" anchorCtr="0"/>
          <a:lstStyle>
            <a:lvl1pPr>
              <a:lnSpc>
                <a:spcPct val="85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420031"/>
            <a:ext cx="9144000" cy="0"/>
          </a:xfrm>
          <a:prstGeom prst="line">
            <a:avLst/>
          </a:prstGeom>
          <a:ln w="19050">
            <a:solidFill>
              <a:srgbClr val="DA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877105"/>
            <a:ext cx="9144000" cy="0"/>
          </a:xfrm>
          <a:prstGeom prst="line">
            <a:avLst/>
          </a:prstGeom>
          <a:ln w="19050">
            <a:solidFill>
              <a:srgbClr val="DA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9122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93618" y="287900"/>
            <a:ext cx="7103212" cy="264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193618" y="589029"/>
            <a:ext cx="7103212" cy="160404"/>
          </a:xfrm>
        </p:spPr>
        <p:txBody>
          <a:bodyPr/>
          <a:lstStyle>
            <a:lvl2pPr>
              <a:defRPr sz="714"/>
            </a:lvl2pPr>
            <a:lvl3pPr>
              <a:defRPr sz="714"/>
            </a:lvl3pPr>
            <a:lvl4pPr>
              <a:defRPr sz="714"/>
            </a:lvl4pPr>
            <a:lvl5pPr>
              <a:defRPr sz="71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AutoShape 19"/>
          <p:cNvSpPr>
            <a:spLocks noChangeArrowheads="1"/>
          </p:cNvSpPr>
          <p:nvPr userDrawn="1"/>
        </p:nvSpPr>
        <p:spPr bwMode="auto">
          <a:xfrm>
            <a:off x="6081826" y="1277938"/>
            <a:ext cx="2864020" cy="48904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22"/>
          <p:cNvSpPr>
            <a:spLocks noChangeArrowheads="1"/>
          </p:cNvSpPr>
          <p:nvPr userDrawn="1"/>
        </p:nvSpPr>
        <p:spPr bwMode="auto">
          <a:xfrm>
            <a:off x="193618" y="1277938"/>
            <a:ext cx="2864020" cy="48904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27"/>
          <p:cNvSpPr>
            <a:spLocks noChangeArrowheads="1"/>
          </p:cNvSpPr>
          <p:nvPr userDrawn="1"/>
        </p:nvSpPr>
        <p:spPr bwMode="auto">
          <a:xfrm>
            <a:off x="3137013" y="1277938"/>
            <a:ext cx="2863737" cy="48904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 bwMode="white">
          <a:xfrm>
            <a:off x="193618" y="894291"/>
            <a:ext cx="7103212" cy="223963"/>
          </a:xfrm>
        </p:spPr>
        <p:txBody>
          <a:bodyPr/>
          <a:lstStyle>
            <a:lvl1pPr>
              <a:defRPr sz="714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05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son\Documents\Work\Client_File_Backups\CCC_James\09-11-2013 2013 Rebrand\Clinical\2014_ClinicalStandardContent_2-21_GrayDNA_bottomExtend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35524"/>
            <a:ext cx="8229600" cy="470088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13546"/>
            <a:ext cx="8229600" cy="672735"/>
          </a:xfrm>
        </p:spPr>
        <p:txBody>
          <a:bodyPr anchor="t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1237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" y="0"/>
            <a:ext cx="705785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35524"/>
            <a:ext cx="8229600" cy="470088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13546"/>
            <a:ext cx="8229600" cy="672735"/>
          </a:xfrm>
        </p:spPr>
        <p:txBody>
          <a:bodyPr anchor="t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31284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with Hope B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"/>
                    </a14:imgEffect>
                    <a14:imgEffect>
                      <a14:brightnessContrast bright="3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38" b="24425"/>
          <a:stretch/>
        </p:blipFill>
        <p:spPr bwMode="auto">
          <a:xfrm>
            <a:off x="0" y="439729"/>
            <a:ext cx="2377347" cy="617062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464421"/>
            <a:ext cx="5956300" cy="372183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649242"/>
            <a:ext cx="5956300" cy="672735"/>
          </a:xfrm>
        </p:spPr>
        <p:txBody>
          <a:bodyPr anchor="b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053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/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154" y="2955043"/>
            <a:ext cx="3125022" cy="1713906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3" y="5175581"/>
            <a:ext cx="2426098" cy="8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1162049"/>
            <a:ext cx="9144000" cy="130492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219199"/>
            <a:ext cx="9144000" cy="1162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2324906"/>
            <a:ext cx="9144000" cy="0"/>
          </a:xfrm>
          <a:prstGeom prst="line">
            <a:avLst/>
          </a:prstGeom>
          <a:ln w="19050">
            <a:solidFill>
              <a:srgbClr val="DA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son\Documents\Work\Client_File_Backups\CCC_James\09-11-2013 2013 Rebrand\Clinical\redDNAstripe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440"/>
            <a:ext cx="9144000" cy="3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son\Documents\Work\Client_File_Backups\CCC_James\09-11-2013 2013 Rebrand\Clinical\New James Photo_sm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18230" r="4861"/>
          <a:stretch/>
        </p:blipFill>
        <p:spPr bwMode="auto">
          <a:xfrm rot="21224959">
            <a:off x="379207" y="722856"/>
            <a:ext cx="4026863" cy="2917926"/>
          </a:xfrm>
          <a:prstGeom prst="rect">
            <a:avLst/>
          </a:prstGeom>
          <a:noFill/>
          <a:ln w="139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399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/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154" y="2955043"/>
            <a:ext cx="3125022" cy="1713906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3" y="5175581"/>
            <a:ext cx="2426098" cy="8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1162049"/>
            <a:ext cx="9144000" cy="130492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219199"/>
            <a:ext cx="9144000" cy="1162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2324906"/>
            <a:ext cx="9144000" cy="0"/>
          </a:xfrm>
          <a:prstGeom prst="line">
            <a:avLst/>
          </a:prstGeom>
          <a:ln w="19050">
            <a:solidFill>
              <a:srgbClr val="DA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son\Documents\Work\Client_File_Backups\CCC_James\09-11-2013 2013 Rebrand\Clinical\redDNAstripe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440"/>
            <a:ext cx="9144000" cy="3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24959">
            <a:off x="379207" y="845124"/>
            <a:ext cx="4026863" cy="2673389"/>
          </a:xfrm>
          <a:prstGeom prst="rect">
            <a:avLst/>
          </a:prstGeom>
          <a:noFill/>
          <a:ln w="139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173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35524"/>
            <a:ext cx="8229600" cy="470088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13546"/>
            <a:ext cx="8229600" cy="672735"/>
          </a:xfrm>
        </p:spPr>
        <p:txBody>
          <a:bodyPr anchor="t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86"/>
          <a:stretch/>
        </p:blipFill>
        <p:spPr>
          <a:xfrm>
            <a:off x="0" y="0"/>
            <a:ext cx="9144000" cy="38501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445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son\Documents\Work\Client_File_Backups\CCC_James\09-11-2013 2013 Rebrand\Clinical\2014_ClinicalStandardContent_2-21_GrayDNA_bottomExtend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13546"/>
            <a:ext cx="8229600" cy="672735"/>
          </a:xfrm>
        </p:spPr>
        <p:txBody>
          <a:bodyPr anchor="t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62000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son\Documents\Work\Client_File_Backups\CCC_James\09-11-2013 2013 Rebrand\Clinical\2014_ClinicalStandardContent_2-21_GrayDNA_bottomExtend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530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414006"/>
            <a:ext cx="8229600" cy="98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578845"/>
            <a:ext cx="8229600" cy="413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802" r:id="rId2"/>
    <p:sldLayoutId id="2147483803" r:id="rId3"/>
    <p:sldLayoutId id="2147483795" r:id="rId4"/>
    <p:sldLayoutId id="2147483793" r:id="rId5"/>
    <p:sldLayoutId id="2147483799" r:id="rId6"/>
    <p:sldLayoutId id="2147483777" r:id="rId7"/>
    <p:sldLayoutId id="2147483808" r:id="rId8"/>
    <p:sldLayoutId id="2147483809" r:id="rId9"/>
    <p:sldLayoutId id="2147483801" r:id="rId10"/>
    <p:sldLayoutId id="2147483806" r:id="rId11"/>
    <p:sldLayoutId id="2147483761" r:id="rId12"/>
    <p:sldLayoutId id="2147483810" r:id="rId13"/>
  </p:sldLayoutIdLst>
  <p:transition>
    <p:fade/>
  </p:transition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fontAlgn="base">
        <a:lnSpc>
          <a:spcPct val="85000"/>
        </a:lnSpc>
        <a:spcBef>
          <a:spcPts val="12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5000"/>
        </a:lnSpc>
        <a:spcBef>
          <a:spcPts val="6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rbs-supplements.osu.edu/" TargetMode="External"/><Relationship Id="rId2" Type="http://schemas.openxmlformats.org/officeDocument/2006/relationships/hyperlink" Target="http://mind-bodyhealth.osu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Clinician Perspectives of Complementary and Integrative Medicine (CIM) ​at an Academic Cancer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Marium Husain, MD, MPH</a:t>
            </a:r>
            <a:r>
              <a:rPr lang="en-US" baseline="30000" dirty="0"/>
              <a:t>1</a:t>
            </a:r>
            <a:r>
              <a:rPr lang="en-US" dirty="0"/>
              <a:t>, Dori Klemanski, APRN-CRP</a:t>
            </a:r>
            <a:r>
              <a:rPr lang="en-US" baseline="30000" dirty="0"/>
              <a:t>1</a:t>
            </a:r>
            <a:r>
              <a:rPr lang="en-US" dirty="0"/>
              <a:t>, Julie Stephens, MS</a:t>
            </a:r>
            <a:r>
              <a:rPr lang="en-US" baseline="30000" dirty="0"/>
              <a:t>2</a:t>
            </a:r>
            <a:r>
              <a:rPr lang="en-US" dirty="0"/>
              <a:t>, Kathi Kemper, MD</a:t>
            </a:r>
            <a:r>
              <a:rPr lang="en-US" baseline="30000" dirty="0"/>
              <a:t>1</a:t>
            </a:r>
            <a:r>
              <a:rPr lang="en-US" dirty="0"/>
              <a:t>, Maryam Lustberg, MD, MPH</a:t>
            </a:r>
            <a:r>
              <a:rPr lang="en-US" baseline="30000" dirty="0"/>
              <a:t>1</a:t>
            </a:r>
          </a:p>
          <a:p>
            <a:r>
              <a:rPr lang="en-US" dirty="0"/>
              <a:t>1. The Ohio State University James Comprehensive Cancer Center; 2. Center for Biostatistics, Department of Biomedical Informatics, The Ohio State University </a:t>
            </a:r>
          </a:p>
          <a:p>
            <a:endParaRPr lang="en-US" dirty="0"/>
          </a:p>
        </p:txBody>
      </p:sp>
      <p:sp>
        <p:nvSpPr>
          <p:cNvPr id="36" name="AutoShape 104"/>
          <p:cNvSpPr>
            <a:spLocks noChangeArrowheads="1"/>
          </p:cNvSpPr>
          <p:nvPr/>
        </p:nvSpPr>
        <p:spPr bwMode="auto">
          <a:xfrm>
            <a:off x="6120096" y="1620951"/>
            <a:ext cx="2784929" cy="21913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00775" y="1901032"/>
            <a:ext cx="2646589" cy="1801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Complementary and alternative medicine (CAM) is used among patients with cancer and it has been suggested that they should be used in conjunction with conventional therapies in an integrative fashion.</a:t>
            </a:r>
            <a:r>
              <a:rPr lang="en-US" sz="643" baseline="30000" dirty="0"/>
              <a:t>2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In 2016, the American Society of Clinical Oncology (ASCO) issued new clinical practice guidelines that included recommendations for clinicians to prescribe non-pharmacologic interventions such as physical medicine, </a:t>
            </a:r>
            <a:r>
              <a:rPr lang="en-US" sz="643" b="1" u="sng" dirty="0"/>
              <a:t>integrative therapies</a:t>
            </a:r>
            <a:r>
              <a:rPr lang="en-US" sz="643" dirty="0"/>
              <a:t> (including acupuncture and massage), interventional therapy and alternative therapies (guided imagery and meditation) to assist in pain relief with patients with cancer.</a:t>
            </a:r>
            <a:r>
              <a:rPr lang="en-US" sz="643" baseline="30000" dirty="0"/>
              <a:t>1</a:t>
            </a:r>
            <a:r>
              <a:rPr lang="en-US" sz="643" dirty="0"/>
              <a:t> 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Acupuncture has also been shown to improve nausea and vomiting during chemotherapy as adjunct therapy and has some benefit in preventing chemotherapy-induced nausea and vomiting</a:t>
            </a:r>
            <a:r>
              <a:rPr lang="en-US" sz="643" dirty="0">
                <a:solidFill>
                  <a:srgbClr val="FF0000"/>
                </a:solidFill>
              </a:rPr>
              <a:t>.</a:t>
            </a:r>
            <a:r>
              <a:rPr lang="en-US" sz="643" baseline="30000" dirty="0">
                <a:solidFill>
                  <a:srgbClr val="FF0000"/>
                </a:solidFill>
              </a:rPr>
              <a:t>7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Non-opioid therapies are recommended in patients with chronic pain who have a neuropathic component.</a:t>
            </a:r>
            <a:r>
              <a:rPr lang="en-US" sz="643" baseline="30000" dirty="0"/>
              <a:t>9</a:t>
            </a:r>
            <a:r>
              <a:rPr lang="en-US" sz="643" dirty="0"/>
              <a:t> 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The NIH is currently working on a study to assess the use of CAM therapies by patients and practitioners.</a:t>
            </a:r>
            <a:r>
              <a:rPr lang="en-US" sz="643" baseline="30000" dirty="0"/>
              <a:t>10</a:t>
            </a:r>
            <a:r>
              <a:rPr lang="en-US" sz="643" dirty="0"/>
              <a:t> </a:t>
            </a:r>
          </a:p>
        </p:txBody>
      </p:sp>
      <p:sp>
        <p:nvSpPr>
          <p:cNvPr id="40" name="AutoShape 94"/>
          <p:cNvSpPr>
            <a:spLocks noChangeArrowheads="1"/>
          </p:cNvSpPr>
          <p:nvPr/>
        </p:nvSpPr>
        <p:spPr bwMode="auto">
          <a:xfrm>
            <a:off x="229620" y="1620951"/>
            <a:ext cx="2784929" cy="21913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41" name="AutoShape 96"/>
          <p:cNvSpPr>
            <a:spLocks noChangeArrowheads="1"/>
          </p:cNvSpPr>
          <p:nvPr/>
        </p:nvSpPr>
        <p:spPr bwMode="auto">
          <a:xfrm>
            <a:off x="3174716" y="1620951"/>
            <a:ext cx="2784929" cy="21913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42" name="Text Box 105"/>
          <p:cNvSpPr txBox="1">
            <a:spLocks noChangeArrowheads="1"/>
          </p:cNvSpPr>
          <p:nvPr/>
        </p:nvSpPr>
        <p:spPr bwMode="auto">
          <a:xfrm>
            <a:off x="6197203" y="1842287"/>
            <a:ext cx="2646589" cy="12407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625" dirty="0">
              <a:solidFill>
                <a:srgbClr val="FF0000"/>
              </a:solidFill>
            </a:endParaRP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Efforts should be made to educate all clinicians regarding CIM therapies. 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Efforts should also be made to enhance resources that appraise the efficacy, safety, and potential drug interactions between traditional and CIM therapies. 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CIM Education can encourage informed decision-making and improve patient-clinician communication</a:t>
            </a: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184626" y="3494201"/>
            <a:ext cx="2676355" cy="103329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tIns="16329" bIns="16329" anchor="ctr"/>
          <a:lstStyle/>
          <a:p>
            <a:pPr algn="ctr"/>
            <a:endParaRPr lang="en-US" sz="500">
              <a:latin typeface="Helvetica" pitchFamily="-111" charset="0"/>
              <a:ea typeface="ＭＳ Ｐゴシック" charset="-128"/>
            </a:endParaRPr>
          </a:p>
        </p:txBody>
      </p:sp>
      <p:sp>
        <p:nvSpPr>
          <p:cNvPr id="51" name="AutoShape 114"/>
          <p:cNvSpPr>
            <a:spLocks noChangeArrowheads="1"/>
          </p:cNvSpPr>
          <p:nvPr/>
        </p:nvSpPr>
        <p:spPr bwMode="auto">
          <a:xfrm>
            <a:off x="230188" y="3777683"/>
            <a:ext cx="2784645" cy="228600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Aim</a:t>
            </a:r>
          </a:p>
        </p:txBody>
      </p:sp>
      <p:graphicFrame>
        <p:nvGraphicFramePr>
          <p:cNvPr id="60" name="Object 80"/>
          <p:cNvGraphicFramePr>
            <a:graphicFrameLocks noChangeAspect="1"/>
          </p:cNvGraphicFramePr>
          <p:nvPr/>
        </p:nvGraphicFramePr>
        <p:xfrm>
          <a:off x="3217797" y="2738693"/>
          <a:ext cx="2569602" cy="119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Text Box 144"/>
          <p:cNvSpPr txBox="1">
            <a:spLocks noChangeArrowheads="1"/>
          </p:cNvSpPr>
          <p:nvPr/>
        </p:nvSpPr>
        <p:spPr bwMode="auto">
          <a:xfrm>
            <a:off x="3175506" y="3298615"/>
            <a:ext cx="590718" cy="3365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3322375">
              <a:lnSpc>
                <a:spcPct val="85000"/>
              </a:lnSpc>
              <a:spcBef>
                <a:spcPct val="10000"/>
              </a:spcBef>
            </a:pPr>
            <a:r>
              <a:rPr lang="en-US" sz="643" dirty="0"/>
              <a:t>Both hematology and solid tumor (16%)</a:t>
            </a:r>
          </a:p>
        </p:txBody>
      </p:sp>
      <p:sp>
        <p:nvSpPr>
          <p:cNvPr id="62" name="Text Box 144"/>
          <p:cNvSpPr txBox="1">
            <a:spLocks noChangeArrowheads="1"/>
          </p:cNvSpPr>
          <p:nvPr/>
        </p:nvSpPr>
        <p:spPr bwMode="auto">
          <a:xfrm>
            <a:off x="4766321" y="3660665"/>
            <a:ext cx="827258" cy="84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3322375">
              <a:lnSpc>
                <a:spcPct val="85000"/>
              </a:lnSpc>
              <a:spcBef>
                <a:spcPct val="10000"/>
              </a:spcBef>
            </a:pPr>
            <a:r>
              <a:rPr lang="en-US" sz="643" dirty="0"/>
              <a:t>Hematology (35%)</a:t>
            </a:r>
          </a:p>
        </p:txBody>
      </p:sp>
      <p:sp>
        <p:nvSpPr>
          <p:cNvPr id="63" name="Text Box 144"/>
          <p:cNvSpPr txBox="1">
            <a:spLocks noChangeArrowheads="1"/>
          </p:cNvSpPr>
          <p:nvPr/>
        </p:nvSpPr>
        <p:spPr bwMode="auto">
          <a:xfrm>
            <a:off x="3525144" y="2925486"/>
            <a:ext cx="482160" cy="84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22375">
              <a:lnSpc>
                <a:spcPct val="85000"/>
              </a:lnSpc>
              <a:spcBef>
                <a:spcPct val="10000"/>
              </a:spcBef>
            </a:pPr>
            <a:r>
              <a:rPr lang="en-US" sz="643" dirty="0"/>
              <a:t>Other (12%)</a:t>
            </a:r>
          </a:p>
        </p:txBody>
      </p:sp>
      <p:sp>
        <p:nvSpPr>
          <p:cNvPr id="64" name="Text Box 144"/>
          <p:cNvSpPr txBox="1">
            <a:spLocks noChangeArrowheads="1"/>
          </p:cNvSpPr>
          <p:nvPr/>
        </p:nvSpPr>
        <p:spPr bwMode="auto">
          <a:xfrm>
            <a:off x="5031127" y="2963942"/>
            <a:ext cx="727342" cy="84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22375">
              <a:lnSpc>
                <a:spcPct val="85000"/>
              </a:lnSpc>
              <a:spcBef>
                <a:spcPct val="10000"/>
              </a:spcBef>
            </a:pPr>
            <a:r>
              <a:rPr lang="en-US" sz="643" dirty="0"/>
              <a:t>Solid Tumor (37%)</a:t>
            </a:r>
          </a:p>
        </p:txBody>
      </p:sp>
      <p:sp>
        <p:nvSpPr>
          <p:cNvPr id="65" name="Rectangle 110"/>
          <p:cNvSpPr>
            <a:spLocks noChangeArrowheads="1"/>
          </p:cNvSpPr>
          <p:nvPr/>
        </p:nvSpPr>
        <p:spPr bwMode="auto">
          <a:xfrm>
            <a:off x="3243937" y="3862552"/>
            <a:ext cx="2668417" cy="154452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108"/>
          <p:cNvSpPr txBox="1">
            <a:spLocks noChangeArrowheads="1"/>
          </p:cNvSpPr>
          <p:nvPr/>
        </p:nvSpPr>
        <p:spPr bwMode="auto">
          <a:xfrm>
            <a:off x="3254442" y="2705237"/>
            <a:ext cx="1483179" cy="2449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3324076">
              <a:lnSpc>
                <a:spcPct val="90000"/>
              </a:lnSpc>
              <a:spcBef>
                <a:spcPct val="40000"/>
              </a:spcBef>
            </a:pPr>
            <a:r>
              <a:rPr lang="en-US" sz="786" b="1" dirty="0"/>
              <a:t>Participants by cancer focus</a:t>
            </a:r>
          </a:p>
        </p:txBody>
      </p:sp>
      <p:sp>
        <p:nvSpPr>
          <p:cNvPr id="67" name="Text Box 108"/>
          <p:cNvSpPr txBox="1">
            <a:spLocks noChangeArrowheads="1"/>
          </p:cNvSpPr>
          <p:nvPr/>
        </p:nvSpPr>
        <p:spPr bwMode="auto">
          <a:xfrm>
            <a:off x="3243937" y="4112360"/>
            <a:ext cx="2175211" cy="2449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3324076">
              <a:lnSpc>
                <a:spcPct val="90000"/>
              </a:lnSpc>
              <a:spcBef>
                <a:spcPct val="40000"/>
              </a:spcBef>
            </a:pPr>
            <a:r>
              <a:rPr lang="en-US" sz="786" b="1" dirty="0"/>
              <a:t>Recommended Therapies (in percentages)</a:t>
            </a:r>
          </a:p>
        </p:txBody>
      </p:sp>
      <p:sp>
        <p:nvSpPr>
          <p:cNvPr id="68" name="Rectangle 110"/>
          <p:cNvSpPr>
            <a:spLocks noChangeArrowheads="1"/>
          </p:cNvSpPr>
          <p:nvPr/>
        </p:nvSpPr>
        <p:spPr bwMode="auto">
          <a:xfrm>
            <a:off x="2925162" y="4874759"/>
            <a:ext cx="2668417" cy="171393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9" name="Object 3"/>
          <p:cNvGraphicFramePr>
            <a:graphicFrameLocks noChangeAspect="1"/>
          </p:cNvGraphicFramePr>
          <p:nvPr/>
        </p:nvGraphicFramePr>
        <p:xfrm>
          <a:off x="3261332" y="4178993"/>
          <a:ext cx="2633627" cy="159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 Box 54"/>
          <p:cNvSpPr txBox="1">
            <a:spLocks noChangeArrowheads="1"/>
          </p:cNvSpPr>
          <p:nvPr/>
        </p:nvSpPr>
        <p:spPr bwMode="auto">
          <a:xfrm>
            <a:off x="285192" y="4148839"/>
            <a:ext cx="2636100" cy="258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3324076">
              <a:lnSpc>
                <a:spcPct val="90000"/>
              </a:lnSpc>
              <a:spcBef>
                <a:spcPct val="40000"/>
              </a:spcBef>
            </a:pPr>
            <a:r>
              <a:rPr lang="en-US" sz="643" dirty="0"/>
              <a:t>We sought to explore the perspectives of clinicians at an academic comprehensive cancer center (CCC) on the use of CIM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endParaRPr lang="en-US" sz="625" dirty="0"/>
          </a:p>
        </p:txBody>
      </p:sp>
      <p:sp>
        <p:nvSpPr>
          <p:cNvPr id="31" name="AutoShape 114"/>
          <p:cNvSpPr>
            <a:spLocks noChangeArrowheads="1"/>
          </p:cNvSpPr>
          <p:nvPr/>
        </p:nvSpPr>
        <p:spPr bwMode="auto">
          <a:xfrm>
            <a:off x="6141458" y="3919334"/>
            <a:ext cx="2784645" cy="228600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auto">
          <a:xfrm>
            <a:off x="6184626" y="4223742"/>
            <a:ext cx="2636100" cy="14655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32691" indent="-132691">
              <a:buAutoNum type="arabicPeriod"/>
            </a:pPr>
            <a:r>
              <a:rPr lang="en-US" sz="625" dirty="0" err="1"/>
              <a:t>Bardia</a:t>
            </a:r>
            <a:r>
              <a:rPr lang="en-US" sz="625" dirty="0"/>
              <a:t> A, Barton DL, Prokop LJ, et al: Efficacy of Complementary and Alternative Medicine Therapies in Relieving Cancer Pain: A Systematic Review. Journal of Clinical Oncology 24:5457-5464, 200 </a:t>
            </a:r>
          </a:p>
          <a:p>
            <a:pPr marL="132691" indent="-132691">
              <a:buAutoNum type="arabicPeriod"/>
            </a:pPr>
            <a:r>
              <a:rPr lang="en-US" sz="625" dirty="0" err="1"/>
              <a:t>Paice</a:t>
            </a:r>
            <a:r>
              <a:rPr lang="en-US" sz="625" dirty="0"/>
              <a:t> JA, </a:t>
            </a:r>
            <a:r>
              <a:rPr lang="en-US" sz="625" dirty="0" err="1"/>
              <a:t>Portenoy</a:t>
            </a:r>
            <a:r>
              <a:rPr lang="en-US" sz="625" dirty="0"/>
              <a:t> R, </a:t>
            </a:r>
            <a:r>
              <a:rPr lang="en-US" sz="625" dirty="0" err="1"/>
              <a:t>Lacchetti</a:t>
            </a:r>
            <a:r>
              <a:rPr lang="en-US" sz="625" dirty="0"/>
              <a:t> C, et al: Management of Chronic Pain in Survivors of Adult Cancers: American Society of Clinical Oncology Clinical Practice Guideline. Journal of Clinical Oncology 34:3325-3345, 2016</a:t>
            </a:r>
          </a:p>
          <a:p>
            <a:pPr marL="132691" indent="-132691">
              <a:buAutoNum type="arabicPeriod"/>
            </a:pPr>
            <a:r>
              <a:rPr lang="en-US" sz="625" dirty="0"/>
              <a:t>Singh P, </a:t>
            </a:r>
            <a:r>
              <a:rPr lang="en-US" sz="625" dirty="0" err="1"/>
              <a:t>Chaturvedi</a:t>
            </a:r>
            <a:r>
              <a:rPr lang="en-US" sz="625" dirty="0"/>
              <a:t> A. Complementary and alternative medicine in cancer pain management: a systematic review. Indian J </a:t>
            </a:r>
            <a:r>
              <a:rPr lang="en-US" sz="625" dirty="0" err="1"/>
              <a:t>Palliat</a:t>
            </a:r>
            <a:r>
              <a:rPr lang="en-US" sz="625" dirty="0"/>
              <a:t> Care 2015;21:105-15.</a:t>
            </a:r>
          </a:p>
          <a:p>
            <a:pPr marL="132691" indent="-132691">
              <a:buAutoNum type="arabicPeriod"/>
            </a:pPr>
            <a:r>
              <a:rPr lang="en-US" sz="625" dirty="0" err="1"/>
              <a:t>Ripamonti</a:t>
            </a:r>
            <a:r>
              <a:rPr lang="en-US" sz="625" dirty="0"/>
              <a:t> CI, </a:t>
            </a:r>
            <a:r>
              <a:rPr lang="en-US" sz="625" dirty="0" err="1"/>
              <a:t>Santini</a:t>
            </a:r>
            <a:r>
              <a:rPr lang="en-US" sz="625" dirty="0"/>
              <a:t> D, </a:t>
            </a:r>
            <a:r>
              <a:rPr lang="en-US" sz="625" dirty="0" err="1"/>
              <a:t>Maranzano</a:t>
            </a:r>
            <a:r>
              <a:rPr lang="en-US" sz="625" dirty="0"/>
              <a:t> E, </a:t>
            </a:r>
            <a:r>
              <a:rPr lang="en-US" sz="625" dirty="0" err="1"/>
              <a:t>Berti</a:t>
            </a:r>
            <a:r>
              <a:rPr lang="en-US" sz="625" dirty="0"/>
              <a:t> M, </a:t>
            </a:r>
            <a:r>
              <a:rPr lang="en-US" sz="625" dirty="0" err="1"/>
              <a:t>Roila</a:t>
            </a:r>
            <a:r>
              <a:rPr lang="en-US" sz="625" dirty="0"/>
              <a:t> F, Group EGW. Management of cancer pain: ESMO Clinical Practice Guidelines. Ann </a:t>
            </a:r>
            <a:r>
              <a:rPr lang="en-US" sz="625" dirty="0" err="1"/>
              <a:t>Oncol</a:t>
            </a:r>
            <a:r>
              <a:rPr lang="en-US" sz="625" dirty="0"/>
              <a:t> 2012;23 </a:t>
            </a:r>
            <a:r>
              <a:rPr lang="en-US" sz="625" dirty="0" err="1"/>
              <a:t>Suppl</a:t>
            </a:r>
            <a:r>
              <a:rPr lang="en-US" sz="625" dirty="0"/>
              <a:t> 7:vii139-54.</a:t>
            </a:r>
          </a:p>
          <a:p>
            <a:pPr marL="132691" indent="-132691">
              <a:buAutoNum type="arabicPeriod"/>
            </a:pPr>
            <a:r>
              <a:rPr lang="en-US" sz="625" dirty="0"/>
              <a:t>Berman J. CAM usage in an NIH facility, currently under abstract. 2017. Presented at Society for Integrative Oncology 2018. </a:t>
            </a:r>
          </a:p>
        </p:txBody>
      </p:sp>
      <p:sp>
        <p:nvSpPr>
          <p:cNvPr id="24" name="AutoShape 104"/>
          <p:cNvSpPr>
            <a:spLocks noChangeArrowheads="1"/>
          </p:cNvSpPr>
          <p:nvPr/>
        </p:nvSpPr>
        <p:spPr bwMode="auto">
          <a:xfrm>
            <a:off x="6127518" y="2830257"/>
            <a:ext cx="2784929" cy="21913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Future Directions</a:t>
            </a:r>
          </a:p>
        </p:txBody>
      </p:sp>
      <p:sp>
        <p:nvSpPr>
          <p:cNvPr id="27" name="AutoShape 114"/>
          <p:cNvSpPr>
            <a:spLocks noChangeArrowheads="1"/>
          </p:cNvSpPr>
          <p:nvPr/>
        </p:nvSpPr>
        <p:spPr bwMode="auto">
          <a:xfrm>
            <a:off x="210919" y="4505757"/>
            <a:ext cx="2784645" cy="228600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auto">
          <a:xfrm>
            <a:off x="229621" y="4819438"/>
            <a:ext cx="2636100" cy="838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3312" lvl="1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Sample: physicians and advanced practice providers (APPs) who practice medical oncology, hematology, radiation oncology, surgical oncology and neuro-oncology in a Midwest tertiary (CCC) </a:t>
            </a:r>
          </a:p>
          <a:p>
            <a:pPr marL="163312" lvl="1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9-question online survey about their personal knowledge and recommendation for 21 different CIM therapies. </a:t>
            </a:r>
          </a:p>
          <a:p>
            <a:pPr marL="163312" lvl="1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Analysis: descriptive statistics</a:t>
            </a:r>
            <a:endParaRPr lang="en-US" sz="625" dirty="0"/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>
            <a:off x="3243937" y="1815790"/>
            <a:ext cx="2646589" cy="8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625" dirty="0">
              <a:solidFill>
                <a:srgbClr val="FF0000"/>
              </a:solidFill>
            </a:endParaRP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Survey response rate was 24.5% (n=49)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Massage therapy was recommended approximately 80% of the patients by both physicians and APPs.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Physicians and APPs requested more education on CBD/CBD oil (64% and 50%, respectively). </a:t>
            </a:r>
          </a:p>
        </p:txBody>
      </p:sp>
      <p:sp>
        <p:nvSpPr>
          <p:cNvPr id="32" name="Text Box 105"/>
          <p:cNvSpPr txBox="1">
            <a:spLocks noChangeArrowheads="1"/>
          </p:cNvSpPr>
          <p:nvPr/>
        </p:nvSpPr>
        <p:spPr bwMode="auto">
          <a:xfrm>
            <a:off x="6196688" y="3048583"/>
            <a:ext cx="2646589" cy="856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625" dirty="0">
              <a:solidFill>
                <a:srgbClr val="FF0000"/>
              </a:solidFill>
            </a:endParaRP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Clinical trials with CIM therapies to better evaluate patient outcomes and drug-drug interactions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Focus on shared decision-making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Promotion of patient and provider education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Evaluation of financial implications of traditional cancer treatment and CIM therapies </a:t>
            </a:r>
          </a:p>
        </p:txBody>
      </p:sp>
    </p:spTree>
    <p:extLst>
      <p:ext uri="{BB962C8B-B14F-4D97-AF65-F5344CB8AC3E}">
        <p14:creationId xmlns:p14="http://schemas.microsoft.com/office/powerpoint/2010/main" val="380900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037" y="4909704"/>
            <a:ext cx="3226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Marium Husain, MD, MPH, </a:t>
            </a:r>
          </a:p>
          <a:p>
            <a:r>
              <a:rPr lang="en-US" dirty="0" err="1"/>
              <a:t>Dori</a:t>
            </a:r>
            <a:r>
              <a:rPr lang="en-US" dirty="0"/>
              <a:t> </a:t>
            </a:r>
            <a:r>
              <a:rPr lang="en-US" dirty="0" err="1"/>
              <a:t>Klemanski</a:t>
            </a:r>
            <a:r>
              <a:rPr lang="en-US" dirty="0"/>
              <a:t>, APRN-CRP, </a:t>
            </a:r>
          </a:p>
          <a:p>
            <a:r>
              <a:rPr lang="en-US" dirty="0"/>
              <a:t>Julie Stephens, MS,</a:t>
            </a:r>
          </a:p>
          <a:p>
            <a:r>
              <a:rPr lang="en-US" dirty="0" err="1"/>
              <a:t>Kathi</a:t>
            </a:r>
            <a:r>
              <a:rPr lang="en-US" dirty="0"/>
              <a:t> Kemper, MD, </a:t>
            </a:r>
          </a:p>
          <a:p>
            <a:r>
              <a:rPr lang="en-US" dirty="0"/>
              <a:t>Maryam </a:t>
            </a:r>
            <a:r>
              <a:rPr lang="en-US" dirty="0" err="1"/>
              <a:t>Lustberg</a:t>
            </a:r>
            <a:r>
              <a:rPr lang="en-US" dirty="0"/>
              <a:t>, MD, MPH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8254" y="2507289"/>
            <a:ext cx="43641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Clinician Perspectives of Complementary and Integrative Medicine (CIM) ​at an Academic Cancer Center</a:t>
            </a:r>
          </a:p>
        </p:txBody>
      </p:sp>
    </p:spTree>
    <p:extLst>
      <p:ext uri="{BB962C8B-B14F-4D97-AF65-F5344CB8AC3E}">
        <p14:creationId xmlns:p14="http://schemas.microsoft.com/office/powerpoint/2010/main" val="25770522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400" y="1387017"/>
            <a:ext cx="8229600" cy="4847528"/>
          </a:xfrm>
        </p:spPr>
        <p:txBody>
          <a:bodyPr/>
          <a:lstStyle/>
          <a:p>
            <a:pPr lvl="0"/>
            <a:r>
              <a:rPr lang="en-US" dirty="0"/>
              <a:t>Aim</a:t>
            </a:r>
          </a:p>
          <a:p>
            <a:pPr lvl="1"/>
            <a:r>
              <a:rPr lang="en-US" sz="2400" dirty="0"/>
              <a:t>We sought to explore the perspectives of clinicians at an academic comprehensive cancer center (CCC) on the use of CIM. </a:t>
            </a:r>
          </a:p>
          <a:p>
            <a:pPr lvl="0"/>
            <a:r>
              <a:rPr lang="en-US" dirty="0"/>
              <a:t>Methods</a:t>
            </a:r>
          </a:p>
          <a:p>
            <a:pPr lvl="1"/>
            <a:r>
              <a:rPr lang="en-US" sz="2400" dirty="0"/>
              <a:t>Sample: physicians and advanced practice providers (APPs) who practice medical oncology, hematology, radiation oncology, surgical oncology and neuro-oncology in a Midwest tertiary (CCC) </a:t>
            </a:r>
          </a:p>
          <a:p>
            <a:pPr lvl="1"/>
            <a:r>
              <a:rPr lang="en-US" sz="2400" dirty="0"/>
              <a:t>9-question online survey about their personal knowledge and recommendation for 21 different CIM therapies. </a:t>
            </a:r>
          </a:p>
          <a:p>
            <a:pPr lvl="1"/>
            <a:r>
              <a:rPr lang="en-US" sz="2400" dirty="0"/>
              <a:t>Analysis: descriptive statistics</a:t>
            </a:r>
            <a:endParaRPr lang="en-US" sz="2400" strike="sngStrike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956E73-2E7A-40C4-98E5-5009DBC8D4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Clinician Perspectives of Complementary and Integrative Medicine (CIM) ​at an academic cancer</a:t>
            </a:r>
          </a:p>
        </p:txBody>
      </p:sp>
    </p:spTree>
    <p:extLst>
      <p:ext uri="{BB962C8B-B14F-4D97-AF65-F5344CB8AC3E}">
        <p14:creationId xmlns:p14="http://schemas.microsoft.com/office/powerpoint/2010/main" val="9306348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400" y="1387017"/>
            <a:ext cx="8229600" cy="4312556"/>
          </a:xfrm>
        </p:spPr>
        <p:txBody>
          <a:bodyPr/>
          <a:lstStyle/>
          <a:p>
            <a:pPr lvl="0"/>
            <a:r>
              <a:rPr lang="en-US" dirty="0"/>
              <a:t>Results</a:t>
            </a:r>
          </a:p>
          <a:p>
            <a:pPr lvl="1"/>
            <a:r>
              <a:rPr lang="en-US" dirty="0"/>
              <a:t>Response rate was 24.5% (n=49).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most recommended </a:t>
            </a:r>
            <a:r>
              <a:rPr lang="en-US" dirty="0"/>
              <a:t>CIM therapy by physicians and APPs for cancer treatment-related effects was massage (79% and 81%, respectively).   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least recommended </a:t>
            </a:r>
            <a:r>
              <a:rPr lang="en-US" dirty="0"/>
              <a:t>CIM therapy for physicians was homeopathy (0%).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least recommended </a:t>
            </a:r>
            <a:r>
              <a:rPr lang="en-US" dirty="0"/>
              <a:t>CIM therapies for APPs were CBD oil and Traditional Chinese Medicine (TCM) (both 0%).</a:t>
            </a:r>
          </a:p>
          <a:p>
            <a:pPr lvl="1"/>
            <a:r>
              <a:rPr lang="en-US" dirty="0"/>
              <a:t>Physicians and APPs requested more education on CBD/CBD oil (64 and 50%, respectively).    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956E73-2E7A-40C4-98E5-5009DBC8D4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Clinician Perspectives of Complementary and Integrative Medicine (CIM) ​at an academic cancer</a:t>
            </a:r>
          </a:p>
        </p:txBody>
      </p:sp>
    </p:spTree>
    <p:extLst>
      <p:ext uri="{BB962C8B-B14F-4D97-AF65-F5344CB8AC3E}">
        <p14:creationId xmlns:p14="http://schemas.microsoft.com/office/powerpoint/2010/main" val="4124639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400" y="1387017"/>
            <a:ext cx="8229600" cy="4312556"/>
          </a:xfrm>
        </p:spPr>
        <p:txBody>
          <a:bodyPr/>
          <a:lstStyle/>
          <a:p>
            <a:pPr lvl="0"/>
            <a:r>
              <a:rPr lang="en-US" sz="2000" dirty="0"/>
              <a:t>Conclusions</a:t>
            </a:r>
          </a:p>
          <a:p>
            <a:pPr lvl="1"/>
            <a:r>
              <a:rPr lang="en-US" sz="2000" dirty="0"/>
              <a:t>Efforts should be made to educate all clinicians regarding CIM therapies</a:t>
            </a:r>
          </a:p>
          <a:p>
            <a:pPr lvl="2"/>
            <a:r>
              <a:rPr lang="en-US" sz="1800" dirty="0"/>
              <a:t>Particularly in resources that appraise the efficacy, safety, and potential drug interactions</a:t>
            </a:r>
          </a:p>
          <a:p>
            <a:pPr lvl="1"/>
            <a:r>
              <a:rPr lang="en-US" sz="2000" dirty="0"/>
              <a:t>Education could encourage informed decision-making and improved patient-clinician communication. </a:t>
            </a:r>
          </a:p>
          <a:p>
            <a:pPr lvl="1"/>
            <a:r>
              <a:rPr lang="en-US" sz="2000" dirty="0"/>
              <a:t>Investment in future clinical trials with CIM therapies to evaluate outcomes and drug-drug interactions</a:t>
            </a:r>
          </a:p>
          <a:p>
            <a:pPr marL="457200" lvl="1" indent="0">
              <a:buNone/>
            </a:pPr>
            <a:endParaRPr lang="en-US" sz="2000" dirty="0"/>
          </a:p>
          <a:p>
            <a:pPr lvl="0"/>
            <a:r>
              <a:rPr lang="en-US" sz="2000" dirty="0"/>
              <a:t>For more information:</a:t>
            </a:r>
          </a:p>
          <a:p>
            <a:pPr lvl="1"/>
            <a:r>
              <a:rPr lang="en-US" sz="2000" dirty="0"/>
              <a:t>Please contact: Marium Husain, MD, MPH at Marium.Husain@osumc.edu</a:t>
            </a:r>
          </a:p>
          <a:p>
            <a:pPr lvl="1"/>
            <a:r>
              <a:rPr lang="en-US" sz="2000" dirty="0">
                <a:hlinkClick r:id="rId2"/>
              </a:rPr>
              <a:t>http://mind-bodyhealth.osu.edu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http://herbs-supplements.osu.edu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956E73-2E7A-40C4-98E5-5009DBC8D49F}" type="slidenum">
              <a:rPr lang="en-US" smtClean="0"/>
              <a:pPr/>
              <a:t>5</a:t>
            </a:fld>
            <a:r>
              <a:rPr lang="en-US" dirty="0"/>
              <a:t>	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Clinician Perspectives of Complementary and Integrative Medicine (CIM) ​at an academic cancer</a:t>
            </a:r>
          </a:p>
        </p:txBody>
      </p:sp>
    </p:spTree>
    <p:extLst>
      <p:ext uri="{BB962C8B-B14F-4D97-AF65-F5344CB8AC3E}">
        <p14:creationId xmlns:p14="http://schemas.microsoft.com/office/powerpoint/2010/main" val="1769774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4 Clinical Standard Template">
  <a:themeElements>
    <a:clrScheme name="2014 OSUCCC - James">
      <a:dk1>
        <a:srgbClr val="000000"/>
      </a:dk1>
      <a:lt1>
        <a:srgbClr val="FFFFFF"/>
      </a:lt1>
      <a:dk2>
        <a:srgbClr val="717070"/>
      </a:dk2>
      <a:lt2>
        <a:srgbClr val="FFFFFF"/>
      </a:lt2>
      <a:accent1>
        <a:srgbClr val="BB0000"/>
      </a:accent1>
      <a:accent2>
        <a:srgbClr val="D25F15"/>
      </a:accent2>
      <a:accent3>
        <a:srgbClr val="365D66"/>
      </a:accent3>
      <a:accent4>
        <a:srgbClr val="740061"/>
      </a:accent4>
      <a:accent5>
        <a:srgbClr val="85B9AE"/>
      </a:accent5>
      <a:accent6>
        <a:srgbClr val="F2DE90"/>
      </a:accent6>
      <a:hlink>
        <a:srgbClr val="A3B5D1"/>
      </a:hlink>
      <a:folHlink>
        <a:srgbClr val="97930E"/>
      </a:folHlink>
    </a:clrScheme>
    <a:fontScheme name="RESEARCH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SEARCH Template 1">
        <a:dk1>
          <a:srgbClr val="000000"/>
        </a:dk1>
        <a:lt1>
          <a:srgbClr val="FFFFFF"/>
        </a:lt1>
        <a:dk2>
          <a:srgbClr val="000000"/>
        </a:dk2>
        <a:lt2>
          <a:srgbClr val="A89487"/>
        </a:lt2>
        <a:accent1>
          <a:srgbClr val="006191"/>
        </a:accent1>
        <a:accent2>
          <a:srgbClr val="6B8C2C"/>
        </a:accent2>
        <a:accent3>
          <a:srgbClr val="FFFFFF"/>
        </a:accent3>
        <a:accent4>
          <a:srgbClr val="000000"/>
        </a:accent4>
        <a:accent5>
          <a:srgbClr val="AAB7C7"/>
        </a:accent5>
        <a:accent6>
          <a:srgbClr val="607E27"/>
        </a:accent6>
        <a:hlink>
          <a:srgbClr val="DA6F2B"/>
        </a:hlink>
        <a:folHlink>
          <a:srgbClr val="C916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 Template 2">
        <a:dk1>
          <a:srgbClr val="000000"/>
        </a:dk1>
        <a:lt1>
          <a:srgbClr val="FFFFFF"/>
        </a:lt1>
        <a:dk2>
          <a:srgbClr val="000000"/>
        </a:dk2>
        <a:lt2>
          <a:srgbClr val="A89487"/>
        </a:lt2>
        <a:accent1>
          <a:srgbClr val="006191"/>
        </a:accent1>
        <a:accent2>
          <a:srgbClr val="C91648"/>
        </a:accent2>
        <a:accent3>
          <a:srgbClr val="FFFFFF"/>
        </a:accent3>
        <a:accent4>
          <a:srgbClr val="000000"/>
        </a:accent4>
        <a:accent5>
          <a:srgbClr val="AAB7C7"/>
        </a:accent5>
        <a:accent6>
          <a:srgbClr val="B61340"/>
        </a:accent6>
        <a:hlink>
          <a:srgbClr val="DA6F2B"/>
        </a:hlink>
        <a:folHlink>
          <a:srgbClr val="6B8C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2D5DD2BA0BF49B6517F705F38EE1C" ma:contentTypeVersion="0" ma:contentTypeDescription="Create a new document." ma:contentTypeScope="" ma:versionID="66533d2d7f3de004c51cd11769a11b68">
  <xsd:schema xmlns:xsd="http://www.w3.org/2001/XMLSchema" xmlns:xs="http://www.w3.org/2001/XMLSchema" xmlns:p="http://schemas.microsoft.com/office/2006/metadata/properties" xmlns:ns2="460b3112-843f-43b4-ba74-64480138b1a5" targetNamespace="http://schemas.microsoft.com/office/2006/metadata/properties" ma:root="true" ma:fieldsID="14e5eab7cea0baf66c7e349a36b3c9c0" ns2:_="">
    <xsd:import namespace="460b3112-843f-43b4-ba74-64480138b1a5"/>
    <xsd:element name="properties">
      <xsd:complexType>
        <xsd:sequence>
          <xsd:element name="documentManagement">
            <xsd:complexType>
              <xsd:all>
                <xsd:element ref="ns2:Data_x0020_Classification"/>
                <xsd:element ref="ns2:Security_x0020_Disclaim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b3112-843f-43b4-ba74-64480138b1a5" elementFormDefault="qualified">
    <xsd:import namespace="http://schemas.microsoft.com/office/2006/documentManagement/types"/>
    <xsd:import namespace="http://schemas.microsoft.com/office/infopath/2007/PartnerControls"/>
    <xsd:element name="Data_x0020_Classification" ma:index="8" ma:displayName="Data Classification" ma:default="Limited Access" ma:format="Dropdown" ma:internalName="Data_x0020_Classification">
      <xsd:simpleType>
        <xsd:restriction base="dms:Choice">
          <xsd:enumeration value="Public"/>
          <xsd:enumeration value="Limited Access"/>
        </xsd:restriction>
      </xsd:simpleType>
    </xsd:element>
    <xsd:element name="Security_x0020_Disclaimer" ma:index="9" ma:displayName="Security Disclaimer" ma:description="This document does not contain Personal Health Information (PHI) or other restricted data." ma:format="Dropdown" ma:internalName="Security_x0020_Disclaimer">
      <xsd:simpleType>
        <xsd:restriction base="dms:Choice"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_x0020_Disclaimer xmlns="460b3112-843f-43b4-ba74-64480138b1a5">Yes</Security_x0020_Disclaimer>
    <Data_x0020_Classification xmlns="460b3112-843f-43b4-ba74-64480138b1a5">Limited Access</Data_x0020_Classification>
  </documentManagement>
</p:properties>
</file>

<file path=customXml/itemProps1.xml><?xml version="1.0" encoding="utf-8"?>
<ds:datastoreItem xmlns:ds="http://schemas.openxmlformats.org/officeDocument/2006/customXml" ds:itemID="{D2DD0205-1322-4717-B8A4-1991821D88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0b3112-843f-43b4-ba74-64480138b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D01A32-C777-408D-85FB-7B57BD5055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97F8C2-52AF-4924-9C7A-8E8A45F79330}">
  <ds:schemaRefs>
    <ds:schemaRef ds:uri="http://purl.org/dc/elements/1.1/"/>
    <ds:schemaRef ds:uri="http://schemas.microsoft.com/office/2006/metadata/properties"/>
    <ds:schemaRef ds:uri="460b3112-843f-43b4-ba74-64480138b1a5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79645</TotalTime>
  <Words>964</Words>
  <Application>Microsoft Office PowerPoint</Application>
  <PresentationFormat>On-screen Show (4:3)</PresentationFormat>
  <Paragraphs>78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Helvetica</vt:lpstr>
      <vt:lpstr>Wingdings</vt:lpstr>
      <vt:lpstr>2014 Clinical Standard Template</vt:lpstr>
      <vt:lpstr>Clinician Perspectives of Complementary and Integrative Medicine (CIM) ​at an Academic Cancer</vt:lpstr>
      <vt:lpstr>PowerPoint Presentation</vt:lpstr>
      <vt:lpstr>Clinician Perspectives of Complementary and Integrative Medicine (CIM) ​at an academic cancer</vt:lpstr>
      <vt:lpstr>Clinician Perspectives of Complementary and Integrative Medicine (CIM) ​at an academic cancer</vt:lpstr>
      <vt:lpstr>Clinician Perspectives of Complementary and Integrative Medicine (CIM) ​at an academic cancer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Research Template</dc:title>
  <dc:creator>DiNardo Brown, Theresa</dc:creator>
  <cp:lastModifiedBy>Jessica Freer</cp:lastModifiedBy>
  <cp:revision>2498</cp:revision>
  <dcterms:created xsi:type="dcterms:W3CDTF">2009-08-06T12:38:02Z</dcterms:created>
  <dcterms:modified xsi:type="dcterms:W3CDTF">2020-10-19T17:17:16Z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0x010100B522D5DD2BA0BF49B6517F705F38EE1C</vt:lpwstr>
  </property>
</Properties>
</file>