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>
        <p:scale>
          <a:sx n="75" d="100"/>
          <a:sy n="75" d="100"/>
        </p:scale>
        <p:origin x="498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8EEF21-6CA2-4B21-B4B5-02A6D9A545A7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10D20E-3365-4EC2-93FA-350C8EE858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6287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27824E-1DC6-48E3-B0FE-BBF6C1BE01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333546-7EE6-4747-85DD-621584F6EF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082ED8-7A60-4C92-8854-3F8FB6634D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E000B-C79C-4528-96A5-5012ABD91EB3}" type="datetime1">
              <a:rPr lang="en-US" smtClean="0"/>
              <a:t>9/28/2020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CDD1E2-9B80-40C9-A901-FA653B13F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466F8A-E9B0-4E05-8964-0F9120F30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4229B-2987-42B1-ABB3-EBA67A7D7C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149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534232-F9A8-4CE7-8ABD-17982521FF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9CF2D3-9364-44D2-ADBA-BF1A1023C4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F05F13-E568-4AA7-B849-B5E44D4921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8D93C-CB53-463B-B443-C8E12F2E48BB}" type="datetime1">
              <a:rPr lang="en-US" smtClean="0"/>
              <a:t>9/28/2020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8FFF84-29AC-4388-9C80-CA4531F518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35C88A-0867-4019-8F99-86C9CC4D8B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4229B-2987-42B1-ABB3-EBA67A7D7C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278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E05384C-0C86-4EFF-9463-4A13B9FBF0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D879EC-2C23-4413-95E7-0EB90FB062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83AAE0-FDC6-4032-9B9E-CD25B6AA5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15261-5403-40D9-887A-6A02DEF83352}" type="datetime1">
              <a:rPr lang="en-US" smtClean="0"/>
              <a:t>9/28/2020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9B790D-093E-4C03-B125-204B72550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B57C63-91FF-42D8-BE8D-5C0DCF1A6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4229B-2987-42B1-ABB3-EBA67A7D7C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5509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620CAC-6612-46AC-8F88-DF1E9303F8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F9F74D-DC09-4D39-A686-3E9875B5DB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0A96BC-2473-48CF-A587-103F43A201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87CDB-125F-40C8-A220-CA399E909F5A}" type="datetime1">
              <a:rPr lang="en-US" smtClean="0"/>
              <a:t>9/28/2020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312724-0983-4B1F-975D-EDAEA3DC0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2E8FB6-E869-4554-9FA2-F52B0BC4DD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4229B-2987-42B1-ABB3-EBA67A7D7C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041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1EE26B-6092-4749-BA31-0F6052A0FF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165949-6D4E-406A-87A4-0D1EE9EE68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C1BC07-C62D-45C6-87F6-7750AC36B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A52CA-EDDE-4C4C-BD72-16CB86F33551}" type="datetime1">
              <a:rPr lang="en-US" smtClean="0"/>
              <a:t>9/28/2020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94B239-BE56-468A-8E1B-F3E234BB08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F4F646-AC52-4BA2-8BD5-9051185C1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4229B-2987-42B1-ABB3-EBA67A7D7C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03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6D5B00-58C3-48AC-8C01-76316B081D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9645A6-739B-4065-BC1C-928BA1644A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939FFA-DD08-4621-9E16-65525A4128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C5C95F-564D-4A04-B781-535365275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12FA6-03CD-404C-AE08-29CE4E17F0C1}" type="datetime1">
              <a:rPr lang="en-US" smtClean="0"/>
              <a:t>9/28/2020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11800C-7AD4-4E7A-A420-7A4F785C8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0B09A6-42DD-4F0C-A0E1-C3DE89D19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4229B-2987-42B1-ABB3-EBA67A7D7C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780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C9FC3D-9F1A-43BE-A913-99C6B8E4A9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1168E8-04CF-4CAE-B55D-4827F47804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4D1799-3E2B-4515-AC48-ED0A7236C7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B1BF4A2-44DC-45E9-81A6-E8E87635A7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804F62D-1B87-4195-8166-65D0EAC216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7653599-EEA7-4527-A0E4-4CBDE8177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120DD-4633-4171-A43A-F07927E81C66}" type="datetime1">
              <a:rPr lang="en-US" smtClean="0"/>
              <a:t>9/28/2020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AC629DD-5EF9-434D-B854-79063DA0D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9255914-0068-4665-9F5E-0EB158A87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4229B-2987-42B1-ABB3-EBA67A7D7C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074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AE315B-BABC-40B9-AC27-B1A301E967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BED568D-D95F-41D2-BE08-8B12373407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DF0E9-C7EE-4D64-9948-D1744C0E0B7D}" type="datetime1">
              <a:rPr lang="en-US" smtClean="0"/>
              <a:t>9/28/2020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8FCFD9-C728-4D4B-AF09-3EE4B04F83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60AA99-7DAD-4BF6-AA84-8F06B441E1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4229B-2987-42B1-ABB3-EBA67A7D7C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0476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CC5A8A-97CE-4D70-8651-4F6B8E6C4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95984-22A0-4224-9E01-2F99519D131B}" type="datetime1">
              <a:rPr lang="en-US" smtClean="0"/>
              <a:t>9/28/2020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1F0061D-15CA-4672-9C3D-306BB053C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B4C1A9-06F3-4824-85D8-66831A225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4229B-2987-42B1-ABB3-EBA67A7D7C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452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D77863-7224-4242-9F48-049C428C92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344D82-1F45-48CD-A9BC-5AC1272BE7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62D7C1-EDE9-4C97-B9B8-F26818D02D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649385-59D8-46F3-A72E-7A63F4D90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A2D3A-F073-4843-B6D4-EC36BB42E336}" type="datetime1">
              <a:rPr lang="en-US" smtClean="0"/>
              <a:t>9/28/2020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0B8BD2-DCFA-4DC3-9742-98F9C1F37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6083C2-1991-4EB1-B1A7-1BA8248222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4229B-2987-42B1-ABB3-EBA67A7D7C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227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5D107B-C157-4CBA-A85B-6DC7876614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5EDAAF5-3FAD-4E23-A141-67BA097BD9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BC7555-A1DD-4265-875A-BEA0CDCB41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D18721-559C-49A3-A2E8-E873DC670E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76C58-71FA-40A0-929E-7D46AF9B1BA8}" type="datetime1">
              <a:rPr lang="en-US" smtClean="0"/>
              <a:t>9/28/2020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2CC6A0-2665-441D-ADD8-EA33A34FAF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955173-ED60-4F35-AF0A-377CF2D0F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4229B-2987-42B1-ABB3-EBA67A7D7C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316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D09845A-ADBA-4473-A3CB-0DF2413DA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65332D-F553-4005-B95E-B1018444C6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3B850A-CCAF-4F3F-9E1F-27E24A1C532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1A664E-B515-4684-BCC1-FB215C54925C}" type="datetime1">
              <a:rPr lang="en-US" smtClean="0"/>
              <a:t>9/28/2020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43703E-70F1-4829-B9C6-EEDCD58BA6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8F9FA9-BF57-42D5-AB6F-0E5B3D71A6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04229B-2987-42B1-ABB3-EBA67A7D7C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937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mboakye-yiadom@cpmr.org" TargetMode="External"/><Relationship Id="rId2" Type="http://schemas.openxmlformats.org/officeDocument/2006/relationships/hyperlink" Target="mailto:magaby2752001@gmail.co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1F5426-357B-4176-AE72-412E5EBCA9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 Prospects of </a:t>
            </a:r>
            <a:r>
              <a:rPr lang="en-US" sz="40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Croton membranaceus</a:t>
            </a:r>
            <a:r>
              <a:rPr lang="en-US" sz="4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Mull. Arg. (</a:t>
            </a:r>
            <a:r>
              <a:rPr lang="en-US" sz="4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Euphorbiaceae</a:t>
            </a:r>
            <a:r>
              <a:rPr lang="en-US" sz="4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 and </a:t>
            </a:r>
            <a:r>
              <a:rPr lang="en-US" sz="40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Momordica </a:t>
            </a:r>
            <a:r>
              <a:rPr lang="en-US" sz="40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charantia</a:t>
            </a:r>
            <a:r>
              <a:rPr lang="en-US" sz="4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L. in cancer treatment and or prevention</a:t>
            </a:r>
            <a:endParaRPr lang="en-US" sz="4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FD02FC-A509-4F02-B591-7D9C259CDD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70756" y="5041344"/>
            <a:ext cx="9144000" cy="1655762"/>
          </a:xfrm>
        </p:spPr>
        <p:txBody>
          <a:bodyPr/>
          <a:lstStyle/>
          <a:p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Mavis Boakye-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Yiadom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&amp; Dr. Kofi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Bobi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Barimah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dirty="0"/>
              <a:t>Centre for Plant Medicine Research, Mampong Akuapem, Eastern Region, Ghana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48B57D2-C04D-4951-A209-44274FD5E2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80209" y="2928835"/>
            <a:ext cx="2469094" cy="184724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26C8BD0-DCF3-4546-ACA2-CA372D7C12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6209" y="2928835"/>
            <a:ext cx="2284413" cy="1973616"/>
          </a:xfrm>
          <a:prstGeom prst="rect">
            <a:avLst/>
          </a:prstGeom>
        </p:spPr>
      </p:pic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33E28030-0078-490E-88C2-99BFBA9E86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4229B-2987-42B1-ABB3-EBA67A7D7CF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7614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307F8-5DFA-4E84-A650-9B26540129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Introduction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1FA2228-A216-4E3B-99E8-21DC49A16E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Cancer is a disease associated with abnormal growth of cells in the body</a:t>
            </a:r>
          </a:p>
          <a:p>
            <a:r>
              <a:rPr lang="en-US" dirty="0"/>
              <a:t>Approximately 70% of deaths from cancer occur in low- and middle-income countries such as Ghana. </a:t>
            </a:r>
          </a:p>
          <a:p>
            <a:r>
              <a:rPr lang="en-US" dirty="0"/>
              <a:t>Also, the Daily Graphic in March, 2018 reported over 65,000 new cancer incident cases yearly in Ghana.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Study background</a:t>
            </a:r>
          </a:p>
          <a:p>
            <a:r>
              <a:rPr lang="en-US" dirty="0"/>
              <a:t>A capsule formulated from </a:t>
            </a:r>
            <a:r>
              <a:rPr lang="en-US" i="1" dirty="0"/>
              <a:t>C. membranaceus</a:t>
            </a:r>
            <a:r>
              <a:rPr lang="en-US" dirty="0"/>
              <a:t>, being used for the management of Benign Prostatic Hyperplasia at CPMR has yielded positive results. </a:t>
            </a:r>
            <a:r>
              <a:rPr lang="en-US" i="1" dirty="0" err="1"/>
              <a:t>Larixol</a:t>
            </a:r>
            <a:r>
              <a:rPr lang="en-US" dirty="0"/>
              <a:t>, an isolate from this same plant has a similar chemical structure as </a:t>
            </a:r>
            <a:r>
              <a:rPr lang="en-US" i="1" dirty="0" err="1"/>
              <a:t>Manool</a:t>
            </a:r>
            <a:r>
              <a:rPr lang="en-US" dirty="0"/>
              <a:t>; a known anti-cancer agent.</a:t>
            </a:r>
          </a:p>
          <a:p>
            <a:r>
              <a:rPr lang="en-US" dirty="0"/>
              <a:t> </a:t>
            </a:r>
            <a:r>
              <a:rPr lang="en-US" i="1" dirty="0"/>
              <a:t>M. </a:t>
            </a:r>
            <a:r>
              <a:rPr lang="en-US" i="1" dirty="0" err="1"/>
              <a:t>charantia</a:t>
            </a:r>
            <a:r>
              <a:rPr lang="en-US" i="1" dirty="0"/>
              <a:t> </a:t>
            </a:r>
            <a:r>
              <a:rPr lang="en-US" dirty="0"/>
              <a:t>is known to have cancer treatment activities.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b="1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5A6AE3-05F0-45A7-B360-C8E126BD42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4229B-2987-42B1-ABB3-EBA67A7D7CF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6099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F27BC1-FF06-4B52-90F2-4E1BF2E9D3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2489" y="666044"/>
            <a:ext cx="10631311" cy="551091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Aim</a:t>
            </a:r>
          </a:p>
          <a:p>
            <a:r>
              <a:rPr lang="en-US" dirty="0"/>
              <a:t>To ascertain the prospects of </a:t>
            </a:r>
            <a:r>
              <a:rPr lang="en-US" i="1" dirty="0"/>
              <a:t>Croton membranaceus </a:t>
            </a:r>
            <a:r>
              <a:rPr lang="en-US" dirty="0"/>
              <a:t>(</a:t>
            </a:r>
            <a:r>
              <a:rPr lang="en-US" i="1" dirty="0"/>
              <a:t>C. membranaceus</a:t>
            </a:r>
            <a:r>
              <a:rPr lang="en-US" dirty="0"/>
              <a:t>) and </a:t>
            </a:r>
            <a:r>
              <a:rPr lang="en-US" i="1" dirty="0"/>
              <a:t>Momordica </a:t>
            </a:r>
            <a:r>
              <a:rPr lang="en-US" i="1" dirty="0" err="1"/>
              <a:t>charantia</a:t>
            </a:r>
            <a:r>
              <a:rPr lang="en-US" i="1" dirty="0"/>
              <a:t> </a:t>
            </a:r>
            <a:r>
              <a:rPr lang="en-US" dirty="0"/>
              <a:t>(</a:t>
            </a:r>
            <a:r>
              <a:rPr lang="en-US" i="1" dirty="0"/>
              <a:t>M. </a:t>
            </a:r>
            <a:r>
              <a:rPr lang="en-US" i="1" dirty="0" err="1"/>
              <a:t>charantia</a:t>
            </a:r>
            <a:r>
              <a:rPr lang="en-US" dirty="0"/>
              <a:t>) in the treatment and  or prevention of Cancer. 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Methods</a:t>
            </a:r>
          </a:p>
          <a:p>
            <a:r>
              <a:rPr lang="en-US" dirty="0"/>
              <a:t>Ethanolic extracts of </a:t>
            </a:r>
            <a:r>
              <a:rPr lang="en-US" i="1" dirty="0"/>
              <a:t>C. membranaceus </a:t>
            </a:r>
            <a:r>
              <a:rPr lang="en-US" dirty="0"/>
              <a:t>and </a:t>
            </a:r>
            <a:r>
              <a:rPr lang="en-US" i="1" dirty="0"/>
              <a:t>M. </a:t>
            </a:r>
            <a:r>
              <a:rPr lang="en-US" i="1" dirty="0" err="1"/>
              <a:t>charantia</a:t>
            </a:r>
            <a:r>
              <a:rPr lang="en-US" i="1" dirty="0"/>
              <a:t> </a:t>
            </a:r>
            <a:r>
              <a:rPr lang="en-US" dirty="0"/>
              <a:t>will be used on various cancer cell lines such as Prostate and Breast as well as xenograft models to ascertain its effect and possible mode of action. </a:t>
            </a:r>
          </a:p>
          <a:p>
            <a:r>
              <a:rPr lang="en-US" dirty="0"/>
              <a:t>Clinical study will be done using products developed as tinctures or capsules from the two plants.</a:t>
            </a:r>
          </a:p>
          <a:p>
            <a:r>
              <a:rPr lang="en-US" dirty="0"/>
              <a:t>Recruitment of patients will be done in collaboration with Sweden Ghana Medical Centre. </a:t>
            </a:r>
          </a:p>
          <a:p>
            <a:r>
              <a:rPr lang="en-US" dirty="0"/>
              <a:t>Patients monitoring will be by teams from Centre for Plant Medicine Research (CPMR), Mampong- Akuapem and Sweden Ghana Medical Centre, Accra.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5CF708-EEB9-40F1-844A-9EE247C8A8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4229B-2987-42B1-ABB3-EBA67A7D7CF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18402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E93129-0FF2-4381-A55E-24216C0145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111" y="79022"/>
            <a:ext cx="11074400" cy="636693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Expected outcome</a:t>
            </a:r>
          </a:p>
          <a:p>
            <a:r>
              <a:rPr lang="en-US" dirty="0"/>
              <a:t>Prevention of cancer cells growth by </a:t>
            </a:r>
            <a:r>
              <a:rPr lang="en-US" i="1" dirty="0"/>
              <a:t>C. membranaceus </a:t>
            </a:r>
            <a:r>
              <a:rPr lang="en-US" dirty="0"/>
              <a:t>and </a:t>
            </a:r>
            <a:r>
              <a:rPr lang="en-US" i="1" dirty="0"/>
              <a:t>M. </a:t>
            </a:r>
            <a:r>
              <a:rPr lang="en-US" i="1" dirty="0" err="1"/>
              <a:t>charantia</a:t>
            </a:r>
            <a:r>
              <a:rPr lang="en-US" i="1" dirty="0"/>
              <a:t> </a:t>
            </a:r>
            <a:r>
              <a:rPr lang="en-US" dirty="0"/>
              <a:t>will be ascertained. The anti-oxidant activity and the effectiveness of each plant in the treatment of Cancer will be established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Conclusion</a:t>
            </a:r>
          </a:p>
          <a:p>
            <a:r>
              <a:rPr lang="en-US" dirty="0"/>
              <a:t>The cancer prevention and or treatment activities of </a:t>
            </a:r>
            <a:r>
              <a:rPr lang="en-US" i="1" dirty="0"/>
              <a:t>C. membranaceus </a:t>
            </a:r>
            <a:r>
              <a:rPr lang="en-US" dirty="0"/>
              <a:t>and </a:t>
            </a:r>
            <a:r>
              <a:rPr lang="en-US" i="1" dirty="0"/>
              <a:t>M. </a:t>
            </a:r>
            <a:r>
              <a:rPr lang="en-US" i="1" dirty="0" err="1"/>
              <a:t>charantia</a:t>
            </a:r>
            <a:r>
              <a:rPr lang="en-US" i="1" dirty="0"/>
              <a:t> </a:t>
            </a:r>
            <a:r>
              <a:rPr lang="en-US" dirty="0"/>
              <a:t>would be ascertained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Recommendations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/>
              <a:t>A comparative study could be done to compare the activities of </a:t>
            </a:r>
            <a:r>
              <a:rPr lang="en-US" i="1" dirty="0" err="1"/>
              <a:t>Larixol</a:t>
            </a:r>
            <a:r>
              <a:rPr lang="en-US" dirty="0"/>
              <a:t>, </a:t>
            </a:r>
            <a:r>
              <a:rPr lang="en-US" i="1" dirty="0" err="1"/>
              <a:t>Manool</a:t>
            </a:r>
            <a:r>
              <a:rPr lang="en-US" dirty="0"/>
              <a:t> and the whole plant extract of </a:t>
            </a:r>
            <a:r>
              <a:rPr lang="en-US" i="1" dirty="0"/>
              <a:t>C. membranaceus on cancer cells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  <a:p>
            <a:pPr>
              <a:buFont typeface="Wingdings" panose="05000000000000000000" pitchFamily="2" charset="2"/>
              <a:buChar char="v"/>
            </a:pPr>
            <a:r>
              <a:rPr lang="en-US" dirty="0"/>
              <a:t>Different parts of  </a:t>
            </a:r>
            <a:r>
              <a:rPr lang="en-US" i="1" dirty="0"/>
              <a:t>M. </a:t>
            </a:r>
            <a:r>
              <a:rPr lang="en-US" i="1" dirty="0" err="1"/>
              <a:t>charantia</a:t>
            </a:r>
            <a:r>
              <a:rPr lang="en-US" i="1" dirty="0"/>
              <a:t> </a:t>
            </a:r>
            <a:r>
              <a:rPr lang="en-US" dirty="0"/>
              <a:t>could be compared for its cancer treatment and or prevention activities.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E7FDF6-6E71-44B1-B7DD-84B187812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4229B-2987-42B1-ABB3-EBA67A7D7CF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5666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45A7B3-DBD2-4919-A2E7-56E4C2F26D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Contact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8A7CB9-76EF-4542-9FC2-968160356A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MAVIS BOAKYE-YIADOM</a:t>
            </a:r>
          </a:p>
          <a:p>
            <a:pPr marL="0" indent="0">
              <a:buNone/>
            </a:pPr>
            <a:r>
              <a:rPr lang="en-US" dirty="0"/>
              <a:t>CENTRE FOR PLANT MEDICINE RESEARCH, </a:t>
            </a:r>
          </a:p>
          <a:p>
            <a:pPr marL="0" indent="0">
              <a:buNone/>
            </a:pPr>
            <a:r>
              <a:rPr lang="en-US" dirty="0"/>
              <a:t>P.O.BOX 73,</a:t>
            </a:r>
          </a:p>
          <a:p>
            <a:pPr marL="0" indent="0">
              <a:buNone/>
            </a:pPr>
            <a:r>
              <a:rPr lang="en-US" dirty="0"/>
              <a:t>MAMPONG-AKUAPEM</a:t>
            </a:r>
          </a:p>
          <a:p>
            <a:pPr marL="0" indent="0">
              <a:buNone/>
            </a:pPr>
            <a:r>
              <a:rPr lang="en-US" dirty="0"/>
              <a:t>EASTERN REGION, GHANA</a:t>
            </a:r>
          </a:p>
          <a:p>
            <a:endParaRPr lang="en-US" dirty="0"/>
          </a:p>
          <a:p>
            <a:r>
              <a:rPr lang="en-US" dirty="0"/>
              <a:t>EMAIL: </a:t>
            </a:r>
            <a:r>
              <a:rPr lang="en-US" dirty="0">
                <a:hlinkClick r:id="rId2"/>
              </a:rPr>
              <a:t>magaby2752001@gmail.com</a:t>
            </a:r>
            <a:r>
              <a:rPr lang="en-US" dirty="0"/>
              <a:t> or </a:t>
            </a:r>
            <a:r>
              <a:rPr lang="en-US" dirty="0">
                <a:hlinkClick r:id="rId3"/>
              </a:rPr>
              <a:t>mboakye-yiadom@cpmr.org</a:t>
            </a:r>
            <a:endParaRPr lang="en-US" dirty="0"/>
          </a:p>
          <a:p>
            <a:r>
              <a:rPr lang="en-US" dirty="0"/>
              <a:t>Telephone:+233235080355(WhatsApp) or +233264410358 (call)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AFBD7F5-AB2B-4185-B831-55D01098E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4229B-2987-42B1-ABB3-EBA67A7D7CF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0930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</TotalTime>
  <Words>432</Words>
  <Application>Microsoft Office PowerPoint</Application>
  <PresentationFormat>Widescreen</PresentationFormat>
  <Paragraphs>43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Wingdings</vt:lpstr>
      <vt:lpstr>Office Theme</vt:lpstr>
      <vt:lpstr>The Prospects of Croton membranaceus Mull. Arg. (Euphorbiaceae) and Momordica charantia L. in cancer treatment and or prevention</vt:lpstr>
      <vt:lpstr>Introduction</vt:lpstr>
      <vt:lpstr>PowerPoint Presentation</vt:lpstr>
      <vt:lpstr>PowerPoint Presentation</vt:lpstr>
      <vt:lpstr>Contact Information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Prospects of Croton membranaceus Mull. Arg. (Euphorbiaceae) and Momordica charantia L. in cancer treatment and or prevention</dc:title>
  <dc:creator>momee</dc:creator>
  <cp:lastModifiedBy>momee</cp:lastModifiedBy>
  <cp:revision>14</cp:revision>
  <dcterms:created xsi:type="dcterms:W3CDTF">2020-09-10T13:32:34Z</dcterms:created>
  <dcterms:modified xsi:type="dcterms:W3CDTF">2020-09-28T09:33:45Z</dcterms:modified>
</cp:coreProperties>
</file>