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4"/>
  </p:sldMasterIdLst>
  <p:notesMasterIdLst>
    <p:notesMasterId r:id="rId9"/>
  </p:notesMasterIdLst>
  <p:sldIdLst>
    <p:sldId id="297" r:id="rId5"/>
    <p:sldId id="310" r:id="rId6"/>
    <p:sldId id="308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  <a:srgbClr val="006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153F-B12F-4580-A32B-50A9A20B3DC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D1ED-8DDB-4CDF-8587-4775621EE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7575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90458"/>
            <a:ext cx="6858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1" y="150473"/>
            <a:ext cx="5369803" cy="28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0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B5A71A9-32FC-4359-A462-7ED537214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088B4-0971-471E-9B45-C8FDCF337E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8DE72-6806-4E7C-86DA-0359B8492AE8}"/>
              </a:ext>
            </a:extLst>
          </p:cNvPr>
          <p:cNvGrpSpPr/>
          <p:nvPr userDrawn="1"/>
        </p:nvGrpSpPr>
        <p:grpSpPr>
          <a:xfrm>
            <a:off x="-50800" y="2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D3B993F-3E7F-40EF-867E-8E9418CAFE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5E07D0A-5D5E-4A72-A220-0514B0EDBC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77E3FA-2ABE-47E0-BF20-4F421EB594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51FFD-2B07-4D0E-9DB6-92B168CC8D7A}"/>
              </a:ext>
            </a:extLst>
          </p:cNvPr>
          <p:cNvGrpSpPr/>
          <p:nvPr userDrawn="1"/>
        </p:nvGrpSpPr>
        <p:grpSpPr>
          <a:xfrm>
            <a:off x="-50800" y="2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166FEB1-0B42-4C8E-A4BA-9AAC61AE4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5057B70-D31F-477D-AF5B-A278EA6FF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B3FE3-6B93-45CF-9005-4B982D759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6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0B0D81-2673-4FAB-B572-8DA26F70BB13}"/>
              </a:ext>
            </a:extLst>
          </p:cNvPr>
          <p:cNvGrpSpPr/>
          <p:nvPr userDrawn="1"/>
        </p:nvGrpSpPr>
        <p:grpSpPr>
          <a:xfrm>
            <a:off x="-50799" y="2"/>
            <a:ext cx="9257905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5D2D454-0014-4946-B428-312B1680B2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9ABB67E-CD5F-4521-A0DE-D941F5BDD7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712AB-CFEE-4CCE-A551-6BF0B6006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C4C3789-DA7F-4AB4-BA52-942245C9F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6E8BB-9BE1-42EA-A9F4-AE594FFEC7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9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F3B35-797B-4F82-93E1-721641C80411}"/>
              </a:ext>
            </a:extLst>
          </p:cNvPr>
          <p:cNvGrpSpPr/>
          <p:nvPr userDrawn="1"/>
        </p:nvGrpSpPr>
        <p:grpSpPr>
          <a:xfrm>
            <a:off x="-50800" y="2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285EB59-1936-4822-A436-A15AF192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0BAE3A0-7053-4CC5-B324-889DC29327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62744-AC60-4453-A4E9-007B60DAA2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C0C3E4-5BE3-4FFA-A503-84E56C7A5267}"/>
              </a:ext>
            </a:extLst>
          </p:cNvPr>
          <p:cNvGrpSpPr/>
          <p:nvPr userDrawn="1"/>
        </p:nvGrpSpPr>
        <p:grpSpPr>
          <a:xfrm>
            <a:off x="-50800" y="2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FFBBFCD-6759-4642-9BAB-6AEEF75388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A1BA191-29E3-43E0-8330-4ECCE6F3A4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BE96F-86A0-41F4-80AE-7C9C65C02B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78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553973-81A2-4CCC-94FC-6D9AD7E67787}"/>
              </a:ext>
            </a:extLst>
          </p:cNvPr>
          <p:cNvGrpSpPr/>
          <p:nvPr userDrawn="1"/>
        </p:nvGrpSpPr>
        <p:grpSpPr>
          <a:xfrm>
            <a:off x="-50799" y="2"/>
            <a:ext cx="9257905" cy="1482283"/>
            <a:chOff x="-50800" y="0"/>
            <a:chExt cx="9257905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579C2C1-91D3-4ED6-B44C-2022053D61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DB1A443-FABE-49ED-BB49-DA97710B2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E548F-7C5D-446E-B991-5332F36190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0A9C5-6205-794A-9916-95342CA42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400"/>
            <a:ext cx="9144000" cy="5752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9E4A3-D8F2-4A0B-A3EF-E741FD2150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7EA89-9746-42E9-9F62-B6E02B109C05}"/>
              </a:ext>
            </a:extLst>
          </p:cNvPr>
          <p:cNvSpPr txBox="1"/>
          <p:nvPr userDrawn="1"/>
        </p:nvSpPr>
        <p:spPr>
          <a:xfrm>
            <a:off x="232914" y="6371257"/>
            <a:ext cx="4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LEVINE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292012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9E4A3-D8F2-4A0B-A3EF-E741FD215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39FEA-99F3-4AC0-ABF7-0046B1969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6"/>
          <a:stretch/>
        </p:blipFill>
        <p:spPr>
          <a:xfrm>
            <a:off x="-5720" y="992037"/>
            <a:ext cx="9149721" cy="4913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7EA89-9746-42E9-9F62-B6E02B109C05}"/>
              </a:ext>
            </a:extLst>
          </p:cNvPr>
          <p:cNvSpPr txBox="1"/>
          <p:nvPr userDrawn="1"/>
        </p:nvSpPr>
        <p:spPr>
          <a:xfrm>
            <a:off x="232914" y="6371257"/>
            <a:ext cx="4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LEVINE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16628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7575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90458"/>
            <a:ext cx="6858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75" y="0"/>
            <a:ext cx="5315452" cy="28300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FC3EC-6B46-4D83-957F-6FFECAF3870D}"/>
              </a:ext>
            </a:extLst>
          </p:cNvPr>
          <p:cNvSpPr/>
          <p:nvPr userDrawn="1"/>
        </p:nvSpPr>
        <p:spPr>
          <a:xfrm>
            <a:off x="0" y="3442053"/>
            <a:ext cx="9144000" cy="2719873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68880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9E4A3-D8F2-4A0B-A3EF-E741FD215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7EA89-9746-42E9-9F62-B6E02B109C05}"/>
              </a:ext>
            </a:extLst>
          </p:cNvPr>
          <p:cNvSpPr txBox="1"/>
          <p:nvPr userDrawn="1"/>
        </p:nvSpPr>
        <p:spPr>
          <a:xfrm>
            <a:off x="232914" y="6371257"/>
            <a:ext cx="4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LEVINE CANCER INSTITUTE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D153EB-B87F-4E42-9D19-F48252223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0"/>
          <a:stretch/>
        </p:blipFill>
        <p:spPr>
          <a:xfrm>
            <a:off x="-5721" y="1112809"/>
            <a:ext cx="9141095" cy="50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6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9E4A3-D8F2-4A0B-A3EF-E741FD215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7EA89-9746-42E9-9F62-B6E02B109C05}"/>
              </a:ext>
            </a:extLst>
          </p:cNvPr>
          <p:cNvSpPr txBox="1"/>
          <p:nvPr userDrawn="1"/>
        </p:nvSpPr>
        <p:spPr>
          <a:xfrm>
            <a:off x="232914" y="6371257"/>
            <a:ext cx="4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LEVINE CANCER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DDBD3-1A21-4EE6-99D1-30AB936C9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0"/>
          <a:stretch/>
        </p:blipFill>
        <p:spPr>
          <a:xfrm>
            <a:off x="-5720" y="1017916"/>
            <a:ext cx="9149721" cy="47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2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B5E02-A1DE-4A2F-A099-13B62510C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758270-74E4-4711-BBE9-04EB57262F59}"/>
              </a:ext>
            </a:extLst>
          </p:cNvPr>
          <p:cNvSpPr txBox="1"/>
          <p:nvPr userDrawn="1"/>
        </p:nvSpPr>
        <p:spPr>
          <a:xfrm>
            <a:off x="232914" y="6371257"/>
            <a:ext cx="4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LEVINE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56885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D59DF-8C3F-4E72-AF4F-4CB026413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13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30942-435B-48BA-968F-87051DCDC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3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C2E9-5D4B-4082-8892-19215CBAE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01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AD4A5-3422-4F04-950F-A773181F6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86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74765-0E46-448F-AF61-8F1F174C6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82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1E6C1-A09F-4C79-9F49-231166796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CA28D-E901-486E-AFAD-C90B8F87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4AC6831-72C4-43A3-A562-51B15E062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62487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2323F-5096-44E0-B3C9-9471CC35D4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02051-42CF-4CA8-8FA8-4533646DC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18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CD34E-DC3C-4C1E-8366-6E51BA299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10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AA211-27E7-42D5-8476-83B648B6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F30FF-8BDA-4506-9A10-F5D7BF4D5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4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5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47FD0-4E3E-4F96-BC01-1775195F8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0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29223-9B00-4A55-A676-5BEE7C7D1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76B07-2CD8-492C-8506-5FFABC279C02}"/>
              </a:ext>
            </a:extLst>
          </p:cNvPr>
          <p:cNvSpPr txBox="1"/>
          <p:nvPr userDrawn="1"/>
        </p:nvSpPr>
        <p:spPr>
          <a:xfrm>
            <a:off x="232914" y="6371257"/>
            <a:ext cx="4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LEVINE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76990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23C5-D37A-47D3-BC12-A0E823859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18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3BAA6-A7D9-4FB0-911D-89A39C52C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19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C934A52D-8EF3-41D4-BA81-AA084BA64E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5E44C-6485-4223-BDDC-CB440E232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10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4DEF2-E375-4C8E-AF15-DAC5BAB6B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1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D9FC0D-D91B-418B-983D-C67ECC294988}"/>
              </a:ext>
            </a:extLst>
          </p:cNvPr>
          <p:cNvGrpSpPr/>
          <p:nvPr userDrawn="1"/>
        </p:nvGrpSpPr>
        <p:grpSpPr>
          <a:xfrm>
            <a:off x="-50799" y="2"/>
            <a:ext cx="9257905" cy="1482283"/>
            <a:chOff x="-50800" y="0"/>
            <a:chExt cx="9257905" cy="14822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5709C47-ED53-4D00-AEB9-8B71ABBC6B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0CA9D50-85EB-4EAA-A1AD-F42D2230AD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7A55B-1DBA-405E-86B5-A2071D0911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0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640F1-DD95-421D-9457-439449C28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18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9E859-57BA-4F15-9291-0AC7563F4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6216704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22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78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18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3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CF919-0230-4485-8CEA-95B6F4F8FE32}"/>
              </a:ext>
            </a:extLst>
          </p:cNvPr>
          <p:cNvGrpSpPr/>
          <p:nvPr userDrawn="1"/>
        </p:nvGrpSpPr>
        <p:grpSpPr>
          <a:xfrm>
            <a:off x="-50800" y="2"/>
            <a:ext cx="9259188" cy="1482283"/>
            <a:chOff x="-50800" y="0"/>
            <a:chExt cx="9259188" cy="14822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0BF864A-11DE-4C35-9D88-4101000713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D5F08BB-53C3-4345-97CD-8C74B18CE8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CBD8A-449F-4E57-AF98-A8A218A23F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7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2B18268-E18A-4AF6-8EE2-BA605B85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E4D7B-E5D5-4DBC-BC27-3AE9EA8970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F773B3-3FC0-4BA9-B642-086CD8950C71}"/>
              </a:ext>
            </a:extLst>
          </p:cNvPr>
          <p:cNvGrpSpPr/>
          <p:nvPr userDrawn="1"/>
        </p:nvGrpSpPr>
        <p:grpSpPr>
          <a:xfrm>
            <a:off x="-50800" y="2"/>
            <a:ext cx="9259188" cy="1482283"/>
            <a:chOff x="-50800" y="0"/>
            <a:chExt cx="9259188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A51BD11-E93D-4300-9A56-5BB9D4CB9D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B59F24B-AA5E-44CB-9CF0-2D794709A6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CF76F-9F92-45CB-84AB-FE423756B0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5D0D8-4229-4323-B04A-97B136E89928}"/>
              </a:ext>
            </a:extLst>
          </p:cNvPr>
          <p:cNvGrpSpPr/>
          <p:nvPr userDrawn="1"/>
        </p:nvGrpSpPr>
        <p:grpSpPr>
          <a:xfrm>
            <a:off x="-50799" y="2"/>
            <a:ext cx="9257905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D5F7E8B-297D-4D06-BCE6-63D63E8347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44EFBBE-1D3F-42F5-9FE5-9896145B6B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4D610-8DAD-4A11-96E2-5B6BD3F033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9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45DB7-3988-45B8-9EF0-E21473B01EDE}"/>
              </a:ext>
            </a:extLst>
          </p:cNvPr>
          <p:cNvGrpSpPr/>
          <p:nvPr userDrawn="1"/>
        </p:nvGrpSpPr>
        <p:grpSpPr>
          <a:xfrm>
            <a:off x="-50800" y="2"/>
            <a:ext cx="9259188" cy="1482283"/>
            <a:chOff x="-50800" y="0"/>
            <a:chExt cx="9259188" cy="14822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BD51B1E-B0E7-448B-876B-F83F23A0C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79CD92-C336-48F1-B39F-BE63685077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2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DF85C-7F96-483A-9C0E-19274D1AF1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6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9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0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D3792F-9A1F-40FC-8C39-2B2C491FD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019" y="2111356"/>
            <a:ext cx="5021180" cy="3951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Insulin Resistance</a:t>
            </a: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C5C127F-4196-4FF7-A3AE-867DCD61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2431243"/>
            <a:ext cx="4122820" cy="3093276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913EFBF-F40A-4629-9909-C78A1C4F9310}"/>
              </a:ext>
            </a:extLst>
          </p:cNvPr>
          <p:cNvSpPr txBox="1">
            <a:spLocks/>
          </p:cNvSpPr>
          <p:nvPr/>
        </p:nvSpPr>
        <p:spPr>
          <a:xfrm>
            <a:off x="4572000" y="2121877"/>
            <a:ext cx="4606145" cy="625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Metabolic Syndrome in Breast Cancer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9FF46-7DE6-4D7F-A70C-B53DC08FC8D4}"/>
              </a:ext>
            </a:extLst>
          </p:cNvPr>
          <p:cNvSpPr/>
          <p:nvPr/>
        </p:nvSpPr>
        <p:spPr>
          <a:xfrm>
            <a:off x="4732422" y="5382126"/>
            <a:ext cx="4411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Insulin is a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growth factor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Frasca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2008; Gunter, 2009).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Encourages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cell proliferation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Lowers SHBG levels, raising blood levels of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free estrogen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Plymate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1988).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Insulin signaling in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pathways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Jialal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2012;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Vitseva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2008).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Elevated insulin levels may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promote growth of these tumors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 Belfiore, 2008).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3B0CF-640E-43EB-A68E-58CD72E83463}"/>
              </a:ext>
            </a:extLst>
          </p:cNvPr>
          <p:cNvSpPr txBox="1"/>
          <p:nvPr/>
        </p:nvSpPr>
        <p:spPr>
          <a:xfrm>
            <a:off x="76200" y="4923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Oncology Metabolic Syndrome Clinic Within Integrative Oncology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46880-E185-4E36-B3D5-964D5554D86A}"/>
              </a:ext>
            </a:extLst>
          </p:cNvPr>
          <p:cNvSpPr txBox="1"/>
          <p:nvPr/>
        </p:nvSpPr>
        <p:spPr>
          <a:xfrm>
            <a:off x="-112295" y="862236"/>
            <a:ext cx="936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Bailey-Dorton, C., MD, MPH</a:t>
            </a:r>
            <a:r>
              <a:rPr lang="en-US" sz="1400" b="1" baseline="30000" dirty="0"/>
              <a:t>1</a:t>
            </a:r>
            <a:r>
              <a:rPr lang="en-US" sz="1400" b="1" dirty="0"/>
              <a:t>, Gentile, D., PhD</a:t>
            </a:r>
            <a:r>
              <a:rPr lang="en-US" sz="1400" b="1" baseline="30000" dirty="0"/>
              <a:t>1</a:t>
            </a:r>
            <a:r>
              <a:rPr lang="en-US" sz="1400" b="1" dirty="0"/>
              <a:t>; Greiner, R., PhD, PA-C</a:t>
            </a:r>
            <a:r>
              <a:rPr lang="en-US" sz="1400" b="1" baseline="30000" dirty="0"/>
              <a:t>1</a:t>
            </a:r>
            <a:r>
              <a:rPr lang="en-US" sz="1400" b="1" dirty="0"/>
              <a:t>; Yaguda, S., MSN, RN</a:t>
            </a:r>
            <a:r>
              <a:rPr lang="en-US" sz="1400" b="1" baseline="30000" dirty="0"/>
              <a:t>1</a:t>
            </a:r>
            <a:r>
              <a:rPr lang="en-US" sz="1400" b="1" dirty="0"/>
              <a:t>; Ellie Muller, BS</a:t>
            </a:r>
            <a:r>
              <a:rPr lang="en-US" sz="1400" b="1" baseline="30000" dirty="0"/>
              <a:t>1 </a:t>
            </a:r>
            <a:endParaRPr lang="en-US" sz="1400" dirty="0">
              <a:highlight>
                <a:srgbClr val="FFFF00"/>
              </a:highlight>
            </a:endParaRPr>
          </a:p>
          <a:p>
            <a:pPr algn="ctr"/>
            <a:r>
              <a:rPr lang="en-US" sz="1600" baseline="30000" dirty="0"/>
              <a:t>                        1</a:t>
            </a:r>
            <a:r>
              <a:rPr lang="en-US" sz="1600" dirty="0"/>
              <a:t> Department of Supportive Oncology, Levine Cancer Institute, Charlotte NC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4A715A-EFDF-4BC4-97D8-1287FB240373}"/>
              </a:ext>
            </a:extLst>
          </p:cNvPr>
          <p:cNvCxnSpPr/>
          <p:nvPr/>
        </p:nvCxnSpPr>
        <p:spPr>
          <a:xfrm>
            <a:off x="-13014" y="1476691"/>
            <a:ext cx="9144000" cy="0"/>
          </a:xfrm>
          <a:prstGeom prst="line">
            <a:avLst/>
          </a:prstGeom>
          <a:ln w="69850">
            <a:solidFill>
              <a:srgbClr val="008C9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76E927-8FB5-403C-952B-5DA26522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" y="2774575"/>
            <a:ext cx="4382740" cy="24738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347833-3FB7-4F7B-944C-E66223E806FF}"/>
              </a:ext>
            </a:extLst>
          </p:cNvPr>
          <p:cNvSpPr txBox="1"/>
          <p:nvPr/>
        </p:nvSpPr>
        <p:spPr>
          <a:xfrm>
            <a:off x="144379" y="5248460"/>
            <a:ext cx="4210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Abdominal obesity</a:t>
            </a:r>
          </a:p>
          <a:p>
            <a:r>
              <a:rPr lang="en-US" sz="1400" dirty="0"/>
              <a:t>Dyslipidemia</a:t>
            </a:r>
          </a:p>
          <a:p>
            <a:r>
              <a:rPr lang="en-US" sz="1400" dirty="0"/>
              <a:t>Elevated blood pressure</a:t>
            </a:r>
          </a:p>
          <a:p>
            <a:r>
              <a:rPr lang="en-US" sz="1400" dirty="0"/>
              <a:t>Proinflammatory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630F6A-D8E2-46BE-915B-B8626EFA6B89}"/>
              </a:ext>
            </a:extLst>
          </p:cNvPr>
          <p:cNvSpPr txBox="1"/>
          <p:nvPr/>
        </p:nvSpPr>
        <p:spPr>
          <a:xfrm>
            <a:off x="76200" y="6202567"/>
            <a:ext cx="460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</a:rPr>
              <a:t>Grundy SM, Brewer HB Jr, </a:t>
            </a:r>
            <a:r>
              <a:rPr lang="en-US" sz="900" dirty="0" err="1">
                <a:latin typeface="Segoe UI" panose="020B0502040204020203" pitchFamily="34" charset="0"/>
              </a:rPr>
              <a:t>Cleeman</a:t>
            </a:r>
            <a:r>
              <a:rPr lang="en-US" sz="900" dirty="0">
                <a:latin typeface="Segoe UI" panose="020B0502040204020203" pitchFamily="34" charset="0"/>
              </a:rPr>
              <a:t> JI, et al. Definition of metabolic syndrome: report of the National Heart, Lung, and Blood Institute/American Heart Association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F1465-DA04-4698-9EDA-E1CF4337FB7E}"/>
              </a:ext>
            </a:extLst>
          </p:cNvPr>
          <p:cNvSpPr txBox="1"/>
          <p:nvPr/>
        </p:nvSpPr>
        <p:spPr>
          <a:xfrm>
            <a:off x="-38267" y="1572476"/>
            <a:ext cx="98301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Purpose</a:t>
            </a:r>
            <a:r>
              <a:rPr lang="en-US" sz="1700" dirty="0"/>
              <a:t>: to establish a Metabolic Clinic with a multidisciplinary, integrative approach to risk reduction </a:t>
            </a:r>
          </a:p>
        </p:txBody>
      </p:sp>
    </p:spTree>
    <p:extLst>
      <p:ext uri="{BB962C8B-B14F-4D97-AF65-F5344CB8AC3E}">
        <p14:creationId xmlns:p14="http://schemas.microsoft.com/office/powerpoint/2010/main" val="57164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8BA33-1B74-4960-8635-ED659C04D4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800" y="1196348"/>
            <a:ext cx="8788400" cy="5542451"/>
          </a:xfrm>
        </p:spPr>
        <p:txBody>
          <a:bodyPr>
            <a:normAutofit/>
          </a:bodyPr>
          <a:lstStyle/>
          <a:p>
            <a:r>
              <a:rPr lang="en-US" sz="2400" dirty="0"/>
              <a:t>Establish diagnosis of metabolic syndrome</a:t>
            </a:r>
          </a:p>
          <a:p>
            <a:r>
              <a:rPr lang="en-US" sz="2400" dirty="0"/>
              <a:t>Labs – HgA1c, glucose, lipids</a:t>
            </a:r>
          </a:p>
          <a:p>
            <a:pPr lvl="1"/>
            <a:r>
              <a:rPr lang="en-US" sz="2000" dirty="0"/>
              <a:t>Vitamin D, B12, thyroid, magnesium, iron/ferritin – as indicated</a:t>
            </a:r>
          </a:p>
          <a:p>
            <a:r>
              <a:rPr lang="en-US" sz="2400" dirty="0"/>
              <a:t>Psychological assessment as indicated</a:t>
            </a:r>
          </a:p>
          <a:p>
            <a:r>
              <a:rPr lang="en-US" sz="2400" dirty="0"/>
              <a:t>Address treatment side-effects</a:t>
            </a:r>
          </a:p>
          <a:p>
            <a:pPr lvl="1"/>
            <a:r>
              <a:rPr lang="en-US" sz="2000" dirty="0"/>
              <a:t>Hot flashes, arthralgias, fatigue, digestion issues</a:t>
            </a:r>
          </a:p>
          <a:p>
            <a:r>
              <a:rPr lang="en-US" sz="2400" dirty="0"/>
              <a:t>Lifestyle changes</a:t>
            </a:r>
          </a:p>
          <a:p>
            <a:pPr lvl="1"/>
            <a:r>
              <a:rPr lang="en-US" sz="2000" dirty="0"/>
              <a:t>Nutrition</a:t>
            </a:r>
          </a:p>
          <a:p>
            <a:pPr lvl="1"/>
            <a:r>
              <a:rPr lang="en-US" sz="2000" dirty="0"/>
              <a:t>Exercise</a:t>
            </a:r>
          </a:p>
          <a:p>
            <a:pPr lvl="1"/>
            <a:r>
              <a:rPr lang="en-US" sz="2000" dirty="0"/>
              <a:t>Sleep</a:t>
            </a:r>
          </a:p>
          <a:p>
            <a:pPr lvl="1"/>
            <a:r>
              <a:rPr lang="en-US" sz="2000" dirty="0"/>
              <a:t>Stress management</a:t>
            </a:r>
          </a:p>
          <a:p>
            <a:pPr lvl="1"/>
            <a:r>
              <a:rPr lang="en-US" sz="2000" dirty="0"/>
              <a:t>Psychological Assessment</a:t>
            </a:r>
          </a:p>
          <a:p>
            <a:pPr lvl="1"/>
            <a:r>
              <a:rPr lang="en-US" sz="2000" dirty="0"/>
              <a:t>Health coaching – barriers to change</a:t>
            </a:r>
          </a:p>
          <a:p>
            <a:pPr lvl="1"/>
            <a:r>
              <a:rPr lang="en-US" sz="2000" dirty="0"/>
              <a:t>Intermittent Fasting</a:t>
            </a:r>
          </a:p>
          <a:p>
            <a:pPr lvl="1"/>
            <a:r>
              <a:rPr lang="en-US" sz="2000" dirty="0"/>
              <a:t>Supplements</a:t>
            </a:r>
            <a:r>
              <a:rPr lang="en-US" dirty="0"/>
              <a:t>– DHA/EPA, turmeric, Vitamin D, probiotics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8CA6174-509E-4FAC-891A-D0BC419CC525}"/>
              </a:ext>
            </a:extLst>
          </p:cNvPr>
          <p:cNvSpPr txBox="1">
            <a:spLocks/>
          </p:cNvSpPr>
          <p:nvPr/>
        </p:nvSpPr>
        <p:spPr>
          <a:xfrm>
            <a:off x="962526" y="281865"/>
            <a:ext cx="7218948" cy="914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b="1" dirty="0">
                <a:solidFill>
                  <a:srgbClr val="008C95"/>
                </a:solidFill>
              </a:rPr>
              <a:t>Integrative Approach to Metabolic Syndrome Management </a:t>
            </a:r>
          </a:p>
        </p:txBody>
      </p:sp>
    </p:spTree>
    <p:extLst>
      <p:ext uri="{BB962C8B-B14F-4D97-AF65-F5344CB8AC3E}">
        <p14:creationId xmlns:p14="http://schemas.microsoft.com/office/powerpoint/2010/main" val="92265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9666C-1AE4-4237-B61E-0F59A184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45" y="4192172"/>
            <a:ext cx="4546723" cy="266582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D4B52-DC6D-4CF4-9FEE-4A88697705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6062" y="438232"/>
            <a:ext cx="7084715" cy="914483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50 enrolled/ target of 50</a:t>
            </a:r>
          </a:p>
          <a:p>
            <a:r>
              <a:rPr lang="en-US" sz="5600" dirty="0"/>
              <a:t>8 returned for follow-up visit, 2 have had second follow-up visit</a:t>
            </a:r>
          </a:p>
          <a:p>
            <a:r>
              <a:rPr lang="en-US" sz="5600" dirty="0"/>
              <a:t>Preliminary data available for 14 patients</a:t>
            </a:r>
            <a:endParaRPr lang="en-US" sz="64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FA8EF0A-F48B-4BAF-AACE-8C5F9AE8649B}"/>
              </a:ext>
            </a:extLst>
          </p:cNvPr>
          <p:cNvSpPr txBox="1">
            <a:spLocks/>
          </p:cNvSpPr>
          <p:nvPr/>
        </p:nvSpPr>
        <p:spPr>
          <a:xfrm>
            <a:off x="976645" y="-235169"/>
            <a:ext cx="7218948" cy="914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 dirty="0">
                <a:solidFill>
                  <a:srgbClr val="008C95"/>
                </a:solidFill>
              </a:rPr>
              <a:t>Preliminary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70F12-DC82-41E8-AF93-C721CB16F0FE}"/>
              </a:ext>
            </a:extLst>
          </p:cNvPr>
          <p:cNvSpPr txBox="1"/>
          <p:nvPr/>
        </p:nvSpPr>
        <p:spPr>
          <a:xfrm>
            <a:off x="5782002" y="5244317"/>
            <a:ext cx="24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Comorbidities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62" y="1244352"/>
            <a:ext cx="5728461" cy="30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0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01FED-B5CA-4B12-A7BB-B051C5CE43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003" y="665696"/>
            <a:ext cx="8789987" cy="37984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Change metabolic referral criteria (any pt. at risk)</a:t>
            </a:r>
          </a:p>
          <a:p>
            <a:r>
              <a:rPr lang="en-US" dirty="0"/>
              <a:t>Capture # of pts. referred but ineligible by metabolic criteria</a:t>
            </a:r>
          </a:p>
          <a:p>
            <a:r>
              <a:rPr lang="en-US" dirty="0"/>
              <a:t>Pivot to virtual program during COVID-19 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b="1" dirty="0">
                <a:solidFill>
                  <a:srgbClr val="008C95"/>
                </a:solidFill>
              </a:rPr>
              <a:t>COVID-19 presented additional weight loss challenges</a:t>
            </a:r>
            <a:r>
              <a:rPr lang="en-US" b="1" dirty="0"/>
              <a:t>: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        -closed gyms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        -social isolation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        -greater stress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        -difficultly obtaining labs (requires in-person visits)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        -missing accountability partners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        -cancer institute’s exercise groups not meeting in person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        -limited healthy food access (COVID risk of shopping)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DAD8E4-E986-4CDD-B433-B848B6C603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004" y="-97138"/>
            <a:ext cx="8789987" cy="9675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8C95"/>
                </a:solidFill>
              </a:rPr>
              <a:t>Lessons Learned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84B0BC-A482-4A39-8220-9BCD7B50B3EF}"/>
              </a:ext>
            </a:extLst>
          </p:cNvPr>
          <p:cNvSpPr txBox="1">
            <a:spLocks/>
          </p:cNvSpPr>
          <p:nvPr/>
        </p:nvSpPr>
        <p:spPr>
          <a:xfrm>
            <a:off x="177003" y="4802289"/>
            <a:ext cx="8789987" cy="189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Follow obese/at risk pts. who do not meet metabolic criteria </a:t>
            </a:r>
          </a:p>
          <a:p>
            <a:r>
              <a:rPr lang="en-US" sz="1900" dirty="0"/>
              <a:t>Add insulin labs for insulin resistance &amp; risk</a:t>
            </a:r>
          </a:p>
          <a:p>
            <a:r>
              <a:rPr lang="en-US" sz="1900" dirty="0"/>
              <a:t>Offer both virtual &amp; in-person programming, even post COVID-19</a:t>
            </a:r>
          </a:p>
          <a:p>
            <a:r>
              <a:rPr lang="en-US" sz="1900" dirty="0"/>
              <a:t>Address challenges of COVID-19 on implementation </a:t>
            </a:r>
          </a:p>
          <a:p>
            <a:r>
              <a:rPr lang="en-US" sz="1900" dirty="0"/>
              <a:t>Anti-cancer lifestyle program </a:t>
            </a:r>
            <a:r>
              <a:rPr lang="en-US" sz="1400" dirty="0"/>
              <a:t>(https://anticancerlifestyle.org/)</a:t>
            </a: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6C5356C-2F1D-47CD-BD22-44E88B577A94}"/>
              </a:ext>
            </a:extLst>
          </p:cNvPr>
          <p:cNvSpPr txBox="1">
            <a:spLocks/>
          </p:cNvSpPr>
          <p:nvPr/>
        </p:nvSpPr>
        <p:spPr>
          <a:xfrm>
            <a:off x="177003" y="4180681"/>
            <a:ext cx="8789987" cy="75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8C95"/>
                </a:solidFill>
              </a:rPr>
              <a:t>Future Directions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0548D-D375-406F-AD22-AB9A220DCFFB}"/>
              </a:ext>
            </a:extLst>
          </p:cNvPr>
          <p:cNvSpPr txBox="1"/>
          <p:nvPr/>
        </p:nvSpPr>
        <p:spPr>
          <a:xfrm>
            <a:off x="4203033" y="6513095"/>
            <a:ext cx="494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C74"/>
                </a:solidFill>
              </a:rPr>
              <a:t>Contact: Chasse.Bailey-Dorton@AtriumHealth.org</a:t>
            </a:r>
          </a:p>
        </p:txBody>
      </p:sp>
    </p:spTree>
    <p:extLst>
      <p:ext uri="{BB962C8B-B14F-4D97-AF65-F5344CB8AC3E}">
        <p14:creationId xmlns:p14="http://schemas.microsoft.com/office/powerpoint/2010/main" val="1465800918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RIUM LCI Powerpoint Template Feb 2018" id="{0E8A7C77-1EE1-4F7F-8F4B-949F5E43BFD2}" vid="{9E849E13-20B2-4CCC-B9AC-6138B895BA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D5E810CDE7CA46843F73750A8F07AD" ma:contentTypeVersion="6" ma:contentTypeDescription="Create a new document." ma:contentTypeScope="" ma:versionID="b93ac90cee92d306c89d147e917fadd8">
  <xsd:schema xmlns:xsd="http://www.w3.org/2001/XMLSchema" xmlns:xs="http://www.w3.org/2001/XMLSchema" xmlns:p="http://schemas.microsoft.com/office/2006/metadata/properties" xmlns:ns2="2a37464b-5fd2-4eeb-9ba4-8353317c2547" xmlns:ns3="39f0a044-056c-4965-8626-efbdf277b357" targetNamespace="http://schemas.microsoft.com/office/2006/metadata/properties" ma:root="true" ma:fieldsID="f9e72985500b6dd1c514dd1b2e21ec21" ns2:_="" ns3:_="">
    <xsd:import namespace="2a37464b-5fd2-4eeb-9ba4-8353317c2547"/>
    <xsd:import namespace="39f0a044-056c-4965-8626-efbdf277b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7464b-5fd2-4eeb-9ba4-8353317c2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0a044-056c-4965-8626-efbdf277b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93619F-D4BB-485A-A63A-B190D0CA2A80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2a37464b-5fd2-4eeb-9ba4-8353317c2547"/>
    <ds:schemaRef ds:uri="39f0a044-056c-4965-8626-efbdf277b357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9D02394-5A40-417A-BA4B-A27461867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37464b-5fd2-4eeb-9ba4-8353317c2547"/>
    <ds:schemaRef ds:uri="39f0a044-056c-4965-8626-efbdf277b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5B6D2A-CE2E-4F0D-A279-BCA9AF4C24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On-screen Show (4:3)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Segoe UI</vt:lpstr>
      <vt:lpstr>1_Theme1</vt:lpstr>
      <vt:lpstr>Insulin Resistance</vt:lpstr>
      <vt:lpstr>PowerPoint Presentation</vt:lpstr>
      <vt:lpstr>PowerPoint Presentation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ACP Fellowship Onboarding</dc:title>
  <dc:creator/>
  <cp:lastModifiedBy/>
  <cp:revision>22</cp:revision>
  <dcterms:created xsi:type="dcterms:W3CDTF">2017-10-25T13:41:05Z</dcterms:created>
  <dcterms:modified xsi:type="dcterms:W3CDTF">2020-09-30T16:03:22Z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0x01010099D5E810CDE7CA46843F73750A8F07AD</vt:lpwstr>
  </property>
</Properties>
</file>