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6"/>
  </p:notesMasterIdLst>
  <p:sldIdLst>
    <p:sldId id="256" r:id="rId2"/>
    <p:sldId id="260" r:id="rId3"/>
    <p:sldId id="263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Lermanda Muñoz" initials="VLM" lastIdx="3" clrIdx="0">
    <p:extLst>
      <p:ext uri="{19B8F6BF-5375-455C-9EA6-DF929625EA0E}">
        <p15:presenceInfo xmlns:p15="http://schemas.microsoft.com/office/powerpoint/2012/main" userId="Victoria Lermanda Muño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E5F9"/>
    <a:srgbClr val="9A94AA"/>
    <a:srgbClr val="F4F3FA"/>
    <a:srgbClr val="FFFFFF"/>
    <a:srgbClr val="FFFFB9"/>
    <a:srgbClr val="FF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273" autoAdjust="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dirty="0" err="1">
                <a:solidFill>
                  <a:schemeClr val="tx1"/>
                </a:solidFill>
              </a:rPr>
              <a:t>Estimated</a:t>
            </a:r>
            <a:r>
              <a:rPr lang="es-CL" sz="1200" b="1" baseline="0" dirty="0">
                <a:solidFill>
                  <a:schemeClr val="tx1"/>
                </a:solidFill>
              </a:rPr>
              <a:t> </a:t>
            </a:r>
            <a:r>
              <a:rPr lang="es-CL" sz="1200" b="1" baseline="0" dirty="0" err="1">
                <a:solidFill>
                  <a:schemeClr val="tx1"/>
                </a:solidFill>
              </a:rPr>
              <a:t>past</a:t>
            </a:r>
            <a:r>
              <a:rPr lang="es-CL" sz="1200" b="1" baseline="0" dirty="0">
                <a:solidFill>
                  <a:schemeClr val="tx1"/>
                </a:solidFill>
              </a:rPr>
              <a:t> and </a:t>
            </a:r>
            <a:r>
              <a:rPr lang="es-CL" sz="1200" b="1" baseline="0" dirty="0" err="1">
                <a:solidFill>
                  <a:schemeClr val="tx1"/>
                </a:solidFill>
              </a:rPr>
              <a:t>future</a:t>
            </a:r>
            <a:r>
              <a:rPr lang="es-CL" sz="1200" b="1" baseline="0" dirty="0">
                <a:solidFill>
                  <a:schemeClr val="tx1"/>
                </a:solidFill>
              </a:rPr>
              <a:t> </a:t>
            </a:r>
            <a:r>
              <a:rPr lang="es-CL" sz="1200" b="1" baseline="0" dirty="0" err="1">
                <a:solidFill>
                  <a:schemeClr val="tx1"/>
                </a:solidFill>
              </a:rPr>
              <a:t>trends</a:t>
            </a:r>
            <a:r>
              <a:rPr lang="es-CL" sz="1200" b="1" baseline="0" dirty="0">
                <a:solidFill>
                  <a:schemeClr val="tx1"/>
                </a:solidFill>
              </a:rPr>
              <a:t> in total cases per </a:t>
            </a:r>
            <a:r>
              <a:rPr lang="es-CL" sz="1200" b="1" baseline="0" dirty="0" err="1">
                <a:solidFill>
                  <a:schemeClr val="tx1"/>
                </a:solidFill>
              </a:rPr>
              <a:t>year</a:t>
            </a:r>
            <a:r>
              <a:rPr lang="es-CL" sz="1200" b="1" baseline="0">
                <a:solidFill>
                  <a:schemeClr val="tx1"/>
                </a:solidFill>
              </a:rPr>
              <a:t> (Chile)</a:t>
            </a:r>
            <a:endParaRPr lang="en-US" sz="1200" b="1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1800499131784996"/>
          <c:y val="2.03191953598637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Breast cancer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Hoja1!$A$2:$A$4</c:f>
              <c:numCache>
                <c:formatCode>General</c:formatCode>
                <c:ptCount val="3"/>
                <c:pt idx="0">
                  <c:v>2012</c:v>
                </c:pt>
                <c:pt idx="1">
                  <c:v>2018</c:v>
                </c:pt>
                <c:pt idx="2">
                  <c:v>2040</c:v>
                </c:pt>
              </c:numCache>
            </c:numRef>
          </c:cat>
          <c:val>
            <c:numRef>
              <c:f>Hoja1!$B$2:$B$4</c:f>
              <c:numCache>
                <c:formatCode>#,##0</c:formatCode>
                <c:ptCount val="3"/>
                <c:pt idx="0">
                  <c:v>4081</c:v>
                </c:pt>
                <c:pt idx="1">
                  <c:v>5393</c:v>
                </c:pt>
                <c:pt idx="2">
                  <c:v>7787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2B-4B26-9715-7B5D1BFC5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0099679"/>
        <c:axId val="1870109247"/>
      </c:barChart>
      <c:catAx>
        <c:axId val="1870099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70109247"/>
        <c:crosses val="autoZero"/>
        <c:auto val="1"/>
        <c:lblAlgn val="ctr"/>
        <c:lblOffset val="100"/>
        <c:noMultiLvlLbl val="0"/>
      </c:catAx>
      <c:valAx>
        <c:axId val="18701092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870099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CL" sz="1800" dirty="0">
                <a:solidFill>
                  <a:schemeClr val="tx1"/>
                </a:solidFill>
              </a:rPr>
              <a:t>Use of </a:t>
            </a:r>
            <a:r>
              <a:rPr lang="es-CL" sz="1800" dirty="0" err="1">
                <a:solidFill>
                  <a:schemeClr val="tx1"/>
                </a:solidFill>
              </a:rPr>
              <a:t>complementary</a:t>
            </a:r>
            <a:r>
              <a:rPr lang="es-CL" sz="1800" dirty="0">
                <a:solidFill>
                  <a:schemeClr val="tx1"/>
                </a:solidFill>
              </a:rPr>
              <a:t> </a:t>
            </a:r>
            <a:r>
              <a:rPr lang="es-CL" sz="1800" dirty="0" err="1">
                <a:solidFill>
                  <a:schemeClr val="tx1"/>
                </a:solidFill>
              </a:rPr>
              <a:t>therapies</a:t>
            </a: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0186874684926825"/>
          <c:y val="4.05793349395406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Women with Breast Cancer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L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EB4-4BA1-90A8-218384D5E0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Use of Complementary Therapies</c:v>
                </c:pt>
              </c:strCache>
            </c:strRef>
          </c:cat>
          <c:val>
            <c:numRef>
              <c:f>Hoja1!$B$2</c:f>
              <c:numCache>
                <c:formatCode>0.00%</c:formatCode>
                <c:ptCount val="1"/>
                <c:pt idx="0">
                  <c:v>0.36399999999999999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4E-4576-A862-34BF41FD6A61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Women without breast cancer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</c:f>
              <c:strCache>
                <c:ptCount val="1"/>
                <c:pt idx="0">
                  <c:v>Use of Complementary Therapies</c:v>
                </c:pt>
              </c:strCache>
            </c:strRef>
          </c:cat>
          <c:val>
            <c:numRef>
              <c:f>Hoja1!$C$2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4576-A862-34BF41FD6A6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81910496"/>
        <c:axId val="1081908416"/>
      </c:barChart>
      <c:catAx>
        <c:axId val="1081910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81908416"/>
        <c:crosses val="autoZero"/>
        <c:auto val="1"/>
        <c:lblAlgn val="ctr"/>
        <c:lblOffset val="100"/>
        <c:noMultiLvlLbl val="0"/>
      </c:catAx>
      <c:valAx>
        <c:axId val="108190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81910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chemeClr val="tx1"/>
                </a:solidFill>
              </a:rPr>
              <a:t>Comparison by therapy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Women with breast cancer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-1.037214634962382E-2"/>
                  <c:y val="8.69653185038311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91-4976-937D-83BD7FE0F813}"/>
                </c:ext>
              </c:extLst>
            </c:dLbl>
            <c:dLbl>
              <c:idx val="6"/>
              <c:layout>
                <c:manualLayout>
                  <c:x val="0"/>
                  <c:y val="1.70690537232244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791-4976-937D-83BD7FE0F8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Acupuncture</c:v>
                </c:pt>
                <c:pt idx="1">
                  <c:v>Bach's Flowers</c:v>
                </c:pt>
                <c:pt idx="2">
                  <c:v>Homeopathy</c:v>
                </c:pt>
                <c:pt idx="3">
                  <c:v>Natural medicine</c:v>
                </c:pt>
                <c:pt idx="4">
                  <c:v>Reiki</c:v>
                </c:pt>
                <c:pt idx="5">
                  <c:v>Chiropractic</c:v>
                </c:pt>
                <c:pt idx="6">
                  <c:v>Other CT</c:v>
                </c:pt>
              </c:strCache>
            </c:strRef>
          </c:cat>
          <c:val>
            <c:numRef>
              <c:f>Hoja1!$B$2:$B$8</c:f>
              <c:numCache>
                <c:formatCode>0.00%</c:formatCode>
                <c:ptCount val="7"/>
                <c:pt idx="0">
                  <c:v>9.5000000000000001E-2</c:v>
                </c:pt>
                <c:pt idx="1">
                  <c:v>0.11899999999999999</c:v>
                </c:pt>
                <c:pt idx="2">
                  <c:v>0.26200000000000001</c:v>
                </c:pt>
                <c:pt idx="3">
                  <c:v>0.38100000000000001</c:v>
                </c:pt>
                <c:pt idx="4">
                  <c:v>0.11899999999999999</c:v>
                </c:pt>
                <c:pt idx="5">
                  <c:v>2.4E-2</c:v>
                </c:pt>
                <c:pt idx="6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1-4C54-B235-FEE1DBC1254F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Women without breast cancer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1.7286910582705098E-3"/>
                  <c:y val="-1.2049933955147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91-4976-937D-83BD7FE0F813}"/>
                </c:ext>
              </c:extLst>
            </c:dLbl>
            <c:dLbl>
              <c:idx val="6"/>
              <c:layout>
                <c:manualLayout>
                  <c:x val="1.7286910582706364E-3"/>
                  <c:y val="1.4301528714336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791-4976-937D-83BD7FE0F81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Hoja1!$A$2:$A$8</c:f>
              <c:strCache>
                <c:ptCount val="7"/>
                <c:pt idx="0">
                  <c:v>Acupuncture</c:v>
                </c:pt>
                <c:pt idx="1">
                  <c:v>Bach's Flowers</c:v>
                </c:pt>
                <c:pt idx="2">
                  <c:v>Homeopathy</c:v>
                </c:pt>
                <c:pt idx="3">
                  <c:v>Natural medicine</c:v>
                </c:pt>
                <c:pt idx="4">
                  <c:v>Reiki</c:v>
                </c:pt>
                <c:pt idx="5">
                  <c:v>Chiropractic</c:v>
                </c:pt>
                <c:pt idx="6">
                  <c:v>Other CT</c:v>
                </c:pt>
              </c:strCache>
            </c:strRef>
          </c:cat>
          <c:val>
            <c:numRef>
              <c:f>Hoja1!$C$2:$C$8</c:f>
              <c:numCache>
                <c:formatCode>0.00%</c:formatCode>
                <c:ptCount val="7"/>
                <c:pt idx="0">
                  <c:v>4.2000000000000003E-2</c:v>
                </c:pt>
                <c:pt idx="1">
                  <c:v>8.2000000000000003E-2</c:v>
                </c:pt>
                <c:pt idx="2">
                  <c:v>0.112</c:v>
                </c:pt>
                <c:pt idx="3">
                  <c:v>0.23100000000000001</c:v>
                </c:pt>
                <c:pt idx="4">
                  <c:v>5.3999999999999999E-2</c:v>
                </c:pt>
                <c:pt idx="5">
                  <c:v>2.1999999999999999E-2</c:v>
                </c:pt>
                <c:pt idx="6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1-4C54-B235-FEE1DBC1254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81891360"/>
        <c:axId val="1081893856"/>
      </c:barChart>
      <c:catAx>
        <c:axId val="108189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81893856"/>
        <c:crosses val="autoZero"/>
        <c:auto val="1"/>
        <c:lblAlgn val="ctr"/>
        <c:lblOffset val="100"/>
        <c:noMultiLvlLbl val="0"/>
      </c:catAx>
      <c:valAx>
        <c:axId val="1081893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08189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069A2-830E-4AD5-A80D-D3622D6C70A9}" type="doc">
      <dgm:prSet loTypeId="urn:microsoft.com/office/officeart/2005/8/layout/matrix3" loCatId="matrix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08A41226-7466-4322-A17B-8A689557328F}">
      <dgm:prSet phldrT="[Texto]" custT="1"/>
      <dgm:spPr/>
      <dgm:t>
        <a:bodyPr/>
        <a:lstStyle/>
        <a:p>
          <a:pPr algn="ctr"/>
          <a:r>
            <a:rPr lang="en-US" sz="1600" b="1" dirty="0">
              <a:solidFill>
                <a:schemeClr val="tx1"/>
              </a:solidFill>
            </a:rPr>
            <a:t>Breast cancer in Chile is the main cause of death by cancer in women.</a:t>
          </a:r>
        </a:p>
        <a:p>
          <a:pPr algn="ctr"/>
          <a:r>
            <a:rPr lang="es-ES" sz="1200" b="0" dirty="0" err="1">
              <a:solidFill>
                <a:schemeClr val="accent5">
                  <a:lumMod val="50000"/>
                </a:schemeClr>
              </a:solidFill>
            </a:rPr>
            <a:t>Adjusted</a:t>
          </a:r>
          <a:r>
            <a:rPr lang="es-ES" sz="1200" b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ES" sz="1200" b="0" dirty="0" err="1">
              <a:solidFill>
                <a:schemeClr val="accent5">
                  <a:lumMod val="50000"/>
                </a:schemeClr>
              </a:solidFill>
            </a:rPr>
            <a:t>Mortality</a:t>
          </a:r>
          <a:r>
            <a:rPr lang="es-ES" sz="1200" b="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ES" sz="1200" b="0" dirty="0" err="1">
              <a:solidFill>
                <a:schemeClr val="accent5">
                  <a:lumMod val="50000"/>
                </a:schemeClr>
              </a:solidFill>
            </a:rPr>
            <a:t>rate</a:t>
          </a:r>
          <a:r>
            <a:rPr lang="es-ES" sz="1200" b="0" dirty="0">
              <a:solidFill>
                <a:schemeClr val="accent5">
                  <a:lumMod val="50000"/>
                </a:schemeClr>
              </a:solidFill>
            </a:rPr>
            <a:t> (2016): 13 x 100.000 </a:t>
          </a:r>
        </a:p>
        <a:p>
          <a:pPr algn="ctr"/>
          <a:r>
            <a:rPr lang="es-ES" sz="1200" b="0" dirty="0" err="1">
              <a:solidFill>
                <a:schemeClr val="accent5">
                  <a:lumMod val="50000"/>
                </a:schemeClr>
              </a:solidFill>
            </a:rPr>
            <a:t>Incidence</a:t>
          </a:r>
          <a:r>
            <a:rPr lang="es-ES" sz="1200" b="0" dirty="0">
              <a:solidFill>
                <a:schemeClr val="accent5">
                  <a:lumMod val="50000"/>
                </a:schemeClr>
              </a:solidFill>
            </a:rPr>
            <a:t> (2012): 34,8 x 100.000</a:t>
          </a:r>
        </a:p>
      </dgm:t>
    </dgm:pt>
    <dgm:pt modelId="{558EA5D3-949B-45AA-A7F0-7CB2033F24A4}" type="parTrans" cxnId="{DA3F5186-1EDF-452D-B4F8-3D0F14F14D7B}">
      <dgm:prSet/>
      <dgm:spPr/>
      <dgm:t>
        <a:bodyPr/>
        <a:lstStyle/>
        <a:p>
          <a:endParaRPr lang="es-ES"/>
        </a:p>
      </dgm:t>
    </dgm:pt>
    <dgm:pt modelId="{1021CE86-D431-48CA-B5AE-A3F6B27B8C9A}" type="sibTrans" cxnId="{DA3F5186-1EDF-452D-B4F8-3D0F14F14D7B}">
      <dgm:prSet/>
      <dgm:spPr/>
      <dgm:t>
        <a:bodyPr/>
        <a:lstStyle/>
        <a:p>
          <a:endParaRPr lang="es-ES"/>
        </a:p>
      </dgm:t>
    </dgm:pt>
    <dgm:pt modelId="{E664E329-CD41-4AC0-B012-624A4E925F72}">
      <dgm:prSet phldrT="[Texto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It is included in Law of Explicit Guarantees in Health (GES)</a:t>
          </a:r>
        </a:p>
        <a:p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It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is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one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of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the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85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conditions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that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have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universal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coverage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to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treatment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in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public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and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private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dirty="0" err="1">
              <a:solidFill>
                <a:schemeClr val="accent5">
                  <a:lumMod val="50000"/>
                </a:schemeClr>
              </a:solidFill>
            </a:rPr>
            <a:t>healthcare</a:t>
          </a:r>
          <a:r>
            <a:rPr lang="es-CL" sz="12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8EC59074-ED11-4611-A51C-D9184F943C88}" type="parTrans" cxnId="{72D82819-2FD7-4CCB-8130-DB264E3855AA}">
      <dgm:prSet/>
      <dgm:spPr/>
      <dgm:t>
        <a:bodyPr/>
        <a:lstStyle/>
        <a:p>
          <a:endParaRPr lang="es-ES"/>
        </a:p>
      </dgm:t>
    </dgm:pt>
    <dgm:pt modelId="{344C440E-F062-46F1-A404-8C0E9C70AAFA}" type="sibTrans" cxnId="{72D82819-2FD7-4CCB-8130-DB264E3855AA}">
      <dgm:prSet/>
      <dgm:spPr/>
      <dgm:t>
        <a:bodyPr/>
        <a:lstStyle/>
        <a:p>
          <a:endParaRPr lang="es-ES"/>
        </a:p>
      </dgm:t>
    </dgm:pt>
    <dgm:pt modelId="{C8401907-30E3-4B1A-93D4-A68D94118AAC}">
      <dgm:prSet phldrT="[Texto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In Chile, there has been an increase in the prevalence of use and perceptions of benefit of complementary therapies.</a:t>
          </a:r>
        </a:p>
        <a:p>
          <a:r>
            <a:rPr lang="en-US" sz="1200" dirty="0">
              <a:solidFill>
                <a:schemeClr val="accent5">
                  <a:lumMod val="50000"/>
                </a:schemeClr>
              </a:solidFill>
            </a:rPr>
            <a:t>Naturopathy is the best considered (93.4% of satisfaction).</a:t>
          </a:r>
          <a:endParaRPr lang="es-ES" sz="1200" b="0" dirty="0">
            <a:solidFill>
              <a:schemeClr val="accent5">
                <a:lumMod val="50000"/>
              </a:schemeClr>
            </a:solidFill>
          </a:endParaRPr>
        </a:p>
      </dgm:t>
    </dgm:pt>
    <dgm:pt modelId="{66C86509-56F3-4EB4-A728-D3EB3053C192}" type="parTrans" cxnId="{7F4CEB50-36DC-45C6-9689-23C75FF01441}">
      <dgm:prSet/>
      <dgm:spPr/>
      <dgm:t>
        <a:bodyPr/>
        <a:lstStyle/>
        <a:p>
          <a:endParaRPr lang="es-ES"/>
        </a:p>
      </dgm:t>
    </dgm:pt>
    <dgm:pt modelId="{FA4B7123-EC38-41CA-AE25-3282213EF5A9}" type="sibTrans" cxnId="{7F4CEB50-36DC-45C6-9689-23C75FF01441}">
      <dgm:prSet/>
      <dgm:spPr/>
      <dgm:t>
        <a:bodyPr/>
        <a:lstStyle/>
        <a:p>
          <a:endParaRPr lang="es-ES"/>
        </a:p>
      </dgm:t>
    </dgm:pt>
    <dgm:pt modelId="{BD92B27A-8773-4C40-AC49-BD4643C220EA}">
      <dgm:prSet phldrT="[Texto]" custT="1"/>
      <dgm:spPr/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Breast cancer package of services in Chile does not include complementary therapies (CT)</a:t>
          </a:r>
        </a:p>
        <a:p>
          <a:r>
            <a:rPr lang="en-US" sz="1200" dirty="0">
              <a:solidFill>
                <a:schemeClr val="accent5">
                  <a:lumMod val="50000"/>
                </a:schemeClr>
              </a:solidFill>
            </a:rPr>
            <a:t>Despite that some of them are incorporated into some evidence-based clinical guidelines.</a:t>
          </a:r>
          <a:endParaRPr lang="es-ES" sz="1200" dirty="0">
            <a:solidFill>
              <a:schemeClr val="accent5">
                <a:lumMod val="50000"/>
              </a:schemeClr>
            </a:solidFill>
          </a:endParaRPr>
        </a:p>
      </dgm:t>
    </dgm:pt>
    <dgm:pt modelId="{F620FD1C-557C-478D-92DA-71664122A32C}" type="parTrans" cxnId="{ACC207DF-A14C-4DEB-9BA4-AB009017E7DC}">
      <dgm:prSet/>
      <dgm:spPr/>
      <dgm:t>
        <a:bodyPr/>
        <a:lstStyle/>
        <a:p>
          <a:endParaRPr lang="es-ES"/>
        </a:p>
      </dgm:t>
    </dgm:pt>
    <dgm:pt modelId="{D6783082-F3AC-4FAC-92D7-08A3AA4B71A4}" type="sibTrans" cxnId="{ACC207DF-A14C-4DEB-9BA4-AB009017E7DC}">
      <dgm:prSet/>
      <dgm:spPr/>
      <dgm:t>
        <a:bodyPr/>
        <a:lstStyle/>
        <a:p>
          <a:endParaRPr lang="es-ES"/>
        </a:p>
      </dgm:t>
    </dgm:pt>
    <dgm:pt modelId="{FAB5A7C9-AD8E-4741-B31A-8405D2C8FD21}" type="pres">
      <dgm:prSet presAssocID="{91B069A2-830E-4AD5-A80D-D3622D6C70A9}" presName="matrix" presStyleCnt="0">
        <dgm:presLayoutVars>
          <dgm:chMax val="1"/>
          <dgm:dir/>
          <dgm:resizeHandles val="exact"/>
        </dgm:presLayoutVars>
      </dgm:prSet>
      <dgm:spPr/>
    </dgm:pt>
    <dgm:pt modelId="{A8F96465-2486-4748-9302-CB50F14499C4}" type="pres">
      <dgm:prSet presAssocID="{91B069A2-830E-4AD5-A80D-D3622D6C70A9}" presName="diamond" presStyleLbl="bgShp" presStyleIdx="0" presStyleCnt="1" custScaleX="112073" custLinFactNeighborX="-1397" custLinFactNeighborY="-734"/>
      <dgm:spPr/>
    </dgm:pt>
    <dgm:pt modelId="{996D4CAB-E0A1-4CDB-9F1E-CEA7AD98A726}" type="pres">
      <dgm:prSet presAssocID="{91B069A2-830E-4AD5-A80D-D3622D6C70A9}" presName="quad1" presStyleLbl="node1" presStyleIdx="0" presStyleCnt="4" custScaleX="129686" custScaleY="114992" custLinFactNeighborX="-16670" custLinFactNeighborY="-16117">
        <dgm:presLayoutVars>
          <dgm:chMax val="0"/>
          <dgm:chPref val="0"/>
          <dgm:bulletEnabled val="1"/>
        </dgm:presLayoutVars>
      </dgm:prSet>
      <dgm:spPr/>
    </dgm:pt>
    <dgm:pt modelId="{997D0957-797D-4B0B-8F4C-256E41F420E8}" type="pres">
      <dgm:prSet presAssocID="{91B069A2-830E-4AD5-A80D-D3622D6C70A9}" presName="quad2" presStyleLbl="node1" presStyleIdx="1" presStyleCnt="4" custScaleX="131950" custScaleY="113949" custLinFactNeighborX="16304" custLinFactNeighborY="-17163">
        <dgm:presLayoutVars>
          <dgm:chMax val="0"/>
          <dgm:chPref val="0"/>
          <dgm:bulletEnabled val="1"/>
        </dgm:presLayoutVars>
      </dgm:prSet>
      <dgm:spPr/>
    </dgm:pt>
    <dgm:pt modelId="{2272D36E-EEB8-4ADC-B14E-9FF6C406FCC4}" type="pres">
      <dgm:prSet presAssocID="{91B069A2-830E-4AD5-A80D-D3622D6C70A9}" presName="quad3" presStyleLbl="node1" presStyleIdx="2" presStyleCnt="4" custScaleX="131950" custScaleY="123566" custLinFactNeighborX="-18093" custLinFactNeighborY="6843">
        <dgm:presLayoutVars>
          <dgm:chMax val="0"/>
          <dgm:chPref val="0"/>
          <dgm:bulletEnabled val="1"/>
        </dgm:presLayoutVars>
      </dgm:prSet>
      <dgm:spPr/>
    </dgm:pt>
    <dgm:pt modelId="{81AF730C-E386-4222-A5AB-B121FF6DB97A}" type="pres">
      <dgm:prSet presAssocID="{91B069A2-830E-4AD5-A80D-D3622D6C70A9}" presName="quad4" presStyleLbl="node1" presStyleIdx="3" presStyleCnt="4" custScaleX="131950" custScaleY="123566" custLinFactNeighborX="16337" custLinFactNeighborY="7150">
        <dgm:presLayoutVars>
          <dgm:chMax val="0"/>
          <dgm:chPref val="0"/>
          <dgm:bulletEnabled val="1"/>
        </dgm:presLayoutVars>
      </dgm:prSet>
      <dgm:spPr/>
    </dgm:pt>
  </dgm:ptLst>
  <dgm:cxnLst>
    <dgm:cxn modelId="{72D82819-2FD7-4CCB-8130-DB264E3855AA}" srcId="{91B069A2-830E-4AD5-A80D-D3622D6C70A9}" destId="{E664E329-CD41-4AC0-B012-624A4E925F72}" srcOrd="1" destOrd="0" parTransId="{8EC59074-ED11-4611-A51C-D9184F943C88}" sibTransId="{344C440E-F062-46F1-A404-8C0E9C70AAFA}"/>
    <dgm:cxn modelId="{7F4CEB50-36DC-45C6-9689-23C75FF01441}" srcId="{91B069A2-830E-4AD5-A80D-D3622D6C70A9}" destId="{C8401907-30E3-4B1A-93D4-A68D94118AAC}" srcOrd="2" destOrd="0" parTransId="{66C86509-56F3-4EB4-A728-D3EB3053C192}" sibTransId="{FA4B7123-EC38-41CA-AE25-3282213EF5A9}"/>
    <dgm:cxn modelId="{5B182C84-D110-474E-993A-284D4F02D01C}" type="presOf" srcId="{91B069A2-830E-4AD5-A80D-D3622D6C70A9}" destId="{FAB5A7C9-AD8E-4741-B31A-8405D2C8FD21}" srcOrd="0" destOrd="0" presId="urn:microsoft.com/office/officeart/2005/8/layout/matrix3"/>
    <dgm:cxn modelId="{DA3F5186-1EDF-452D-B4F8-3D0F14F14D7B}" srcId="{91B069A2-830E-4AD5-A80D-D3622D6C70A9}" destId="{08A41226-7466-4322-A17B-8A689557328F}" srcOrd="0" destOrd="0" parTransId="{558EA5D3-949B-45AA-A7F0-7CB2033F24A4}" sibTransId="{1021CE86-D431-48CA-B5AE-A3F6B27B8C9A}"/>
    <dgm:cxn modelId="{2769E08A-7B79-40A8-9B40-F41541C6BCA4}" type="presOf" srcId="{08A41226-7466-4322-A17B-8A689557328F}" destId="{996D4CAB-E0A1-4CDB-9F1E-CEA7AD98A726}" srcOrd="0" destOrd="0" presId="urn:microsoft.com/office/officeart/2005/8/layout/matrix3"/>
    <dgm:cxn modelId="{24D05DA3-F6ED-4B74-B711-812649D2DDD4}" type="presOf" srcId="{C8401907-30E3-4B1A-93D4-A68D94118AAC}" destId="{2272D36E-EEB8-4ADC-B14E-9FF6C406FCC4}" srcOrd="0" destOrd="0" presId="urn:microsoft.com/office/officeart/2005/8/layout/matrix3"/>
    <dgm:cxn modelId="{C2C710C8-D894-4F5E-9655-E4C391091544}" type="presOf" srcId="{E664E329-CD41-4AC0-B012-624A4E925F72}" destId="{997D0957-797D-4B0B-8F4C-256E41F420E8}" srcOrd="0" destOrd="0" presId="urn:microsoft.com/office/officeart/2005/8/layout/matrix3"/>
    <dgm:cxn modelId="{17931ED3-281D-4977-B7FF-4A189378EB34}" type="presOf" srcId="{BD92B27A-8773-4C40-AC49-BD4643C220EA}" destId="{81AF730C-E386-4222-A5AB-B121FF6DB97A}" srcOrd="0" destOrd="0" presId="urn:microsoft.com/office/officeart/2005/8/layout/matrix3"/>
    <dgm:cxn modelId="{ACC207DF-A14C-4DEB-9BA4-AB009017E7DC}" srcId="{91B069A2-830E-4AD5-A80D-D3622D6C70A9}" destId="{BD92B27A-8773-4C40-AC49-BD4643C220EA}" srcOrd="3" destOrd="0" parTransId="{F620FD1C-557C-478D-92DA-71664122A32C}" sibTransId="{D6783082-F3AC-4FAC-92D7-08A3AA4B71A4}"/>
    <dgm:cxn modelId="{0ED5C9E4-07C1-4167-B0C0-FF518911C2BD}" type="presParOf" srcId="{FAB5A7C9-AD8E-4741-B31A-8405D2C8FD21}" destId="{A8F96465-2486-4748-9302-CB50F14499C4}" srcOrd="0" destOrd="0" presId="urn:microsoft.com/office/officeart/2005/8/layout/matrix3"/>
    <dgm:cxn modelId="{6E1B6973-0162-42E4-9039-25B2CC7C07CC}" type="presParOf" srcId="{FAB5A7C9-AD8E-4741-B31A-8405D2C8FD21}" destId="{996D4CAB-E0A1-4CDB-9F1E-CEA7AD98A726}" srcOrd="1" destOrd="0" presId="urn:microsoft.com/office/officeart/2005/8/layout/matrix3"/>
    <dgm:cxn modelId="{9D9F2E71-3525-4D9A-BCA5-15DB3ACA4765}" type="presParOf" srcId="{FAB5A7C9-AD8E-4741-B31A-8405D2C8FD21}" destId="{997D0957-797D-4B0B-8F4C-256E41F420E8}" srcOrd="2" destOrd="0" presId="urn:microsoft.com/office/officeart/2005/8/layout/matrix3"/>
    <dgm:cxn modelId="{F9F43CF4-8DBD-46D8-BA3C-FA4931D1E803}" type="presParOf" srcId="{FAB5A7C9-AD8E-4741-B31A-8405D2C8FD21}" destId="{2272D36E-EEB8-4ADC-B14E-9FF6C406FCC4}" srcOrd="3" destOrd="0" presId="urn:microsoft.com/office/officeart/2005/8/layout/matrix3"/>
    <dgm:cxn modelId="{A03F80F2-9F16-463C-8C2A-6421D4F9FE6C}" type="presParOf" srcId="{FAB5A7C9-AD8E-4741-B31A-8405D2C8FD21}" destId="{81AF730C-E386-4222-A5AB-B121FF6DB97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53A34E-2D29-47E8-9669-37166F7D4E9D}" type="doc">
      <dgm:prSet loTypeId="urn:microsoft.com/office/officeart/2005/8/layout/process1" loCatId="process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s-ES"/>
        </a:p>
      </dgm:t>
    </dgm:pt>
    <dgm:pt modelId="{C08BA13A-1286-4674-98C5-F636AB94BC23}">
      <dgm:prSet phldrT="[Texto]"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1.2% </a:t>
          </a:r>
        </a:p>
        <a:p>
          <a:r>
            <a:rPr lang="es-ES" sz="1200" dirty="0" err="1">
              <a:solidFill>
                <a:schemeClr val="tx1"/>
              </a:solidFill>
            </a:rPr>
            <a:t>Women</a:t>
          </a:r>
          <a:r>
            <a:rPr lang="es-ES" sz="1200" dirty="0">
              <a:solidFill>
                <a:schemeClr val="tx1"/>
              </a:solidFill>
            </a:rPr>
            <a:t> </a:t>
          </a:r>
          <a:r>
            <a:rPr lang="es-ES" sz="1200" dirty="0" err="1">
              <a:solidFill>
                <a:schemeClr val="tx1"/>
              </a:solidFill>
            </a:rPr>
            <a:t>had</a:t>
          </a:r>
          <a:r>
            <a:rPr lang="es-ES" sz="1200" dirty="0">
              <a:solidFill>
                <a:schemeClr val="tx1"/>
              </a:solidFill>
            </a:rPr>
            <a:t> </a:t>
          </a:r>
          <a:r>
            <a:rPr lang="es-ES" sz="1200" dirty="0" err="1">
              <a:solidFill>
                <a:schemeClr val="tx1"/>
              </a:solidFill>
            </a:rPr>
            <a:t>history</a:t>
          </a:r>
          <a:r>
            <a:rPr lang="es-ES" sz="1200" dirty="0">
              <a:solidFill>
                <a:schemeClr val="tx1"/>
              </a:solidFill>
            </a:rPr>
            <a:t> of </a:t>
          </a:r>
          <a:r>
            <a:rPr lang="es-ES" sz="1200" dirty="0" err="1">
              <a:solidFill>
                <a:schemeClr val="tx1"/>
              </a:solidFill>
            </a:rPr>
            <a:t>Breast</a:t>
          </a:r>
          <a:r>
            <a:rPr lang="es-ES" sz="1200" dirty="0">
              <a:solidFill>
                <a:schemeClr val="tx1"/>
              </a:solidFill>
            </a:rPr>
            <a:t> </a:t>
          </a:r>
          <a:r>
            <a:rPr lang="es-ES" sz="1200" dirty="0" err="1">
              <a:solidFill>
                <a:schemeClr val="tx1"/>
              </a:solidFill>
            </a:rPr>
            <a:t>cancer</a:t>
          </a:r>
          <a:endParaRPr lang="es-ES" sz="1200" dirty="0">
            <a:solidFill>
              <a:schemeClr val="tx1"/>
            </a:solidFill>
          </a:endParaRPr>
        </a:p>
      </dgm:t>
    </dgm:pt>
    <dgm:pt modelId="{12C5210D-8B09-45FC-AD7D-0B1909C889C4}" type="parTrans" cxnId="{86234C47-3286-4AF4-A281-C22EE3241C89}">
      <dgm:prSet/>
      <dgm:spPr/>
      <dgm:t>
        <a:bodyPr/>
        <a:lstStyle/>
        <a:p>
          <a:endParaRPr lang="es-ES"/>
        </a:p>
      </dgm:t>
    </dgm:pt>
    <dgm:pt modelId="{777BEF45-4682-40BA-8601-7DFFFDD14C82}" type="sibTrans" cxnId="{86234C47-3286-4AF4-A281-C22EE3241C89}">
      <dgm:prSet/>
      <dgm:spPr/>
      <dgm:t>
        <a:bodyPr/>
        <a:lstStyle/>
        <a:p>
          <a:endParaRPr lang="es-ES"/>
        </a:p>
      </dgm:t>
    </dgm:pt>
    <dgm:pt modelId="{E49C8B13-3203-4D6B-8603-035B13388F7D}">
      <dgm:prSet phldrT="[Texto]" custT="1"/>
      <dgm:spPr/>
      <dgm:t>
        <a:bodyPr/>
        <a:lstStyle/>
        <a:p>
          <a:r>
            <a:rPr lang="en-US" sz="2400" b="1">
              <a:solidFill>
                <a:schemeClr val="tx1"/>
              </a:solidFill>
            </a:rPr>
            <a:t>66±10.4</a:t>
          </a:r>
          <a:r>
            <a:rPr lang="en-US" sz="2400">
              <a:solidFill>
                <a:schemeClr val="tx1"/>
              </a:solidFill>
            </a:rPr>
            <a:t> </a:t>
          </a:r>
        </a:p>
        <a:p>
          <a:r>
            <a:rPr lang="en-US" sz="1200" dirty="0">
              <a:solidFill>
                <a:schemeClr val="tx1"/>
              </a:solidFill>
            </a:rPr>
            <a:t>years old</a:t>
          </a:r>
          <a:r>
            <a:rPr lang="es-ES" sz="1200" b="1">
              <a:solidFill>
                <a:schemeClr val="tx1"/>
              </a:solidFill>
            </a:rPr>
            <a:t> </a:t>
          </a:r>
          <a:r>
            <a:rPr lang="es-ES" sz="1200" b="0">
              <a:solidFill>
                <a:schemeClr val="tx1"/>
              </a:solidFill>
            </a:rPr>
            <a:t>(average)</a:t>
          </a:r>
          <a:endParaRPr lang="es-ES" sz="1200" b="0" dirty="0">
            <a:solidFill>
              <a:schemeClr val="tx1"/>
            </a:solidFill>
          </a:endParaRPr>
        </a:p>
      </dgm:t>
    </dgm:pt>
    <dgm:pt modelId="{7D37E6EE-ACBF-4777-82D0-5A9C0CA9F1E9}" type="parTrans" cxnId="{6F02E252-89D6-42BD-97A3-D4EA2AF49669}">
      <dgm:prSet/>
      <dgm:spPr/>
      <dgm:t>
        <a:bodyPr/>
        <a:lstStyle/>
        <a:p>
          <a:endParaRPr lang="es-ES"/>
        </a:p>
      </dgm:t>
    </dgm:pt>
    <dgm:pt modelId="{1C8595A6-9D68-433C-BE69-8644557DF2EA}" type="sibTrans" cxnId="{6F02E252-89D6-42BD-97A3-D4EA2AF49669}">
      <dgm:prSet/>
      <dgm:spPr/>
      <dgm:t>
        <a:bodyPr/>
        <a:lstStyle/>
        <a:p>
          <a:endParaRPr lang="es-ES"/>
        </a:p>
      </dgm:t>
    </dgm:pt>
    <dgm:pt modelId="{FDDC1321-9A03-404D-8A95-C0E73B9859D4}">
      <dgm:prSet phldrT="[Texto]" custT="1"/>
      <dgm:spPr/>
      <dgm:t>
        <a:bodyPr/>
        <a:lstStyle/>
        <a:p>
          <a:pPr algn="ctr"/>
          <a:r>
            <a:rPr lang="es-ES" sz="2400" b="1" dirty="0">
              <a:solidFill>
                <a:schemeClr val="tx1"/>
              </a:solidFill>
            </a:rPr>
            <a:t>95.3% </a:t>
          </a:r>
        </a:p>
        <a:p>
          <a:pPr algn="ctr"/>
          <a:r>
            <a:rPr lang="es-ES" sz="1200" dirty="0" err="1">
              <a:solidFill>
                <a:schemeClr val="tx1"/>
              </a:solidFill>
            </a:rPr>
            <a:t>Received</a:t>
          </a:r>
          <a:r>
            <a:rPr lang="es-ES" sz="1200" dirty="0">
              <a:solidFill>
                <a:schemeClr val="tx1"/>
              </a:solidFill>
            </a:rPr>
            <a:t> </a:t>
          </a:r>
          <a:r>
            <a:rPr lang="es-ES" sz="1200" dirty="0" err="1">
              <a:solidFill>
                <a:schemeClr val="tx1"/>
              </a:solidFill>
            </a:rPr>
            <a:t>allopathic</a:t>
          </a:r>
          <a:r>
            <a:rPr lang="es-ES" sz="1200" dirty="0">
              <a:solidFill>
                <a:schemeClr val="tx1"/>
              </a:solidFill>
            </a:rPr>
            <a:t> </a:t>
          </a:r>
          <a:r>
            <a:rPr lang="es-ES" sz="1200" dirty="0" err="1">
              <a:solidFill>
                <a:schemeClr val="tx1"/>
              </a:solidFill>
            </a:rPr>
            <a:t>treatment</a:t>
          </a:r>
          <a:r>
            <a:rPr lang="es-ES" sz="1200" dirty="0">
              <a:solidFill>
                <a:schemeClr val="tx1"/>
              </a:solidFill>
            </a:rPr>
            <a:t> </a:t>
          </a:r>
          <a:r>
            <a:rPr lang="es-ES" sz="1200" dirty="0" err="1">
              <a:solidFill>
                <a:schemeClr val="tx1"/>
              </a:solidFill>
            </a:rPr>
            <a:t>related</a:t>
          </a:r>
          <a:r>
            <a:rPr lang="es-ES" sz="1200" dirty="0">
              <a:solidFill>
                <a:schemeClr val="tx1"/>
              </a:solidFill>
            </a:rPr>
            <a:t> to GES</a:t>
          </a:r>
        </a:p>
      </dgm:t>
    </dgm:pt>
    <dgm:pt modelId="{4DF625CC-EC93-4AD4-8A86-569B95C58754}" type="parTrans" cxnId="{F98A291B-0677-4E5E-9549-E6B431E4EBBB}">
      <dgm:prSet/>
      <dgm:spPr/>
      <dgm:t>
        <a:bodyPr/>
        <a:lstStyle/>
        <a:p>
          <a:endParaRPr lang="es-ES"/>
        </a:p>
      </dgm:t>
    </dgm:pt>
    <dgm:pt modelId="{97E3138C-6EE2-48EB-8104-66C82B2425D4}" type="sibTrans" cxnId="{F98A291B-0677-4E5E-9549-E6B431E4EBBB}">
      <dgm:prSet/>
      <dgm:spPr/>
      <dgm:t>
        <a:bodyPr/>
        <a:lstStyle/>
        <a:p>
          <a:endParaRPr lang="es-ES"/>
        </a:p>
      </dgm:t>
    </dgm:pt>
    <dgm:pt modelId="{35B08D51-416D-4A46-97AC-BE37ADCCBAD9}">
      <dgm:prSet custT="1"/>
      <dgm:spPr/>
      <dgm:t>
        <a:bodyPr/>
        <a:lstStyle/>
        <a:p>
          <a:r>
            <a:rPr lang="es-ES" sz="2800" b="1" dirty="0">
              <a:solidFill>
                <a:schemeClr val="tx1"/>
              </a:solidFill>
            </a:rPr>
            <a:t>86%</a:t>
          </a:r>
        </a:p>
        <a:p>
          <a:r>
            <a:rPr lang="es-ES" sz="1200" dirty="0" err="1">
              <a:solidFill>
                <a:schemeClr val="tx1"/>
              </a:solidFill>
            </a:rPr>
            <a:t>Received</a:t>
          </a:r>
          <a:r>
            <a:rPr lang="es-ES" sz="1200" dirty="0">
              <a:solidFill>
                <a:schemeClr val="tx1"/>
              </a:solidFill>
            </a:rPr>
            <a:t> </a:t>
          </a:r>
          <a:r>
            <a:rPr lang="es-ES" sz="1200" dirty="0" err="1">
              <a:solidFill>
                <a:schemeClr val="tx1"/>
              </a:solidFill>
            </a:rPr>
            <a:t>surgery</a:t>
          </a:r>
          <a:endParaRPr lang="es-ES" sz="1200" dirty="0">
            <a:solidFill>
              <a:schemeClr val="tx1"/>
            </a:solidFill>
          </a:endParaRPr>
        </a:p>
      </dgm:t>
    </dgm:pt>
    <dgm:pt modelId="{55945EEA-16CA-4B64-B837-E4BF0A041939}" type="parTrans" cxnId="{51A18B3E-D9FE-45C6-9A88-6D452B865CAE}">
      <dgm:prSet/>
      <dgm:spPr/>
      <dgm:t>
        <a:bodyPr/>
        <a:lstStyle/>
        <a:p>
          <a:endParaRPr lang="es-ES"/>
        </a:p>
      </dgm:t>
    </dgm:pt>
    <dgm:pt modelId="{F88BCB67-B446-4A9B-85A6-0775668E32AD}" type="sibTrans" cxnId="{51A18B3E-D9FE-45C6-9A88-6D452B865CAE}">
      <dgm:prSet/>
      <dgm:spPr/>
      <dgm:t>
        <a:bodyPr/>
        <a:lstStyle/>
        <a:p>
          <a:endParaRPr lang="es-ES"/>
        </a:p>
      </dgm:t>
    </dgm:pt>
    <dgm:pt modelId="{2AF8A732-E3C9-4792-AAB5-B05776A74B28}" type="pres">
      <dgm:prSet presAssocID="{0A53A34E-2D29-47E8-9669-37166F7D4E9D}" presName="Name0" presStyleCnt="0">
        <dgm:presLayoutVars>
          <dgm:dir/>
          <dgm:resizeHandles val="exact"/>
        </dgm:presLayoutVars>
      </dgm:prSet>
      <dgm:spPr/>
    </dgm:pt>
    <dgm:pt modelId="{589D4F20-AEFF-4A9D-9553-A34411F78E46}" type="pres">
      <dgm:prSet presAssocID="{C08BA13A-1286-4674-98C5-F636AB94BC23}" presName="node" presStyleLbl="node1" presStyleIdx="0" presStyleCnt="4">
        <dgm:presLayoutVars>
          <dgm:bulletEnabled val="1"/>
        </dgm:presLayoutVars>
      </dgm:prSet>
      <dgm:spPr/>
    </dgm:pt>
    <dgm:pt modelId="{F6507137-9453-451E-95BE-2619CE09B487}" type="pres">
      <dgm:prSet presAssocID="{777BEF45-4682-40BA-8601-7DFFFDD14C82}" presName="sibTrans" presStyleLbl="sibTrans2D1" presStyleIdx="0" presStyleCnt="3"/>
      <dgm:spPr/>
    </dgm:pt>
    <dgm:pt modelId="{2795CE5A-AB2D-4F42-A47B-57B89F5E5942}" type="pres">
      <dgm:prSet presAssocID="{777BEF45-4682-40BA-8601-7DFFFDD14C82}" presName="connectorText" presStyleLbl="sibTrans2D1" presStyleIdx="0" presStyleCnt="3"/>
      <dgm:spPr/>
    </dgm:pt>
    <dgm:pt modelId="{8EDC18CD-EA26-437B-BC75-22C3450C5779}" type="pres">
      <dgm:prSet presAssocID="{E49C8B13-3203-4D6B-8603-035B13388F7D}" presName="node" presStyleLbl="node1" presStyleIdx="1" presStyleCnt="4">
        <dgm:presLayoutVars>
          <dgm:bulletEnabled val="1"/>
        </dgm:presLayoutVars>
      </dgm:prSet>
      <dgm:spPr/>
    </dgm:pt>
    <dgm:pt modelId="{47AF6130-D01F-4AA4-8538-9179AAE6D696}" type="pres">
      <dgm:prSet presAssocID="{1C8595A6-9D68-433C-BE69-8644557DF2EA}" presName="sibTrans" presStyleLbl="sibTrans2D1" presStyleIdx="1" presStyleCnt="3"/>
      <dgm:spPr/>
    </dgm:pt>
    <dgm:pt modelId="{6662BFF1-7A57-4D2B-8FB6-FAEC85162830}" type="pres">
      <dgm:prSet presAssocID="{1C8595A6-9D68-433C-BE69-8644557DF2EA}" presName="connectorText" presStyleLbl="sibTrans2D1" presStyleIdx="1" presStyleCnt="3"/>
      <dgm:spPr/>
    </dgm:pt>
    <dgm:pt modelId="{0C7F766F-D320-4187-9C30-1081E4B05813}" type="pres">
      <dgm:prSet presAssocID="{FDDC1321-9A03-404D-8A95-C0E73B9859D4}" presName="node" presStyleLbl="node1" presStyleIdx="2" presStyleCnt="4">
        <dgm:presLayoutVars>
          <dgm:bulletEnabled val="1"/>
        </dgm:presLayoutVars>
      </dgm:prSet>
      <dgm:spPr/>
    </dgm:pt>
    <dgm:pt modelId="{FC4565D2-0842-4A21-BAC8-405BA3F9B853}" type="pres">
      <dgm:prSet presAssocID="{97E3138C-6EE2-48EB-8104-66C82B2425D4}" presName="sibTrans" presStyleLbl="sibTrans2D1" presStyleIdx="2" presStyleCnt="3"/>
      <dgm:spPr/>
    </dgm:pt>
    <dgm:pt modelId="{B795CD30-89DD-4343-9155-C9B3C618106E}" type="pres">
      <dgm:prSet presAssocID="{97E3138C-6EE2-48EB-8104-66C82B2425D4}" presName="connectorText" presStyleLbl="sibTrans2D1" presStyleIdx="2" presStyleCnt="3"/>
      <dgm:spPr/>
    </dgm:pt>
    <dgm:pt modelId="{0D5D7D00-D010-4576-84C8-CC616278847B}" type="pres">
      <dgm:prSet presAssocID="{35B08D51-416D-4A46-97AC-BE37ADCCBAD9}" presName="node" presStyleLbl="node1" presStyleIdx="3" presStyleCnt="4" custLinFactNeighborX="14079" custLinFactNeighborY="-400">
        <dgm:presLayoutVars>
          <dgm:bulletEnabled val="1"/>
        </dgm:presLayoutVars>
      </dgm:prSet>
      <dgm:spPr/>
    </dgm:pt>
  </dgm:ptLst>
  <dgm:cxnLst>
    <dgm:cxn modelId="{C48EE304-99B2-4141-8079-5E0329F09B85}" type="presOf" srcId="{C08BA13A-1286-4674-98C5-F636AB94BC23}" destId="{589D4F20-AEFF-4A9D-9553-A34411F78E46}" srcOrd="0" destOrd="0" presId="urn:microsoft.com/office/officeart/2005/8/layout/process1"/>
    <dgm:cxn modelId="{8885440F-62F3-46B0-A07A-8DAB2671F39C}" type="presOf" srcId="{0A53A34E-2D29-47E8-9669-37166F7D4E9D}" destId="{2AF8A732-E3C9-4792-AAB5-B05776A74B28}" srcOrd="0" destOrd="0" presId="urn:microsoft.com/office/officeart/2005/8/layout/process1"/>
    <dgm:cxn modelId="{F98A291B-0677-4E5E-9549-E6B431E4EBBB}" srcId="{0A53A34E-2D29-47E8-9669-37166F7D4E9D}" destId="{FDDC1321-9A03-404D-8A95-C0E73B9859D4}" srcOrd="2" destOrd="0" parTransId="{4DF625CC-EC93-4AD4-8A86-569B95C58754}" sibTransId="{97E3138C-6EE2-48EB-8104-66C82B2425D4}"/>
    <dgm:cxn modelId="{C9549D1D-F325-487C-8891-9D6138D8525D}" type="presOf" srcId="{35B08D51-416D-4A46-97AC-BE37ADCCBAD9}" destId="{0D5D7D00-D010-4576-84C8-CC616278847B}" srcOrd="0" destOrd="0" presId="urn:microsoft.com/office/officeart/2005/8/layout/process1"/>
    <dgm:cxn modelId="{51A18B3E-D9FE-45C6-9A88-6D452B865CAE}" srcId="{0A53A34E-2D29-47E8-9669-37166F7D4E9D}" destId="{35B08D51-416D-4A46-97AC-BE37ADCCBAD9}" srcOrd="3" destOrd="0" parTransId="{55945EEA-16CA-4B64-B837-E4BF0A041939}" sibTransId="{F88BCB67-B446-4A9B-85A6-0775668E32AD}"/>
    <dgm:cxn modelId="{E6C2B962-6952-4C1D-B963-498A208DD38E}" type="presOf" srcId="{777BEF45-4682-40BA-8601-7DFFFDD14C82}" destId="{2795CE5A-AB2D-4F42-A47B-57B89F5E5942}" srcOrd="1" destOrd="0" presId="urn:microsoft.com/office/officeart/2005/8/layout/process1"/>
    <dgm:cxn modelId="{B84EA466-F012-4A62-B544-95BBD220E799}" type="presOf" srcId="{FDDC1321-9A03-404D-8A95-C0E73B9859D4}" destId="{0C7F766F-D320-4187-9C30-1081E4B05813}" srcOrd="0" destOrd="0" presId="urn:microsoft.com/office/officeart/2005/8/layout/process1"/>
    <dgm:cxn modelId="{86234C47-3286-4AF4-A281-C22EE3241C89}" srcId="{0A53A34E-2D29-47E8-9669-37166F7D4E9D}" destId="{C08BA13A-1286-4674-98C5-F636AB94BC23}" srcOrd="0" destOrd="0" parTransId="{12C5210D-8B09-45FC-AD7D-0B1909C889C4}" sibTransId="{777BEF45-4682-40BA-8601-7DFFFDD14C82}"/>
    <dgm:cxn modelId="{42E3BB4F-9E1D-4620-9990-F9838044442B}" type="presOf" srcId="{1C8595A6-9D68-433C-BE69-8644557DF2EA}" destId="{6662BFF1-7A57-4D2B-8FB6-FAEC85162830}" srcOrd="1" destOrd="0" presId="urn:microsoft.com/office/officeart/2005/8/layout/process1"/>
    <dgm:cxn modelId="{69C61E72-5BBD-4576-B26D-252DFB7F1731}" type="presOf" srcId="{1C8595A6-9D68-433C-BE69-8644557DF2EA}" destId="{47AF6130-D01F-4AA4-8538-9179AAE6D696}" srcOrd="0" destOrd="0" presId="urn:microsoft.com/office/officeart/2005/8/layout/process1"/>
    <dgm:cxn modelId="{6F02E252-89D6-42BD-97A3-D4EA2AF49669}" srcId="{0A53A34E-2D29-47E8-9669-37166F7D4E9D}" destId="{E49C8B13-3203-4D6B-8603-035B13388F7D}" srcOrd="1" destOrd="0" parTransId="{7D37E6EE-ACBF-4777-82D0-5A9C0CA9F1E9}" sibTransId="{1C8595A6-9D68-433C-BE69-8644557DF2EA}"/>
    <dgm:cxn modelId="{70935F55-4873-4B68-A2DF-DB8AFEF75980}" type="presOf" srcId="{97E3138C-6EE2-48EB-8104-66C82B2425D4}" destId="{FC4565D2-0842-4A21-BAC8-405BA3F9B853}" srcOrd="0" destOrd="0" presId="urn:microsoft.com/office/officeart/2005/8/layout/process1"/>
    <dgm:cxn modelId="{AEFAA1BC-86D0-4677-9704-A115369F44AA}" type="presOf" srcId="{97E3138C-6EE2-48EB-8104-66C82B2425D4}" destId="{B795CD30-89DD-4343-9155-C9B3C618106E}" srcOrd="1" destOrd="0" presId="urn:microsoft.com/office/officeart/2005/8/layout/process1"/>
    <dgm:cxn modelId="{768138E6-5C49-4645-B46E-5BA439ACFE51}" type="presOf" srcId="{E49C8B13-3203-4D6B-8603-035B13388F7D}" destId="{8EDC18CD-EA26-437B-BC75-22C3450C5779}" srcOrd="0" destOrd="0" presId="urn:microsoft.com/office/officeart/2005/8/layout/process1"/>
    <dgm:cxn modelId="{87CC70E8-AEA2-4090-A7A6-6635FDDEBA01}" type="presOf" srcId="{777BEF45-4682-40BA-8601-7DFFFDD14C82}" destId="{F6507137-9453-451E-95BE-2619CE09B487}" srcOrd="0" destOrd="0" presId="urn:microsoft.com/office/officeart/2005/8/layout/process1"/>
    <dgm:cxn modelId="{9F17C3CE-2954-4FF2-930E-E99EDEA6F764}" type="presParOf" srcId="{2AF8A732-E3C9-4792-AAB5-B05776A74B28}" destId="{589D4F20-AEFF-4A9D-9553-A34411F78E46}" srcOrd="0" destOrd="0" presId="urn:microsoft.com/office/officeart/2005/8/layout/process1"/>
    <dgm:cxn modelId="{FCE30BBF-8FFA-4CB3-B19D-52A26B75563A}" type="presParOf" srcId="{2AF8A732-E3C9-4792-AAB5-B05776A74B28}" destId="{F6507137-9453-451E-95BE-2619CE09B487}" srcOrd="1" destOrd="0" presId="urn:microsoft.com/office/officeart/2005/8/layout/process1"/>
    <dgm:cxn modelId="{B71D5A13-C9BA-425E-9E1F-557ED8B0CAE4}" type="presParOf" srcId="{F6507137-9453-451E-95BE-2619CE09B487}" destId="{2795CE5A-AB2D-4F42-A47B-57B89F5E5942}" srcOrd="0" destOrd="0" presId="urn:microsoft.com/office/officeart/2005/8/layout/process1"/>
    <dgm:cxn modelId="{A8AA917C-6082-4DFA-A80C-69ABF892362B}" type="presParOf" srcId="{2AF8A732-E3C9-4792-AAB5-B05776A74B28}" destId="{8EDC18CD-EA26-437B-BC75-22C3450C5779}" srcOrd="2" destOrd="0" presId="urn:microsoft.com/office/officeart/2005/8/layout/process1"/>
    <dgm:cxn modelId="{102E85A1-135A-474D-9069-35CEA94860D3}" type="presParOf" srcId="{2AF8A732-E3C9-4792-AAB5-B05776A74B28}" destId="{47AF6130-D01F-4AA4-8538-9179AAE6D696}" srcOrd="3" destOrd="0" presId="urn:microsoft.com/office/officeart/2005/8/layout/process1"/>
    <dgm:cxn modelId="{BFB2B22E-22BC-4135-94C4-C057F0482C68}" type="presParOf" srcId="{47AF6130-D01F-4AA4-8538-9179AAE6D696}" destId="{6662BFF1-7A57-4D2B-8FB6-FAEC85162830}" srcOrd="0" destOrd="0" presId="urn:microsoft.com/office/officeart/2005/8/layout/process1"/>
    <dgm:cxn modelId="{3E9B0F92-419B-4FFB-A964-544469349480}" type="presParOf" srcId="{2AF8A732-E3C9-4792-AAB5-B05776A74B28}" destId="{0C7F766F-D320-4187-9C30-1081E4B05813}" srcOrd="4" destOrd="0" presId="urn:microsoft.com/office/officeart/2005/8/layout/process1"/>
    <dgm:cxn modelId="{73C054C9-C4AE-4903-A5B0-B0AC3B9C368A}" type="presParOf" srcId="{2AF8A732-E3C9-4792-AAB5-B05776A74B28}" destId="{FC4565D2-0842-4A21-BAC8-405BA3F9B853}" srcOrd="5" destOrd="0" presId="urn:microsoft.com/office/officeart/2005/8/layout/process1"/>
    <dgm:cxn modelId="{2AA40FD9-BD65-4A44-8FDB-9F5BA47C4CEE}" type="presParOf" srcId="{FC4565D2-0842-4A21-BAC8-405BA3F9B853}" destId="{B795CD30-89DD-4343-9155-C9B3C618106E}" srcOrd="0" destOrd="0" presId="urn:microsoft.com/office/officeart/2005/8/layout/process1"/>
    <dgm:cxn modelId="{647B1D41-B461-4567-B98D-E6FB6E5B15EC}" type="presParOf" srcId="{2AF8A732-E3C9-4792-AAB5-B05776A74B28}" destId="{0D5D7D00-D010-4576-84C8-CC616278847B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B7DEBB-79AD-47F1-8D70-FD14D608539F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D8D1DF3-7F21-4B63-A595-D68198F1D449}">
      <dgm:prSet phldrT="[Texto]"/>
      <dgm:spPr/>
      <dgm:t>
        <a:bodyPr/>
        <a:lstStyle/>
        <a:p>
          <a:r>
            <a:rPr lang="es-ES" b="1" dirty="0" err="1">
              <a:solidFill>
                <a:schemeClr val="tx1"/>
              </a:solidFill>
            </a:rPr>
            <a:t>Comparisons</a:t>
          </a:r>
          <a:endParaRPr lang="es-ES" dirty="0">
            <a:solidFill>
              <a:schemeClr val="tx1"/>
            </a:solidFill>
          </a:endParaRPr>
        </a:p>
      </dgm:t>
    </dgm:pt>
    <dgm:pt modelId="{72228831-DB64-4F69-9BF4-AC40F08E781F}" type="parTrans" cxnId="{EB7E6817-2119-400B-A90D-94E6B7646389}">
      <dgm:prSet/>
      <dgm:spPr/>
      <dgm:t>
        <a:bodyPr/>
        <a:lstStyle/>
        <a:p>
          <a:endParaRPr lang="es-ES"/>
        </a:p>
      </dgm:t>
    </dgm:pt>
    <dgm:pt modelId="{88CA40F5-2119-4AE5-8B23-2A990357E26D}" type="sibTrans" cxnId="{EB7E6817-2119-400B-A90D-94E6B7646389}">
      <dgm:prSet/>
      <dgm:spPr/>
      <dgm:t>
        <a:bodyPr/>
        <a:lstStyle/>
        <a:p>
          <a:endParaRPr lang="es-ES"/>
        </a:p>
      </dgm:t>
    </dgm:pt>
    <dgm:pt modelId="{9F87ADC3-B5A9-462C-A1E1-33C21D200542}">
      <dgm:prSet custT="1"/>
      <dgm:spPr>
        <a:solidFill>
          <a:srgbClr val="F4F3FA"/>
        </a:solidFill>
      </dgm:spPr>
      <dgm:t>
        <a:bodyPr/>
        <a:lstStyle/>
        <a:p>
          <a:pPr algn="just"/>
          <a:r>
            <a:rPr lang="en-US" sz="1400" dirty="0"/>
            <a:t>There was no difference in the use of acupuncture, Bach’s flowers, Reiki, Chiropractic and other CT.</a:t>
          </a:r>
          <a:endParaRPr lang="es-ES" sz="1400" dirty="0"/>
        </a:p>
      </dgm:t>
    </dgm:pt>
    <dgm:pt modelId="{D9F599F6-0D9F-401A-B9D0-56E6DD3BF60D}" type="parTrans" cxnId="{B718C787-AEBE-4093-AB11-10B152FC2A19}">
      <dgm:prSet/>
      <dgm:spPr/>
      <dgm:t>
        <a:bodyPr/>
        <a:lstStyle/>
        <a:p>
          <a:endParaRPr lang="es-ES"/>
        </a:p>
      </dgm:t>
    </dgm:pt>
    <dgm:pt modelId="{CC01AA3C-0C54-4D51-A094-0B82F3AFC454}" type="sibTrans" cxnId="{B718C787-AEBE-4093-AB11-10B152FC2A19}">
      <dgm:prSet/>
      <dgm:spPr/>
      <dgm:t>
        <a:bodyPr/>
        <a:lstStyle/>
        <a:p>
          <a:endParaRPr lang="es-ES"/>
        </a:p>
      </dgm:t>
    </dgm:pt>
    <dgm:pt modelId="{3A486E58-4873-474F-8F03-475CC9C0EE7E}">
      <dgm:prSet custT="1"/>
      <dgm:spPr>
        <a:solidFill>
          <a:srgbClr val="F4F3FA"/>
        </a:solidFill>
      </dgm:spPr>
      <dgm:t>
        <a:bodyPr/>
        <a:lstStyle/>
        <a:p>
          <a:pPr algn="just"/>
          <a:r>
            <a:rPr lang="es-ES" sz="1400" dirty="0" err="1"/>
            <a:t>Homeopathy</a:t>
          </a:r>
          <a:r>
            <a:rPr lang="es-ES" sz="1400" dirty="0"/>
            <a:t> and natural medicine are </a:t>
          </a:r>
          <a:r>
            <a:rPr lang="es-ES" sz="1400" dirty="0" err="1"/>
            <a:t>significantly</a:t>
          </a:r>
          <a:r>
            <a:rPr lang="es-ES" sz="1400" dirty="0"/>
            <a:t> </a:t>
          </a:r>
          <a:r>
            <a:rPr lang="es-ES" sz="1400" dirty="0" err="1"/>
            <a:t>the</a:t>
          </a:r>
          <a:r>
            <a:rPr lang="es-ES" sz="1400" dirty="0"/>
            <a:t> </a:t>
          </a:r>
          <a:r>
            <a:rPr lang="es-ES" sz="1400" dirty="0" err="1"/>
            <a:t>most</a:t>
          </a:r>
          <a:r>
            <a:rPr lang="es-ES" sz="1400" dirty="0"/>
            <a:t> </a:t>
          </a:r>
          <a:r>
            <a:rPr lang="es-ES" sz="1400" dirty="0" err="1"/>
            <a:t>used</a:t>
          </a:r>
          <a:r>
            <a:rPr lang="es-ES" sz="1400" dirty="0"/>
            <a:t>.</a:t>
          </a:r>
        </a:p>
      </dgm:t>
    </dgm:pt>
    <dgm:pt modelId="{A729AEE0-19F6-42D4-91A0-165EF52D2137}" type="parTrans" cxnId="{610E135B-683A-4254-B4FF-C60577A33F45}">
      <dgm:prSet/>
      <dgm:spPr/>
      <dgm:t>
        <a:bodyPr/>
        <a:lstStyle/>
        <a:p>
          <a:endParaRPr lang="es-ES"/>
        </a:p>
      </dgm:t>
    </dgm:pt>
    <dgm:pt modelId="{C6338230-9376-4BD2-B7F0-8958CE99FF27}" type="sibTrans" cxnId="{610E135B-683A-4254-B4FF-C60577A33F45}">
      <dgm:prSet/>
      <dgm:spPr/>
      <dgm:t>
        <a:bodyPr/>
        <a:lstStyle/>
        <a:p>
          <a:endParaRPr lang="es-ES"/>
        </a:p>
      </dgm:t>
    </dgm:pt>
    <dgm:pt modelId="{9D6D9E07-AA01-4626-B640-0080B90E365B}" type="pres">
      <dgm:prSet presAssocID="{ACB7DEBB-79AD-47F1-8D70-FD14D608539F}" presName="linear" presStyleCnt="0">
        <dgm:presLayoutVars>
          <dgm:dir/>
          <dgm:animLvl val="lvl"/>
          <dgm:resizeHandles val="exact"/>
        </dgm:presLayoutVars>
      </dgm:prSet>
      <dgm:spPr/>
    </dgm:pt>
    <dgm:pt modelId="{F18495B8-1288-4FDF-847F-8C39E0E0C6DB}" type="pres">
      <dgm:prSet presAssocID="{4D8D1DF3-7F21-4B63-A595-D68198F1D449}" presName="parentLin" presStyleCnt="0"/>
      <dgm:spPr/>
    </dgm:pt>
    <dgm:pt modelId="{2FB2EDB6-E7AE-4A5C-8C0B-20DBFBF582DC}" type="pres">
      <dgm:prSet presAssocID="{4D8D1DF3-7F21-4B63-A595-D68198F1D449}" presName="parentLeftMargin" presStyleLbl="node1" presStyleIdx="0" presStyleCnt="1"/>
      <dgm:spPr/>
    </dgm:pt>
    <dgm:pt modelId="{AFA5A140-E6DE-4BB0-B8B6-DFF7342B0EBF}" type="pres">
      <dgm:prSet presAssocID="{4D8D1DF3-7F21-4B63-A595-D68198F1D449}" presName="parentText" presStyleLbl="node1" presStyleIdx="0" presStyleCnt="1" custScaleY="69037" custLinFactNeighborX="29193" custLinFactNeighborY="15286">
        <dgm:presLayoutVars>
          <dgm:chMax val="0"/>
          <dgm:bulletEnabled val="1"/>
        </dgm:presLayoutVars>
      </dgm:prSet>
      <dgm:spPr/>
    </dgm:pt>
    <dgm:pt modelId="{BCE5DE61-F2B4-41F9-A7BC-591868C81F0E}" type="pres">
      <dgm:prSet presAssocID="{4D8D1DF3-7F21-4B63-A595-D68198F1D449}" presName="negativeSpace" presStyleCnt="0"/>
      <dgm:spPr/>
    </dgm:pt>
    <dgm:pt modelId="{B1C452FC-89D1-4E91-804B-2F48D1D4ED91}" type="pres">
      <dgm:prSet presAssocID="{4D8D1DF3-7F21-4B63-A595-D68198F1D449}" presName="childText" presStyleLbl="conFgAcc1" presStyleIdx="0" presStyleCnt="1" custLinFactNeighborX="609" custLinFactNeighborY="61104">
        <dgm:presLayoutVars>
          <dgm:bulletEnabled val="1"/>
        </dgm:presLayoutVars>
      </dgm:prSet>
      <dgm:spPr/>
    </dgm:pt>
  </dgm:ptLst>
  <dgm:cxnLst>
    <dgm:cxn modelId="{EB7E6817-2119-400B-A90D-94E6B7646389}" srcId="{ACB7DEBB-79AD-47F1-8D70-FD14D608539F}" destId="{4D8D1DF3-7F21-4B63-A595-D68198F1D449}" srcOrd="0" destOrd="0" parTransId="{72228831-DB64-4F69-9BF4-AC40F08E781F}" sibTransId="{88CA40F5-2119-4AE5-8B23-2A990357E26D}"/>
    <dgm:cxn modelId="{32700928-4B46-43B5-BDD5-5BE017C1BD84}" type="presOf" srcId="{3A486E58-4873-474F-8F03-475CC9C0EE7E}" destId="{B1C452FC-89D1-4E91-804B-2F48D1D4ED91}" srcOrd="0" destOrd="0" presId="urn:microsoft.com/office/officeart/2005/8/layout/list1"/>
    <dgm:cxn modelId="{E0521D40-78A8-4680-B969-2B6AE9C66671}" type="presOf" srcId="{ACB7DEBB-79AD-47F1-8D70-FD14D608539F}" destId="{9D6D9E07-AA01-4626-B640-0080B90E365B}" srcOrd="0" destOrd="0" presId="urn:microsoft.com/office/officeart/2005/8/layout/list1"/>
    <dgm:cxn modelId="{610E135B-683A-4254-B4FF-C60577A33F45}" srcId="{4D8D1DF3-7F21-4B63-A595-D68198F1D449}" destId="{3A486E58-4873-474F-8F03-475CC9C0EE7E}" srcOrd="0" destOrd="0" parTransId="{A729AEE0-19F6-42D4-91A0-165EF52D2137}" sibTransId="{C6338230-9376-4BD2-B7F0-8958CE99FF27}"/>
    <dgm:cxn modelId="{0EF4C259-5C19-4740-94E2-019398D23472}" type="presOf" srcId="{4D8D1DF3-7F21-4B63-A595-D68198F1D449}" destId="{AFA5A140-E6DE-4BB0-B8B6-DFF7342B0EBF}" srcOrd="1" destOrd="0" presId="urn:microsoft.com/office/officeart/2005/8/layout/list1"/>
    <dgm:cxn modelId="{AF78A687-B42A-454C-AF74-E2DABDC5AF84}" type="presOf" srcId="{4D8D1DF3-7F21-4B63-A595-D68198F1D449}" destId="{2FB2EDB6-E7AE-4A5C-8C0B-20DBFBF582DC}" srcOrd="0" destOrd="0" presId="urn:microsoft.com/office/officeart/2005/8/layout/list1"/>
    <dgm:cxn modelId="{B718C787-AEBE-4093-AB11-10B152FC2A19}" srcId="{4D8D1DF3-7F21-4B63-A595-D68198F1D449}" destId="{9F87ADC3-B5A9-462C-A1E1-33C21D200542}" srcOrd="1" destOrd="0" parTransId="{D9F599F6-0D9F-401A-B9D0-56E6DD3BF60D}" sibTransId="{CC01AA3C-0C54-4D51-A094-0B82F3AFC454}"/>
    <dgm:cxn modelId="{578CFAE1-09D2-4A44-94F5-8001F4E425F9}" type="presOf" srcId="{9F87ADC3-B5A9-462C-A1E1-33C21D200542}" destId="{B1C452FC-89D1-4E91-804B-2F48D1D4ED91}" srcOrd="0" destOrd="1" presId="urn:microsoft.com/office/officeart/2005/8/layout/list1"/>
    <dgm:cxn modelId="{175654CD-D82A-45F9-B647-BBECD5312357}" type="presParOf" srcId="{9D6D9E07-AA01-4626-B640-0080B90E365B}" destId="{F18495B8-1288-4FDF-847F-8C39E0E0C6DB}" srcOrd="0" destOrd="0" presId="urn:microsoft.com/office/officeart/2005/8/layout/list1"/>
    <dgm:cxn modelId="{140A450D-B632-48FA-A22A-92BEB20BD182}" type="presParOf" srcId="{F18495B8-1288-4FDF-847F-8C39E0E0C6DB}" destId="{2FB2EDB6-E7AE-4A5C-8C0B-20DBFBF582DC}" srcOrd="0" destOrd="0" presId="urn:microsoft.com/office/officeart/2005/8/layout/list1"/>
    <dgm:cxn modelId="{8D8E1FA7-E95B-4260-9946-DC933C53E776}" type="presParOf" srcId="{F18495B8-1288-4FDF-847F-8C39E0E0C6DB}" destId="{AFA5A140-E6DE-4BB0-B8B6-DFF7342B0EBF}" srcOrd="1" destOrd="0" presId="urn:microsoft.com/office/officeart/2005/8/layout/list1"/>
    <dgm:cxn modelId="{F6052AF4-C3E1-461D-82C7-0D4025807869}" type="presParOf" srcId="{9D6D9E07-AA01-4626-B640-0080B90E365B}" destId="{BCE5DE61-F2B4-41F9-A7BC-591868C81F0E}" srcOrd="1" destOrd="0" presId="urn:microsoft.com/office/officeart/2005/8/layout/list1"/>
    <dgm:cxn modelId="{18EEF2DA-AAD5-4923-827D-BA8EE583EAAF}" type="presParOf" srcId="{9D6D9E07-AA01-4626-B640-0080B90E365B}" destId="{B1C452FC-89D1-4E91-804B-2F48D1D4ED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B7DEBB-79AD-47F1-8D70-FD14D608539F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D8D1DF3-7F21-4B63-A595-D68198F1D449}">
      <dgm:prSet phldrT="[Texto]"/>
      <dgm:spPr/>
      <dgm:t>
        <a:bodyPr/>
        <a:lstStyle/>
        <a:p>
          <a:r>
            <a:rPr lang="es-ES" b="1" dirty="0" err="1">
              <a:solidFill>
                <a:schemeClr val="tx1"/>
              </a:solidFill>
            </a:rPr>
            <a:t>Associated</a:t>
          </a:r>
          <a:r>
            <a:rPr lang="es-ES" b="1" dirty="0">
              <a:solidFill>
                <a:schemeClr val="tx1"/>
              </a:solidFill>
            </a:rPr>
            <a:t> </a:t>
          </a:r>
          <a:r>
            <a:rPr lang="es-ES" b="1" dirty="0" err="1">
              <a:solidFill>
                <a:schemeClr val="tx1"/>
              </a:solidFill>
            </a:rPr>
            <a:t>factors</a:t>
          </a:r>
          <a:endParaRPr lang="es-ES" dirty="0">
            <a:solidFill>
              <a:schemeClr val="tx1"/>
            </a:solidFill>
          </a:endParaRPr>
        </a:p>
      </dgm:t>
    </dgm:pt>
    <dgm:pt modelId="{72228831-DB64-4F69-9BF4-AC40F08E781F}" type="parTrans" cxnId="{EB7E6817-2119-400B-A90D-94E6B7646389}">
      <dgm:prSet/>
      <dgm:spPr/>
      <dgm:t>
        <a:bodyPr/>
        <a:lstStyle/>
        <a:p>
          <a:endParaRPr lang="es-ES"/>
        </a:p>
      </dgm:t>
    </dgm:pt>
    <dgm:pt modelId="{88CA40F5-2119-4AE5-8B23-2A990357E26D}" type="sibTrans" cxnId="{EB7E6817-2119-400B-A90D-94E6B7646389}">
      <dgm:prSet/>
      <dgm:spPr/>
      <dgm:t>
        <a:bodyPr/>
        <a:lstStyle/>
        <a:p>
          <a:endParaRPr lang="es-ES"/>
        </a:p>
      </dgm:t>
    </dgm:pt>
    <dgm:pt modelId="{9F87ADC3-B5A9-462C-A1E1-33C21D200542}">
      <dgm:prSet custT="1"/>
      <dgm:spPr>
        <a:solidFill>
          <a:srgbClr val="F4F3FA"/>
        </a:solidFill>
      </dgm:spPr>
      <dgm:t>
        <a:bodyPr/>
        <a:lstStyle/>
        <a:p>
          <a:pPr algn="just"/>
          <a:r>
            <a:rPr lang="en-US" sz="1200" dirty="0"/>
            <a:t>The use of each type of CT is mediated by educational level.</a:t>
          </a:r>
          <a:endParaRPr lang="es-ES" sz="1200" dirty="0"/>
        </a:p>
      </dgm:t>
    </dgm:pt>
    <dgm:pt modelId="{D9F599F6-0D9F-401A-B9D0-56E6DD3BF60D}" type="parTrans" cxnId="{B718C787-AEBE-4093-AB11-10B152FC2A19}">
      <dgm:prSet/>
      <dgm:spPr/>
      <dgm:t>
        <a:bodyPr/>
        <a:lstStyle/>
        <a:p>
          <a:endParaRPr lang="es-ES"/>
        </a:p>
      </dgm:t>
    </dgm:pt>
    <dgm:pt modelId="{CC01AA3C-0C54-4D51-A094-0B82F3AFC454}" type="sibTrans" cxnId="{B718C787-AEBE-4093-AB11-10B152FC2A19}">
      <dgm:prSet/>
      <dgm:spPr/>
      <dgm:t>
        <a:bodyPr/>
        <a:lstStyle/>
        <a:p>
          <a:endParaRPr lang="es-ES"/>
        </a:p>
      </dgm:t>
    </dgm:pt>
    <dgm:pt modelId="{9D6D9E07-AA01-4626-B640-0080B90E365B}" type="pres">
      <dgm:prSet presAssocID="{ACB7DEBB-79AD-47F1-8D70-FD14D608539F}" presName="linear" presStyleCnt="0">
        <dgm:presLayoutVars>
          <dgm:dir/>
          <dgm:animLvl val="lvl"/>
          <dgm:resizeHandles val="exact"/>
        </dgm:presLayoutVars>
      </dgm:prSet>
      <dgm:spPr/>
    </dgm:pt>
    <dgm:pt modelId="{F18495B8-1288-4FDF-847F-8C39E0E0C6DB}" type="pres">
      <dgm:prSet presAssocID="{4D8D1DF3-7F21-4B63-A595-D68198F1D449}" presName="parentLin" presStyleCnt="0"/>
      <dgm:spPr/>
    </dgm:pt>
    <dgm:pt modelId="{2FB2EDB6-E7AE-4A5C-8C0B-20DBFBF582DC}" type="pres">
      <dgm:prSet presAssocID="{4D8D1DF3-7F21-4B63-A595-D68198F1D449}" presName="parentLeftMargin" presStyleLbl="node1" presStyleIdx="0" presStyleCnt="1"/>
      <dgm:spPr/>
    </dgm:pt>
    <dgm:pt modelId="{AFA5A140-E6DE-4BB0-B8B6-DFF7342B0EBF}" type="pres">
      <dgm:prSet presAssocID="{4D8D1DF3-7F21-4B63-A595-D68198F1D449}" presName="parentText" presStyleLbl="node1" presStyleIdx="0" presStyleCnt="1" custLinFactNeighborX="32105" custLinFactNeighborY="25378">
        <dgm:presLayoutVars>
          <dgm:chMax val="0"/>
          <dgm:bulletEnabled val="1"/>
        </dgm:presLayoutVars>
      </dgm:prSet>
      <dgm:spPr/>
    </dgm:pt>
    <dgm:pt modelId="{BCE5DE61-F2B4-41F9-A7BC-591868C81F0E}" type="pres">
      <dgm:prSet presAssocID="{4D8D1DF3-7F21-4B63-A595-D68198F1D449}" presName="negativeSpace" presStyleCnt="0"/>
      <dgm:spPr/>
    </dgm:pt>
    <dgm:pt modelId="{B1C452FC-89D1-4E91-804B-2F48D1D4ED91}" type="pres">
      <dgm:prSet presAssocID="{4D8D1DF3-7F21-4B63-A595-D68198F1D449}" presName="childText" presStyleLbl="conFgAcc1" presStyleIdx="0" presStyleCnt="1" custLinFactNeighborX="609" custLinFactNeighborY="61104">
        <dgm:presLayoutVars>
          <dgm:bulletEnabled val="1"/>
        </dgm:presLayoutVars>
      </dgm:prSet>
      <dgm:spPr/>
    </dgm:pt>
  </dgm:ptLst>
  <dgm:cxnLst>
    <dgm:cxn modelId="{EB7E6817-2119-400B-A90D-94E6B7646389}" srcId="{ACB7DEBB-79AD-47F1-8D70-FD14D608539F}" destId="{4D8D1DF3-7F21-4B63-A595-D68198F1D449}" srcOrd="0" destOrd="0" parTransId="{72228831-DB64-4F69-9BF4-AC40F08E781F}" sibTransId="{88CA40F5-2119-4AE5-8B23-2A990357E26D}"/>
    <dgm:cxn modelId="{E0521D40-78A8-4680-B969-2B6AE9C66671}" type="presOf" srcId="{ACB7DEBB-79AD-47F1-8D70-FD14D608539F}" destId="{9D6D9E07-AA01-4626-B640-0080B90E365B}" srcOrd="0" destOrd="0" presId="urn:microsoft.com/office/officeart/2005/8/layout/list1"/>
    <dgm:cxn modelId="{0EF4C259-5C19-4740-94E2-019398D23472}" type="presOf" srcId="{4D8D1DF3-7F21-4B63-A595-D68198F1D449}" destId="{AFA5A140-E6DE-4BB0-B8B6-DFF7342B0EBF}" srcOrd="1" destOrd="0" presId="urn:microsoft.com/office/officeart/2005/8/layout/list1"/>
    <dgm:cxn modelId="{AF78A687-B42A-454C-AF74-E2DABDC5AF84}" type="presOf" srcId="{4D8D1DF3-7F21-4B63-A595-D68198F1D449}" destId="{2FB2EDB6-E7AE-4A5C-8C0B-20DBFBF582DC}" srcOrd="0" destOrd="0" presId="urn:microsoft.com/office/officeart/2005/8/layout/list1"/>
    <dgm:cxn modelId="{B718C787-AEBE-4093-AB11-10B152FC2A19}" srcId="{4D8D1DF3-7F21-4B63-A595-D68198F1D449}" destId="{9F87ADC3-B5A9-462C-A1E1-33C21D200542}" srcOrd="0" destOrd="0" parTransId="{D9F599F6-0D9F-401A-B9D0-56E6DD3BF60D}" sibTransId="{CC01AA3C-0C54-4D51-A094-0B82F3AFC454}"/>
    <dgm:cxn modelId="{578CFAE1-09D2-4A44-94F5-8001F4E425F9}" type="presOf" srcId="{9F87ADC3-B5A9-462C-A1E1-33C21D200542}" destId="{B1C452FC-89D1-4E91-804B-2F48D1D4ED91}" srcOrd="0" destOrd="0" presId="urn:microsoft.com/office/officeart/2005/8/layout/list1"/>
    <dgm:cxn modelId="{175654CD-D82A-45F9-B647-BBECD5312357}" type="presParOf" srcId="{9D6D9E07-AA01-4626-B640-0080B90E365B}" destId="{F18495B8-1288-4FDF-847F-8C39E0E0C6DB}" srcOrd="0" destOrd="0" presId="urn:microsoft.com/office/officeart/2005/8/layout/list1"/>
    <dgm:cxn modelId="{140A450D-B632-48FA-A22A-92BEB20BD182}" type="presParOf" srcId="{F18495B8-1288-4FDF-847F-8C39E0E0C6DB}" destId="{2FB2EDB6-E7AE-4A5C-8C0B-20DBFBF582DC}" srcOrd="0" destOrd="0" presId="urn:microsoft.com/office/officeart/2005/8/layout/list1"/>
    <dgm:cxn modelId="{8D8E1FA7-E95B-4260-9946-DC933C53E776}" type="presParOf" srcId="{F18495B8-1288-4FDF-847F-8C39E0E0C6DB}" destId="{AFA5A140-E6DE-4BB0-B8B6-DFF7342B0EBF}" srcOrd="1" destOrd="0" presId="urn:microsoft.com/office/officeart/2005/8/layout/list1"/>
    <dgm:cxn modelId="{F6052AF4-C3E1-461D-82C7-0D4025807869}" type="presParOf" srcId="{9D6D9E07-AA01-4626-B640-0080B90E365B}" destId="{BCE5DE61-F2B4-41F9-A7BC-591868C81F0E}" srcOrd="1" destOrd="0" presId="urn:microsoft.com/office/officeart/2005/8/layout/list1"/>
    <dgm:cxn modelId="{18EEF2DA-AAD5-4923-827D-BA8EE583EAAF}" type="presParOf" srcId="{9D6D9E07-AA01-4626-B640-0080B90E365B}" destId="{B1C452FC-89D1-4E91-804B-2F48D1D4ED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CB7DEBB-79AD-47F1-8D70-FD14D608539F}" type="doc">
      <dgm:prSet loTypeId="urn:microsoft.com/office/officeart/2005/8/layout/list1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ES"/>
        </a:p>
      </dgm:t>
    </dgm:pt>
    <dgm:pt modelId="{4D8D1DF3-7F21-4B63-A595-D68198F1D449}">
      <dgm:prSet phldrT="[Texto]" custT="1"/>
      <dgm:spPr/>
      <dgm:t>
        <a:bodyPr/>
        <a:lstStyle/>
        <a:p>
          <a:r>
            <a:rPr lang="es-ES" sz="2000" b="1" dirty="0" err="1">
              <a:solidFill>
                <a:schemeClr val="tx1"/>
              </a:solidFill>
            </a:rPr>
            <a:t>Perceptions</a:t>
          </a:r>
          <a:endParaRPr lang="es-ES" sz="2000" dirty="0">
            <a:solidFill>
              <a:schemeClr val="tx1"/>
            </a:solidFill>
          </a:endParaRPr>
        </a:p>
      </dgm:t>
    </dgm:pt>
    <dgm:pt modelId="{72228831-DB64-4F69-9BF4-AC40F08E781F}" type="parTrans" cxnId="{EB7E6817-2119-400B-A90D-94E6B7646389}">
      <dgm:prSet/>
      <dgm:spPr/>
      <dgm:t>
        <a:bodyPr/>
        <a:lstStyle/>
        <a:p>
          <a:endParaRPr lang="es-ES"/>
        </a:p>
      </dgm:t>
    </dgm:pt>
    <dgm:pt modelId="{88CA40F5-2119-4AE5-8B23-2A990357E26D}" type="sibTrans" cxnId="{EB7E6817-2119-400B-A90D-94E6B7646389}">
      <dgm:prSet/>
      <dgm:spPr/>
      <dgm:t>
        <a:bodyPr/>
        <a:lstStyle/>
        <a:p>
          <a:endParaRPr lang="es-ES"/>
        </a:p>
      </dgm:t>
    </dgm:pt>
    <dgm:pt modelId="{9F87ADC3-B5A9-462C-A1E1-33C21D200542}">
      <dgm:prSet custT="1"/>
      <dgm:spPr>
        <a:solidFill>
          <a:srgbClr val="F4F3FA"/>
        </a:solidFill>
      </dgm:spPr>
      <dgm:t>
        <a:bodyPr/>
        <a:lstStyle/>
        <a:p>
          <a:pPr algn="just"/>
          <a:r>
            <a:rPr lang="en-US" sz="1200" dirty="0"/>
            <a:t>Those who received CT perceived more benefits with homeopathy and herbs, and less with acupuncture and Bach’s flowers.</a:t>
          </a:r>
          <a:endParaRPr lang="es-ES" sz="1200" dirty="0"/>
        </a:p>
      </dgm:t>
    </dgm:pt>
    <dgm:pt modelId="{D9F599F6-0D9F-401A-B9D0-56E6DD3BF60D}" type="parTrans" cxnId="{B718C787-AEBE-4093-AB11-10B152FC2A19}">
      <dgm:prSet/>
      <dgm:spPr/>
      <dgm:t>
        <a:bodyPr/>
        <a:lstStyle/>
        <a:p>
          <a:endParaRPr lang="es-ES"/>
        </a:p>
      </dgm:t>
    </dgm:pt>
    <dgm:pt modelId="{CC01AA3C-0C54-4D51-A094-0B82F3AFC454}" type="sibTrans" cxnId="{B718C787-AEBE-4093-AB11-10B152FC2A19}">
      <dgm:prSet/>
      <dgm:spPr/>
      <dgm:t>
        <a:bodyPr/>
        <a:lstStyle/>
        <a:p>
          <a:endParaRPr lang="es-ES"/>
        </a:p>
      </dgm:t>
    </dgm:pt>
    <dgm:pt modelId="{A2D00ACA-CEBC-40ED-8FC8-F02CD743D1C7}">
      <dgm:prSet custT="1"/>
      <dgm:spPr>
        <a:solidFill>
          <a:srgbClr val="F4F3FA"/>
        </a:solidFill>
      </dgm:spPr>
      <dgm:t>
        <a:bodyPr/>
        <a:lstStyle/>
        <a:p>
          <a:pPr algn="just"/>
          <a:r>
            <a:rPr lang="en-US" sz="1200" dirty="0"/>
            <a:t>Excluding Bach’s flowers, most people would like to have access to these services at the public health sector, to guarantee continuity of care and treatment. </a:t>
          </a:r>
          <a:endParaRPr lang="es-ES" sz="1200" dirty="0"/>
        </a:p>
      </dgm:t>
    </dgm:pt>
    <dgm:pt modelId="{AB54CD2A-2DFE-4DE9-82DD-1AED09A5C982}" type="parTrans" cxnId="{B1104D40-0E41-4324-9F39-CDC982C24902}">
      <dgm:prSet/>
      <dgm:spPr/>
      <dgm:t>
        <a:bodyPr/>
        <a:lstStyle/>
        <a:p>
          <a:endParaRPr lang="es-ES"/>
        </a:p>
      </dgm:t>
    </dgm:pt>
    <dgm:pt modelId="{01FA304C-F725-461E-9535-F8262E52C7F9}" type="sibTrans" cxnId="{B1104D40-0E41-4324-9F39-CDC982C24902}">
      <dgm:prSet/>
      <dgm:spPr/>
      <dgm:t>
        <a:bodyPr/>
        <a:lstStyle/>
        <a:p>
          <a:endParaRPr lang="es-ES"/>
        </a:p>
      </dgm:t>
    </dgm:pt>
    <dgm:pt modelId="{9D6D9E07-AA01-4626-B640-0080B90E365B}" type="pres">
      <dgm:prSet presAssocID="{ACB7DEBB-79AD-47F1-8D70-FD14D608539F}" presName="linear" presStyleCnt="0">
        <dgm:presLayoutVars>
          <dgm:dir/>
          <dgm:animLvl val="lvl"/>
          <dgm:resizeHandles val="exact"/>
        </dgm:presLayoutVars>
      </dgm:prSet>
      <dgm:spPr/>
    </dgm:pt>
    <dgm:pt modelId="{F18495B8-1288-4FDF-847F-8C39E0E0C6DB}" type="pres">
      <dgm:prSet presAssocID="{4D8D1DF3-7F21-4B63-A595-D68198F1D449}" presName="parentLin" presStyleCnt="0"/>
      <dgm:spPr/>
    </dgm:pt>
    <dgm:pt modelId="{2FB2EDB6-E7AE-4A5C-8C0B-20DBFBF582DC}" type="pres">
      <dgm:prSet presAssocID="{4D8D1DF3-7F21-4B63-A595-D68198F1D449}" presName="parentLeftMargin" presStyleLbl="node1" presStyleIdx="0" presStyleCnt="1"/>
      <dgm:spPr/>
    </dgm:pt>
    <dgm:pt modelId="{AFA5A140-E6DE-4BB0-B8B6-DFF7342B0EBF}" type="pres">
      <dgm:prSet presAssocID="{4D8D1DF3-7F21-4B63-A595-D68198F1D449}" presName="parentText" presStyleLbl="node1" presStyleIdx="0" presStyleCnt="1" custScaleY="151160" custLinFactNeighborX="-58457" custLinFactNeighborY="-13646">
        <dgm:presLayoutVars>
          <dgm:chMax val="0"/>
          <dgm:bulletEnabled val="1"/>
        </dgm:presLayoutVars>
      </dgm:prSet>
      <dgm:spPr/>
    </dgm:pt>
    <dgm:pt modelId="{BCE5DE61-F2B4-41F9-A7BC-591868C81F0E}" type="pres">
      <dgm:prSet presAssocID="{4D8D1DF3-7F21-4B63-A595-D68198F1D449}" presName="negativeSpace" presStyleCnt="0"/>
      <dgm:spPr/>
    </dgm:pt>
    <dgm:pt modelId="{B1C452FC-89D1-4E91-804B-2F48D1D4ED91}" type="pres">
      <dgm:prSet presAssocID="{4D8D1DF3-7F21-4B63-A595-D68198F1D449}" presName="childText" presStyleLbl="conFgAcc1" presStyleIdx="0" presStyleCnt="1" custLinFactNeighborX="-3408" custLinFactNeighborY="5524">
        <dgm:presLayoutVars>
          <dgm:bulletEnabled val="1"/>
        </dgm:presLayoutVars>
      </dgm:prSet>
      <dgm:spPr/>
    </dgm:pt>
  </dgm:ptLst>
  <dgm:cxnLst>
    <dgm:cxn modelId="{EB7E6817-2119-400B-A90D-94E6B7646389}" srcId="{ACB7DEBB-79AD-47F1-8D70-FD14D608539F}" destId="{4D8D1DF3-7F21-4B63-A595-D68198F1D449}" srcOrd="0" destOrd="0" parTransId="{72228831-DB64-4F69-9BF4-AC40F08E781F}" sibTransId="{88CA40F5-2119-4AE5-8B23-2A990357E26D}"/>
    <dgm:cxn modelId="{E0521D40-78A8-4680-B969-2B6AE9C66671}" type="presOf" srcId="{ACB7DEBB-79AD-47F1-8D70-FD14D608539F}" destId="{9D6D9E07-AA01-4626-B640-0080B90E365B}" srcOrd="0" destOrd="0" presId="urn:microsoft.com/office/officeart/2005/8/layout/list1"/>
    <dgm:cxn modelId="{B1104D40-0E41-4324-9F39-CDC982C24902}" srcId="{4D8D1DF3-7F21-4B63-A595-D68198F1D449}" destId="{A2D00ACA-CEBC-40ED-8FC8-F02CD743D1C7}" srcOrd="1" destOrd="0" parTransId="{AB54CD2A-2DFE-4DE9-82DD-1AED09A5C982}" sibTransId="{01FA304C-F725-461E-9535-F8262E52C7F9}"/>
    <dgm:cxn modelId="{0EF4C259-5C19-4740-94E2-019398D23472}" type="presOf" srcId="{4D8D1DF3-7F21-4B63-A595-D68198F1D449}" destId="{AFA5A140-E6DE-4BB0-B8B6-DFF7342B0EBF}" srcOrd="1" destOrd="0" presId="urn:microsoft.com/office/officeart/2005/8/layout/list1"/>
    <dgm:cxn modelId="{AF78A687-B42A-454C-AF74-E2DABDC5AF84}" type="presOf" srcId="{4D8D1DF3-7F21-4B63-A595-D68198F1D449}" destId="{2FB2EDB6-E7AE-4A5C-8C0B-20DBFBF582DC}" srcOrd="0" destOrd="0" presId="urn:microsoft.com/office/officeart/2005/8/layout/list1"/>
    <dgm:cxn modelId="{B718C787-AEBE-4093-AB11-10B152FC2A19}" srcId="{4D8D1DF3-7F21-4B63-A595-D68198F1D449}" destId="{9F87ADC3-B5A9-462C-A1E1-33C21D200542}" srcOrd="0" destOrd="0" parTransId="{D9F599F6-0D9F-401A-B9D0-56E6DD3BF60D}" sibTransId="{CC01AA3C-0C54-4D51-A094-0B82F3AFC454}"/>
    <dgm:cxn modelId="{578CFAE1-09D2-4A44-94F5-8001F4E425F9}" type="presOf" srcId="{9F87ADC3-B5A9-462C-A1E1-33C21D200542}" destId="{B1C452FC-89D1-4E91-804B-2F48D1D4ED91}" srcOrd="0" destOrd="0" presId="urn:microsoft.com/office/officeart/2005/8/layout/list1"/>
    <dgm:cxn modelId="{443692F6-90ED-4930-8589-62A1C91E6927}" type="presOf" srcId="{A2D00ACA-CEBC-40ED-8FC8-F02CD743D1C7}" destId="{B1C452FC-89D1-4E91-804B-2F48D1D4ED91}" srcOrd="0" destOrd="1" presId="urn:microsoft.com/office/officeart/2005/8/layout/list1"/>
    <dgm:cxn modelId="{175654CD-D82A-45F9-B647-BBECD5312357}" type="presParOf" srcId="{9D6D9E07-AA01-4626-B640-0080B90E365B}" destId="{F18495B8-1288-4FDF-847F-8C39E0E0C6DB}" srcOrd="0" destOrd="0" presId="urn:microsoft.com/office/officeart/2005/8/layout/list1"/>
    <dgm:cxn modelId="{140A450D-B632-48FA-A22A-92BEB20BD182}" type="presParOf" srcId="{F18495B8-1288-4FDF-847F-8C39E0E0C6DB}" destId="{2FB2EDB6-E7AE-4A5C-8C0B-20DBFBF582DC}" srcOrd="0" destOrd="0" presId="urn:microsoft.com/office/officeart/2005/8/layout/list1"/>
    <dgm:cxn modelId="{8D8E1FA7-E95B-4260-9946-DC933C53E776}" type="presParOf" srcId="{F18495B8-1288-4FDF-847F-8C39E0E0C6DB}" destId="{AFA5A140-E6DE-4BB0-B8B6-DFF7342B0EBF}" srcOrd="1" destOrd="0" presId="urn:microsoft.com/office/officeart/2005/8/layout/list1"/>
    <dgm:cxn modelId="{F6052AF4-C3E1-461D-82C7-0D4025807869}" type="presParOf" srcId="{9D6D9E07-AA01-4626-B640-0080B90E365B}" destId="{BCE5DE61-F2B4-41F9-A7BC-591868C81F0E}" srcOrd="1" destOrd="0" presId="urn:microsoft.com/office/officeart/2005/8/layout/list1"/>
    <dgm:cxn modelId="{18EEF2DA-AAD5-4923-827D-BA8EE583EAAF}" type="presParOf" srcId="{9D6D9E07-AA01-4626-B640-0080B90E365B}" destId="{B1C452FC-89D1-4E91-804B-2F48D1D4ED9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F96465-2486-4748-9302-CB50F14499C4}">
      <dsp:nvSpPr>
        <dsp:cNvPr id="0" name=""/>
        <dsp:cNvSpPr/>
      </dsp:nvSpPr>
      <dsp:spPr>
        <a:xfrm>
          <a:off x="-51945" y="0"/>
          <a:ext cx="4904489" cy="4376156"/>
        </a:xfrm>
        <a:prstGeom prst="diamond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6D4CAB-E0A1-4CDB-9F1E-CEA7AD98A726}">
      <dsp:nvSpPr>
        <dsp:cNvPr id="0" name=""/>
        <dsp:cNvSpPr/>
      </dsp:nvSpPr>
      <dsp:spPr>
        <a:xfrm>
          <a:off x="90123" y="12731"/>
          <a:ext cx="2213352" cy="196256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Breast cancer in Chile is the main cause of death by cancer in women.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 err="1">
              <a:solidFill>
                <a:schemeClr val="accent5">
                  <a:lumMod val="50000"/>
                </a:schemeClr>
              </a:solidFill>
            </a:rPr>
            <a:t>Adjusted</a:t>
          </a:r>
          <a:r>
            <a:rPr lang="es-ES" sz="1200" b="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ES" sz="1200" b="0" kern="1200" dirty="0" err="1">
              <a:solidFill>
                <a:schemeClr val="accent5">
                  <a:lumMod val="50000"/>
                </a:schemeClr>
              </a:solidFill>
            </a:rPr>
            <a:t>Mortality</a:t>
          </a:r>
          <a:r>
            <a:rPr lang="es-ES" sz="1200" b="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ES" sz="1200" b="0" kern="1200" dirty="0" err="1">
              <a:solidFill>
                <a:schemeClr val="accent5">
                  <a:lumMod val="50000"/>
                </a:schemeClr>
              </a:solidFill>
            </a:rPr>
            <a:t>rate</a:t>
          </a:r>
          <a:r>
            <a:rPr lang="es-ES" sz="1200" b="0" kern="1200" dirty="0">
              <a:solidFill>
                <a:schemeClr val="accent5">
                  <a:lumMod val="50000"/>
                </a:schemeClr>
              </a:solidFill>
            </a:rPr>
            <a:t> (2016): 13 x 100.000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kern="1200" dirty="0" err="1">
              <a:solidFill>
                <a:schemeClr val="accent5">
                  <a:lumMod val="50000"/>
                </a:schemeClr>
              </a:solidFill>
            </a:rPr>
            <a:t>Incidence</a:t>
          </a:r>
          <a:r>
            <a:rPr lang="es-ES" sz="1200" b="0" kern="1200" dirty="0">
              <a:solidFill>
                <a:schemeClr val="accent5">
                  <a:lumMod val="50000"/>
                </a:schemeClr>
              </a:solidFill>
            </a:rPr>
            <a:t> (2012): 34,8 x 100.000</a:t>
          </a:r>
        </a:p>
      </dsp:txBody>
      <dsp:txXfrm>
        <a:off x="185928" y="108536"/>
        <a:ext cx="2021742" cy="1770959"/>
      </dsp:txXfrm>
    </dsp:sp>
    <dsp:sp modelId="{997D0957-797D-4B0B-8F4C-256E41F420E8}">
      <dsp:nvSpPr>
        <dsp:cNvPr id="0" name=""/>
        <dsp:cNvSpPr/>
      </dsp:nvSpPr>
      <dsp:spPr>
        <a:xfrm>
          <a:off x="2471556" y="3779"/>
          <a:ext cx="2251991" cy="1944768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It is included in Law of Explicit Guarantees in Health (GES)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It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is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one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of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the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85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conditions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that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have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universal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coverage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to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treatment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in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public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and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private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 </a:t>
          </a:r>
          <a:r>
            <a:rPr lang="es-CL" sz="1200" kern="1200" dirty="0" err="1">
              <a:solidFill>
                <a:schemeClr val="accent5">
                  <a:lumMod val="50000"/>
                </a:schemeClr>
              </a:solidFill>
            </a:rPr>
            <a:t>healthcare</a:t>
          </a:r>
          <a:r>
            <a:rPr lang="es-CL" sz="1200" kern="1200" dirty="0">
              <a:solidFill>
                <a:schemeClr val="accent5">
                  <a:lumMod val="50000"/>
                </a:schemeClr>
              </a:solidFill>
            </a:rPr>
            <a:t>.</a:t>
          </a:r>
          <a:endParaRPr lang="es-E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66492" y="98715"/>
        <a:ext cx="2062119" cy="1754896"/>
      </dsp:txXfrm>
    </dsp:sp>
    <dsp:sp modelId="{2272D36E-EEB8-4ADC-B14E-9FF6C406FCC4}">
      <dsp:nvSpPr>
        <dsp:cNvPr id="0" name=""/>
        <dsp:cNvSpPr/>
      </dsp:nvSpPr>
      <dsp:spPr>
        <a:xfrm>
          <a:off x="46517" y="2169409"/>
          <a:ext cx="2251991" cy="2108901"/>
        </a:xfrm>
        <a:prstGeom prst="roundRect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In Chile, there has been an increase in the prevalence of use and perceptions of benefit of complementary therapies.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5">
                  <a:lumMod val="50000"/>
                </a:schemeClr>
              </a:solidFill>
            </a:rPr>
            <a:t>Naturopathy is the best considered (93.4% of satisfaction).</a:t>
          </a:r>
          <a:endParaRPr lang="es-ES" sz="1200" b="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49465" y="2272357"/>
        <a:ext cx="2046095" cy="1903005"/>
      </dsp:txXfrm>
    </dsp:sp>
    <dsp:sp modelId="{81AF730C-E386-4222-A5AB-B121FF6DB97A}">
      <dsp:nvSpPr>
        <dsp:cNvPr id="0" name=""/>
        <dsp:cNvSpPr/>
      </dsp:nvSpPr>
      <dsp:spPr>
        <a:xfrm>
          <a:off x="2472120" y="2174648"/>
          <a:ext cx="2251991" cy="2108901"/>
        </a:xfrm>
        <a:prstGeom prst="roundRect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Breast cancer package of services in Chile does not include complementary therapies (CT)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accent5">
                  <a:lumMod val="50000"/>
                </a:schemeClr>
              </a:solidFill>
            </a:rPr>
            <a:t>Despite that some of them are incorporated into some evidence-based clinical guidelines.</a:t>
          </a:r>
          <a:endParaRPr lang="es-ES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575068" y="2277596"/>
        <a:ext cx="2046095" cy="1903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9D4F20-AEFF-4A9D-9553-A34411F78E46}">
      <dsp:nvSpPr>
        <dsp:cNvPr id="0" name=""/>
        <dsp:cNvSpPr/>
      </dsp:nvSpPr>
      <dsp:spPr>
        <a:xfrm>
          <a:off x="2935" y="0"/>
          <a:ext cx="1283467" cy="13930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1.2%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solidFill>
                <a:schemeClr val="tx1"/>
              </a:solidFill>
            </a:rPr>
            <a:t>Women</a:t>
          </a:r>
          <a:r>
            <a:rPr lang="es-ES" sz="1200" kern="1200" dirty="0">
              <a:solidFill>
                <a:schemeClr val="tx1"/>
              </a:solidFill>
            </a:rPr>
            <a:t> </a:t>
          </a:r>
          <a:r>
            <a:rPr lang="es-ES" sz="1200" kern="1200" dirty="0" err="1">
              <a:solidFill>
                <a:schemeClr val="tx1"/>
              </a:solidFill>
            </a:rPr>
            <a:t>had</a:t>
          </a:r>
          <a:r>
            <a:rPr lang="es-ES" sz="1200" kern="1200" dirty="0">
              <a:solidFill>
                <a:schemeClr val="tx1"/>
              </a:solidFill>
            </a:rPr>
            <a:t> </a:t>
          </a:r>
          <a:r>
            <a:rPr lang="es-ES" sz="1200" kern="1200" dirty="0" err="1">
              <a:solidFill>
                <a:schemeClr val="tx1"/>
              </a:solidFill>
            </a:rPr>
            <a:t>history</a:t>
          </a:r>
          <a:r>
            <a:rPr lang="es-ES" sz="1200" kern="1200" dirty="0">
              <a:solidFill>
                <a:schemeClr val="tx1"/>
              </a:solidFill>
            </a:rPr>
            <a:t> of </a:t>
          </a:r>
          <a:r>
            <a:rPr lang="es-ES" sz="1200" kern="1200" dirty="0" err="1">
              <a:solidFill>
                <a:schemeClr val="tx1"/>
              </a:solidFill>
            </a:rPr>
            <a:t>Breast</a:t>
          </a:r>
          <a:r>
            <a:rPr lang="es-ES" sz="1200" kern="1200" dirty="0">
              <a:solidFill>
                <a:schemeClr val="tx1"/>
              </a:solidFill>
            </a:rPr>
            <a:t> </a:t>
          </a:r>
          <a:r>
            <a:rPr lang="es-ES" sz="1200" kern="1200" dirty="0" err="1">
              <a:solidFill>
                <a:schemeClr val="tx1"/>
              </a:solidFill>
            </a:rPr>
            <a:t>cancer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526" y="37591"/>
        <a:ext cx="1208285" cy="1317862"/>
      </dsp:txXfrm>
    </dsp:sp>
    <dsp:sp modelId="{F6507137-9453-451E-95BE-2619CE09B487}">
      <dsp:nvSpPr>
        <dsp:cNvPr id="0" name=""/>
        <dsp:cNvSpPr/>
      </dsp:nvSpPr>
      <dsp:spPr>
        <a:xfrm>
          <a:off x="1414749" y="537372"/>
          <a:ext cx="272095" cy="31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1414749" y="601032"/>
        <a:ext cx="190467" cy="190979"/>
      </dsp:txXfrm>
    </dsp:sp>
    <dsp:sp modelId="{8EDC18CD-EA26-437B-BC75-22C3450C5779}">
      <dsp:nvSpPr>
        <dsp:cNvPr id="0" name=""/>
        <dsp:cNvSpPr/>
      </dsp:nvSpPr>
      <dsp:spPr>
        <a:xfrm>
          <a:off x="1799789" y="0"/>
          <a:ext cx="1283467" cy="13930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90421"/>
            <a:satOff val="1725"/>
            <a:lumOff val="761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tx1"/>
              </a:solidFill>
            </a:rPr>
            <a:t>66±10.4</a:t>
          </a:r>
          <a:r>
            <a:rPr lang="en-US" sz="2400" kern="1200">
              <a:solidFill>
                <a:schemeClr val="tx1"/>
              </a:solidFill>
            </a:rPr>
            <a:t>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1"/>
              </a:solidFill>
            </a:rPr>
            <a:t>years old</a:t>
          </a:r>
          <a:r>
            <a:rPr lang="es-ES" sz="1200" b="1" kern="1200">
              <a:solidFill>
                <a:schemeClr val="tx1"/>
              </a:solidFill>
            </a:rPr>
            <a:t> </a:t>
          </a:r>
          <a:r>
            <a:rPr lang="es-ES" sz="1200" b="0" kern="1200">
              <a:solidFill>
                <a:schemeClr val="tx1"/>
              </a:solidFill>
            </a:rPr>
            <a:t>(average)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1837380" y="37591"/>
        <a:ext cx="1208285" cy="1317862"/>
      </dsp:txXfrm>
    </dsp:sp>
    <dsp:sp modelId="{47AF6130-D01F-4AA4-8538-9179AAE6D696}">
      <dsp:nvSpPr>
        <dsp:cNvPr id="0" name=""/>
        <dsp:cNvSpPr/>
      </dsp:nvSpPr>
      <dsp:spPr>
        <a:xfrm>
          <a:off x="3211603" y="537372"/>
          <a:ext cx="272095" cy="31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135647"/>
            <a:satOff val="-313"/>
            <a:lumOff val="9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3211603" y="601032"/>
        <a:ext cx="190467" cy="190979"/>
      </dsp:txXfrm>
    </dsp:sp>
    <dsp:sp modelId="{0C7F766F-D320-4187-9C30-1081E4B05813}">
      <dsp:nvSpPr>
        <dsp:cNvPr id="0" name=""/>
        <dsp:cNvSpPr/>
      </dsp:nvSpPr>
      <dsp:spPr>
        <a:xfrm>
          <a:off x="3596643" y="0"/>
          <a:ext cx="1283467" cy="13930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180842"/>
            <a:satOff val="3450"/>
            <a:lumOff val="1523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/>
              </a:solidFill>
            </a:rPr>
            <a:t>95.3%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solidFill>
                <a:schemeClr val="tx1"/>
              </a:solidFill>
            </a:rPr>
            <a:t>Received</a:t>
          </a:r>
          <a:r>
            <a:rPr lang="es-ES" sz="1200" kern="1200" dirty="0">
              <a:solidFill>
                <a:schemeClr val="tx1"/>
              </a:solidFill>
            </a:rPr>
            <a:t> </a:t>
          </a:r>
          <a:r>
            <a:rPr lang="es-ES" sz="1200" kern="1200" dirty="0" err="1">
              <a:solidFill>
                <a:schemeClr val="tx1"/>
              </a:solidFill>
            </a:rPr>
            <a:t>allopathic</a:t>
          </a:r>
          <a:r>
            <a:rPr lang="es-ES" sz="1200" kern="1200" dirty="0">
              <a:solidFill>
                <a:schemeClr val="tx1"/>
              </a:solidFill>
            </a:rPr>
            <a:t> </a:t>
          </a:r>
          <a:r>
            <a:rPr lang="es-ES" sz="1200" kern="1200" dirty="0" err="1">
              <a:solidFill>
                <a:schemeClr val="tx1"/>
              </a:solidFill>
            </a:rPr>
            <a:t>treatment</a:t>
          </a:r>
          <a:r>
            <a:rPr lang="es-ES" sz="1200" kern="1200" dirty="0">
              <a:solidFill>
                <a:schemeClr val="tx1"/>
              </a:solidFill>
            </a:rPr>
            <a:t> </a:t>
          </a:r>
          <a:r>
            <a:rPr lang="es-ES" sz="1200" kern="1200" dirty="0" err="1">
              <a:solidFill>
                <a:schemeClr val="tx1"/>
              </a:solidFill>
            </a:rPr>
            <a:t>related</a:t>
          </a:r>
          <a:r>
            <a:rPr lang="es-ES" sz="1200" kern="1200" dirty="0">
              <a:solidFill>
                <a:schemeClr val="tx1"/>
              </a:solidFill>
            </a:rPr>
            <a:t> to GES</a:t>
          </a:r>
        </a:p>
      </dsp:txBody>
      <dsp:txXfrm>
        <a:off x="3634234" y="37591"/>
        <a:ext cx="1208285" cy="1317862"/>
      </dsp:txXfrm>
    </dsp:sp>
    <dsp:sp modelId="{FC4565D2-0842-4A21-BAC8-405BA3F9B853}">
      <dsp:nvSpPr>
        <dsp:cNvPr id="0" name=""/>
        <dsp:cNvSpPr/>
      </dsp:nvSpPr>
      <dsp:spPr>
        <a:xfrm>
          <a:off x="5009191" y="537372"/>
          <a:ext cx="273650" cy="31829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shade val="90000"/>
            <a:hueOff val="271295"/>
            <a:satOff val="-626"/>
            <a:lumOff val="198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300" kern="1200"/>
        </a:p>
      </dsp:txBody>
      <dsp:txXfrm>
        <a:off x="5009191" y="601032"/>
        <a:ext cx="191555" cy="190979"/>
      </dsp:txXfrm>
    </dsp:sp>
    <dsp:sp modelId="{0D5D7D00-D010-4576-84C8-CC616278847B}">
      <dsp:nvSpPr>
        <dsp:cNvPr id="0" name=""/>
        <dsp:cNvSpPr/>
      </dsp:nvSpPr>
      <dsp:spPr>
        <a:xfrm>
          <a:off x="5396432" y="0"/>
          <a:ext cx="1283467" cy="1393044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271263"/>
            <a:satOff val="5175"/>
            <a:lumOff val="228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/>
              </a:solidFill>
            </a:rPr>
            <a:t>86%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 err="1">
              <a:solidFill>
                <a:schemeClr val="tx1"/>
              </a:solidFill>
            </a:rPr>
            <a:t>Received</a:t>
          </a:r>
          <a:r>
            <a:rPr lang="es-ES" sz="1200" kern="1200" dirty="0">
              <a:solidFill>
                <a:schemeClr val="tx1"/>
              </a:solidFill>
            </a:rPr>
            <a:t> </a:t>
          </a:r>
          <a:r>
            <a:rPr lang="es-ES" sz="1200" kern="1200" dirty="0" err="1">
              <a:solidFill>
                <a:schemeClr val="tx1"/>
              </a:solidFill>
            </a:rPr>
            <a:t>surgery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434023" y="37591"/>
        <a:ext cx="1208285" cy="13178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452FC-89D1-4E91-804B-2F48D1D4ED91}">
      <dsp:nvSpPr>
        <dsp:cNvPr id="0" name=""/>
        <dsp:cNvSpPr/>
      </dsp:nvSpPr>
      <dsp:spPr>
        <a:xfrm>
          <a:off x="0" y="364285"/>
          <a:ext cx="3447137" cy="1757700"/>
        </a:xfrm>
        <a:prstGeom prst="rect">
          <a:avLst/>
        </a:prstGeom>
        <a:solidFill>
          <a:srgbClr val="F4F3FA"/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536" tIns="645668" rIns="267536" bIns="99568" numCol="1" spcCol="1270" anchor="t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 err="1"/>
            <a:t>Homeopathy</a:t>
          </a:r>
          <a:r>
            <a:rPr lang="es-ES" sz="1400" kern="1200" dirty="0"/>
            <a:t> and natural medicine are </a:t>
          </a:r>
          <a:r>
            <a:rPr lang="es-ES" sz="1400" kern="1200" dirty="0" err="1"/>
            <a:t>significantly</a:t>
          </a:r>
          <a:r>
            <a:rPr lang="es-ES" sz="1400" kern="1200" dirty="0"/>
            <a:t> </a:t>
          </a:r>
          <a:r>
            <a:rPr lang="es-ES" sz="1400" kern="1200" dirty="0" err="1"/>
            <a:t>the</a:t>
          </a:r>
          <a:r>
            <a:rPr lang="es-ES" sz="1400" kern="1200" dirty="0"/>
            <a:t> </a:t>
          </a:r>
          <a:r>
            <a:rPr lang="es-ES" sz="1400" kern="1200" dirty="0" err="1"/>
            <a:t>most</a:t>
          </a:r>
          <a:r>
            <a:rPr lang="es-ES" sz="1400" kern="1200" dirty="0"/>
            <a:t> </a:t>
          </a:r>
          <a:r>
            <a:rPr lang="es-ES" sz="1400" kern="1200" dirty="0" err="1"/>
            <a:t>used</a:t>
          </a:r>
          <a:r>
            <a:rPr lang="es-ES" sz="1400" kern="1200" dirty="0"/>
            <a:t>.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There was no difference in the use of acupuncture, Bach’s flowers, Reiki, Chiropractic and other CT.</a:t>
          </a:r>
          <a:endParaRPr lang="es-ES" sz="1400" kern="1200" dirty="0"/>
        </a:p>
      </dsp:txBody>
      <dsp:txXfrm>
        <a:off x="0" y="364285"/>
        <a:ext cx="3447137" cy="1757700"/>
      </dsp:txXfrm>
    </dsp:sp>
    <dsp:sp modelId="{AFA5A140-E6DE-4BB0-B8B6-DFF7342B0EBF}">
      <dsp:nvSpPr>
        <dsp:cNvPr id="0" name=""/>
        <dsp:cNvSpPr/>
      </dsp:nvSpPr>
      <dsp:spPr>
        <a:xfrm>
          <a:off x="222672" y="234922"/>
          <a:ext cx="2412995" cy="63177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205" tIns="0" rIns="91205" bIns="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100" b="1" kern="1200" dirty="0" err="1">
              <a:solidFill>
                <a:schemeClr val="tx1"/>
              </a:solidFill>
            </a:rPr>
            <a:t>Comparisons</a:t>
          </a:r>
          <a:endParaRPr lang="es-ES" sz="3100" kern="1200" dirty="0">
            <a:solidFill>
              <a:schemeClr val="tx1"/>
            </a:solidFill>
          </a:endParaRPr>
        </a:p>
      </dsp:txBody>
      <dsp:txXfrm>
        <a:off x="253513" y="265763"/>
        <a:ext cx="2351313" cy="5700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452FC-89D1-4E91-804B-2F48D1D4ED91}">
      <dsp:nvSpPr>
        <dsp:cNvPr id="0" name=""/>
        <dsp:cNvSpPr/>
      </dsp:nvSpPr>
      <dsp:spPr>
        <a:xfrm>
          <a:off x="0" y="674023"/>
          <a:ext cx="2090369" cy="859950"/>
        </a:xfrm>
        <a:prstGeom prst="rect">
          <a:avLst/>
        </a:prstGeom>
        <a:solidFill>
          <a:srgbClr val="F4F3FA"/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236" tIns="270764" rIns="162236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The use of each type of CT is mediated by educational level.</a:t>
          </a:r>
          <a:endParaRPr lang="es-ES" sz="1200" kern="1200" dirty="0"/>
        </a:p>
      </dsp:txBody>
      <dsp:txXfrm>
        <a:off x="0" y="674023"/>
        <a:ext cx="2090369" cy="859950"/>
      </dsp:txXfrm>
    </dsp:sp>
    <dsp:sp modelId="{AFA5A140-E6DE-4BB0-B8B6-DFF7342B0EBF}">
      <dsp:nvSpPr>
        <dsp:cNvPr id="0" name=""/>
        <dsp:cNvSpPr/>
      </dsp:nvSpPr>
      <dsp:spPr>
        <a:xfrm>
          <a:off x="138074" y="462287"/>
          <a:ext cx="1463258" cy="383760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308" tIns="0" rIns="5530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 err="1">
              <a:solidFill>
                <a:schemeClr val="tx1"/>
              </a:solidFill>
            </a:rPr>
            <a:t>Associated</a:t>
          </a:r>
          <a:r>
            <a:rPr lang="es-ES" sz="1300" b="1" kern="1200" dirty="0">
              <a:solidFill>
                <a:schemeClr val="tx1"/>
              </a:solidFill>
            </a:rPr>
            <a:t> </a:t>
          </a:r>
          <a:r>
            <a:rPr lang="es-ES" sz="1300" b="1" kern="1200" dirty="0" err="1">
              <a:solidFill>
                <a:schemeClr val="tx1"/>
              </a:solidFill>
            </a:rPr>
            <a:t>factors</a:t>
          </a:r>
          <a:endParaRPr lang="es-ES" sz="1300" kern="1200" dirty="0">
            <a:solidFill>
              <a:schemeClr val="tx1"/>
            </a:solidFill>
          </a:endParaRPr>
        </a:p>
      </dsp:txBody>
      <dsp:txXfrm>
        <a:off x="156808" y="481021"/>
        <a:ext cx="1425790" cy="346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452FC-89D1-4E91-804B-2F48D1D4ED91}">
      <dsp:nvSpPr>
        <dsp:cNvPr id="0" name=""/>
        <dsp:cNvSpPr/>
      </dsp:nvSpPr>
      <dsp:spPr>
        <a:xfrm>
          <a:off x="0" y="245312"/>
          <a:ext cx="4940145" cy="1285200"/>
        </a:xfrm>
        <a:prstGeom prst="rect">
          <a:avLst/>
        </a:prstGeom>
        <a:solidFill>
          <a:srgbClr val="F4F3FA"/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3410" tIns="166624" rIns="383410" bIns="85344" numCol="1" spcCol="1270" anchor="t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Those who received CT perceived more benefits with homeopathy and herbs, and less with acupuncture and Bach’s flowers.</a:t>
          </a:r>
          <a:endParaRPr lang="es-ES" sz="1200" kern="1200" dirty="0"/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Excluding Bach’s flowers, most people would like to have access to these services at the public health sector, to guarantee continuity of care and treatment. </a:t>
          </a:r>
          <a:endParaRPr lang="es-ES" sz="1200" kern="1200" dirty="0"/>
        </a:p>
      </dsp:txBody>
      <dsp:txXfrm>
        <a:off x="0" y="245312"/>
        <a:ext cx="4940145" cy="1285200"/>
      </dsp:txXfrm>
    </dsp:sp>
    <dsp:sp modelId="{AFA5A140-E6DE-4BB0-B8B6-DFF7342B0EBF}">
      <dsp:nvSpPr>
        <dsp:cNvPr id="0" name=""/>
        <dsp:cNvSpPr/>
      </dsp:nvSpPr>
      <dsp:spPr>
        <a:xfrm>
          <a:off x="102514" y="0"/>
          <a:ext cx="3454725" cy="356979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0708" tIns="0" rIns="13070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>
              <a:solidFill>
                <a:schemeClr val="tx1"/>
              </a:solidFill>
            </a:rPr>
            <a:t>Perceptions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119940" y="17426"/>
        <a:ext cx="3419873" cy="322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2B37C-76CE-40E3-B9A5-F1CCF34E02B3}" type="datetimeFigureOut">
              <a:rPr lang="es-CL" smtClean="0"/>
              <a:t>29-09-2020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F9398-2AA2-4C04-9C5F-C1BC90754E9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22644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9398-2AA2-4C04-9C5F-C1BC90754E91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4698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b="1" dirty="0"/>
              <a:t>Nota: </a:t>
            </a:r>
            <a:r>
              <a:rPr lang="es-CL" b="0" dirty="0"/>
              <a:t> </a:t>
            </a:r>
          </a:p>
          <a:p>
            <a:pPr marL="171450" indent="-171450">
              <a:buFontTx/>
              <a:buChar char="-"/>
            </a:pPr>
            <a:r>
              <a:rPr lang="es-CL" b="0" dirty="0"/>
              <a:t>Muestra en ENS:</a:t>
            </a:r>
            <a:r>
              <a:rPr lang="es-CL" b="0" baseline="0" dirty="0"/>
              <a:t> 5.514 (2.317 hombres, 3.924 mujeres). </a:t>
            </a:r>
          </a:p>
          <a:p>
            <a:pPr marL="171450" indent="-171450">
              <a:buFontTx/>
              <a:buChar char="-"/>
            </a:pPr>
            <a:r>
              <a:rPr lang="es-CL" b="0" baseline="0" dirty="0"/>
              <a:t>Base de datos cáncer de mama: en generales sale N=2814 </a:t>
            </a:r>
            <a:endParaRPr lang="en-U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398-2AA2-4C04-9C5F-C1BC90754E9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64370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3F9398-2AA2-4C04-9C5F-C1BC90754E91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254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3F9398-2AA2-4C04-9C5F-C1BC90754E91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38607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000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930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40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2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09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8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49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64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30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9A3BF-0828-45F0-B4B3-5C1DA92850F6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08E69-E8B1-4778-8242-5D3EB071BAD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46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epi.minsal.cl/encuesta-e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Data" Target="../diagrams/data3.xml"/><Relationship Id="rId3" Type="http://schemas.openxmlformats.org/officeDocument/2006/relationships/image" Target="../media/image11.png"/><Relationship Id="rId7" Type="http://schemas.openxmlformats.org/officeDocument/2006/relationships/diagramLayout" Target="../diagrams/layout2.xml"/><Relationship Id="rId12" Type="http://schemas.openxmlformats.org/officeDocument/2006/relationships/chart" Target="../charts/chart3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openxmlformats.org/officeDocument/2006/relationships/chart" Target="../charts/chart2.xml"/><Relationship Id="rId5" Type="http://schemas.openxmlformats.org/officeDocument/2006/relationships/image" Target="../media/image13.png"/><Relationship Id="rId15" Type="http://schemas.openxmlformats.org/officeDocument/2006/relationships/diagramQuickStyle" Target="../diagrams/quickStyle3.xml"/><Relationship Id="rId10" Type="http://schemas.microsoft.com/office/2007/relationships/diagramDrawing" Target="../diagrams/drawing2.xml"/><Relationship Id="rId4" Type="http://schemas.openxmlformats.org/officeDocument/2006/relationships/image" Target="../media/image12.png"/><Relationship Id="rId9" Type="http://schemas.openxmlformats.org/officeDocument/2006/relationships/diagramColors" Target="../diagrams/colors2.xml"/><Relationship Id="rId1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6" Type="http://schemas.microsoft.com/office/2007/relationships/diagramDrawing" Target="../diagrams/drawing5.xml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aho.org/hq/index.php?option=com_docman&amp;view=download&amp;category_slug=4-cancer-country-profiles-2020-1&amp;alias=51653-chile-country-profile-2020-1&amp;Itemid=270&amp;lang=es" TargetMode="External"/><Relationship Id="rId11" Type="http://schemas.microsoft.com/office/2007/relationships/diagramDrawing" Target="../diagrams/drawing4.xml"/><Relationship Id="rId5" Type="http://schemas.openxmlformats.org/officeDocument/2006/relationships/image" Target="../media/image15.png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19" Type="http://schemas.openxmlformats.org/officeDocument/2006/relationships/image" Target="../media/image18.jpg"/><Relationship Id="rId4" Type="http://schemas.openxmlformats.org/officeDocument/2006/relationships/image" Target="../media/image14.png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43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4977" y="1548070"/>
            <a:ext cx="2242488" cy="80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45;p35"/>
          <p:cNvPicPr preferRelativeResize="0"/>
          <p:nvPr/>
        </p:nvPicPr>
        <p:blipFill>
          <a:blip r:embed="rId4">
            <a:alphaModFix amt="78000"/>
          </a:blip>
          <a:stretch>
            <a:fillRect/>
          </a:stretch>
        </p:blipFill>
        <p:spPr>
          <a:xfrm>
            <a:off x="9133444" y="4009982"/>
            <a:ext cx="2918647" cy="273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303;p45"/>
          <p:cNvPicPr preferRelativeResize="0"/>
          <p:nvPr/>
        </p:nvPicPr>
        <p:blipFill>
          <a:blip r:embed="rId5">
            <a:alphaModFix amt="71000"/>
          </a:blip>
          <a:stretch>
            <a:fillRect/>
          </a:stretch>
        </p:blipFill>
        <p:spPr>
          <a:xfrm>
            <a:off x="1394867" y="-198406"/>
            <a:ext cx="8751565" cy="24890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0961" y="183094"/>
            <a:ext cx="9146858" cy="1004749"/>
          </a:xfrm>
          <a:noFill/>
        </p:spPr>
        <p:txBody>
          <a:bodyPr>
            <a:noAutofit/>
          </a:bodyPr>
          <a:lstStyle/>
          <a:p>
            <a:r>
              <a:rPr lang="en-US" sz="3200" b="1" dirty="0">
                <a:ln w="0">
                  <a:solidFill>
                    <a:schemeClr val="tx1"/>
                  </a:solidFill>
                </a:ln>
                <a:solidFill>
                  <a:schemeClr val="tx2"/>
                </a:solidFill>
              </a:rPr>
              <a:t>Breast Cancer and use of complementary therapies in the Chilean’s National Health Survey 2016-17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164336" y="1179249"/>
            <a:ext cx="6280108" cy="540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000" b="1" dirty="0"/>
              <a:t>Paula </a:t>
            </a:r>
            <a:r>
              <a:rPr lang="en-US" sz="1000" b="1" dirty="0" err="1"/>
              <a:t>Bedregal</a:t>
            </a:r>
            <a:r>
              <a:rPr lang="en-US" sz="1000" b="1" dirty="0"/>
              <a:t>, Victoria Lermanda</a:t>
            </a:r>
          </a:p>
          <a:p>
            <a:pPr>
              <a:lnSpc>
                <a:spcPct val="100000"/>
              </a:lnSpc>
            </a:pPr>
            <a:r>
              <a:rPr lang="en-US" sz="1000" dirty="0" err="1"/>
              <a:t>Pontificia</a:t>
            </a:r>
            <a:r>
              <a:rPr lang="en-US" sz="1000" dirty="0"/>
              <a:t> Universidad </a:t>
            </a:r>
            <a:r>
              <a:rPr lang="en-US" sz="1000" dirty="0" err="1"/>
              <a:t>Católica</a:t>
            </a:r>
            <a:r>
              <a:rPr lang="en-US" sz="1000" dirty="0"/>
              <a:t> de Chile, Division of Public Health and Family Medicine. </a:t>
            </a:r>
          </a:p>
          <a:p>
            <a:pPr>
              <a:lnSpc>
                <a:spcPct val="100000"/>
              </a:lnSpc>
            </a:pPr>
            <a:r>
              <a:rPr lang="en-US" sz="1000" dirty="0"/>
              <a:t>Santiago - Chile</a:t>
            </a:r>
          </a:p>
          <a:p>
            <a:endParaRPr lang="en-US" sz="1200" dirty="0"/>
          </a:p>
        </p:txBody>
      </p:sp>
      <p:pic>
        <p:nvPicPr>
          <p:cNvPr id="9" name="Picture 53" descr="C:\Users\pmargoz\Desktop\ENS 2016 ADJUDICADA\logos\logos\facultad\Fac. Medicina-09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10" y="272180"/>
            <a:ext cx="1307376" cy="914221"/>
          </a:xfrm>
          <a:prstGeom prst="rect">
            <a:avLst/>
          </a:prstGeom>
          <a:noFill/>
        </p:spPr>
      </p:pic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1469155867"/>
              </p:ext>
            </p:extLst>
          </p:nvPr>
        </p:nvGraphicFramePr>
        <p:xfrm>
          <a:off x="3904091" y="2271506"/>
          <a:ext cx="4800599" cy="437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Rectángulo 3"/>
          <p:cNvSpPr/>
          <p:nvPr/>
        </p:nvSpPr>
        <p:spPr>
          <a:xfrm>
            <a:off x="10146432" y="4482154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8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AIM </a:t>
            </a:r>
            <a:endParaRPr lang="en-US" sz="2400" b="1" dirty="0">
              <a:ln w="0"/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547238" y="5178397"/>
            <a:ext cx="21165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To compare the use of complementary therapies in people with and without breast cancer diagnosed ever in life.</a:t>
            </a:r>
          </a:p>
        </p:txBody>
      </p:sp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611473811"/>
              </p:ext>
            </p:extLst>
          </p:nvPr>
        </p:nvGraphicFramePr>
        <p:xfrm>
          <a:off x="459106" y="1656987"/>
          <a:ext cx="2449854" cy="2500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1111710" y="4009982"/>
            <a:ext cx="15074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i="1" dirty="0" err="1"/>
              <a:t>Source</a:t>
            </a:r>
            <a:r>
              <a:rPr lang="es-CL" sz="1050" i="1" dirty="0"/>
              <a:t>: WHO, 2020.</a:t>
            </a:r>
            <a:endParaRPr lang="en-US" sz="1050" i="1" dirty="0"/>
          </a:p>
        </p:txBody>
      </p:sp>
      <p:pic>
        <p:nvPicPr>
          <p:cNvPr id="1026" name="Picture 2" descr="G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529" y="1409927"/>
            <a:ext cx="2052530" cy="74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oogle Shape;522;p5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rot="3599985">
            <a:off x="794199" y="4346256"/>
            <a:ext cx="2683405" cy="255764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uadroTexto 34"/>
          <p:cNvSpPr txBox="1"/>
          <p:nvPr/>
        </p:nvSpPr>
        <p:spPr>
          <a:xfrm>
            <a:off x="9158983" y="2254057"/>
            <a:ext cx="28931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1200" dirty="0" err="1"/>
              <a:t>People</a:t>
            </a:r>
            <a:r>
              <a:rPr lang="es-CL" sz="1200" dirty="0"/>
              <a:t> </a:t>
            </a:r>
            <a:r>
              <a:rPr lang="es-CL" sz="1200" dirty="0" err="1"/>
              <a:t>aged</a:t>
            </a:r>
            <a:r>
              <a:rPr lang="es-CL" sz="1200" dirty="0"/>
              <a:t> 15 </a:t>
            </a:r>
            <a:r>
              <a:rPr lang="es-CL" sz="1200" dirty="0" err="1"/>
              <a:t>years</a:t>
            </a:r>
            <a:r>
              <a:rPr lang="es-CL" sz="1200" dirty="0"/>
              <a:t> and </a:t>
            </a:r>
            <a:r>
              <a:rPr lang="es-CL" sz="1200" dirty="0" err="1"/>
              <a:t>over</a:t>
            </a:r>
            <a:r>
              <a:rPr lang="es-CL" sz="1200" dirty="0"/>
              <a:t> </a:t>
            </a:r>
            <a:r>
              <a:rPr lang="es-CL" sz="1200" dirty="0" err="1"/>
              <a:t>with</a:t>
            </a:r>
            <a:r>
              <a:rPr lang="es-CL" sz="1200" dirty="0"/>
              <a:t> </a:t>
            </a:r>
            <a:r>
              <a:rPr lang="es-CL" sz="1200" dirty="0" err="1"/>
              <a:t>suspected</a:t>
            </a:r>
            <a:r>
              <a:rPr lang="es-CL" sz="1200" dirty="0"/>
              <a:t>, </a:t>
            </a:r>
            <a:r>
              <a:rPr lang="es-CL" sz="1200" dirty="0" err="1"/>
              <a:t>diagnosed</a:t>
            </a:r>
            <a:r>
              <a:rPr lang="es-CL" sz="1200" dirty="0"/>
              <a:t> </a:t>
            </a:r>
            <a:r>
              <a:rPr lang="es-CL" sz="1200" dirty="0" err="1"/>
              <a:t>or</a:t>
            </a:r>
            <a:r>
              <a:rPr lang="es-CL" sz="1200" dirty="0"/>
              <a:t> </a:t>
            </a:r>
            <a:r>
              <a:rPr lang="es-CL" sz="1200" dirty="0" err="1"/>
              <a:t>recurrent</a:t>
            </a:r>
            <a:r>
              <a:rPr lang="es-CL" sz="1200" dirty="0"/>
              <a:t> </a:t>
            </a:r>
            <a:r>
              <a:rPr lang="es-CL" sz="1200" dirty="0" err="1"/>
              <a:t>breast</a:t>
            </a:r>
            <a:r>
              <a:rPr lang="es-CL" sz="1200" dirty="0"/>
              <a:t> </a:t>
            </a:r>
            <a:r>
              <a:rPr lang="es-CL" sz="1200" dirty="0" err="1"/>
              <a:t>cancer</a:t>
            </a:r>
            <a:r>
              <a:rPr lang="es-CL" sz="1200" dirty="0"/>
              <a:t>.</a:t>
            </a:r>
          </a:p>
          <a:p>
            <a:pPr algn="just"/>
            <a:endParaRPr lang="es-CL" sz="1200" dirty="0"/>
          </a:p>
          <a:p>
            <a:pPr algn="just"/>
            <a:r>
              <a:rPr lang="es-CL" sz="1200" dirty="0" err="1"/>
              <a:t>It</a:t>
            </a:r>
            <a:r>
              <a:rPr lang="es-CL" sz="1200" dirty="0"/>
              <a:t> </a:t>
            </a:r>
            <a:r>
              <a:rPr lang="es-CL" sz="1200" dirty="0" err="1"/>
              <a:t>provides</a:t>
            </a:r>
            <a:r>
              <a:rPr lang="es-CL" sz="1200" dirty="0"/>
              <a:t> </a:t>
            </a:r>
            <a:r>
              <a:rPr lang="es-CL" sz="1200" dirty="0" err="1"/>
              <a:t>detection</a:t>
            </a:r>
            <a:r>
              <a:rPr lang="es-CL" sz="1200" dirty="0"/>
              <a:t>, medical </a:t>
            </a:r>
            <a:r>
              <a:rPr lang="es-CL" sz="1200" dirty="0" err="1"/>
              <a:t>supplies</a:t>
            </a:r>
            <a:r>
              <a:rPr lang="es-CL" sz="1200" dirty="0"/>
              <a:t>,  </a:t>
            </a:r>
            <a:r>
              <a:rPr lang="es-CL" sz="1200" dirty="0" err="1"/>
              <a:t>treatment</a:t>
            </a:r>
            <a:r>
              <a:rPr lang="es-CL" sz="1200" dirty="0"/>
              <a:t> (</a:t>
            </a:r>
            <a:r>
              <a:rPr lang="es-CL" sz="1200" dirty="0" err="1"/>
              <a:t>surgical</a:t>
            </a:r>
            <a:r>
              <a:rPr lang="es-CL" sz="1200" dirty="0"/>
              <a:t>, </a:t>
            </a:r>
            <a:r>
              <a:rPr lang="es-CL" sz="1200" dirty="0" err="1"/>
              <a:t>chemotherapy</a:t>
            </a:r>
            <a:r>
              <a:rPr lang="es-CL" sz="1200" dirty="0"/>
              <a:t>, </a:t>
            </a:r>
            <a:r>
              <a:rPr lang="es-CL" sz="1200" dirty="0" err="1"/>
              <a:t>radiotherapy</a:t>
            </a:r>
            <a:r>
              <a:rPr lang="es-CL" sz="1200" dirty="0"/>
              <a:t>, hormone </a:t>
            </a:r>
            <a:r>
              <a:rPr lang="es-CL" sz="1200" dirty="0" err="1"/>
              <a:t>therapy</a:t>
            </a:r>
            <a:r>
              <a:rPr lang="es-CL" sz="1200" dirty="0"/>
              <a:t>, </a:t>
            </a:r>
            <a:r>
              <a:rPr lang="es-CL" sz="1200" dirty="0" err="1"/>
              <a:t>rehabilitation</a:t>
            </a:r>
            <a:r>
              <a:rPr lang="es-CL" sz="1200" dirty="0"/>
              <a:t>) and </a:t>
            </a:r>
            <a:r>
              <a:rPr lang="es-CL" sz="1200" dirty="0" err="1"/>
              <a:t>palliative</a:t>
            </a:r>
            <a:r>
              <a:rPr lang="es-CL" sz="1200" dirty="0"/>
              <a:t> </a:t>
            </a:r>
            <a:r>
              <a:rPr lang="es-CL" sz="1200" dirty="0" err="1"/>
              <a:t>care</a:t>
            </a:r>
            <a:r>
              <a:rPr lang="es-CL" sz="1200" dirty="0"/>
              <a:t>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999094" y="4706844"/>
            <a:ext cx="227361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/>
              <a:t>According</a:t>
            </a:r>
            <a:r>
              <a:rPr lang="es-MX" sz="1200" dirty="0"/>
              <a:t> to NHS-Chile 2016-17, use of CT </a:t>
            </a:r>
            <a:r>
              <a:rPr lang="es-MX" sz="1200" dirty="0" err="1"/>
              <a:t>last</a:t>
            </a:r>
            <a:r>
              <a:rPr lang="es-MX" sz="1200" dirty="0"/>
              <a:t> </a:t>
            </a:r>
            <a:r>
              <a:rPr lang="es-MX" sz="1200" dirty="0" err="1"/>
              <a:t>year</a:t>
            </a:r>
            <a:r>
              <a:rPr lang="es-MX" sz="1200" dirty="0"/>
              <a:t> in </a:t>
            </a:r>
            <a:r>
              <a:rPr lang="es-MX" sz="1200" dirty="0" err="1"/>
              <a:t>adults</a:t>
            </a:r>
            <a:r>
              <a:rPr lang="es-MX" sz="1200" dirty="0"/>
              <a:t> </a:t>
            </a:r>
            <a:r>
              <a:rPr lang="es-MX" sz="1200" dirty="0" err="1"/>
              <a:t>was</a:t>
            </a:r>
            <a:endParaRPr lang="es-MX" sz="1200" dirty="0"/>
          </a:p>
          <a:p>
            <a:pPr algn="ctr"/>
            <a:r>
              <a:rPr lang="es-MX" sz="1200" dirty="0"/>
              <a:t> </a:t>
            </a:r>
            <a:r>
              <a:rPr lang="es-MX" sz="2400" b="1" dirty="0">
                <a:solidFill>
                  <a:schemeClr val="tx2"/>
                </a:solidFill>
              </a:rPr>
              <a:t>26,4%</a:t>
            </a:r>
            <a:r>
              <a:rPr lang="es-MX" b="1" dirty="0"/>
              <a:t> </a:t>
            </a:r>
          </a:p>
          <a:p>
            <a:pPr algn="ctr"/>
            <a:r>
              <a:rPr lang="es-MX" sz="1100" b="1" dirty="0"/>
              <a:t>(IC95%: 24,3-28,6%)</a:t>
            </a:r>
            <a:r>
              <a:rPr lang="es-MX" sz="900" dirty="0"/>
              <a:t> </a:t>
            </a:r>
          </a:p>
          <a:p>
            <a:endParaRPr lang="en-US" sz="12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999093" y="5747881"/>
            <a:ext cx="2273619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Use of herbal </a:t>
            </a:r>
            <a:r>
              <a:rPr lang="es-MX" sz="1200" dirty="0" err="1"/>
              <a:t>supplements</a:t>
            </a:r>
            <a:r>
              <a:rPr lang="es-MX" sz="1200" dirty="0"/>
              <a:t> and </a:t>
            </a:r>
            <a:r>
              <a:rPr lang="es-MX" sz="1200" dirty="0" err="1"/>
              <a:t>homeopathic</a:t>
            </a:r>
            <a:r>
              <a:rPr lang="es-MX" sz="1200" dirty="0"/>
              <a:t> </a:t>
            </a:r>
            <a:r>
              <a:rPr lang="es-MX" sz="1200" dirty="0" err="1"/>
              <a:t>products</a:t>
            </a:r>
            <a:r>
              <a:rPr lang="es-MX" sz="1200" dirty="0"/>
              <a:t> </a:t>
            </a:r>
            <a:r>
              <a:rPr lang="es-MX" sz="1200" dirty="0" err="1"/>
              <a:t>is</a:t>
            </a:r>
            <a:r>
              <a:rPr lang="es-MX" sz="1200" dirty="0"/>
              <a:t> </a:t>
            </a:r>
            <a:r>
              <a:rPr lang="es-MX" sz="1200" dirty="0" err="1"/>
              <a:t>about</a:t>
            </a:r>
            <a:endParaRPr lang="es-MX" sz="1200" dirty="0"/>
          </a:p>
          <a:p>
            <a:pPr algn="ctr"/>
            <a:r>
              <a:rPr lang="es-MX" sz="1200" dirty="0"/>
              <a:t> </a:t>
            </a:r>
            <a:r>
              <a:rPr lang="es-MX" sz="2400" b="1" dirty="0">
                <a:solidFill>
                  <a:schemeClr val="tx2"/>
                </a:solidFill>
              </a:rPr>
              <a:t>7,2%</a:t>
            </a:r>
            <a:r>
              <a:rPr lang="es-MX" sz="1200" dirty="0"/>
              <a:t> </a:t>
            </a:r>
          </a:p>
          <a:p>
            <a:pPr algn="ctr"/>
            <a:r>
              <a:rPr lang="es-MX" sz="1100" b="1" dirty="0"/>
              <a:t>(IC95%: 6,2-8,4%).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143739" y="2719509"/>
            <a:ext cx="502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4.081</a:t>
            </a:r>
            <a:endParaRPr lang="en-US" sz="100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684033" y="2706765"/>
            <a:ext cx="502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5.393</a:t>
            </a:r>
            <a:endParaRPr lang="en-US" sz="10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265615" y="2464878"/>
            <a:ext cx="5022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00" dirty="0"/>
              <a:t>7.787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2857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846;p63"/>
          <p:cNvGrpSpPr/>
          <p:nvPr/>
        </p:nvGrpSpPr>
        <p:grpSpPr>
          <a:xfrm>
            <a:off x="1551432" y="705917"/>
            <a:ext cx="10870399" cy="6643886"/>
            <a:chOff x="2949925" y="981025"/>
            <a:chExt cx="5726504" cy="2855900"/>
          </a:xfrm>
        </p:grpSpPr>
        <p:pic>
          <p:nvPicPr>
            <p:cNvPr id="22" name="Google Shape;847;p63"/>
            <p:cNvPicPr preferRelativeResize="0"/>
            <p:nvPr/>
          </p:nvPicPr>
          <p:blipFill>
            <a:blip r:embed="rId3">
              <a:alphaModFix amt="82000"/>
            </a:blip>
            <a:stretch>
              <a:fillRect/>
            </a:stretch>
          </p:blipFill>
          <p:spPr>
            <a:xfrm>
              <a:off x="6079928" y="1177843"/>
              <a:ext cx="2596501" cy="23235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848;p63"/>
            <p:cNvPicPr preferRelativeResize="0"/>
            <p:nvPr/>
          </p:nvPicPr>
          <p:blipFill>
            <a:blip r:embed="rId4">
              <a:alphaModFix amt="65000"/>
            </a:blip>
            <a:stretch>
              <a:fillRect/>
            </a:stretch>
          </p:blipFill>
          <p:spPr>
            <a:xfrm>
              <a:off x="2949925" y="1415978"/>
              <a:ext cx="4583124" cy="24209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Google Shape;849;p63"/>
            <p:cNvPicPr preferRelativeResize="0"/>
            <p:nvPr/>
          </p:nvPicPr>
          <p:blipFill>
            <a:blip r:embed="rId5">
              <a:alphaModFix amt="65000"/>
            </a:blip>
            <a:stretch>
              <a:fillRect/>
            </a:stretch>
          </p:blipFill>
          <p:spPr>
            <a:xfrm rot="10800000">
              <a:off x="3733617" y="981025"/>
              <a:ext cx="3129082" cy="16574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" name="Imagen 12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" y="1296380"/>
            <a:ext cx="2196843" cy="2901297"/>
          </a:xfrm>
          <a:prstGeom prst="rect">
            <a:avLst/>
          </a:prstGeom>
          <a:noFill/>
        </p:spPr>
      </p:pic>
      <p:grpSp>
        <p:nvGrpSpPr>
          <p:cNvPr id="14" name="Google Shape;1029;p72"/>
          <p:cNvGrpSpPr/>
          <p:nvPr/>
        </p:nvGrpSpPr>
        <p:grpSpPr>
          <a:xfrm>
            <a:off x="1370087" y="369436"/>
            <a:ext cx="9238742" cy="536084"/>
            <a:chOff x="4411970" y="2962952"/>
            <a:chExt cx="706544" cy="1042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5" name="Google Shape;1030;p72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1031;p72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32;p72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1033;p72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9" name="CuadroTexto 18"/>
          <p:cNvSpPr txBox="1"/>
          <p:nvPr/>
        </p:nvSpPr>
        <p:spPr>
          <a:xfrm>
            <a:off x="4107885" y="344743"/>
            <a:ext cx="54929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MATERIAL AND METHODS</a:t>
            </a:r>
            <a:endParaRPr lang="en-US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617019" y="1139097"/>
            <a:ext cx="484708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</a:rPr>
              <a:t>Material </a:t>
            </a:r>
            <a:endParaRPr lang="es-CL" sz="1600" b="1" dirty="0">
              <a:solidFill>
                <a:schemeClr val="tx2"/>
              </a:solidFill>
            </a:endParaRPr>
          </a:p>
          <a:p>
            <a:pPr marL="0" lvl="1" algn="ctr"/>
            <a:r>
              <a:rPr lang="es-ES" dirty="0"/>
              <a:t>Data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last</a:t>
            </a:r>
            <a:r>
              <a:rPr lang="es-ES" dirty="0"/>
              <a:t> </a:t>
            </a:r>
            <a:r>
              <a:rPr lang="es-ES" dirty="0" err="1"/>
              <a:t>Chilean’s</a:t>
            </a:r>
            <a:r>
              <a:rPr lang="es-ES" dirty="0"/>
              <a:t>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Survey</a:t>
            </a:r>
            <a:r>
              <a:rPr lang="es-ES" dirty="0"/>
              <a:t> (2016-17).</a:t>
            </a:r>
          </a:p>
          <a:p>
            <a:pPr marL="0" lvl="1" algn="ctr"/>
            <a:endParaRPr lang="es-ES" dirty="0"/>
          </a:p>
          <a:p>
            <a:pPr marL="0" lvl="1" algn="ctr"/>
            <a:r>
              <a:rPr lang="es-ES" dirty="0" err="1"/>
              <a:t>It</a:t>
            </a:r>
            <a:r>
              <a:rPr lang="es-ES" dirty="0"/>
              <a:t> </a:t>
            </a:r>
            <a:r>
              <a:rPr lang="es-ES" dirty="0" err="1"/>
              <a:t>allows</a:t>
            </a:r>
            <a:r>
              <a:rPr lang="es-ES" dirty="0"/>
              <a:t> to </a:t>
            </a:r>
            <a:r>
              <a:rPr lang="es-ES" dirty="0" err="1"/>
              <a:t>estimate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national</a:t>
            </a:r>
            <a:r>
              <a:rPr lang="es-ES" dirty="0"/>
              <a:t> </a:t>
            </a:r>
            <a:r>
              <a:rPr lang="es-ES" dirty="0" err="1"/>
              <a:t>prevalence</a:t>
            </a:r>
            <a:r>
              <a:rPr lang="es-ES" dirty="0"/>
              <a:t> of </a:t>
            </a:r>
            <a:r>
              <a:rPr lang="es-ES" dirty="0" err="1"/>
              <a:t>chronic</a:t>
            </a:r>
            <a:r>
              <a:rPr lang="es-ES" dirty="0"/>
              <a:t> </a:t>
            </a:r>
            <a:r>
              <a:rPr lang="es-ES" dirty="0" err="1"/>
              <a:t>diseases</a:t>
            </a:r>
            <a:r>
              <a:rPr lang="es-ES" dirty="0"/>
              <a:t> and use of </a:t>
            </a:r>
            <a:r>
              <a:rPr lang="es-ES" dirty="0" err="1"/>
              <a:t>health</a:t>
            </a:r>
            <a:r>
              <a:rPr lang="es-ES" dirty="0"/>
              <a:t> </a:t>
            </a:r>
            <a:r>
              <a:rPr lang="es-ES" dirty="0" err="1"/>
              <a:t>services</a:t>
            </a:r>
            <a:r>
              <a:rPr lang="es-ES" dirty="0"/>
              <a:t>.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8328394" y="2633873"/>
            <a:ext cx="351378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err="1">
                <a:solidFill>
                  <a:schemeClr val="tx2"/>
                </a:solidFill>
              </a:rPr>
              <a:t>Sample</a:t>
            </a:r>
            <a:endParaRPr lang="es-CL" sz="2800" b="1" dirty="0">
              <a:solidFill>
                <a:schemeClr val="tx2"/>
              </a:solidFill>
            </a:endParaRPr>
          </a:p>
          <a:p>
            <a:pPr algn="ctr"/>
            <a:endParaRPr lang="es-CL" b="1" dirty="0">
              <a:solidFill>
                <a:schemeClr val="tx2"/>
              </a:solidFill>
            </a:endParaRPr>
          </a:p>
          <a:p>
            <a:pPr marL="0" lvl="1" algn="ctr"/>
            <a:r>
              <a:rPr lang="en-US" dirty="0"/>
              <a:t>5,514 people over 15 years old.</a:t>
            </a:r>
          </a:p>
          <a:p>
            <a:pPr marL="0" lvl="1" algn="ctr"/>
            <a:endParaRPr lang="es-CL" dirty="0"/>
          </a:p>
          <a:p>
            <a:pPr marL="0" lvl="1" algn="ctr"/>
            <a:r>
              <a:rPr lang="es-CL" dirty="0" err="1"/>
              <a:t>It</a:t>
            </a:r>
            <a:r>
              <a:rPr lang="es-CL" dirty="0"/>
              <a:t> </a:t>
            </a:r>
            <a:r>
              <a:rPr lang="es-CL" dirty="0" err="1"/>
              <a:t>includes</a:t>
            </a:r>
            <a:r>
              <a:rPr lang="es-CL" dirty="0"/>
              <a:t> 2.317 </a:t>
            </a:r>
            <a:r>
              <a:rPr lang="es-CL" dirty="0" err="1"/>
              <a:t>men</a:t>
            </a:r>
            <a:r>
              <a:rPr lang="es-CL" dirty="0"/>
              <a:t> and 3.924 </a:t>
            </a:r>
            <a:r>
              <a:rPr lang="es-CL" dirty="0" err="1"/>
              <a:t>women</a:t>
            </a:r>
            <a:r>
              <a:rPr lang="es-CL" dirty="0"/>
              <a:t>.</a:t>
            </a:r>
            <a:endParaRPr lang="en-US" dirty="0"/>
          </a:p>
          <a:p>
            <a:pPr marL="0" lvl="1" algn="ctr"/>
            <a:endParaRPr lang="es-ES" dirty="0"/>
          </a:p>
        </p:txBody>
      </p:sp>
      <p:sp>
        <p:nvSpPr>
          <p:cNvPr id="25" name="CuadroTexto 24"/>
          <p:cNvSpPr txBox="1"/>
          <p:nvPr/>
        </p:nvSpPr>
        <p:spPr>
          <a:xfrm>
            <a:off x="3192004" y="3964871"/>
            <a:ext cx="370527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b="1" dirty="0" err="1">
                <a:solidFill>
                  <a:schemeClr val="tx2"/>
                </a:solidFill>
              </a:rPr>
              <a:t>Analysis</a:t>
            </a:r>
            <a:endParaRPr lang="es-CL" sz="2400" b="1" dirty="0">
              <a:solidFill>
                <a:schemeClr val="tx2"/>
              </a:solidFill>
            </a:endParaRPr>
          </a:p>
          <a:p>
            <a:pPr algn="ctr"/>
            <a:endParaRPr lang="es-CL" b="1" dirty="0">
              <a:solidFill>
                <a:schemeClr val="tx2"/>
              </a:solidFill>
            </a:endParaRPr>
          </a:p>
          <a:p>
            <a:pPr marL="0" lvl="1" algn="ctr"/>
            <a:r>
              <a:rPr lang="es-ES" dirty="0" err="1"/>
              <a:t>Descriptive</a:t>
            </a:r>
            <a:r>
              <a:rPr lang="es-ES" dirty="0"/>
              <a:t> and </a:t>
            </a:r>
            <a:r>
              <a:rPr lang="es-ES" dirty="0" err="1"/>
              <a:t>bivariate</a:t>
            </a:r>
            <a:r>
              <a:rPr lang="es-ES" dirty="0"/>
              <a:t> </a:t>
            </a:r>
            <a:r>
              <a:rPr lang="es-ES" dirty="0" err="1"/>
              <a:t>analysis</a:t>
            </a:r>
            <a:r>
              <a:rPr lang="es-ES" dirty="0"/>
              <a:t> </a:t>
            </a:r>
            <a:r>
              <a:rPr lang="es-ES" dirty="0" err="1"/>
              <a:t>between</a:t>
            </a:r>
            <a:r>
              <a:rPr lang="es-ES" dirty="0"/>
              <a:t> </a:t>
            </a:r>
            <a:r>
              <a:rPr lang="es-ES" dirty="0" err="1"/>
              <a:t>age</a:t>
            </a:r>
            <a:r>
              <a:rPr lang="es-ES" dirty="0"/>
              <a:t> and sex.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6585AD5-42DD-4560-8D01-193336F7CBB0}"/>
              </a:ext>
            </a:extLst>
          </p:cNvPr>
          <p:cNvSpPr txBox="1"/>
          <p:nvPr/>
        </p:nvSpPr>
        <p:spPr>
          <a:xfrm>
            <a:off x="7609490" y="6306207"/>
            <a:ext cx="377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hlinkClick r:id="rId7"/>
              </a:rPr>
              <a:t>http://epi.minsal.cl/encuesta-ens/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08417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863;p64"/>
          <p:cNvGrpSpPr/>
          <p:nvPr/>
        </p:nvGrpSpPr>
        <p:grpSpPr>
          <a:xfrm rot="10800000">
            <a:off x="-300442" y="368216"/>
            <a:ext cx="11870255" cy="6963676"/>
            <a:chOff x="1842261" y="1213470"/>
            <a:chExt cx="2944913" cy="3398456"/>
          </a:xfrm>
        </p:grpSpPr>
        <p:pic>
          <p:nvPicPr>
            <p:cNvPr id="8" name="Google Shape;864;p64"/>
            <p:cNvPicPr preferRelativeResize="0"/>
            <p:nvPr/>
          </p:nvPicPr>
          <p:blipFill>
            <a:blip r:embed="rId3">
              <a:alphaModFix amt="61000"/>
            </a:blip>
            <a:stretch>
              <a:fillRect/>
            </a:stretch>
          </p:blipFill>
          <p:spPr>
            <a:xfrm rot="16200000">
              <a:off x="881699" y="2174032"/>
              <a:ext cx="3298224" cy="13771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866;p64"/>
            <p:cNvPicPr preferRelativeResize="0"/>
            <p:nvPr/>
          </p:nvPicPr>
          <p:blipFill>
            <a:blip r:embed="rId4">
              <a:alphaModFix amt="62000"/>
            </a:blip>
            <a:stretch>
              <a:fillRect/>
            </a:stretch>
          </p:blipFill>
          <p:spPr>
            <a:xfrm rot="5400000">
              <a:off x="2376237" y="2200988"/>
              <a:ext cx="3028550" cy="17933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Google Shape;867;p64"/>
            <p:cNvPicPr preferRelativeResize="0"/>
            <p:nvPr/>
          </p:nvPicPr>
          <p:blipFill>
            <a:blip r:embed="rId5">
              <a:alphaModFix amt="62000"/>
            </a:blip>
            <a:stretch>
              <a:fillRect/>
            </a:stretch>
          </p:blipFill>
          <p:spPr>
            <a:xfrm>
              <a:off x="2019750" y="3423647"/>
              <a:ext cx="1281325" cy="1188278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54549420"/>
              </p:ext>
            </p:extLst>
          </p:nvPr>
        </p:nvGraphicFramePr>
        <p:xfrm>
          <a:off x="938995" y="1114342"/>
          <a:ext cx="6679900" cy="1393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298983609"/>
              </p:ext>
            </p:extLst>
          </p:nvPr>
        </p:nvGraphicFramePr>
        <p:xfrm>
          <a:off x="328901" y="2931882"/>
          <a:ext cx="2703737" cy="3429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334203744"/>
              </p:ext>
            </p:extLst>
          </p:nvPr>
        </p:nvGraphicFramePr>
        <p:xfrm>
          <a:off x="4396909" y="2901841"/>
          <a:ext cx="7346599" cy="3459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8" name="Flecha derecha 17"/>
          <p:cNvSpPr/>
          <p:nvPr/>
        </p:nvSpPr>
        <p:spPr>
          <a:xfrm>
            <a:off x="3127766" y="4194492"/>
            <a:ext cx="1018903" cy="692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oogle Shape;1029;p72"/>
          <p:cNvGrpSpPr/>
          <p:nvPr/>
        </p:nvGrpSpPr>
        <p:grpSpPr>
          <a:xfrm>
            <a:off x="1389539" y="368216"/>
            <a:ext cx="9238742" cy="536084"/>
            <a:chOff x="4411970" y="2962952"/>
            <a:chExt cx="706544" cy="1042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Google Shape;1030;p72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031;p72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032;p72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3;p72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uadroTexto 2"/>
          <p:cNvSpPr txBox="1"/>
          <p:nvPr/>
        </p:nvSpPr>
        <p:spPr>
          <a:xfrm>
            <a:off x="4123723" y="348218"/>
            <a:ext cx="4212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RESULTS</a:t>
            </a:r>
            <a:endParaRPr lang="en-US" sz="3200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831220739"/>
              </p:ext>
            </p:extLst>
          </p:nvPr>
        </p:nvGraphicFramePr>
        <p:xfrm>
          <a:off x="8344808" y="681099"/>
          <a:ext cx="3447137" cy="2121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38673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44;p3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1620303" y="5073780"/>
            <a:ext cx="725132" cy="7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44;p3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1094712" y="5913165"/>
            <a:ext cx="725132" cy="7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5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11241" y="5582449"/>
            <a:ext cx="871187" cy="70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5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583297" y="5619104"/>
            <a:ext cx="871187" cy="70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44;p3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528640" y="5041251"/>
            <a:ext cx="725132" cy="7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5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1057319" y="4765898"/>
            <a:ext cx="871187" cy="70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98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58807" y="1737940"/>
            <a:ext cx="2084750" cy="308499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oogle Shape;1029;p72"/>
          <p:cNvGrpSpPr/>
          <p:nvPr/>
        </p:nvGrpSpPr>
        <p:grpSpPr>
          <a:xfrm>
            <a:off x="6139959" y="232753"/>
            <a:ext cx="5823222" cy="536084"/>
            <a:chOff x="4411970" y="2962952"/>
            <a:chExt cx="706544" cy="1042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Google Shape;1030;p72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31;p72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032;p72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33;p72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029;p72"/>
          <p:cNvGrpSpPr/>
          <p:nvPr/>
        </p:nvGrpSpPr>
        <p:grpSpPr>
          <a:xfrm>
            <a:off x="302499" y="227648"/>
            <a:ext cx="5413828" cy="536084"/>
            <a:chOff x="4411970" y="2962952"/>
            <a:chExt cx="706544" cy="104212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6" name="Google Shape;1030;p72"/>
            <p:cNvSpPr/>
            <p:nvPr/>
          </p:nvSpPr>
          <p:spPr>
            <a:xfrm>
              <a:off x="4583864" y="2962952"/>
              <a:ext cx="534651" cy="104077"/>
            </a:xfrm>
            <a:custGeom>
              <a:avLst/>
              <a:gdLst/>
              <a:ahLst/>
              <a:cxnLst/>
              <a:rect l="l" t="t" r="r" b="b"/>
              <a:pathLst>
                <a:path w="11841" h="2305" extrusionOk="0">
                  <a:moveTo>
                    <a:pt x="1155" y="0"/>
                  </a:moveTo>
                  <a:lnTo>
                    <a:pt x="0" y="2304"/>
                  </a:lnTo>
                  <a:lnTo>
                    <a:pt x="11410" y="2304"/>
                  </a:lnTo>
                  <a:lnTo>
                    <a:pt x="11840" y="1153"/>
                  </a:lnTo>
                  <a:lnTo>
                    <a:pt x="11410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31;p72"/>
            <p:cNvSpPr/>
            <p:nvPr/>
          </p:nvSpPr>
          <p:spPr>
            <a:xfrm>
              <a:off x="4411970" y="2963088"/>
              <a:ext cx="124124" cy="104077"/>
            </a:xfrm>
            <a:custGeom>
              <a:avLst/>
              <a:gdLst/>
              <a:ahLst/>
              <a:cxnLst/>
              <a:rect l="l" t="t" r="r" b="b"/>
              <a:pathLst>
                <a:path w="2749" h="2305" extrusionOk="0">
                  <a:moveTo>
                    <a:pt x="2749" y="0"/>
                  </a:moveTo>
                  <a:lnTo>
                    <a:pt x="177" y="2"/>
                  </a:lnTo>
                  <a:cubicBezTo>
                    <a:pt x="79" y="2"/>
                    <a:pt x="1" y="79"/>
                    <a:pt x="1" y="176"/>
                  </a:cubicBezTo>
                  <a:lnTo>
                    <a:pt x="1" y="2130"/>
                  </a:lnTo>
                  <a:cubicBezTo>
                    <a:pt x="1" y="2226"/>
                    <a:pt x="79" y="2305"/>
                    <a:pt x="177" y="2305"/>
                  </a:cubicBezTo>
                  <a:lnTo>
                    <a:pt x="1522" y="2305"/>
                  </a:lnTo>
                  <a:lnTo>
                    <a:pt x="2749" y="0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32;p72"/>
            <p:cNvSpPr/>
            <p:nvPr/>
          </p:nvSpPr>
          <p:spPr>
            <a:xfrm>
              <a:off x="4496946" y="2963133"/>
              <a:ext cx="79920" cy="104031"/>
            </a:xfrm>
            <a:custGeom>
              <a:avLst/>
              <a:gdLst/>
              <a:ahLst/>
              <a:cxnLst/>
              <a:rect l="l" t="t" r="r" b="b"/>
              <a:pathLst>
                <a:path w="1770" h="2304" extrusionOk="0">
                  <a:moveTo>
                    <a:pt x="1227" y="1"/>
                  </a:moveTo>
                  <a:lnTo>
                    <a:pt x="0" y="2304"/>
                  </a:lnTo>
                  <a:lnTo>
                    <a:pt x="542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033;p72"/>
            <p:cNvSpPr/>
            <p:nvPr/>
          </p:nvSpPr>
          <p:spPr>
            <a:xfrm>
              <a:off x="4537628" y="2963133"/>
              <a:ext cx="79965" cy="104031"/>
            </a:xfrm>
            <a:custGeom>
              <a:avLst/>
              <a:gdLst/>
              <a:ahLst/>
              <a:cxnLst/>
              <a:rect l="l" t="t" r="r" b="b"/>
              <a:pathLst>
                <a:path w="1771" h="2304" extrusionOk="0">
                  <a:moveTo>
                    <a:pt x="1229" y="1"/>
                  </a:moveTo>
                  <a:lnTo>
                    <a:pt x="1" y="2304"/>
                  </a:lnTo>
                  <a:lnTo>
                    <a:pt x="544" y="2304"/>
                  </a:lnTo>
                  <a:lnTo>
                    <a:pt x="1770" y="1"/>
                  </a:lnTo>
                  <a:close/>
                </a:path>
              </a:pathLst>
            </a:custGeom>
            <a:grpFill/>
            <a:ln>
              <a:solidFill>
                <a:schemeClr val="accent5"/>
              </a:solidFill>
              <a:headEnd type="none" w="sm" len="sm"/>
              <a:tailEnd type="none" w="sm" len="sm"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ángulo 3"/>
          <p:cNvSpPr/>
          <p:nvPr/>
        </p:nvSpPr>
        <p:spPr>
          <a:xfrm>
            <a:off x="7905353" y="6346780"/>
            <a:ext cx="418948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Contact: Paula </a:t>
            </a:r>
            <a:r>
              <a:rPr lang="en-US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Bedregal</a:t>
            </a:r>
            <a:r>
              <a:rPr lang="en-US" b="1" dirty="0">
                <a:ea typeface="Calibri" panose="020F0502020204030204" pitchFamily="34" charset="0"/>
                <a:cs typeface="Times New Roman" panose="02020603050405020304" pitchFamily="18" charset="0"/>
              </a:rPr>
              <a:t> (dbedrega@uc.cl)</a:t>
            </a:r>
            <a:endParaRPr lang="en-US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92639" y="225186"/>
            <a:ext cx="4570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CONCLUSIONS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57994" y="178263"/>
            <a:ext cx="4930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b="1" dirty="0"/>
              <a:t>RESULTS</a:t>
            </a:r>
            <a:endParaRPr lang="en-US" sz="3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914141" y="5121969"/>
            <a:ext cx="40490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700" b="1" dirty="0" err="1"/>
              <a:t>References</a:t>
            </a:r>
            <a:endParaRPr lang="es-CL" sz="700" b="1" dirty="0"/>
          </a:p>
          <a:p>
            <a:pPr marL="228600" indent="-228600">
              <a:buAutoNum type="arabicPeriod"/>
            </a:pPr>
            <a:r>
              <a:rPr lang="es-CL" sz="700" dirty="0"/>
              <a:t>Icaza, G., Núñez L. &amp; </a:t>
            </a:r>
            <a:r>
              <a:rPr lang="es-CL" sz="700" dirty="0" err="1"/>
              <a:t>Bugueño</a:t>
            </a:r>
            <a:r>
              <a:rPr lang="es-CL" sz="700" dirty="0"/>
              <a:t> H. (2017). Descripción epidemiológica de la mortalidad por cáncer de mama en mujeres en Chile. </a:t>
            </a:r>
            <a:r>
              <a:rPr lang="es-CL" sz="700" i="1" dirty="0"/>
              <a:t>Rev. </a:t>
            </a:r>
            <a:r>
              <a:rPr lang="es-CL" sz="700" i="1" dirty="0" err="1"/>
              <a:t>Med</a:t>
            </a:r>
            <a:r>
              <a:rPr lang="es-CL" sz="700" i="1" dirty="0"/>
              <a:t>. Chile</a:t>
            </a:r>
            <a:r>
              <a:rPr lang="es-CL" sz="700" dirty="0"/>
              <a:t>; 145: 106-114.</a:t>
            </a:r>
          </a:p>
          <a:p>
            <a:pPr marL="228600" indent="-228600" algn="just">
              <a:buAutoNum type="arabicPeriod"/>
            </a:pPr>
            <a:r>
              <a:rPr lang="es-CL" sz="700" dirty="0" err="1"/>
              <a:t>World</a:t>
            </a:r>
            <a:r>
              <a:rPr lang="es-CL" sz="700" dirty="0"/>
              <a:t> </a:t>
            </a:r>
            <a:r>
              <a:rPr lang="es-CL" sz="700" dirty="0" err="1"/>
              <a:t>Health</a:t>
            </a:r>
            <a:r>
              <a:rPr lang="es-CL" sz="700" dirty="0"/>
              <a:t> </a:t>
            </a:r>
            <a:r>
              <a:rPr lang="es-CL" sz="700" dirty="0" err="1"/>
              <a:t>Organization</a:t>
            </a:r>
            <a:r>
              <a:rPr lang="es-CL" sz="700" dirty="0"/>
              <a:t>. (2020). </a:t>
            </a:r>
            <a:r>
              <a:rPr lang="es-CL" sz="700" dirty="0" err="1"/>
              <a:t>Cancer</a:t>
            </a:r>
            <a:r>
              <a:rPr lang="es-CL" sz="700" dirty="0"/>
              <a:t> country </a:t>
            </a:r>
            <a:r>
              <a:rPr lang="es-CL" sz="700" dirty="0" err="1"/>
              <a:t>profile</a:t>
            </a:r>
            <a:r>
              <a:rPr lang="es-CL" sz="700" dirty="0"/>
              <a:t>. Chile. </a:t>
            </a:r>
            <a:r>
              <a:rPr lang="es-CL" sz="700" dirty="0" err="1"/>
              <a:t>Available</a:t>
            </a:r>
            <a:r>
              <a:rPr lang="es-CL" sz="700" dirty="0"/>
              <a:t> </a:t>
            </a:r>
            <a:r>
              <a:rPr lang="es-CL" sz="700" dirty="0" err="1"/>
              <a:t>on</a:t>
            </a:r>
            <a:r>
              <a:rPr lang="es-CL" sz="700" dirty="0"/>
              <a:t>: </a:t>
            </a:r>
            <a:r>
              <a:rPr lang="es-CL" sz="700" dirty="0">
                <a:hlinkClick r:id="rId6"/>
              </a:rPr>
              <a:t>https://www.paho.org/hq/index.php?option=com_docman&amp;view=download&amp;category_slug=4-cancer-country-profiles-2020-1&amp;alias=51653-chile-country-profile-2020-1&amp;Itemid=270&amp;lang=es</a:t>
            </a:r>
            <a:endParaRPr lang="es-CL" sz="700" dirty="0"/>
          </a:p>
          <a:p>
            <a:pPr marL="228600" indent="-228600" algn="just">
              <a:buAutoNum type="arabicPeriod"/>
            </a:pPr>
            <a:r>
              <a:rPr lang="es-CL" sz="700" dirty="0"/>
              <a:t>Del Castillo, C., Cabrera E., </a:t>
            </a:r>
            <a:r>
              <a:rPr lang="es-CL" sz="700" dirty="0" err="1"/>
              <a:t>Derio</a:t>
            </a:r>
            <a:r>
              <a:rPr lang="es-CL" sz="700" dirty="0"/>
              <a:t> L., Gaete F. &amp; Cavada G. (2017). Resultados del tratamiento del cáncer de mama, Programa Nacional de Cáncer del Adulto. </a:t>
            </a:r>
            <a:r>
              <a:rPr lang="es-CL" sz="700" i="1" dirty="0"/>
              <a:t>Rev. </a:t>
            </a:r>
            <a:r>
              <a:rPr lang="es-CL" sz="700" i="1" dirty="0" err="1"/>
              <a:t>Méd</a:t>
            </a:r>
            <a:r>
              <a:rPr lang="es-CL" sz="700" i="1" dirty="0"/>
              <a:t>. Chile; </a:t>
            </a:r>
            <a:r>
              <a:rPr lang="es-CL" sz="700" dirty="0"/>
              <a:t>145: 1507-1513.</a:t>
            </a:r>
            <a:endParaRPr lang="en-US" sz="700" dirty="0"/>
          </a:p>
        </p:txBody>
      </p:sp>
      <p:graphicFrame>
        <p:nvGraphicFramePr>
          <p:cNvPr id="39" name="Diagrama 38"/>
          <p:cNvGraphicFramePr/>
          <p:nvPr>
            <p:extLst>
              <p:ext uri="{D42A27DB-BD31-4B8C-83A1-F6EECF244321}">
                <p14:modId xmlns:p14="http://schemas.microsoft.com/office/powerpoint/2010/main" val="606209649"/>
              </p:ext>
            </p:extLst>
          </p:nvPr>
        </p:nvGraphicFramePr>
        <p:xfrm>
          <a:off x="154446" y="485654"/>
          <a:ext cx="2090369" cy="178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0" name="Diagrama 39"/>
          <p:cNvGraphicFramePr/>
          <p:nvPr>
            <p:extLst>
              <p:ext uri="{D42A27DB-BD31-4B8C-83A1-F6EECF244321}">
                <p14:modId xmlns:p14="http://schemas.microsoft.com/office/powerpoint/2010/main" val="4235569166"/>
              </p:ext>
            </p:extLst>
          </p:nvPr>
        </p:nvGraphicFramePr>
        <p:xfrm>
          <a:off x="159759" y="2949779"/>
          <a:ext cx="4940146" cy="1530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6" name="Google Shape;5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5341789" y="1999219"/>
            <a:ext cx="3534260" cy="209764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Elipse 46"/>
          <p:cNvSpPr/>
          <p:nvPr/>
        </p:nvSpPr>
        <p:spPr>
          <a:xfrm>
            <a:off x="6746489" y="974866"/>
            <a:ext cx="856696" cy="856696"/>
          </a:xfrm>
          <a:prstGeom prst="ellipse">
            <a:avLst/>
          </a:prstGeom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1000" r="-4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8" name="Elipse 47"/>
          <p:cNvSpPr/>
          <p:nvPr/>
        </p:nvSpPr>
        <p:spPr>
          <a:xfrm>
            <a:off x="8772226" y="948824"/>
            <a:ext cx="856696" cy="856696"/>
          </a:xfrm>
          <a:prstGeom prst="ellipse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0" r="-3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5553"/>
              <a:satOff val="191"/>
              <a:lumOff val="-61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0" name="Elipse 49"/>
          <p:cNvSpPr/>
          <p:nvPr/>
        </p:nvSpPr>
        <p:spPr>
          <a:xfrm>
            <a:off x="10819472" y="880371"/>
            <a:ext cx="856696" cy="856696"/>
          </a:xfrm>
          <a:prstGeom prst="ellipse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4000" r="-2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-16660"/>
              <a:satOff val="572"/>
              <a:lumOff val="-183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2" name="Google Shape;500;p5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9979192" y="1834094"/>
            <a:ext cx="2154823" cy="30085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/>
          <p:cNvSpPr/>
          <p:nvPr/>
        </p:nvSpPr>
        <p:spPr>
          <a:xfrm>
            <a:off x="6352681" y="1976409"/>
            <a:ext cx="1490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/>
              <a:t>Despite the restrictions in access, people with breast cancer tend to use more CT. </a:t>
            </a:r>
            <a:endParaRPr lang="es-ES" sz="1200" dirty="0"/>
          </a:p>
        </p:txBody>
      </p:sp>
      <p:sp>
        <p:nvSpPr>
          <p:cNvPr id="10" name="Rectángulo 9"/>
          <p:cNvSpPr/>
          <p:nvPr/>
        </p:nvSpPr>
        <p:spPr>
          <a:xfrm>
            <a:off x="8336693" y="1939100"/>
            <a:ext cx="1528978" cy="1006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/>
              <a:t>Those therapies with the most scientific evidence, as acupuncture (i.e.), are less used. </a:t>
            </a:r>
            <a:endParaRPr lang="es-ES" sz="1200" dirty="0"/>
          </a:p>
        </p:txBody>
      </p:sp>
      <p:sp>
        <p:nvSpPr>
          <p:cNvPr id="54" name="Rectángulo 53"/>
          <p:cNvSpPr/>
          <p:nvPr/>
        </p:nvSpPr>
        <p:spPr>
          <a:xfrm>
            <a:off x="10347520" y="1978075"/>
            <a:ext cx="1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S" sz="1200" dirty="0" err="1"/>
              <a:t>Given</a:t>
            </a:r>
            <a:r>
              <a:rPr lang="es-ES" sz="1200" dirty="0"/>
              <a:t> </a:t>
            </a:r>
            <a:r>
              <a:rPr lang="es-ES" sz="1200" dirty="0" err="1"/>
              <a:t>the</a:t>
            </a:r>
            <a:r>
              <a:rPr lang="es-ES" sz="1200" dirty="0"/>
              <a:t> </a:t>
            </a:r>
            <a:r>
              <a:rPr lang="es-ES" sz="1200" dirty="0" err="1"/>
              <a:t>growing</a:t>
            </a:r>
            <a:r>
              <a:rPr lang="es-ES" sz="1200" dirty="0"/>
              <a:t> </a:t>
            </a:r>
            <a:r>
              <a:rPr lang="es-ES" sz="1200" dirty="0" err="1"/>
              <a:t>interest</a:t>
            </a:r>
            <a:r>
              <a:rPr lang="es-ES" sz="1200" dirty="0"/>
              <a:t> in </a:t>
            </a:r>
            <a:r>
              <a:rPr lang="es-ES" sz="1200" dirty="0" err="1"/>
              <a:t>receiving</a:t>
            </a:r>
            <a:r>
              <a:rPr lang="es-ES" sz="1200" dirty="0"/>
              <a:t> CT </a:t>
            </a:r>
            <a:r>
              <a:rPr lang="es-ES" sz="1200" dirty="0" err="1"/>
              <a:t>It</a:t>
            </a:r>
            <a:r>
              <a:rPr lang="es-ES" sz="1200" dirty="0"/>
              <a:t> </a:t>
            </a:r>
            <a:r>
              <a:rPr lang="es-ES" sz="1200" dirty="0" err="1"/>
              <a:t>would</a:t>
            </a:r>
            <a:r>
              <a:rPr lang="es-ES" sz="1200" dirty="0"/>
              <a:t> be </a:t>
            </a:r>
            <a:r>
              <a:rPr lang="es-ES" sz="1200" dirty="0" err="1"/>
              <a:t>relevant</a:t>
            </a:r>
            <a:r>
              <a:rPr lang="es-ES" sz="1200" dirty="0"/>
              <a:t> </a:t>
            </a:r>
            <a:r>
              <a:rPr lang="es-ES" sz="1200" dirty="0" err="1"/>
              <a:t>to</a:t>
            </a:r>
            <a:r>
              <a:rPr lang="es-ES" sz="1200" dirty="0"/>
              <a:t> </a:t>
            </a:r>
            <a:r>
              <a:rPr lang="es-ES" sz="1200" dirty="0" err="1"/>
              <a:t>include</a:t>
            </a:r>
            <a:r>
              <a:rPr lang="es-ES" sz="1200" dirty="0"/>
              <a:t> </a:t>
            </a:r>
            <a:r>
              <a:rPr lang="es-ES" sz="1200" dirty="0" err="1"/>
              <a:t>it</a:t>
            </a:r>
            <a:r>
              <a:rPr lang="es-ES" sz="1200" dirty="0"/>
              <a:t> in </a:t>
            </a:r>
            <a:r>
              <a:rPr lang="es-ES" sz="1200" dirty="0" err="1"/>
              <a:t>Breast</a:t>
            </a:r>
            <a:r>
              <a:rPr lang="es-ES" sz="1200" dirty="0"/>
              <a:t> </a:t>
            </a:r>
            <a:r>
              <a:rPr lang="es-ES" sz="1200" dirty="0" err="1"/>
              <a:t>Cancer</a:t>
            </a:r>
            <a:r>
              <a:rPr lang="es-ES" sz="1200" dirty="0"/>
              <a:t> </a:t>
            </a:r>
            <a:r>
              <a:rPr lang="es-ES" sz="1200" dirty="0" err="1"/>
              <a:t>package</a:t>
            </a:r>
            <a:r>
              <a:rPr lang="es-ES" sz="1200" dirty="0"/>
              <a:t> </a:t>
            </a:r>
            <a:r>
              <a:rPr lang="es-ES" sz="1200" dirty="0" err="1"/>
              <a:t>services</a:t>
            </a:r>
            <a:r>
              <a:rPr lang="es-ES" sz="1200" dirty="0"/>
              <a:t>.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10347520" y="3303617"/>
            <a:ext cx="163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/>
              <a:t>Implementation</a:t>
            </a:r>
            <a:r>
              <a:rPr lang="es-CL" sz="900" dirty="0"/>
              <a:t> </a:t>
            </a:r>
            <a:r>
              <a:rPr lang="es-CL" sz="900" dirty="0" err="1"/>
              <a:t>research</a:t>
            </a:r>
            <a:r>
              <a:rPr lang="es-CL" sz="900" dirty="0"/>
              <a:t> in </a:t>
            </a:r>
            <a:r>
              <a:rPr lang="es-CL" sz="900" dirty="0" err="1"/>
              <a:t>this</a:t>
            </a:r>
            <a:r>
              <a:rPr lang="es-CL" sz="900" dirty="0"/>
              <a:t> </a:t>
            </a:r>
            <a:r>
              <a:rPr lang="es-CL" sz="900" dirty="0" err="1"/>
              <a:t>matter</a:t>
            </a:r>
            <a:r>
              <a:rPr lang="es-CL" sz="900" dirty="0"/>
              <a:t> </a:t>
            </a:r>
            <a:r>
              <a:rPr lang="es-CL" sz="900" dirty="0" err="1"/>
              <a:t>is</a:t>
            </a:r>
            <a:r>
              <a:rPr lang="es-CL" sz="900" dirty="0"/>
              <a:t> </a:t>
            </a:r>
            <a:r>
              <a:rPr lang="es-CL" sz="900" dirty="0" err="1"/>
              <a:t>necessary</a:t>
            </a:r>
            <a:r>
              <a:rPr lang="es-CL" sz="900" dirty="0"/>
              <a:t> to </a:t>
            </a:r>
            <a:r>
              <a:rPr lang="es-CL" sz="900" dirty="0" err="1"/>
              <a:t>support</a:t>
            </a:r>
            <a:r>
              <a:rPr lang="es-CL" sz="900" dirty="0"/>
              <a:t> </a:t>
            </a:r>
            <a:r>
              <a:rPr lang="es-CL" sz="900" dirty="0" err="1"/>
              <a:t>the</a:t>
            </a:r>
            <a:r>
              <a:rPr lang="es-CL" sz="900" dirty="0"/>
              <a:t> </a:t>
            </a:r>
            <a:r>
              <a:rPr lang="es-CL" sz="900" dirty="0" err="1"/>
              <a:t>creation</a:t>
            </a:r>
            <a:r>
              <a:rPr lang="es-CL" sz="900" dirty="0"/>
              <a:t> of </a:t>
            </a:r>
            <a:r>
              <a:rPr lang="es-CL" sz="900" dirty="0" err="1"/>
              <a:t>policies</a:t>
            </a:r>
            <a:r>
              <a:rPr lang="es-CL" sz="900" dirty="0"/>
              <a:t> </a:t>
            </a:r>
            <a:r>
              <a:rPr lang="es-CL" sz="900" dirty="0" err="1"/>
              <a:t>that</a:t>
            </a:r>
            <a:r>
              <a:rPr lang="es-CL" sz="900" dirty="0"/>
              <a:t> </a:t>
            </a:r>
            <a:r>
              <a:rPr lang="es-CL" sz="900" dirty="0" err="1"/>
              <a:t>integrates</a:t>
            </a:r>
            <a:r>
              <a:rPr lang="es-CL" sz="900" dirty="0"/>
              <a:t> CT </a:t>
            </a:r>
            <a:r>
              <a:rPr lang="es-CL" sz="900" dirty="0" err="1"/>
              <a:t>with</a:t>
            </a:r>
            <a:r>
              <a:rPr lang="es-CL" sz="900" dirty="0"/>
              <a:t> </a:t>
            </a:r>
            <a:r>
              <a:rPr lang="es-CL" sz="900" dirty="0" err="1"/>
              <a:t>the</a:t>
            </a:r>
            <a:r>
              <a:rPr lang="es-CL" sz="900" dirty="0"/>
              <a:t> </a:t>
            </a:r>
            <a:r>
              <a:rPr lang="es-CL" sz="900" dirty="0" err="1"/>
              <a:t>current</a:t>
            </a:r>
            <a:r>
              <a:rPr lang="es-CL" sz="900" dirty="0"/>
              <a:t> </a:t>
            </a:r>
            <a:r>
              <a:rPr lang="es-CL" sz="900" dirty="0" err="1"/>
              <a:t>healthcare</a:t>
            </a:r>
            <a:r>
              <a:rPr lang="es-CL" sz="900" dirty="0"/>
              <a:t> </a:t>
            </a:r>
            <a:r>
              <a:rPr lang="es-CL" sz="900" dirty="0" err="1"/>
              <a:t>services</a:t>
            </a:r>
            <a:r>
              <a:rPr lang="es-CL" sz="900" dirty="0"/>
              <a:t>; </a:t>
            </a:r>
            <a:r>
              <a:rPr lang="es-CL" sz="900" dirty="0" err="1"/>
              <a:t>also</a:t>
            </a:r>
            <a:r>
              <a:rPr lang="es-CL" sz="900" dirty="0"/>
              <a:t> </a:t>
            </a:r>
            <a:r>
              <a:rPr lang="es-CL" sz="900" dirty="0" err="1"/>
              <a:t>is</a:t>
            </a:r>
            <a:r>
              <a:rPr lang="es-CL" sz="900" dirty="0"/>
              <a:t> </a:t>
            </a:r>
            <a:r>
              <a:rPr lang="es-CL" sz="900" dirty="0" err="1"/>
              <a:t>necessary</a:t>
            </a:r>
            <a:r>
              <a:rPr lang="es-CL" sz="900" dirty="0"/>
              <a:t> to </a:t>
            </a:r>
            <a:r>
              <a:rPr lang="es-CL" sz="900" dirty="0" err="1"/>
              <a:t>study</a:t>
            </a:r>
            <a:r>
              <a:rPr lang="es-CL" sz="900" dirty="0"/>
              <a:t> and </a:t>
            </a:r>
            <a:r>
              <a:rPr lang="es-CL" sz="900" dirty="0" err="1"/>
              <a:t>analize</a:t>
            </a:r>
            <a:r>
              <a:rPr lang="es-CL" sz="900" dirty="0"/>
              <a:t> </a:t>
            </a:r>
            <a:r>
              <a:rPr lang="es-CL" sz="900" dirty="0" err="1"/>
              <a:t>how</a:t>
            </a:r>
            <a:r>
              <a:rPr lang="es-CL" sz="900" dirty="0"/>
              <a:t> </a:t>
            </a:r>
            <a:r>
              <a:rPr lang="es-CL" sz="900" dirty="0" err="1"/>
              <a:t>they</a:t>
            </a:r>
            <a:r>
              <a:rPr lang="es-CL" sz="900" dirty="0"/>
              <a:t> can be </a:t>
            </a:r>
            <a:r>
              <a:rPr lang="es-CL" sz="900" dirty="0" err="1"/>
              <a:t>inserted</a:t>
            </a:r>
            <a:r>
              <a:rPr lang="es-CL" sz="900" dirty="0"/>
              <a:t> </a:t>
            </a:r>
            <a:endParaRPr lang="en-US" sz="9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6294277" y="3034555"/>
            <a:ext cx="162928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/>
              <a:t>People</a:t>
            </a:r>
            <a:r>
              <a:rPr lang="es-CL" sz="900" dirty="0"/>
              <a:t> are </a:t>
            </a:r>
            <a:r>
              <a:rPr lang="es-CL" sz="900" dirty="0" err="1"/>
              <a:t>requesting</a:t>
            </a:r>
            <a:r>
              <a:rPr lang="es-CL" sz="900" dirty="0"/>
              <a:t> CT in general.  </a:t>
            </a:r>
            <a:r>
              <a:rPr lang="es-CL" sz="900" dirty="0" err="1"/>
              <a:t>There</a:t>
            </a:r>
            <a:r>
              <a:rPr lang="es-CL" sz="900" dirty="0"/>
              <a:t> are </a:t>
            </a:r>
            <a:r>
              <a:rPr lang="es-CL" sz="900" dirty="0" err="1"/>
              <a:t>some</a:t>
            </a:r>
            <a:r>
              <a:rPr lang="es-CL" sz="900" dirty="0"/>
              <a:t> sociocultural </a:t>
            </a:r>
            <a:r>
              <a:rPr lang="es-CL" sz="900" dirty="0" err="1"/>
              <a:t>factors</a:t>
            </a:r>
            <a:r>
              <a:rPr lang="es-CL" sz="900" dirty="0"/>
              <a:t> </a:t>
            </a:r>
            <a:r>
              <a:rPr lang="es-CL" sz="900" dirty="0" err="1"/>
              <a:t>influenced</a:t>
            </a:r>
            <a:r>
              <a:rPr lang="es-CL" sz="900" dirty="0"/>
              <a:t> </a:t>
            </a:r>
            <a:r>
              <a:rPr lang="es-CL" sz="900" dirty="0" err="1"/>
              <a:t>this</a:t>
            </a:r>
            <a:r>
              <a:rPr lang="es-CL" sz="900" dirty="0"/>
              <a:t>. </a:t>
            </a:r>
            <a:r>
              <a:rPr lang="es-CL" sz="900" dirty="0" err="1"/>
              <a:t>Is</a:t>
            </a:r>
            <a:r>
              <a:rPr lang="es-CL" sz="900" dirty="0"/>
              <a:t> </a:t>
            </a:r>
            <a:r>
              <a:rPr lang="es-CL" sz="900" dirty="0" err="1"/>
              <a:t>important</a:t>
            </a:r>
            <a:r>
              <a:rPr lang="es-CL" sz="900" dirty="0"/>
              <a:t> to </a:t>
            </a:r>
            <a:r>
              <a:rPr lang="es-CL" sz="900" dirty="0" err="1"/>
              <a:t>generate</a:t>
            </a:r>
            <a:r>
              <a:rPr lang="es-CL" sz="900" dirty="0"/>
              <a:t> more </a:t>
            </a:r>
            <a:r>
              <a:rPr lang="es-CL" sz="900" dirty="0" err="1"/>
              <a:t>evidence</a:t>
            </a:r>
            <a:r>
              <a:rPr lang="es-CL" sz="900" dirty="0"/>
              <a:t> </a:t>
            </a:r>
            <a:r>
              <a:rPr lang="es-CL" sz="900" dirty="0" err="1"/>
              <a:t>about</a:t>
            </a:r>
            <a:r>
              <a:rPr lang="es-CL" sz="900" dirty="0"/>
              <a:t> </a:t>
            </a:r>
            <a:r>
              <a:rPr lang="es-CL" sz="900" dirty="0" err="1"/>
              <a:t>what</a:t>
            </a:r>
            <a:r>
              <a:rPr lang="es-CL" sz="900" dirty="0"/>
              <a:t> and </a:t>
            </a:r>
            <a:r>
              <a:rPr lang="es-CL" sz="900" dirty="0" err="1"/>
              <a:t>why</a:t>
            </a:r>
            <a:r>
              <a:rPr lang="es-CL" sz="900" dirty="0"/>
              <a:t> </a:t>
            </a:r>
            <a:r>
              <a:rPr lang="es-CL" sz="900" dirty="0" err="1"/>
              <a:t>people</a:t>
            </a:r>
            <a:r>
              <a:rPr lang="es-CL" sz="900" dirty="0"/>
              <a:t> are </a:t>
            </a:r>
            <a:r>
              <a:rPr lang="es-CL" sz="900" dirty="0" err="1"/>
              <a:t>seeking</a:t>
            </a:r>
            <a:r>
              <a:rPr lang="es-CL" sz="900" dirty="0"/>
              <a:t> </a:t>
            </a:r>
            <a:r>
              <a:rPr lang="es-CL" sz="900" dirty="0" err="1"/>
              <a:t>this</a:t>
            </a:r>
            <a:r>
              <a:rPr lang="es-CL" sz="900" dirty="0"/>
              <a:t> </a:t>
            </a:r>
            <a:r>
              <a:rPr lang="es-CL" sz="900" dirty="0" err="1"/>
              <a:t>type</a:t>
            </a:r>
            <a:r>
              <a:rPr lang="es-CL" sz="900" dirty="0"/>
              <a:t> of </a:t>
            </a:r>
            <a:r>
              <a:rPr lang="es-CL" sz="900" dirty="0" err="1"/>
              <a:t>healthcare</a:t>
            </a:r>
            <a:endParaRPr lang="en-US" sz="900" dirty="0"/>
          </a:p>
        </p:txBody>
      </p:sp>
      <p:sp>
        <p:nvSpPr>
          <p:cNvPr id="58" name="CuadroTexto 57"/>
          <p:cNvSpPr txBox="1"/>
          <p:nvPr/>
        </p:nvSpPr>
        <p:spPr>
          <a:xfrm>
            <a:off x="8184420" y="3050742"/>
            <a:ext cx="17542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900" dirty="0"/>
              <a:t>Some economic reasons are probably at the base.  Nevertheless, we need more research to affirm this. </a:t>
            </a:r>
            <a:r>
              <a:rPr lang="es-CL" sz="900" dirty="0"/>
              <a:t>CT are </a:t>
            </a:r>
            <a:r>
              <a:rPr lang="es-CL" sz="900" dirty="0" err="1"/>
              <a:t>not</a:t>
            </a:r>
            <a:r>
              <a:rPr lang="es-CL" sz="900" dirty="0"/>
              <a:t> </a:t>
            </a:r>
            <a:r>
              <a:rPr lang="es-CL" sz="900" dirty="0" err="1"/>
              <a:t>included</a:t>
            </a:r>
            <a:r>
              <a:rPr lang="es-CL" sz="900" dirty="0"/>
              <a:t> in GES, so </a:t>
            </a:r>
            <a:r>
              <a:rPr lang="es-CL" sz="900" dirty="0" err="1"/>
              <a:t>they</a:t>
            </a:r>
            <a:r>
              <a:rPr lang="es-CL" sz="900" dirty="0"/>
              <a:t> </a:t>
            </a:r>
            <a:r>
              <a:rPr lang="es-CL" sz="900" dirty="0" err="1"/>
              <a:t>don’t</a:t>
            </a:r>
            <a:r>
              <a:rPr lang="es-CL" sz="900" dirty="0"/>
              <a:t> </a:t>
            </a:r>
            <a:r>
              <a:rPr lang="es-CL" sz="900" dirty="0" err="1"/>
              <a:t>received</a:t>
            </a:r>
            <a:r>
              <a:rPr lang="es-CL" sz="900" dirty="0"/>
              <a:t> </a:t>
            </a:r>
            <a:r>
              <a:rPr lang="es-CL" sz="900" dirty="0" err="1"/>
              <a:t>fundings</a:t>
            </a:r>
            <a:r>
              <a:rPr lang="es-CL" sz="900" dirty="0"/>
              <a:t> </a:t>
            </a:r>
            <a:r>
              <a:rPr lang="es-CL" sz="900" dirty="0" err="1"/>
              <a:t>that</a:t>
            </a:r>
            <a:r>
              <a:rPr lang="es-CL" sz="900" dirty="0"/>
              <a:t> </a:t>
            </a:r>
            <a:r>
              <a:rPr lang="es-CL" sz="900" dirty="0" err="1"/>
              <a:t>allow</a:t>
            </a:r>
            <a:r>
              <a:rPr lang="es-CL" sz="900" dirty="0"/>
              <a:t> </a:t>
            </a:r>
            <a:r>
              <a:rPr lang="es-CL" sz="900" dirty="0" err="1"/>
              <a:t>people</a:t>
            </a:r>
            <a:r>
              <a:rPr lang="es-CL" sz="900" dirty="0"/>
              <a:t> </a:t>
            </a:r>
            <a:r>
              <a:rPr lang="es-CL" sz="900" dirty="0" err="1"/>
              <a:t>an</a:t>
            </a:r>
            <a:r>
              <a:rPr lang="es-CL" sz="900" dirty="0"/>
              <a:t> </a:t>
            </a:r>
            <a:r>
              <a:rPr lang="es-CL" sz="900" dirty="0" err="1"/>
              <a:t>equal</a:t>
            </a:r>
            <a:r>
              <a:rPr lang="es-CL" sz="900" dirty="0"/>
              <a:t> </a:t>
            </a:r>
            <a:r>
              <a:rPr lang="es-CL" sz="900" dirty="0" err="1"/>
              <a:t>access</a:t>
            </a:r>
            <a:r>
              <a:rPr lang="es-CL" sz="900" dirty="0"/>
              <a:t> to </a:t>
            </a:r>
            <a:r>
              <a:rPr lang="es-CL" sz="900" dirty="0" err="1"/>
              <a:t>them</a:t>
            </a:r>
            <a:r>
              <a:rPr lang="es-CL" sz="900" dirty="0"/>
              <a:t>. </a:t>
            </a:r>
            <a:r>
              <a:rPr lang="es-CL" sz="900" dirty="0" err="1"/>
              <a:t>On</a:t>
            </a:r>
            <a:r>
              <a:rPr lang="es-CL" sz="900" dirty="0"/>
              <a:t> </a:t>
            </a:r>
            <a:r>
              <a:rPr lang="es-CL" sz="900" dirty="0" err="1"/>
              <a:t>the</a:t>
            </a:r>
            <a:r>
              <a:rPr lang="es-CL" sz="900" dirty="0"/>
              <a:t> </a:t>
            </a:r>
            <a:r>
              <a:rPr lang="es-CL" sz="900" dirty="0" err="1"/>
              <a:t>other</a:t>
            </a:r>
            <a:r>
              <a:rPr lang="es-CL" sz="900" dirty="0"/>
              <a:t> </a:t>
            </a:r>
            <a:r>
              <a:rPr lang="es-CL" sz="900" dirty="0" err="1"/>
              <a:t>hand</a:t>
            </a:r>
            <a:r>
              <a:rPr lang="es-CL" sz="900" dirty="0"/>
              <a:t>, </a:t>
            </a:r>
            <a:r>
              <a:rPr lang="es-CL" sz="900" dirty="0" err="1"/>
              <a:t>educational</a:t>
            </a:r>
            <a:r>
              <a:rPr lang="es-CL" sz="900" dirty="0"/>
              <a:t> </a:t>
            </a:r>
            <a:r>
              <a:rPr lang="es-CL" sz="900" dirty="0" err="1"/>
              <a:t>level</a:t>
            </a:r>
            <a:r>
              <a:rPr lang="es-CL" sz="900" dirty="0"/>
              <a:t> </a:t>
            </a:r>
            <a:r>
              <a:rPr lang="es-CL" sz="900" dirty="0" err="1"/>
              <a:t>also</a:t>
            </a:r>
            <a:r>
              <a:rPr lang="es-CL" sz="900" dirty="0"/>
              <a:t> </a:t>
            </a:r>
            <a:r>
              <a:rPr lang="es-CL" sz="900" dirty="0" err="1"/>
              <a:t>influences</a:t>
            </a:r>
            <a:r>
              <a:rPr lang="es-CL" sz="900" dirty="0"/>
              <a:t> </a:t>
            </a:r>
            <a:r>
              <a:rPr lang="es-CL" sz="900" dirty="0" err="1"/>
              <a:t>the</a:t>
            </a:r>
            <a:r>
              <a:rPr lang="es-CL" sz="900" dirty="0"/>
              <a:t> </a:t>
            </a:r>
            <a:r>
              <a:rPr lang="es-CL" sz="900" dirty="0" err="1"/>
              <a:t>type</a:t>
            </a:r>
            <a:r>
              <a:rPr lang="es-CL" sz="900" dirty="0"/>
              <a:t> of CT </a:t>
            </a:r>
            <a:r>
              <a:rPr lang="es-CL" sz="900" dirty="0" err="1"/>
              <a:t>that</a:t>
            </a:r>
            <a:r>
              <a:rPr lang="es-CL" sz="900" dirty="0"/>
              <a:t> </a:t>
            </a:r>
            <a:r>
              <a:rPr lang="es-CL" sz="900" dirty="0" err="1"/>
              <a:t>it</a:t>
            </a:r>
            <a:r>
              <a:rPr lang="es-CL" sz="900" dirty="0"/>
              <a:t> </a:t>
            </a:r>
            <a:r>
              <a:rPr lang="es-CL" sz="900" dirty="0" err="1"/>
              <a:t>is</a:t>
            </a:r>
            <a:r>
              <a:rPr lang="es-CL" sz="900" dirty="0"/>
              <a:t> </a:t>
            </a:r>
            <a:r>
              <a:rPr lang="es-CL" sz="900" dirty="0" err="1"/>
              <a:t>requested</a:t>
            </a:r>
            <a:r>
              <a:rPr lang="es-CL" sz="900" dirty="0"/>
              <a:t>.</a:t>
            </a:r>
            <a:endParaRPr lang="en-US" sz="900" dirty="0"/>
          </a:p>
        </p:txBody>
      </p:sp>
      <p:grpSp>
        <p:nvGrpSpPr>
          <p:cNvPr id="77" name="Grupo 76"/>
          <p:cNvGrpSpPr/>
          <p:nvPr/>
        </p:nvGrpSpPr>
        <p:grpSpPr>
          <a:xfrm>
            <a:off x="2486897" y="948579"/>
            <a:ext cx="3618510" cy="1573780"/>
            <a:chOff x="1247372" y="2073843"/>
            <a:chExt cx="2174437" cy="941479"/>
          </a:xfrm>
        </p:grpSpPr>
        <p:grpSp>
          <p:nvGrpSpPr>
            <p:cNvPr id="62" name="Google Shape;7967;p74"/>
            <p:cNvGrpSpPr/>
            <p:nvPr/>
          </p:nvGrpSpPr>
          <p:grpSpPr>
            <a:xfrm>
              <a:off x="2677106" y="2073843"/>
              <a:ext cx="744703" cy="941479"/>
              <a:chOff x="2332275" y="1617275"/>
              <a:chExt cx="1090775" cy="1327200"/>
            </a:xfrm>
          </p:grpSpPr>
          <p:sp>
            <p:nvSpPr>
              <p:cNvPr id="71" name="Google Shape;7968;p74"/>
              <p:cNvSpPr/>
              <p:nvPr/>
            </p:nvSpPr>
            <p:spPr>
              <a:xfrm>
                <a:off x="2507425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667E9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969;p74"/>
              <p:cNvSpPr/>
              <p:nvPr/>
            </p:nvSpPr>
            <p:spPr>
              <a:xfrm>
                <a:off x="2332275" y="1617275"/>
                <a:ext cx="1090775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1" h="50958" extrusionOk="0">
                    <a:moveTo>
                      <a:pt x="21816" y="0"/>
                    </a:moveTo>
                    <a:cubicBezTo>
                      <a:pt x="9786" y="0"/>
                      <a:pt x="1" y="9788"/>
                      <a:pt x="1" y="21814"/>
                    </a:cubicBezTo>
                    <a:cubicBezTo>
                      <a:pt x="12" y="22289"/>
                      <a:pt x="402" y="22672"/>
                      <a:pt x="880" y="22672"/>
                    </a:cubicBezTo>
                    <a:cubicBezTo>
                      <a:pt x="1355" y="22672"/>
                      <a:pt x="1745" y="22289"/>
                      <a:pt x="1756" y="21814"/>
                    </a:cubicBezTo>
                    <a:cubicBezTo>
                      <a:pt x="1756" y="10757"/>
                      <a:pt x="10754" y="1755"/>
                      <a:pt x="21812" y="1755"/>
                    </a:cubicBezTo>
                    <a:cubicBezTo>
                      <a:pt x="32869" y="1755"/>
                      <a:pt x="41871" y="10753"/>
                      <a:pt x="41871" y="21814"/>
                    </a:cubicBezTo>
                    <a:cubicBezTo>
                      <a:pt x="41871" y="32872"/>
                      <a:pt x="32873" y="41870"/>
                      <a:pt x="21816" y="41870"/>
                    </a:cubicBezTo>
                    <a:cubicBezTo>
                      <a:pt x="21329" y="41870"/>
                      <a:pt x="20936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7" y="43147"/>
                      <a:pt x="43630" y="33547"/>
                      <a:pt x="43627" y="21814"/>
                    </a:cubicBezTo>
                    <a:cubicBezTo>
                      <a:pt x="43627" y="9785"/>
                      <a:pt x="33842" y="0"/>
                      <a:pt x="21816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970;p74"/>
              <p:cNvSpPr/>
              <p:nvPr/>
            </p:nvSpPr>
            <p:spPr>
              <a:xfrm>
                <a:off x="2727925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7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8" y="6675"/>
                    </a:lnTo>
                    <a:cubicBezTo>
                      <a:pt x="5561" y="6846"/>
                      <a:pt x="5785" y="6931"/>
                      <a:pt x="6010" y="6931"/>
                    </a:cubicBezTo>
                    <a:cubicBezTo>
                      <a:pt x="6234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3" name="Google Shape;7971;p74"/>
            <p:cNvGrpSpPr/>
            <p:nvPr/>
          </p:nvGrpSpPr>
          <p:grpSpPr>
            <a:xfrm>
              <a:off x="1962273" y="2073843"/>
              <a:ext cx="744617" cy="941479"/>
              <a:chOff x="1285250" y="1617275"/>
              <a:chExt cx="1090650" cy="1327200"/>
            </a:xfrm>
          </p:grpSpPr>
          <p:sp>
            <p:nvSpPr>
              <p:cNvPr id="68" name="Google Shape;7972;p74"/>
              <p:cNvSpPr/>
              <p:nvPr/>
            </p:nvSpPr>
            <p:spPr>
              <a:xfrm>
                <a:off x="1460300" y="1792400"/>
                <a:ext cx="7404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9" h="29615" extrusionOk="0">
                    <a:moveTo>
                      <a:pt x="14809" y="1"/>
                    </a:moveTo>
                    <a:cubicBezTo>
                      <a:pt x="6631" y="1"/>
                      <a:pt x="0" y="6631"/>
                      <a:pt x="0" y="14809"/>
                    </a:cubicBezTo>
                    <a:cubicBezTo>
                      <a:pt x="0" y="22988"/>
                      <a:pt x="6631" y="29615"/>
                      <a:pt x="14809" y="29615"/>
                    </a:cubicBezTo>
                    <a:cubicBezTo>
                      <a:pt x="22987" y="29615"/>
                      <a:pt x="29618" y="22988"/>
                      <a:pt x="29618" y="14809"/>
                    </a:cubicBezTo>
                    <a:cubicBezTo>
                      <a:pt x="29618" y="6631"/>
                      <a:pt x="22987" y="1"/>
                      <a:pt x="14809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445D7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7973;p74"/>
              <p:cNvSpPr/>
              <p:nvPr/>
            </p:nvSpPr>
            <p:spPr>
              <a:xfrm>
                <a:off x="1285250" y="1617275"/>
                <a:ext cx="10906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26" h="50958" extrusionOk="0">
                    <a:moveTo>
                      <a:pt x="21811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8" y="22289"/>
                      <a:pt x="401" y="22672"/>
                      <a:pt x="876" y="22672"/>
                    </a:cubicBezTo>
                    <a:cubicBezTo>
                      <a:pt x="1355" y="22672"/>
                      <a:pt x="1744" y="22289"/>
                      <a:pt x="1755" y="21814"/>
                    </a:cubicBezTo>
                    <a:cubicBezTo>
                      <a:pt x="1755" y="10757"/>
                      <a:pt x="10754" y="1755"/>
                      <a:pt x="21811" y="1755"/>
                    </a:cubicBezTo>
                    <a:cubicBezTo>
                      <a:pt x="32869" y="1755"/>
                      <a:pt x="41867" y="10753"/>
                      <a:pt x="41867" y="21814"/>
                    </a:cubicBezTo>
                    <a:cubicBezTo>
                      <a:pt x="41871" y="32872"/>
                      <a:pt x="32869" y="41870"/>
                      <a:pt x="21811" y="41870"/>
                    </a:cubicBezTo>
                    <a:cubicBezTo>
                      <a:pt x="21329" y="41870"/>
                      <a:pt x="20932" y="42263"/>
                      <a:pt x="20936" y="42750"/>
                    </a:cubicBezTo>
                    <a:lnTo>
                      <a:pt x="20936" y="50957"/>
                    </a:lnTo>
                    <a:lnTo>
                      <a:pt x="22691" y="50942"/>
                    </a:lnTo>
                    <a:lnTo>
                      <a:pt x="22691" y="43610"/>
                    </a:lnTo>
                    <a:cubicBezTo>
                      <a:pt x="34312" y="43147"/>
                      <a:pt x="43626" y="33547"/>
                      <a:pt x="43626" y="21814"/>
                    </a:cubicBezTo>
                    <a:cubicBezTo>
                      <a:pt x="43626" y="9785"/>
                      <a:pt x="33841" y="0"/>
                      <a:pt x="21811" y="0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974;p74"/>
              <p:cNvSpPr/>
              <p:nvPr/>
            </p:nvSpPr>
            <p:spPr>
              <a:xfrm>
                <a:off x="1680900" y="2771175"/>
                <a:ext cx="3008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4" h="6932" extrusionOk="0">
                    <a:moveTo>
                      <a:pt x="11086" y="1"/>
                    </a:moveTo>
                    <a:cubicBezTo>
                      <a:pt x="10860" y="1"/>
                      <a:pt x="10635" y="87"/>
                      <a:pt x="10464" y="260"/>
                    </a:cubicBezTo>
                    <a:lnTo>
                      <a:pt x="6865" y="3859"/>
                    </a:lnTo>
                    <a:lnTo>
                      <a:pt x="5978" y="4742"/>
                    </a:lnTo>
                    <a:lnTo>
                      <a:pt x="5110" y="3874"/>
                    </a:lnTo>
                    <a:lnTo>
                      <a:pt x="1495" y="260"/>
                    </a:lnTo>
                    <a:cubicBezTo>
                      <a:pt x="1341" y="153"/>
                      <a:pt x="1165" y="102"/>
                      <a:pt x="989" y="102"/>
                    </a:cubicBezTo>
                    <a:cubicBezTo>
                      <a:pt x="730" y="102"/>
                      <a:pt x="474" y="214"/>
                      <a:pt x="297" y="427"/>
                    </a:cubicBezTo>
                    <a:cubicBezTo>
                      <a:pt x="0" y="783"/>
                      <a:pt x="22" y="1306"/>
                      <a:pt x="349" y="1636"/>
                    </a:cubicBezTo>
                    <a:lnTo>
                      <a:pt x="5388" y="6675"/>
                    </a:lnTo>
                    <a:cubicBezTo>
                      <a:pt x="5559" y="6846"/>
                      <a:pt x="5783" y="6931"/>
                      <a:pt x="6008" y="6931"/>
                    </a:cubicBezTo>
                    <a:cubicBezTo>
                      <a:pt x="6233" y="6931"/>
                      <a:pt x="6458" y="6846"/>
                      <a:pt x="6631" y="6675"/>
                    </a:cubicBezTo>
                    <a:lnTo>
                      <a:pt x="11666" y="1636"/>
                    </a:lnTo>
                    <a:cubicBezTo>
                      <a:pt x="12015" y="1250"/>
                      <a:pt x="12034" y="668"/>
                      <a:pt x="11711" y="260"/>
                    </a:cubicBezTo>
                    <a:cubicBezTo>
                      <a:pt x="11538" y="87"/>
                      <a:pt x="11312" y="1"/>
                      <a:pt x="11086" y="1"/>
                    </a:cubicBezTo>
                    <a:close/>
                  </a:path>
                </a:pathLst>
              </a:custGeom>
              <a:solidFill>
                <a:srgbClr val="445D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7975;p74"/>
            <p:cNvGrpSpPr/>
            <p:nvPr/>
          </p:nvGrpSpPr>
          <p:grpSpPr>
            <a:xfrm>
              <a:off x="1247372" y="2073843"/>
              <a:ext cx="744685" cy="941479"/>
              <a:chOff x="238125" y="1617275"/>
              <a:chExt cx="1090750" cy="1327200"/>
            </a:xfrm>
          </p:grpSpPr>
          <p:sp>
            <p:nvSpPr>
              <p:cNvPr id="65" name="Google Shape;7976;p74"/>
              <p:cNvSpPr/>
              <p:nvPr/>
            </p:nvSpPr>
            <p:spPr>
              <a:xfrm>
                <a:off x="413250" y="1792400"/>
                <a:ext cx="740375" cy="740375"/>
              </a:xfrm>
              <a:custGeom>
                <a:avLst/>
                <a:gdLst/>
                <a:ahLst/>
                <a:cxnLst/>
                <a:rect l="l" t="t" r="r" b="b"/>
                <a:pathLst>
                  <a:path w="29615" h="29615" extrusionOk="0">
                    <a:moveTo>
                      <a:pt x="14810" y="1"/>
                    </a:moveTo>
                    <a:cubicBezTo>
                      <a:pt x="6631" y="1"/>
                      <a:pt x="1" y="6631"/>
                      <a:pt x="1" y="14809"/>
                    </a:cubicBezTo>
                    <a:cubicBezTo>
                      <a:pt x="1" y="22988"/>
                      <a:pt x="6631" y="29615"/>
                      <a:pt x="14810" y="29615"/>
                    </a:cubicBezTo>
                    <a:cubicBezTo>
                      <a:pt x="22988" y="29615"/>
                      <a:pt x="29615" y="22988"/>
                      <a:pt x="29615" y="14809"/>
                    </a:cubicBezTo>
                    <a:cubicBezTo>
                      <a:pt x="29615" y="6631"/>
                      <a:pt x="22988" y="1"/>
                      <a:pt x="14810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7977;p74"/>
              <p:cNvSpPr/>
              <p:nvPr/>
            </p:nvSpPr>
            <p:spPr>
              <a:xfrm>
                <a:off x="238125" y="1617275"/>
                <a:ext cx="1090750" cy="1273950"/>
              </a:xfrm>
              <a:custGeom>
                <a:avLst/>
                <a:gdLst/>
                <a:ahLst/>
                <a:cxnLst/>
                <a:rect l="l" t="t" r="r" b="b"/>
                <a:pathLst>
                  <a:path w="43630" h="50958" extrusionOk="0">
                    <a:moveTo>
                      <a:pt x="21815" y="0"/>
                    </a:moveTo>
                    <a:cubicBezTo>
                      <a:pt x="9785" y="0"/>
                      <a:pt x="0" y="9788"/>
                      <a:pt x="0" y="21814"/>
                    </a:cubicBezTo>
                    <a:cubicBezTo>
                      <a:pt x="11" y="22289"/>
                      <a:pt x="401" y="22672"/>
                      <a:pt x="879" y="22672"/>
                    </a:cubicBezTo>
                    <a:cubicBezTo>
                      <a:pt x="1354" y="22672"/>
                      <a:pt x="1744" y="22289"/>
                      <a:pt x="1755" y="21814"/>
                    </a:cubicBezTo>
                    <a:cubicBezTo>
                      <a:pt x="1755" y="10757"/>
                      <a:pt x="10753" y="1755"/>
                      <a:pt x="21811" y="1755"/>
                    </a:cubicBezTo>
                    <a:cubicBezTo>
                      <a:pt x="32869" y="1755"/>
                      <a:pt x="41870" y="10753"/>
                      <a:pt x="41870" y="21814"/>
                    </a:cubicBezTo>
                    <a:cubicBezTo>
                      <a:pt x="41870" y="32872"/>
                      <a:pt x="32872" y="41870"/>
                      <a:pt x="21815" y="41870"/>
                    </a:cubicBezTo>
                    <a:cubicBezTo>
                      <a:pt x="21329" y="41870"/>
                      <a:pt x="20935" y="42263"/>
                      <a:pt x="20935" y="42750"/>
                    </a:cubicBezTo>
                    <a:lnTo>
                      <a:pt x="20935" y="50957"/>
                    </a:lnTo>
                    <a:lnTo>
                      <a:pt x="22694" y="50942"/>
                    </a:lnTo>
                    <a:lnTo>
                      <a:pt x="22694" y="43610"/>
                    </a:lnTo>
                    <a:cubicBezTo>
                      <a:pt x="34316" y="43147"/>
                      <a:pt x="43629" y="33547"/>
                      <a:pt x="43626" y="21814"/>
                    </a:cubicBezTo>
                    <a:cubicBezTo>
                      <a:pt x="43626" y="9785"/>
                      <a:pt x="33841" y="0"/>
                      <a:pt x="2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7978;p74"/>
              <p:cNvSpPr/>
              <p:nvPr/>
            </p:nvSpPr>
            <p:spPr>
              <a:xfrm>
                <a:off x="633750" y="2771175"/>
                <a:ext cx="300950" cy="173300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6932" extrusionOk="0">
                    <a:moveTo>
                      <a:pt x="11088" y="1"/>
                    </a:moveTo>
                    <a:cubicBezTo>
                      <a:pt x="10863" y="1"/>
                      <a:pt x="10637" y="87"/>
                      <a:pt x="10465" y="260"/>
                    </a:cubicBezTo>
                    <a:lnTo>
                      <a:pt x="6869" y="3859"/>
                    </a:lnTo>
                    <a:lnTo>
                      <a:pt x="5982" y="4742"/>
                    </a:lnTo>
                    <a:lnTo>
                      <a:pt x="5110" y="3874"/>
                    </a:lnTo>
                    <a:lnTo>
                      <a:pt x="1496" y="260"/>
                    </a:lnTo>
                    <a:cubicBezTo>
                      <a:pt x="1342" y="153"/>
                      <a:pt x="1165" y="102"/>
                      <a:pt x="990" y="102"/>
                    </a:cubicBezTo>
                    <a:cubicBezTo>
                      <a:pt x="731" y="102"/>
                      <a:pt x="475" y="214"/>
                      <a:pt x="298" y="427"/>
                    </a:cubicBezTo>
                    <a:cubicBezTo>
                      <a:pt x="1" y="783"/>
                      <a:pt x="27" y="1306"/>
                      <a:pt x="353" y="1636"/>
                    </a:cubicBezTo>
                    <a:lnTo>
                      <a:pt x="5389" y="6675"/>
                    </a:lnTo>
                    <a:cubicBezTo>
                      <a:pt x="5561" y="6846"/>
                      <a:pt x="5786" y="6931"/>
                      <a:pt x="6010" y="6931"/>
                    </a:cubicBezTo>
                    <a:cubicBezTo>
                      <a:pt x="6235" y="6931"/>
                      <a:pt x="6459" y="6846"/>
                      <a:pt x="6632" y="6675"/>
                    </a:cubicBezTo>
                    <a:lnTo>
                      <a:pt x="11667" y="1636"/>
                    </a:lnTo>
                    <a:cubicBezTo>
                      <a:pt x="12019" y="1250"/>
                      <a:pt x="12038" y="668"/>
                      <a:pt x="11711" y="260"/>
                    </a:cubicBezTo>
                    <a:cubicBezTo>
                      <a:pt x="11539" y="87"/>
                      <a:pt x="11313" y="1"/>
                      <a:pt x="1108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86" name="Google Shape;144;p3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3747291" y="1169450"/>
            <a:ext cx="1039079" cy="909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192;p39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2447004" y="1131729"/>
            <a:ext cx="1215740" cy="991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193;p39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4858397" y="1112201"/>
            <a:ext cx="1351611" cy="103047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CuadroTexto 77"/>
          <p:cNvSpPr txBox="1"/>
          <p:nvPr/>
        </p:nvSpPr>
        <p:spPr>
          <a:xfrm>
            <a:off x="2388944" y="2512415"/>
            <a:ext cx="1433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2"/>
                </a:solidFill>
              </a:rPr>
              <a:t>29,3%</a:t>
            </a:r>
            <a:endParaRPr lang="en-US" sz="1050" b="1" dirty="0"/>
          </a:p>
        </p:txBody>
      </p:sp>
      <p:sp>
        <p:nvSpPr>
          <p:cNvPr id="79" name="CuadroTexto 78"/>
          <p:cNvSpPr txBox="1"/>
          <p:nvPr/>
        </p:nvSpPr>
        <p:spPr>
          <a:xfrm>
            <a:off x="2617856" y="1224333"/>
            <a:ext cx="98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b="1" dirty="0" err="1"/>
              <a:t>Low</a:t>
            </a:r>
            <a:r>
              <a:rPr lang="es-CL" b="1" dirty="0"/>
              <a:t> </a:t>
            </a:r>
            <a:r>
              <a:rPr lang="es-CL" b="1" dirty="0" err="1"/>
              <a:t>level</a:t>
            </a:r>
            <a:endParaRPr lang="es-CL" b="1" dirty="0"/>
          </a:p>
        </p:txBody>
      </p:sp>
      <p:sp>
        <p:nvSpPr>
          <p:cNvPr id="80" name="CuadroTexto 79"/>
          <p:cNvSpPr txBox="1"/>
          <p:nvPr/>
        </p:nvSpPr>
        <p:spPr>
          <a:xfrm>
            <a:off x="3841677" y="1246787"/>
            <a:ext cx="9109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Medium </a:t>
            </a:r>
            <a:r>
              <a:rPr lang="es-CL" sz="1600" b="1" dirty="0" err="1"/>
              <a:t>level</a:t>
            </a:r>
            <a:endParaRPr lang="en-US" sz="1600" b="1" dirty="0"/>
          </a:p>
        </p:txBody>
      </p:sp>
      <p:sp>
        <p:nvSpPr>
          <p:cNvPr id="81" name="CuadroTexto 80"/>
          <p:cNvSpPr txBox="1"/>
          <p:nvPr/>
        </p:nvSpPr>
        <p:spPr>
          <a:xfrm>
            <a:off x="4984094" y="1224333"/>
            <a:ext cx="1003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600" b="1" dirty="0"/>
              <a:t>High </a:t>
            </a:r>
            <a:r>
              <a:rPr lang="es-CL" sz="1600" b="1" dirty="0" err="1"/>
              <a:t>level</a:t>
            </a:r>
            <a:endParaRPr lang="en-US" sz="1600" b="1" dirty="0"/>
          </a:p>
        </p:txBody>
      </p:sp>
      <p:sp>
        <p:nvSpPr>
          <p:cNvPr id="82" name="CuadroTexto 81"/>
          <p:cNvSpPr txBox="1"/>
          <p:nvPr/>
        </p:nvSpPr>
        <p:spPr>
          <a:xfrm>
            <a:off x="3708919" y="2499568"/>
            <a:ext cx="1327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2"/>
                </a:solidFill>
              </a:rPr>
              <a:t>46,3</a:t>
            </a:r>
            <a:r>
              <a:rPr lang="es-CL" b="1" dirty="0">
                <a:solidFill>
                  <a:schemeClr val="tx2"/>
                </a:solidFill>
              </a:rPr>
              <a:t>%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83" name="CuadroTexto 82"/>
          <p:cNvSpPr txBox="1"/>
          <p:nvPr/>
        </p:nvSpPr>
        <p:spPr>
          <a:xfrm>
            <a:off x="4852788" y="2484241"/>
            <a:ext cx="1317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>
                <a:solidFill>
                  <a:schemeClr val="tx2"/>
                </a:solidFill>
              </a:rPr>
              <a:t>24,4%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793943" y="1764689"/>
            <a:ext cx="87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/>
              <a:t>(&lt;8 </a:t>
            </a:r>
            <a:r>
              <a:rPr lang="es-CL" sz="900" b="1" dirty="0" err="1"/>
              <a:t>years</a:t>
            </a:r>
            <a:r>
              <a:rPr lang="es-CL" sz="900" b="1" dirty="0"/>
              <a:t>)</a:t>
            </a:r>
            <a:endParaRPr lang="en-US" sz="900" b="1" dirty="0"/>
          </a:p>
          <a:p>
            <a:endParaRPr lang="en-US" sz="1200" dirty="0"/>
          </a:p>
        </p:txBody>
      </p:sp>
      <p:sp>
        <p:nvSpPr>
          <p:cNvPr id="55" name="CuadroTexto 54"/>
          <p:cNvSpPr txBox="1"/>
          <p:nvPr/>
        </p:nvSpPr>
        <p:spPr>
          <a:xfrm>
            <a:off x="3930850" y="1752118"/>
            <a:ext cx="87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dirty="0"/>
              <a:t>(8-12 </a:t>
            </a:r>
            <a:r>
              <a:rPr lang="es-CL" sz="900" b="1" dirty="0" err="1"/>
              <a:t>years</a:t>
            </a:r>
            <a:r>
              <a:rPr lang="es-CL" sz="900" b="1" dirty="0"/>
              <a:t>)</a:t>
            </a:r>
            <a:endParaRPr lang="en-US" sz="900" b="1" dirty="0"/>
          </a:p>
          <a:p>
            <a:endParaRPr lang="en-US" sz="1200" dirty="0"/>
          </a:p>
        </p:txBody>
      </p:sp>
      <p:sp>
        <p:nvSpPr>
          <p:cNvPr id="59" name="CuadroTexto 58"/>
          <p:cNvSpPr txBox="1"/>
          <p:nvPr/>
        </p:nvSpPr>
        <p:spPr>
          <a:xfrm>
            <a:off x="5134506" y="1700301"/>
            <a:ext cx="8711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900" b="1" dirty="0"/>
              <a:t>(13+ </a:t>
            </a:r>
            <a:r>
              <a:rPr lang="es-CL" sz="900" b="1" dirty="0" err="1"/>
              <a:t>years</a:t>
            </a:r>
            <a:r>
              <a:rPr lang="es-CL" sz="900" b="1" dirty="0"/>
              <a:t>)</a:t>
            </a:r>
            <a:endParaRPr lang="en-US" sz="900" b="1" dirty="0"/>
          </a:p>
          <a:p>
            <a:endParaRPr lang="en-US" sz="1200" dirty="0"/>
          </a:p>
        </p:txBody>
      </p:sp>
      <p:sp>
        <p:nvSpPr>
          <p:cNvPr id="148" name="CuadroTexto 147"/>
          <p:cNvSpPr txBox="1"/>
          <p:nvPr/>
        </p:nvSpPr>
        <p:spPr>
          <a:xfrm>
            <a:off x="1218430" y="5023771"/>
            <a:ext cx="556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25%</a:t>
            </a:r>
            <a:endParaRPr lang="en-US" sz="700" b="1" dirty="0"/>
          </a:p>
        </p:txBody>
      </p:sp>
      <p:grpSp>
        <p:nvGrpSpPr>
          <p:cNvPr id="8" name="Grupo 7"/>
          <p:cNvGrpSpPr/>
          <p:nvPr/>
        </p:nvGrpSpPr>
        <p:grpSpPr>
          <a:xfrm>
            <a:off x="557994" y="4794329"/>
            <a:ext cx="1788794" cy="1812880"/>
            <a:chOff x="557994" y="4794329"/>
            <a:chExt cx="1788794" cy="1812880"/>
          </a:xfrm>
        </p:grpSpPr>
        <p:sp>
          <p:nvSpPr>
            <p:cNvPr id="6" name="Elipse 5"/>
            <p:cNvSpPr/>
            <p:nvPr/>
          </p:nvSpPr>
          <p:spPr>
            <a:xfrm>
              <a:off x="557994" y="5050971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Elipse 86"/>
            <p:cNvSpPr/>
            <p:nvPr/>
          </p:nvSpPr>
          <p:spPr>
            <a:xfrm>
              <a:off x="567767" y="5636768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Elipse 87"/>
            <p:cNvSpPr/>
            <p:nvPr/>
          </p:nvSpPr>
          <p:spPr>
            <a:xfrm>
              <a:off x="1106129" y="5906709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Elipse 88"/>
            <p:cNvSpPr/>
            <p:nvPr/>
          </p:nvSpPr>
          <p:spPr>
            <a:xfrm>
              <a:off x="1106129" y="4794329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Elipse 89"/>
            <p:cNvSpPr/>
            <p:nvPr/>
          </p:nvSpPr>
          <p:spPr>
            <a:xfrm>
              <a:off x="1638981" y="5046740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1" name="Elipse 90"/>
            <p:cNvSpPr/>
            <p:nvPr/>
          </p:nvSpPr>
          <p:spPr>
            <a:xfrm>
              <a:off x="1651194" y="5637043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2" name="Grupo 91"/>
          <p:cNvGrpSpPr/>
          <p:nvPr/>
        </p:nvGrpSpPr>
        <p:grpSpPr>
          <a:xfrm>
            <a:off x="3278493" y="4787725"/>
            <a:ext cx="1788794" cy="1812880"/>
            <a:chOff x="557994" y="4794329"/>
            <a:chExt cx="1788794" cy="1812880"/>
          </a:xfrm>
        </p:grpSpPr>
        <p:sp>
          <p:nvSpPr>
            <p:cNvPr id="93" name="Elipse 92"/>
            <p:cNvSpPr/>
            <p:nvPr/>
          </p:nvSpPr>
          <p:spPr>
            <a:xfrm>
              <a:off x="557994" y="5050971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Elipse 93"/>
            <p:cNvSpPr/>
            <p:nvPr/>
          </p:nvSpPr>
          <p:spPr>
            <a:xfrm>
              <a:off x="567767" y="5636768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Elipse 94"/>
            <p:cNvSpPr/>
            <p:nvPr/>
          </p:nvSpPr>
          <p:spPr>
            <a:xfrm>
              <a:off x="1106129" y="5906709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Elipse 95"/>
            <p:cNvSpPr/>
            <p:nvPr/>
          </p:nvSpPr>
          <p:spPr>
            <a:xfrm>
              <a:off x="1106129" y="4794329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Elipse 96"/>
            <p:cNvSpPr/>
            <p:nvPr/>
          </p:nvSpPr>
          <p:spPr>
            <a:xfrm>
              <a:off x="1638981" y="5046740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Elipse 97"/>
            <p:cNvSpPr/>
            <p:nvPr/>
          </p:nvSpPr>
          <p:spPr>
            <a:xfrm>
              <a:off x="1651194" y="5637043"/>
              <a:ext cx="695594" cy="70050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8" name="Google Shape;144;p3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3801289" y="4815674"/>
            <a:ext cx="725132" cy="7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44;p3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3260371" y="5627048"/>
            <a:ext cx="725132" cy="7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44;p35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10800000">
            <a:off x="4341358" y="5651882"/>
            <a:ext cx="725132" cy="706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5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4317061" y="5007049"/>
            <a:ext cx="871187" cy="70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5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229275" y="5002324"/>
            <a:ext cx="871187" cy="708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501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0">
            <a:off x="3787544" y="5868469"/>
            <a:ext cx="871187" cy="70885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CuadroTexto 118"/>
          <p:cNvSpPr txBox="1"/>
          <p:nvPr/>
        </p:nvSpPr>
        <p:spPr>
          <a:xfrm>
            <a:off x="664012" y="5331493"/>
            <a:ext cx="556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40%</a:t>
            </a:r>
            <a:endParaRPr lang="en-US" sz="700" b="1" dirty="0"/>
          </a:p>
        </p:txBody>
      </p:sp>
      <p:sp>
        <p:nvSpPr>
          <p:cNvPr id="120" name="CuadroTexto 119"/>
          <p:cNvSpPr txBox="1"/>
          <p:nvPr/>
        </p:nvSpPr>
        <p:spPr>
          <a:xfrm>
            <a:off x="1695407" y="5254487"/>
            <a:ext cx="614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100%</a:t>
            </a:r>
            <a:endParaRPr lang="en-US" sz="700" b="1" dirty="0"/>
          </a:p>
        </p:txBody>
      </p:sp>
      <p:sp>
        <p:nvSpPr>
          <p:cNvPr id="122" name="CuadroTexto 121"/>
          <p:cNvSpPr txBox="1"/>
          <p:nvPr/>
        </p:nvSpPr>
        <p:spPr>
          <a:xfrm>
            <a:off x="583727" y="5881946"/>
            <a:ext cx="658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81,8%</a:t>
            </a:r>
            <a:endParaRPr lang="en-US" sz="700" b="1" dirty="0"/>
          </a:p>
        </p:txBody>
      </p:sp>
      <p:sp>
        <p:nvSpPr>
          <p:cNvPr id="124" name="CuadroTexto 123"/>
          <p:cNvSpPr txBox="1"/>
          <p:nvPr/>
        </p:nvSpPr>
        <p:spPr>
          <a:xfrm>
            <a:off x="1763177" y="5891924"/>
            <a:ext cx="556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80%</a:t>
            </a:r>
            <a:endParaRPr lang="en-US" sz="700" b="1" dirty="0"/>
          </a:p>
        </p:txBody>
      </p:sp>
      <p:sp>
        <p:nvSpPr>
          <p:cNvPr id="126" name="CuadroTexto 125"/>
          <p:cNvSpPr txBox="1"/>
          <p:nvPr/>
        </p:nvSpPr>
        <p:spPr>
          <a:xfrm>
            <a:off x="1163600" y="6239824"/>
            <a:ext cx="666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87,5%</a:t>
            </a:r>
            <a:endParaRPr lang="en-US" sz="700" b="1" dirty="0"/>
          </a:p>
        </p:txBody>
      </p:sp>
      <p:sp>
        <p:nvSpPr>
          <p:cNvPr id="128" name="CuadroTexto 127"/>
          <p:cNvSpPr txBox="1"/>
          <p:nvPr/>
        </p:nvSpPr>
        <p:spPr>
          <a:xfrm>
            <a:off x="1067146" y="4906732"/>
            <a:ext cx="81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Acupunture</a:t>
            </a:r>
            <a:endParaRPr lang="en-US" sz="200" dirty="0"/>
          </a:p>
        </p:txBody>
      </p:sp>
      <p:sp>
        <p:nvSpPr>
          <p:cNvPr id="130" name="CuadroTexto 129"/>
          <p:cNvSpPr txBox="1"/>
          <p:nvPr/>
        </p:nvSpPr>
        <p:spPr>
          <a:xfrm>
            <a:off x="507785" y="5085185"/>
            <a:ext cx="81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Bach’s</a:t>
            </a:r>
            <a:r>
              <a:rPr lang="es-CL" sz="900" dirty="0">
                <a:solidFill>
                  <a:schemeClr val="tx2"/>
                </a:solidFill>
              </a:rPr>
              <a:t> </a:t>
            </a:r>
            <a:r>
              <a:rPr lang="es-CL" sz="900" dirty="0" err="1">
                <a:solidFill>
                  <a:schemeClr val="tx2"/>
                </a:solidFill>
              </a:rPr>
              <a:t>flowers</a:t>
            </a:r>
            <a:endParaRPr lang="en-US" sz="200" dirty="0"/>
          </a:p>
        </p:txBody>
      </p:sp>
      <p:sp>
        <p:nvSpPr>
          <p:cNvPr id="137" name="CuadroTexto 136"/>
          <p:cNvSpPr txBox="1"/>
          <p:nvPr/>
        </p:nvSpPr>
        <p:spPr>
          <a:xfrm>
            <a:off x="496873" y="5732806"/>
            <a:ext cx="845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Homeopathy</a:t>
            </a:r>
            <a:endParaRPr lang="en-US" sz="200" dirty="0"/>
          </a:p>
        </p:txBody>
      </p:sp>
      <p:sp>
        <p:nvSpPr>
          <p:cNvPr id="149" name="CuadroTexto 148"/>
          <p:cNvSpPr txBox="1"/>
          <p:nvPr/>
        </p:nvSpPr>
        <p:spPr>
          <a:xfrm>
            <a:off x="1049760" y="5982721"/>
            <a:ext cx="81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tx2"/>
                </a:solidFill>
              </a:rPr>
              <a:t>Natural medicine</a:t>
            </a:r>
            <a:endParaRPr lang="en-US" sz="200" dirty="0"/>
          </a:p>
        </p:txBody>
      </p:sp>
      <p:sp>
        <p:nvSpPr>
          <p:cNvPr id="150" name="CuadroTexto 149"/>
          <p:cNvSpPr txBox="1"/>
          <p:nvPr/>
        </p:nvSpPr>
        <p:spPr>
          <a:xfrm>
            <a:off x="1724575" y="5753696"/>
            <a:ext cx="576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Reiki</a:t>
            </a:r>
            <a:endParaRPr lang="en-US" sz="200" dirty="0"/>
          </a:p>
        </p:txBody>
      </p:sp>
      <p:sp>
        <p:nvSpPr>
          <p:cNvPr id="151" name="CuadroTexto 150"/>
          <p:cNvSpPr txBox="1"/>
          <p:nvPr/>
        </p:nvSpPr>
        <p:spPr>
          <a:xfrm>
            <a:off x="1586353" y="5162245"/>
            <a:ext cx="81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Others</a:t>
            </a:r>
            <a:endParaRPr lang="en-US" sz="200" dirty="0"/>
          </a:p>
        </p:txBody>
      </p:sp>
      <p:sp>
        <p:nvSpPr>
          <p:cNvPr id="152" name="CuadroTexto 151"/>
          <p:cNvSpPr txBox="1"/>
          <p:nvPr/>
        </p:nvSpPr>
        <p:spPr>
          <a:xfrm>
            <a:off x="627068" y="4488592"/>
            <a:ext cx="16823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err="1">
                <a:solidFill>
                  <a:schemeClr val="tx2"/>
                </a:solidFill>
              </a:rPr>
              <a:t>Perception</a:t>
            </a:r>
            <a:r>
              <a:rPr lang="es-CL" sz="1100" b="1" dirty="0">
                <a:solidFill>
                  <a:schemeClr val="tx2"/>
                </a:solidFill>
              </a:rPr>
              <a:t> of </a:t>
            </a:r>
            <a:r>
              <a:rPr lang="es-CL" sz="1100" b="1" dirty="0" err="1">
                <a:solidFill>
                  <a:schemeClr val="tx2"/>
                </a:solidFill>
              </a:rPr>
              <a:t>benefits</a:t>
            </a:r>
            <a:endParaRPr lang="en-US" sz="500" b="1" dirty="0"/>
          </a:p>
        </p:txBody>
      </p:sp>
      <p:sp>
        <p:nvSpPr>
          <p:cNvPr id="153" name="CuadroTexto 152"/>
          <p:cNvSpPr txBox="1"/>
          <p:nvPr/>
        </p:nvSpPr>
        <p:spPr>
          <a:xfrm>
            <a:off x="2695478" y="4506272"/>
            <a:ext cx="29731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" b="1" dirty="0" err="1">
                <a:solidFill>
                  <a:schemeClr val="tx2"/>
                </a:solidFill>
              </a:rPr>
              <a:t>Would</a:t>
            </a:r>
            <a:r>
              <a:rPr lang="es-CL" sz="1100" b="1" dirty="0">
                <a:solidFill>
                  <a:schemeClr val="tx2"/>
                </a:solidFill>
              </a:rPr>
              <a:t> </a:t>
            </a:r>
            <a:r>
              <a:rPr lang="es-CL" sz="1100" b="1" dirty="0" err="1">
                <a:solidFill>
                  <a:schemeClr val="tx2"/>
                </a:solidFill>
              </a:rPr>
              <a:t>like</a:t>
            </a:r>
            <a:r>
              <a:rPr lang="es-CL" sz="1100" b="1" dirty="0">
                <a:solidFill>
                  <a:schemeClr val="tx2"/>
                </a:solidFill>
              </a:rPr>
              <a:t> to </a:t>
            </a:r>
            <a:r>
              <a:rPr lang="es-CL" sz="1100" b="1" dirty="0" err="1">
                <a:solidFill>
                  <a:schemeClr val="tx2"/>
                </a:solidFill>
              </a:rPr>
              <a:t>have</a:t>
            </a:r>
            <a:r>
              <a:rPr lang="es-CL" sz="1100" b="1" dirty="0">
                <a:solidFill>
                  <a:schemeClr val="tx2"/>
                </a:solidFill>
              </a:rPr>
              <a:t> </a:t>
            </a:r>
            <a:r>
              <a:rPr lang="es-CL" sz="1100" b="1" dirty="0" err="1">
                <a:solidFill>
                  <a:schemeClr val="tx2"/>
                </a:solidFill>
              </a:rPr>
              <a:t>access</a:t>
            </a:r>
            <a:r>
              <a:rPr lang="es-CL" sz="1100" b="1" dirty="0">
                <a:solidFill>
                  <a:schemeClr val="tx2"/>
                </a:solidFill>
              </a:rPr>
              <a:t> at </a:t>
            </a:r>
            <a:r>
              <a:rPr lang="es-CL" sz="1100" b="1" dirty="0" err="1">
                <a:solidFill>
                  <a:schemeClr val="tx2"/>
                </a:solidFill>
              </a:rPr>
              <a:t>the</a:t>
            </a:r>
            <a:r>
              <a:rPr lang="es-CL" sz="1100" b="1" dirty="0">
                <a:solidFill>
                  <a:schemeClr val="tx2"/>
                </a:solidFill>
              </a:rPr>
              <a:t> </a:t>
            </a:r>
            <a:r>
              <a:rPr lang="es-CL" sz="1100" b="1" dirty="0" err="1">
                <a:solidFill>
                  <a:schemeClr val="tx2"/>
                </a:solidFill>
              </a:rPr>
              <a:t>public</a:t>
            </a:r>
            <a:r>
              <a:rPr lang="es-CL" sz="1100" b="1" dirty="0">
                <a:solidFill>
                  <a:schemeClr val="tx2"/>
                </a:solidFill>
              </a:rPr>
              <a:t> </a:t>
            </a:r>
            <a:r>
              <a:rPr lang="es-CL" sz="1100" b="1" dirty="0" err="1">
                <a:solidFill>
                  <a:schemeClr val="tx2"/>
                </a:solidFill>
              </a:rPr>
              <a:t>health</a:t>
            </a:r>
            <a:endParaRPr lang="en-US" sz="500" b="1" dirty="0"/>
          </a:p>
        </p:txBody>
      </p:sp>
      <p:sp>
        <p:nvSpPr>
          <p:cNvPr id="155" name="CuadroTexto 154"/>
          <p:cNvSpPr txBox="1"/>
          <p:nvPr/>
        </p:nvSpPr>
        <p:spPr>
          <a:xfrm>
            <a:off x="3937354" y="5036605"/>
            <a:ext cx="556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75%</a:t>
            </a:r>
            <a:endParaRPr lang="en-US" sz="700" b="1" dirty="0"/>
          </a:p>
        </p:txBody>
      </p:sp>
      <p:sp>
        <p:nvSpPr>
          <p:cNvPr id="156" name="CuadroTexto 155"/>
          <p:cNvSpPr txBox="1"/>
          <p:nvPr/>
        </p:nvSpPr>
        <p:spPr>
          <a:xfrm>
            <a:off x="3370534" y="5343878"/>
            <a:ext cx="5569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50%</a:t>
            </a:r>
            <a:endParaRPr lang="en-US" sz="700" b="1" dirty="0"/>
          </a:p>
        </p:txBody>
      </p:sp>
      <p:sp>
        <p:nvSpPr>
          <p:cNvPr id="157" name="CuadroTexto 156"/>
          <p:cNvSpPr txBox="1"/>
          <p:nvPr/>
        </p:nvSpPr>
        <p:spPr>
          <a:xfrm>
            <a:off x="4414331" y="5267321"/>
            <a:ext cx="6140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100%</a:t>
            </a:r>
            <a:endParaRPr lang="en-US" sz="700" b="1" dirty="0"/>
          </a:p>
        </p:txBody>
      </p:sp>
      <p:sp>
        <p:nvSpPr>
          <p:cNvPr id="158" name="CuadroTexto 157"/>
          <p:cNvSpPr txBox="1"/>
          <p:nvPr/>
        </p:nvSpPr>
        <p:spPr>
          <a:xfrm>
            <a:off x="3302651" y="5894780"/>
            <a:ext cx="6581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85,7%</a:t>
            </a:r>
            <a:endParaRPr lang="en-US" sz="700" b="1" dirty="0"/>
          </a:p>
        </p:txBody>
      </p:sp>
      <p:sp>
        <p:nvSpPr>
          <p:cNvPr id="159" name="CuadroTexto 158"/>
          <p:cNvSpPr txBox="1"/>
          <p:nvPr/>
        </p:nvSpPr>
        <p:spPr>
          <a:xfrm>
            <a:off x="4457273" y="5913165"/>
            <a:ext cx="643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66,7%</a:t>
            </a:r>
            <a:endParaRPr lang="en-US" sz="700" b="1" dirty="0"/>
          </a:p>
        </p:txBody>
      </p:sp>
      <p:sp>
        <p:nvSpPr>
          <p:cNvPr id="160" name="CuadroTexto 159"/>
          <p:cNvSpPr txBox="1"/>
          <p:nvPr/>
        </p:nvSpPr>
        <p:spPr>
          <a:xfrm>
            <a:off x="3882524" y="6252658"/>
            <a:ext cx="666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b="1" dirty="0">
                <a:solidFill>
                  <a:schemeClr val="tx2"/>
                </a:solidFill>
              </a:rPr>
              <a:t>92,9%</a:t>
            </a:r>
            <a:endParaRPr lang="en-US" sz="700" b="1" dirty="0"/>
          </a:p>
        </p:txBody>
      </p:sp>
      <p:sp>
        <p:nvSpPr>
          <p:cNvPr id="161" name="CuadroTexto 160"/>
          <p:cNvSpPr txBox="1"/>
          <p:nvPr/>
        </p:nvSpPr>
        <p:spPr>
          <a:xfrm>
            <a:off x="3786070" y="4919566"/>
            <a:ext cx="81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Acupunture</a:t>
            </a:r>
            <a:endParaRPr lang="en-US" sz="200" dirty="0"/>
          </a:p>
        </p:txBody>
      </p:sp>
      <p:sp>
        <p:nvSpPr>
          <p:cNvPr id="162" name="CuadroTexto 161"/>
          <p:cNvSpPr txBox="1"/>
          <p:nvPr/>
        </p:nvSpPr>
        <p:spPr>
          <a:xfrm>
            <a:off x="3210232" y="5098000"/>
            <a:ext cx="81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Bach’s</a:t>
            </a:r>
            <a:r>
              <a:rPr lang="es-CL" sz="900" dirty="0">
                <a:solidFill>
                  <a:schemeClr val="tx2"/>
                </a:solidFill>
              </a:rPr>
              <a:t> </a:t>
            </a:r>
            <a:r>
              <a:rPr lang="es-CL" sz="900" dirty="0" err="1">
                <a:solidFill>
                  <a:schemeClr val="tx2"/>
                </a:solidFill>
              </a:rPr>
              <a:t>flowers</a:t>
            </a:r>
            <a:endParaRPr lang="en-US" sz="200" dirty="0"/>
          </a:p>
        </p:txBody>
      </p:sp>
      <p:sp>
        <p:nvSpPr>
          <p:cNvPr id="163" name="CuadroTexto 162"/>
          <p:cNvSpPr txBox="1"/>
          <p:nvPr/>
        </p:nvSpPr>
        <p:spPr>
          <a:xfrm>
            <a:off x="3215797" y="5745640"/>
            <a:ext cx="845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Homeopathy</a:t>
            </a:r>
            <a:endParaRPr lang="en-US" sz="200" dirty="0"/>
          </a:p>
        </p:txBody>
      </p:sp>
      <p:sp>
        <p:nvSpPr>
          <p:cNvPr id="164" name="CuadroTexto 163"/>
          <p:cNvSpPr txBox="1"/>
          <p:nvPr/>
        </p:nvSpPr>
        <p:spPr>
          <a:xfrm>
            <a:off x="3768684" y="5995555"/>
            <a:ext cx="817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>
                <a:solidFill>
                  <a:schemeClr val="tx2"/>
                </a:solidFill>
              </a:rPr>
              <a:t>Natural medicine</a:t>
            </a:r>
            <a:endParaRPr lang="en-US" sz="200" dirty="0"/>
          </a:p>
        </p:txBody>
      </p:sp>
      <p:sp>
        <p:nvSpPr>
          <p:cNvPr id="165" name="CuadroTexto 164"/>
          <p:cNvSpPr txBox="1"/>
          <p:nvPr/>
        </p:nvSpPr>
        <p:spPr>
          <a:xfrm>
            <a:off x="4443499" y="5766530"/>
            <a:ext cx="57688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Reiki</a:t>
            </a:r>
            <a:endParaRPr lang="en-US" sz="200" dirty="0"/>
          </a:p>
        </p:txBody>
      </p:sp>
      <p:sp>
        <p:nvSpPr>
          <p:cNvPr id="166" name="CuadroTexto 165"/>
          <p:cNvSpPr txBox="1"/>
          <p:nvPr/>
        </p:nvSpPr>
        <p:spPr>
          <a:xfrm>
            <a:off x="4305277" y="5175079"/>
            <a:ext cx="8177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900" dirty="0" err="1">
                <a:solidFill>
                  <a:schemeClr val="tx2"/>
                </a:solidFill>
              </a:rPr>
              <a:t>Others</a:t>
            </a:r>
            <a:endParaRPr lang="en-US" sz="200" dirty="0"/>
          </a:p>
        </p:txBody>
      </p:sp>
    </p:spTree>
    <p:extLst>
      <p:ext uri="{BB962C8B-B14F-4D97-AF65-F5344CB8AC3E}">
        <p14:creationId xmlns:p14="http://schemas.microsoft.com/office/powerpoint/2010/main" val="39294333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3124</TotalTime>
  <Words>920</Words>
  <Application>Microsoft Office PowerPoint</Application>
  <PresentationFormat>Panorámica</PresentationFormat>
  <Paragraphs>122</Paragraphs>
  <Slides>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Breast Cancer and use of complementary therapies in the Chilean’s National Health Survey 2016-17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Lermanda Muñoz</dc:creator>
  <cp:lastModifiedBy>PAULA BEDREGAL</cp:lastModifiedBy>
  <cp:revision>117</cp:revision>
  <dcterms:created xsi:type="dcterms:W3CDTF">2020-09-15T17:58:48Z</dcterms:created>
  <dcterms:modified xsi:type="dcterms:W3CDTF">2020-09-29T18:14:30Z</dcterms:modified>
</cp:coreProperties>
</file>