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6716713" cy="9239250"/>
  <p:defaultTextStyle>
    <a:defPPr>
      <a:defRPr lang="en-US"/>
    </a:defPPr>
    <a:lvl1pPr algn="l" rtl="0" eaLnBrk="0" fontAlgn="base" hangingPunct="0">
      <a:spcBef>
        <a:spcPct val="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753008" algn="l" rtl="0" eaLnBrk="0" fontAlgn="base" hangingPunct="0">
      <a:spcBef>
        <a:spcPct val="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1506017" algn="l" rtl="0" eaLnBrk="0" fontAlgn="base" hangingPunct="0">
      <a:spcBef>
        <a:spcPct val="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2259025" algn="l" rtl="0" eaLnBrk="0" fontAlgn="base" hangingPunct="0">
      <a:spcBef>
        <a:spcPct val="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3012034" algn="l" rtl="0" eaLnBrk="0" fontAlgn="base" hangingPunct="0">
      <a:spcBef>
        <a:spcPct val="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3765042" algn="l" defTabSz="1506017"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4518050" algn="l" defTabSz="1506017"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5271059" algn="l" defTabSz="1506017"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6024067" algn="l" defTabSz="1506017"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4937">
          <p15:clr>
            <a:srgbClr val="A4A3A4"/>
          </p15:clr>
        </p15:guide>
        <p15:guide id="2" pos="13824">
          <p15:clr>
            <a:srgbClr val="A4A3A4"/>
          </p15:clr>
        </p15:guide>
      </p15:sldGuideLst>
    </p:ext>
    <p:ext uri="{2D200454-40CA-4A62-9FC3-DE9A4176ACB9}">
      <p15:notesGuideLst xmlns:p15="http://schemas.microsoft.com/office/powerpoint/2012/main">
        <p15:guide id="1" orient="horz" pos="2910">
          <p15:clr>
            <a:srgbClr val="A4A3A4"/>
          </p15:clr>
        </p15:guide>
        <p15:guide id="2" pos="21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00"/>
    <a:srgbClr val="FF0000"/>
    <a:srgbClr val="3399FF"/>
    <a:srgbClr val="333399"/>
    <a:srgbClr val="000099"/>
    <a:srgbClr val="FFBF0B"/>
    <a:srgbClr val="FF3300"/>
    <a:srgbClr val="9F9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325" autoAdjust="0"/>
  </p:normalViewPr>
  <p:slideViewPr>
    <p:cSldViewPr>
      <p:cViewPr>
        <p:scale>
          <a:sx n="32" d="100"/>
          <a:sy n="32" d="100"/>
        </p:scale>
        <p:origin x="-824" y="16"/>
      </p:cViewPr>
      <p:guideLst>
        <p:guide orient="horz" pos="4937"/>
        <p:guide pos="138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effectLst/>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effectLst/>
              </a:defRPr>
            </a:lvl1pPr>
          </a:lstStyle>
          <a:p>
            <a:endParaRPr lang="en-US"/>
          </a:p>
        </p:txBody>
      </p:sp>
      <p:sp>
        <p:nvSpPr>
          <p:cNvPr id="4100" name="Rectangle 4"/>
          <p:cNvSpPr>
            <a:spLocks noGrp="1" noRot="1" noChangeAspect="1" noChangeArrowheads="1" noTextEdit="1"/>
          </p:cNvSpPr>
          <p:nvPr>
            <p:ph type="sldImg" idx="2"/>
          </p:nvPr>
        </p:nvSpPr>
        <p:spPr bwMode="auto">
          <a:xfrm>
            <a:off x="1016000" y="685800"/>
            <a:ext cx="46736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effectLst/>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effectLst/>
              </a:defRPr>
            </a:lvl1pPr>
          </a:lstStyle>
          <a:p>
            <a:fld id="{330E36A0-1791-4E10-8E51-F51733521B35}" type="slidenum">
              <a:rPr lang="en-US"/>
              <a:pPr/>
              <a:t>‹#›</a:t>
            </a:fld>
            <a:endParaRPr lang="en-US"/>
          </a:p>
        </p:txBody>
      </p:sp>
    </p:spTree>
    <p:extLst>
      <p:ext uri="{BB962C8B-B14F-4D97-AF65-F5344CB8AC3E}">
        <p14:creationId xmlns:p14="http://schemas.microsoft.com/office/powerpoint/2010/main" val="1237437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00" kern="1200">
        <a:solidFill>
          <a:schemeClr val="tx1"/>
        </a:solidFill>
        <a:latin typeface="Times New Roman" pitchFamily="18" charset="0"/>
        <a:ea typeface="+mn-ea"/>
        <a:cs typeface="+mn-cs"/>
      </a:defRPr>
    </a:lvl1pPr>
    <a:lvl2pPr marL="753008" algn="l" rtl="0" eaLnBrk="0" fontAlgn="base" hangingPunct="0">
      <a:spcBef>
        <a:spcPct val="30000"/>
      </a:spcBef>
      <a:spcAft>
        <a:spcPct val="0"/>
      </a:spcAft>
      <a:defRPr sz="2000" kern="1200">
        <a:solidFill>
          <a:schemeClr val="tx1"/>
        </a:solidFill>
        <a:latin typeface="Times New Roman" pitchFamily="18" charset="0"/>
        <a:ea typeface="+mn-ea"/>
        <a:cs typeface="+mn-cs"/>
      </a:defRPr>
    </a:lvl2pPr>
    <a:lvl3pPr marL="1506017" algn="l" rtl="0" eaLnBrk="0" fontAlgn="base" hangingPunct="0">
      <a:spcBef>
        <a:spcPct val="30000"/>
      </a:spcBef>
      <a:spcAft>
        <a:spcPct val="0"/>
      </a:spcAft>
      <a:defRPr sz="2000" kern="1200">
        <a:solidFill>
          <a:schemeClr val="tx1"/>
        </a:solidFill>
        <a:latin typeface="Times New Roman" pitchFamily="18" charset="0"/>
        <a:ea typeface="+mn-ea"/>
        <a:cs typeface="+mn-cs"/>
      </a:defRPr>
    </a:lvl3pPr>
    <a:lvl4pPr marL="2259025" algn="l" rtl="0" eaLnBrk="0" fontAlgn="base" hangingPunct="0">
      <a:spcBef>
        <a:spcPct val="30000"/>
      </a:spcBef>
      <a:spcAft>
        <a:spcPct val="0"/>
      </a:spcAft>
      <a:defRPr sz="2000" kern="1200">
        <a:solidFill>
          <a:schemeClr val="tx1"/>
        </a:solidFill>
        <a:latin typeface="Times New Roman" pitchFamily="18" charset="0"/>
        <a:ea typeface="+mn-ea"/>
        <a:cs typeface="+mn-cs"/>
      </a:defRPr>
    </a:lvl4pPr>
    <a:lvl5pPr marL="3012034" algn="l" rtl="0" eaLnBrk="0" fontAlgn="base" hangingPunct="0">
      <a:spcBef>
        <a:spcPct val="30000"/>
      </a:spcBef>
      <a:spcAft>
        <a:spcPct val="0"/>
      </a:spcAft>
      <a:defRPr sz="2000" kern="1200">
        <a:solidFill>
          <a:schemeClr val="tx1"/>
        </a:solidFill>
        <a:latin typeface="Times New Roman" pitchFamily="18" charset="0"/>
        <a:ea typeface="+mn-ea"/>
        <a:cs typeface="+mn-cs"/>
      </a:defRPr>
    </a:lvl5pPr>
    <a:lvl6pPr marL="3765042" algn="l" defTabSz="1506017" rtl="0" eaLnBrk="1" latinLnBrk="0" hangingPunct="1">
      <a:defRPr sz="2000" kern="1200">
        <a:solidFill>
          <a:schemeClr val="tx1"/>
        </a:solidFill>
        <a:latin typeface="+mn-lt"/>
        <a:ea typeface="+mn-ea"/>
        <a:cs typeface="+mn-cs"/>
      </a:defRPr>
    </a:lvl6pPr>
    <a:lvl7pPr marL="4518050" algn="l" defTabSz="1506017" rtl="0" eaLnBrk="1" latinLnBrk="0" hangingPunct="1">
      <a:defRPr sz="2000" kern="1200">
        <a:solidFill>
          <a:schemeClr val="tx1"/>
        </a:solidFill>
        <a:latin typeface="+mn-lt"/>
        <a:ea typeface="+mn-ea"/>
        <a:cs typeface="+mn-cs"/>
      </a:defRPr>
    </a:lvl7pPr>
    <a:lvl8pPr marL="5271059" algn="l" defTabSz="1506017" rtl="0" eaLnBrk="1" latinLnBrk="0" hangingPunct="1">
      <a:defRPr sz="2000" kern="1200">
        <a:solidFill>
          <a:schemeClr val="tx1"/>
        </a:solidFill>
        <a:latin typeface="+mn-lt"/>
        <a:ea typeface="+mn-ea"/>
        <a:cs typeface="+mn-cs"/>
      </a:defRPr>
    </a:lvl8pPr>
    <a:lvl9pPr marL="6024067" algn="l" defTabSz="1506017" rtl="0" eaLnBrk="1" latinLnBrk="0" hangingPunct="1">
      <a:defRPr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7129"/>
            <a:ext cx="37307520" cy="7053943"/>
          </a:xfrm>
          <a:prstGeom prst="rect">
            <a:avLst/>
          </a:prstGeom>
        </p:spPr>
        <p:txBody>
          <a:bodyPr lIns="150602" tIns="75301" rIns="150602" bIns="75301"/>
          <a:lstStyle/>
          <a:p>
            <a:r>
              <a:rPr lang="en-US" smtClean="0"/>
              <a:t>Click to edit Master title style</a:t>
            </a:r>
            <a:endParaRPr lang="en-US"/>
          </a:p>
        </p:txBody>
      </p:sp>
      <p:sp>
        <p:nvSpPr>
          <p:cNvPr id="3" name="Subtitle 2"/>
          <p:cNvSpPr>
            <a:spLocks noGrp="1"/>
          </p:cNvSpPr>
          <p:nvPr>
            <p:ph type="subTitle" idx="1"/>
          </p:nvPr>
        </p:nvSpPr>
        <p:spPr>
          <a:xfrm>
            <a:off x="6583680" y="18652672"/>
            <a:ext cx="30723840" cy="8414657"/>
          </a:xfrm>
          <a:prstGeom prst="rect">
            <a:avLst/>
          </a:prstGeom>
        </p:spPr>
        <p:txBody>
          <a:bodyPr lIns="150602" tIns="75301" rIns="150602" bIns="75301"/>
          <a:lstStyle>
            <a:lvl1pPr marL="0" indent="0" algn="ctr">
              <a:buNone/>
              <a:defRPr/>
            </a:lvl1pPr>
            <a:lvl2pPr marL="753008" indent="0" algn="ctr">
              <a:buNone/>
              <a:defRPr/>
            </a:lvl2pPr>
            <a:lvl3pPr marL="1506017" indent="0" algn="ctr">
              <a:buNone/>
              <a:defRPr/>
            </a:lvl3pPr>
            <a:lvl4pPr marL="2259025" indent="0" algn="ctr">
              <a:buNone/>
              <a:defRPr/>
            </a:lvl4pPr>
            <a:lvl5pPr marL="3012034" indent="0" algn="ctr">
              <a:buNone/>
              <a:defRPr/>
            </a:lvl5pPr>
            <a:lvl6pPr marL="3765042" indent="0" algn="ctr">
              <a:buNone/>
              <a:defRPr/>
            </a:lvl6pPr>
            <a:lvl7pPr marL="4518050" indent="0" algn="ctr">
              <a:buNone/>
              <a:defRPr/>
            </a:lvl7pPr>
            <a:lvl8pPr marL="5271059" indent="0" algn="ctr">
              <a:buNone/>
              <a:defRPr/>
            </a:lvl8pPr>
            <a:lvl9pPr marL="6024067"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171"/>
            <a:ext cx="39502080" cy="5486400"/>
          </a:xfrm>
          <a:prstGeom prst="rect">
            <a:avLst/>
          </a:prstGeom>
        </p:spPr>
        <p:txBody>
          <a:bodyPr lIns="150602" tIns="75301" rIns="150602" bIns="7530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79872"/>
            <a:ext cx="39502080" cy="21725165"/>
          </a:xfrm>
          <a:prstGeom prst="rect">
            <a:avLst/>
          </a:prstGeom>
        </p:spPr>
        <p:txBody>
          <a:bodyPr vert="eaVert" lIns="150602" tIns="75301" rIns="150602" bIns="7530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7172"/>
            <a:ext cx="9875520" cy="28087865"/>
          </a:xfrm>
          <a:prstGeom prst="rect">
            <a:avLst/>
          </a:prstGeom>
        </p:spPr>
        <p:txBody>
          <a:bodyPr vert="eaVert" lIns="150602" tIns="75301" rIns="150602" bIns="7530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7172"/>
            <a:ext cx="29382720" cy="28087865"/>
          </a:xfrm>
          <a:prstGeom prst="rect">
            <a:avLst/>
          </a:prstGeom>
        </p:spPr>
        <p:txBody>
          <a:bodyPr vert="eaVert" lIns="150602" tIns="75301" rIns="150602" bIns="7530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171"/>
            <a:ext cx="39502080" cy="5486400"/>
          </a:xfrm>
          <a:prstGeom prst="rect">
            <a:avLst/>
          </a:prstGeom>
        </p:spPr>
        <p:txBody>
          <a:bodyPr lIns="150602" tIns="75301" rIns="150602" bIns="75301"/>
          <a:lstStyle/>
          <a:p>
            <a:r>
              <a:rPr lang="en-US" smtClean="0"/>
              <a:t>Click to edit Master title style</a:t>
            </a:r>
            <a:endParaRPr lang="en-US"/>
          </a:p>
        </p:txBody>
      </p:sp>
      <p:sp>
        <p:nvSpPr>
          <p:cNvPr id="3" name="Content Placeholder 2"/>
          <p:cNvSpPr>
            <a:spLocks noGrp="1"/>
          </p:cNvSpPr>
          <p:nvPr>
            <p:ph idx="1"/>
          </p:nvPr>
        </p:nvSpPr>
        <p:spPr>
          <a:xfrm>
            <a:off x="2194560" y="7679872"/>
            <a:ext cx="39502080" cy="21725165"/>
          </a:xfrm>
          <a:prstGeom prst="rect">
            <a:avLst/>
          </a:prstGeom>
        </p:spPr>
        <p:txBody>
          <a:bodyPr lIns="150602" tIns="75301" rIns="150602" bIns="7530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666"/>
            <a:ext cx="37307520" cy="6536871"/>
          </a:xfrm>
          <a:prstGeom prst="rect">
            <a:avLst/>
          </a:prstGeom>
        </p:spPr>
        <p:txBody>
          <a:bodyPr lIns="150602" tIns="75301" rIns="150602" bIns="75301" anchor="t"/>
          <a:lstStyle>
            <a:lvl1pPr algn="l">
              <a:defRPr sz="6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766"/>
            <a:ext cx="37307520" cy="7200900"/>
          </a:xfrm>
          <a:prstGeom prst="rect">
            <a:avLst/>
          </a:prstGeom>
        </p:spPr>
        <p:txBody>
          <a:bodyPr lIns="150602" tIns="75301" rIns="150602" bIns="75301" anchor="b"/>
          <a:lstStyle>
            <a:lvl1pPr marL="0" indent="0">
              <a:buNone/>
              <a:defRPr sz="3300"/>
            </a:lvl1pPr>
            <a:lvl2pPr marL="753008" indent="0">
              <a:buNone/>
              <a:defRPr sz="3000"/>
            </a:lvl2pPr>
            <a:lvl3pPr marL="1506017" indent="0">
              <a:buNone/>
              <a:defRPr sz="2600"/>
            </a:lvl3pPr>
            <a:lvl4pPr marL="2259025" indent="0">
              <a:buNone/>
              <a:defRPr sz="2300"/>
            </a:lvl4pPr>
            <a:lvl5pPr marL="3012034" indent="0">
              <a:buNone/>
              <a:defRPr sz="2300"/>
            </a:lvl5pPr>
            <a:lvl6pPr marL="3765042" indent="0">
              <a:buNone/>
              <a:defRPr sz="2300"/>
            </a:lvl6pPr>
            <a:lvl7pPr marL="4518050" indent="0">
              <a:buNone/>
              <a:defRPr sz="2300"/>
            </a:lvl7pPr>
            <a:lvl8pPr marL="5271059" indent="0">
              <a:buNone/>
              <a:defRPr sz="2300"/>
            </a:lvl8pPr>
            <a:lvl9pPr marL="6024067" indent="0">
              <a:buNone/>
              <a:defRPr sz="23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171"/>
            <a:ext cx="39502080" cy="5486400"/>
          </a:xfrm>
          <a:prstGeom prst="rect">
            <a:avLst/>
          </a:prstGeom>
        </p:spPr>
        <p:txBody>
          <a:bodyPr lIns="150602" tIns="75301" rIns="150602" bIns="75301"/>
          <a:lstStyle/>
          <a:p>
            <a:r>
              <a:rPr lang="en-US" smtClean="0"/>
              <a:t>Click to edit Master title style</a:t>
            </a:r>
            <a:endParaRPr lang="en-US"/>
          </a:p>
        </p:txBody>
      </p:sp>
      <p:sp>
        <p:nvSpPr>
          <p:cNvPr id="3" name="Content Placeholder 2"/>
          <p:cNvSpPr>
            <a:spLocks noGrp="1"/>
          </p:cNvSpPr>
          <p:nvPr>
            <p:ph sz="half" idx="1"/>
          </p:nvPr>
        </p:nvSpPr>
        <p:spPr>
          <a:xfrm>
            <a:off x="2194560" y="7679872"/>
            <a:ext cx="19629120" cy="21725165"/>
          </a:xfrm>
          <a:prstGeom prst="rect">
            <a:avLst/>
          </a:prstGeom>
        </p:spPr>
        <p:txBody>
          <a:bodyPr lIns="150602" tIns="75301" rIns="150602" bIns="75301"/>
          <a:lstStyle>
            <a:lvl1pPr>
              <a:defRPr sz="4600"/>
            </a:lvl1pPr>
            <a:lvl2pPr>
              <a:defRPr sz="40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67520" y="7679872"/>
            <a:ext cx="19629120" cy="21725165"/>
          </a:xfrm>
          <a:prstGeom prst="rect">
            <a:avLst/>
          </a:prstGeom>
        </p:spPr>
        <p:txBody>
          <a:bodyPr lIns="150602" tIns="75301" rIns="150602" bIns="75301"/>
          <a:lstStyle>
            <a:lvl1pPr>
              <a:defRPr sz="4600"/>
            </a:lvl1pPr>
            <a:lvl2pPr>
              <a:defRPr sz="40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171"/>
            <a:ext cx="39502080" cy="5486400"/>
          </a:xfrm>
          <a:prstGeom prst="rect">
            <a:avLst/>
          </a:prstGeom>
        </p:spPr>
        <p:txBody>
          <a:bodyPr lIns="150602" tIns="75301" rIns="150602" bIns="7530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9629"/>
            <a:ext cx="19392901" cy="3069771"/>
          </a:xfrm>
          <a:prstGeom prst="rect">
            <a:avLst/>
          </a:prstGeom>
        </p:spPr>
        <p:txBody>
          <a:bodyPr lIns="150602" tIns="75301" rIns="150602" bIns="75301" anchor="b"/>
          <a:lstStyle>
            <a:lvl1pPr marL="0" indent="0">
              <a:buNone/>
              <a:defRPr sz="4000" b="1"/>
            </a:lvl1pPr>
            <a:lvl2pPr marL="753008" indent="0">
              <a:buNone/>
              <a:defRPr sz="3300" b="1"/>
            </a:lvl2pPr>
            <a:lvl3pPr marL="1506017" indent="0">
              <a:buNone/>
              <a:defRPr sz="3000" b="1"/>
            </a:lvl3pPr>
            <a:lvl4pPr marL="2259025" indent="0">
              <a:buNone/>
              <a:defRPr sz="2600" b="1"/>
            </a:lvl4pPr>
            <a:lvl5pPr marL="3012034" indent="0">
              <a:buNone/>
              <a:defRPr sz="2600" b="1"/>
            </a:lvl5pPr>
            <a:lvl6pPr marL="3765042" indent="0">
              <a:buNone/>
              <a:defRPr sz="2600" b="1"/>
            </a:lvl6pPr>
            <a:lvl7pPr marL="4518050" indent="0">
              <a:buNone/>
              <a:defRPr sz="2600" b="1"/>
            </a:lvl7pPr>
            <a:lvl8pPr marL="5271059" indent="0">
              <a:buNone/>
              <a:defRPr sz="2600" b="1"/>
            </a:lvl8pPr>
            <a:lvl9pPr marL="6024067"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1" cy="18965637"/>
          </a:xfrm>
          <a:prstGeom prst="rect">
            <a:avLst/>
          </a:prstGeom>
        </p:spPr>
        <p:txBody>
          <a:bodyPr lIns="150602" tIns="75301" rIns="150602" bIns="75301"/>
          <a:lstStyle>
            <a:lvl1pPr>
              <a:defRPr sz="40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1" y="7369629"/>
            <a:ext cx="19400520" cy="3069771"/>
          </a:xfrm>
          <a:prstGeom prst="rect">
            <a:avLst/>
          </a:prstGeom>
        </p:spPr>
        <p:txBody>
          <a:bodyPr lIns="150602" tIns="75301" rIns="150602" bIns="75301" anchor="b"/>
          <a:lstStyle>
            <a:lvl1pPr marL="0" indent="0">
              <a:buNone/>
              <a:defRPr sz="4000" b="1"/>
            </a:lvl1pPr>
            <a:lvl2pPr marL="753008" indent="0">
              <a:buNone/>
              <a:defRPr sz="3300" b="1"/>
            </a:lvl2pPr>
            <a:lvl3pPr marL="1506017" indent="0">
              <a:buNone/>
              <a:defRPr sz="3000" b="1"/>
            </a:lvl3pPr>
            <a:lvl4pPr marL="2259025" indent="0">
              <a:buNone/>
              <a:defRPr sz="2600" b="1"/>
            </a:lvl4pPr>
            <a:lvl5pPr marL="3012034" indent="0">
              <a:buNone/>
              <a:defRPr sz="2600" b="1"/>
            </a:lvl5pPr>
            <a:lvl6pPr marL="3765042" indent="0">
              <a:buNone/>
              <a:defRPr sz="2600" b="1"/>
            </a:lvl6pPr>
            <a:lvl7pPr marL="4518050" indent="0">
              <a:buNone/>
              <a:defRPr sz="2600" b="1"/>
            </a:lvl7pPr>
            <a:lvl8pPr marL="5271059" indent="0">
              <a:buNone/>
              <a:defRPr sz="2600" b="1"/>
            </a:lvl8pPr>
            <a:lvl9pPr marL="6024067"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22296121" y="10439400"/>
            <a:ext cx="19400520" cy="18965637"/>
          </a:xfrm>
          <a:prstGeom prst="rect">
            <a:avLst/>
          </a:prstGeom>
        </p:spPr>
        <p:txBody>
          <a:bodyPr lIns="150602" tIns="75301" rIns="150602" bIns="75301"/>
          <a:lstStyle>
            <a:lvl1pPr>
              <a:defRPr sz="40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171"/>
            <a:ext cx="39502080" cy="5486400"/>
          </a:xfrm>
          <a:prstGeom prst="rect">
            <a:avLst/>
          </a:prstGeom>
        </p:spPr>
        <p:txBody>
          <a:bodyPr lIns="150602" tIns="75301" rIns="150602" bIns="75301"/>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1729"/>
            <a:ext cx="14439901" cy="5576208"/>
          </a:xfrm>
          <a:prstGeom prst="rect">
            <a:avLst/>
          </a:prstGeom>
        </p:spPr>
        <p:txBody>
          <a:bodyPr lIns="150602" tIns="75301" rIns="150602" bIns="75301" anchor="b"/>
          <a:lstStyle>
            <a:lvl1pPr algn="l">
              <a:defRPr sz="3300" b="1"/>
            </a:lvl1pPr>
          </a:lstStyle>
          <a:p>
            <a:r>
              <a:rPr lang="en-US" smtClean="0"/>
              <a:t>Click to edit Master title style</a:t>
            </a:r>
            <a:endParaRPr lang="en-US"/>
          </a:p>
        </p:txBody>
      </p:sp>
      <p:sp>
        <p:nvSpPr>
          <p:cNvPr id="3" name="Content Placeholder 2"/>
          <p:cNvSpPr>
            <a:spLocks noGrp="1"/>
          </p:cNvSpPr>
          <p:nvPr>
            <p:ph idx="1"/>
          </p:nvPr>
        </p:nvSpPr>
        <p:spPr>
          <a:xfrm>
            <a:off x="17160240" y="1311729"/>
            <a:ext cx="24536400" cy="28093308"/>
          </a:xfrm>
          <a:prstGeom prst="rect">
            <a:avLst/>
          </a:prstGeom>
        </p:spPr>
        <p:txBody>
          <a:bodyPr lIns="150602" tIns="75301" rIns="150602" bIns="75301"/>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0" y="6887937"/>
            <a:ext cx="14439901" cy="22517100"/>
          </a:xfrm>
          <a:prstGeom prst="rect">
            <a:avLst/>
          </a:prstGeom>
        </p:spPr>
        <p:txBody>
          <a:bodyPr lIns="150602" tIns="75301" rIns="150602" bIns="75301"/>
          <a:lstStyle>
            <a:lvl1pPr marL="0" indent="0">
              <a:buNone/>
              <a:defRPr sz="2300"/>
            </a:lvl1pPr>
            <a:lvl2pPr marL="753008" indent="0">
              <a:buNone/>
              <a:defRPr sz="2000"/>
            </a:lvl2pPr>
            <a:lvl3pPr marL="1506017" indent="0">
              <a:buNone/>
              <a:defRPr sz="1600"/>
            </a:lvl3pPr>
            <a:lvl4pPr marL="2259025" indent="0">
              <a:buNone/>
              <a:defRPr sz="1500"/>
            </a:lvl4pPr>
            <a:lvl5pPr marL="3012034" indent="0">
              <a:buNone/>
              <a:defRPr sz="1500"/>
            </a:lvl5pPr>
            <a:lvl6pPr marL="3765042" indent="0">
              <a:buNone/>
              <a:defRPr sz="1500"/>
            </a:lvl6pPr>
            <a:lvl7pPr marL="4518050" indent="0">
              <a:buNone/>
              <a:defRPr sz="1500"/>
            </a:lvl7pPr>
            <a:lvl8pPr marL="5271059" indent="0">
              <a:buNone/>
              <a:defRPr sz="1500"/>
            </a:lvl8pPr>
            <a:lvl9pPr marL="6024067" indent="0">
              <a:buNone/>
              <a:defRPr sz="15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1" y="23042336"/>
            <a:ext cx="26334720" cy="2721429"/>
          </a:xfrm>
          <a:prstGeom prst="rect">
            <a:avLst/>
          </a:prstGeom>
        </p:spPr>
        <p:txBody>
          <a:bodyPr lIns="150602" tIns="75301" rIns="150602" bIns="75301" anchor="b"/>
          <a:lstStyle>
            <a:lvl1pPr algn="l">
              <a:defRPr sz="3300" b="1"/>
            </a:lvl1pPr>
          </a:lstStyle>
          <a:p>
            <a:r>
              <a:rPr lang="en-US" smtClean="0"/>
              <a:t>Click to edit Master title style</a:t>
            </a:r>
            <a:endParaRPr lang="en-US"/>
          </a:p>
        </p:txBody>
      </p:sp>
      <p:sp>
        <p:nvSpPr>
          <p:cNvPr id="3" name="Picture Placeholder 2"/>
          <p:cNvSpPr>
            <a:spLocks noGrp="1"/>
          </p:cNvSpPr>
          <p:nvPr>
            <p:ph type="pic" idx="1"/>
          </p:nvPr>
        </p:nvSpPr>
        <p:spPr>
          <a:xfrm>
            <a:off x="8602981" y="2941866"/>
            <a:ext cx="26334720" cy="19749406"/>
          </a:xfrm>
          <a:prstGeom prst="rect">
            <a:avLst/>
          </a:prstGeom>
        </p:spPr>
        <p:txBody>
          <a:bodyPr lIns="150602" tIns="75301" rIns="150602" bIns="75301"/>
          <a:lstStyle>
            <a:lvl1pPr marL="0" indent="0">
              <a:buNone/>
              <a:defRPr sz="5300"/>
            </a:lvl1pPr>
            <a:lvl2pPr marL="753008" indent="0">
              <a:buNone/>
              <a:defRPr sz="4600"/>
            </a:lvl2pPr>
            <a:lvl3pPr marL="1506017" indent="0">
              <a:buNone/>
              <a:defRPr sz="4000"/>
            </a:lvl3pPr>
            <a:lvl4pPr marL="2259025" indent="0">
              <a:buNone/>
              <a:defRPr sz="3300"/>
            </a:lvl4pPr>
            <a:lvl5pPr marL="3012034" indent="0">
              <a:buNone/>
              <a:defRPr sz="3300"/>
            </a:lvl5pPr>
            <a:lvl6pPr marL="3765042" indent="0">
              <a:buNone/>
              <a:defRPr sz="3300"/>
            </a:lvl6pPr>
            <a:lvl7pPr marL="4518050" indent="0">
              <a:buNone/>
              <a:defRPr sz="3300"/>
            </a:lvl7pPr>
            <a:lvl8pPr marL="5271059" indent="0">
              <a:buNone/>
              <a:defRPr sz="3300"/>
            </a:lvl8pPr>
            <a:lvl9pPr marL="6024067" indent="0">
              <a:buNone/>
              <a:defRPr sz="3300"/>
            </a:lvl9pPr>
          </a:lstStyle>
          <a:p>
            <a:endParaRPr lang="en-US"/>
          </a:p>
        </p:txBody>
      </p:sp>
      <p:sp>
        <p:nvSpPr>
          <p:cNvPr id="4" name="Text Placeholder 3"/>
          <p:cNvSpPr>
            <a:spLocks noGrp="1"/>
          </p:cNvSpPr>
          <p:nvPr>
            <p:ph type="body" sz="half" idx="2"/>
          </p:nvPr>
        </p:nvSpPr>
        <p:spPr>
          <a:xfrm>
            <a:off x="8602981" y="25763765"/>
            <a:ext cx="26334720" cy="3861706"/>
          </a:xfrm>
          <a:prstGeom prst="rect">
            <a:avLst/>
          </a:prstGeom>
        </p:spPr>
        <p:txBody>
          <a:bodyPr lIns="150602" tIns="75301" rIns="150602" bIns="75301"/>
          <a:lstStyle>
            <a:lvl1pPr marL="0" indent="0">
              <a:buNone/>
              <a:defRPr sz="2300"/>
            </a:lvl1pPr>
            <a:lvl2pPr marL="753008" indent="0">
              <a:buNone/>
              <a:defRPr sz="2000"/>
            </a:lvl2pPr>
            <a:lvl3pPr marL="1506017" indent="0">
              <a:buNone/>
              <a:defRPr sz="1600"/>
            </a:lvl3pPr>
            <a:lvl4pPr marL="2259025" indent="0">
              <a:buNone/>
              <a:defRPr sz="1500"/>
            </a:lvl4pPr>
            <a:lvl5pPr marL="3012034" indent="0">
              <a:buNone/>
              <a:defRPr sz="1500"/>
            </a:lvl5pPr>
            <a:lvl6pPr marL="3765042" indent="0">
              <a:buNone/>
              <a:defRPr sz="1500"/>
            </a:lvl6pPr>
            <a:lvl7pPr marL="4518050" indent="0">
              <a:buNone/>
              <a:defRPr sz="1500"/>
            </a:lvl7pPr>
            <a:lvl8pPr marL="5271059" indent="0">
              <a:buNone/>
              <a:defRPr sz="1500"/>
            </a:lvl8pPr>
            <a:lvl9pPr marL="6024067" indent="0">
              <a:buNone/>
              <a:defRPr sz="15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8" name="Group 14"/>
          <p:cNvGrpSpPr>
            <a:grpSpLocks/>
          </p:cNvGrpSpPr>
          <p:nvPr userDrawn="1"/>
        </p:nvGrpSpPr>
        <p:grpSpPr bwMode="auto">
          <a:xfrm>
            <a:off x="41554404" y="31701923"/>
            <a:ext cx="2047225" cy="843643"/>
            <a:chOff x="19632" y="11649"/>
            <a:chExt cx="967" cy="310"/>
          </a:xfrm>
        </p:grpSpPr>
        <p:pic>
          <p:nvPicPr>
            <p:cNvPr id="1035" name="Picture 11" descr="mp logo"/>
            <p:cNvPicPr>
              <a:picLocks noChangeAspect="1" noChangeArrowheads="1"/>
            </p:cNvPicPr>
            <p:nvPr/>
          </p:nvPicPr>
          <p:blipFill>
            <a:blip r:embed="rId13"/>
            <a:srcRect/>
            <a:stretch>
              <a:fillRect/>
            </a:stretch>
          </p:blipFill>
          <p:spPr bwMode="auto">
            <a:xfrm>
              <a:off x="19632" y="11752"/>
              <a:ext cx="876" cy="110"/>
            </a:xfrm>
            <a:prstGeom prst="rect">
              <a:avLst/>
            </a:prstGeom>
            <a:noFill/>
          </p:spPr>
        </p:pic>
        <p:sp>
          <p:nvSpPr>
            <p:cNvPr id="1036" name="Rectangle 12"/>
            <p:cNvSpPr>
              <a:spLocks noChangeArrowheads="1"/>
            </p:cNvSpPr>
            <p:nvPr/>
          </p:nvSpPr>
          <p:spPr bwMode="auto">
            <a:xfrm>
              <a:off x="19870" y="11649"/>
              <a:ext cx="434" cy="107"/>
            </a:xfrm>
            <a:prstGeom prst="rect">
              <a:avLst/>
            </a:prstGeom>
            <a:noFill/>
            <a:ln w="9525">
              <a:noFill/>
              <a:miter lim="800000"/>
              <a:headEnd/>
              <a:tailEnd/>
            </a:ln>
            <a:effectLst/>
          </p:spPr>
          <p:txBody>
            <a:bodyPr wrap="none">
              <a:spAutoFit/>
            </a:bodyPr>
            <a:lstStyle/>
            <a:p>
              <a:r>
                <a:rPr lang="en-US" sz="1300" dirty="0">
                  <a:solidFill>
                    <a:srgbClr val="2B0E72"/>
                  </a:solidFill>
                  <a:effectLst/>
                  <a:latin typeface="Arial" charset="0"/>
                </a:rPr>
                <a:t>printed by</a:t>
              </a:r>
              <a:endParaRPr lang="en-US" sz="3000" dirty="0">
                <a:solidFill>
                  <a:srgbClr val="003399"/>
                </a:solidFill>
                <a:effectLst/>
                <a:latin typeface="Arial" charset="0"/>
              </a:endParaRPr>
            </a:p>
          </p:txBody>
        </p:sp>
        <p:sp>
          <p:nvSpPr>
            <p:cNvPr id="1037" name="Rectangle 13"/>
            <p:cNvSpPr>
              <a:spLocks noChangeArrowheads="1"/>
            </p:cNvSpPr>
            <p:nvPr/>
          </p:nvSpPr>
          <p:spPr bwMode="auto">
            <a:xfrm>
              <a:off x="19666" y="11852"/>
              <a:ext cx="933" cy="107"/>
            </a:xfrm>
            <a:prstGeom prst="rect">
              <a:avLst/>
            </a:prstGeom>
            <a:noFill/>
            <a:ln w="9525">
              <a:noFill/>
              <a:miter lim="800000"/>
              <a:headEnd/>
              <a:tailEnd/>
            </a:ln>
            <a:effectLst/>
          </p:spPr>
          <p:txBody>
            <a:bodyPr wrap="none">
              <a:spAutoFit/>
            </a:bodyPr>
            <a:lstStyle/>
            <a:p>
              <a:r>
                <a:rPr lang="en-US" sz="1300" dirty="0">
                  <a:solidFill>
                    <a:srgbClr val="2B0E72"/>
                  </a:solidFill>
                  <a:effectLst/>
                  <a:latin typeface="Arial" charset="0"/>
                </a:rPr>
                <a:t>www.postersession.com</a:t>
              </a:r>
              <a:endParaRPr lang="en-US" sz="3000" dirty="0">
                <a:solidFill>
                  <a:srgbClr val="003399"/>
                </a:solidFill>
                <a:effectLst/>
                <a:latin typeface="Arial"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99033" rtl="0" eaLnBrk="0" fontAlgn="base" hangingPunct="0">
        <a:spcBef>
          <a:spcPct val="0"/>
        </a:spcBef>
        <a:spcAft>
          <a:spcPct val="0"/>
        </a:spcAft>
        <a:defRPr sz="18300">
          <a:solidFill>
            <a:schemeClr val="tx2"/>
          </a:solidFill>
          <a:latin typeface="+mj-lt"/>
          <a:ea typeface="+mj-ea"/>
          <a:cs typeface="+mj-cs"/>
        </a:defRPr>
      </a:lvl1pPr>
      <a:lvl2pPr algn="ctr" defTabSz="3799033" rtl="0" eaLnBrk="0" fontAlgn="base" hangingPunct="0">
        <a:spcBef>
          <a:spcPct val="0"/>
        </a:spcBef>
        <a:spcAft>
          <a:spcPct val="0"/>
        </a:spcAft>
        <a:defRPr sz="18300">
          <a:solidFill>
            <a:schemeClr val="tx2"/>
          </a:solidFill>
          <a:latin typeface="Times New Roman" pitchFamily="18" charset="0"/>
        </a:defRPr>
      </a:lvl2pPr>
      <a:lvl3pPr algn="ctr" defTabSz="3799033" rtl="0" eaLnBrk="0" fontAlgn="base" hangingPunct="0">
        <a:spcBef>
          <a:spcPct val="0"/>
        </a:spcBef>
        <a:spcAft>
          <a:spcPct val="0"/>
        </a:spcAft>
        <a:defRPr sz="18300">
          <a:solidFill>
            <a:schemeClr val="tx2"/>
          </a:solidFill>
          <a:latin typeface="Times New Roman" pitchFamily="18" charset="0"/>
        </a:defRPr>
      </a:lvl3pPr>
      <a:lvl4pPr algn="ctr" defTabSz="3799033" rtl="0" eaLnBrk="0" fontAlgn="base" hangingPunct="0">
        <a:spcBef>
          <a:spcPct val="0"/>
        </a:spcBef>
        <a:spcAft>
          <a:spcPct val="0"/>
        </a:spcAft>
        <a:defRPr sz="18300">
          <a:solidFill>
            <a:schemeClr val="tx2"/>
          </a:solidFill>
          <a:latin typeface="Times New Roman" pitchFamily="18" charset="0"/>
        </a:defRPr>
      </a:lvl4pPr>
      <a:lvl5pPr algn="ctr" defTabSz="3799033" rtl="0" eaLnBrk="0" fontAlgn="base" hangingPunct="0">
        <a:spcBef>
          <a:spcPct val="0"/>
        </a:spcBef>
        <a:spcAft>
          <a:spcPct val="0"/>
        </a:spcAft>
        <a:defRPr sz="18300">
          <a:solidFill>
            <a:schemeClr val="tx2"/>
          </a:solidFill>
          <a:latin typeface="Times New Roman" pitchFamily="18" charset="0"/>
        </a:defRPr>
      </a:lvl5pPr>
      <a:lvl6pPr marL="753008" algn="ctr" defTabSz="3799033" rtl="0" eaLnBrk="0" fontAlgn="base" hangingPunct="0">
        <a:spcBef>
          <a:spcPct val="0"/>
        </a:spcBef>
        <a:spcAft>
          <a:spcPct val="0"/>
        </a:spcAft>
        <a:defRPr sz="18300">
          <a:solidFill>
            <a:schemeClr val="tx2"/>
          </a:solidFill>
          <a:latin typeface="Times New Roman" pitchFamily="18" charset="0"/>
        </a:defRPr>
      </a:lvl6pPr>
      <a:lvl7pPr marL="1506017" algn="ctr" defTabSz="3799033" rtl="0" eaLnBrk="0" fontAlgn="base" hangingPunct="0">
        <a:spcBef>
          <a:spcPct val="0"/>
        </a:spcBef>
        <a:spcAft>
          <a:spcPct val="0"/>
        </a:spcAft>
        <a:defRPr sz="18300">
          <a:solidFill>
            <a:schemeClr val="tx2"/>
          </a:solidFill>
          <a:latin typeface="Times New Roman" pitchFamily="18" charset="0"/>
        </a:defRPr>
      </a:lvl7pPr>
      <a:lvl8pPr marL="2259025" algn="ctr" defTabSz="3799033" rtl="0" eaLnBrk="0" fontAlgn="base" hangingPunct="0">
        <a:spcBef>
          <a:spcPct val="0"/>
        </a:spcBef>
        <a:spcAft>
          <a:spcPct val="0"/>
        </a:spcAft>
        <a:defRPr sz="18300">
          <a:solidFill>
            <a:schemeClr val="tx2"/>
          </a:solidFill>
          <a:latin typeface="Times New Roman" pitchFamily="18" charset="0"/>
        </a:defRPr>
      </a:lvl8pPr>
      <a:lvl9pPr marL="3012034" algn="ctr" defTabSz="3799033" rtl="0" eaLnBrk="0" fontAlgn="base" hangingPunct="0">
        <a:spcBef>
          <a:spcPct val="0"/>
        </a:spcBef>
        <a:spcAft>
          <a:spcPct val="0"/>
        </a:spcAft>
        <a:defRPr sz="18300">
          <a:solidFill>
            <a:schemeClr val="tx2"/>
          </a:solidFill>
          <a:latin typeface="Times New Roman" pitchFamily="18" charset="0"/>
        </a:defRPr>
      </a:lvl9pPr>
    </p:titleStyle>
    <p:bodyStyle>
      <a:lvl1pPr marL="1422349" indent="-1422349" algn="l" defTabSz="3799033" rtl="0" eaLnBrk="0" fontAlgn="base" hangingPunct="0">
        <a:spcBef>
          <a:spcPct val="20000"/>
        </a:spcBef>
        <a:spcAft>
          <a:spcPct val="0"/>
        </a:spcAft>
        <a:buChar char="•"/>
        <a:defRPr sz="13200">
          <a:solidFill>
            <a:schemeClr val="tx1"/>
          </a:solidFill>
          <a:latin typeface="+mn-lt"/>
          <a:ea typeface="+mn-ea"/>
          <a:cs typeface="+mn-cs"/>
        </a:defRPr>
      </a:lvl1pPr>
      <a:lvl2pPr marL="3085243" indent="-1187034" algn="l" defTabSz="3799033" rtl="0" eaLnBrk="0" fontAlgn="base" hangingPunct="0">
        <a:spcBef>
          <a:spcPct val="20000"/>
        </a:spcBef>
        <a:spcAft>
          <a:spcPct val="0"/>
        </a:spcAft>
        <a:buChar char="–"/>
        <a:defRPr sz="11700">
          <a:solidFill>
            <a:schemeClr val="tx1"/>
          </a:solidFill>
          <a:latin typeface="+mn-lt"/>
        </a:defRPr>
      </a:lvl2pPr>
      <a:lvl3pPr marL="4748136" indent="-949105" algn="l" defTabSz="3799033" rtl="0" eaLnBrk="0" fontAlgn="base" hangingPunct="0">
        <a:spcBef>
          <a:spcPct val="20000"/>
        </a:spcBef>
        <a:spcAft>
          <a:spcPct val="0"/>
        </a:spcAft>
        <a:buChar char="•"/>
        <a:defRPr sz="10000">
          <a:solidFill>
            <a:schemeClr val="tx1"/>
          </a:solidFill>
          <a:latin typeface="+mn-lt"/>
        </a:defRPr>
      </a:lvl3pPr>
      <a:lvl4pPr marL="6651574" indent="-954334" algn="l" defTabSz="3799033" rtl="0" eaLnBrk="0" fontAlgn="base" hangingPunct="0">
        <a:spcBef>
          <a:spcPct val="20000"/>
        </a:spcBef>
        <a:spcAft>
          <a:spcPct val="0"/>
        </a:spcAft>
        <a:buChar char="–"/>
        <a:defRPr sz="8100">
          <a:solidFill>
            <a:schemeClr val="tx1"/>
          </a:solidFill>
          <a:latin typeface="+mn-lt"/>
        </a:defRPr>
      </a:lvl4pPr>
      <a:lvl5pPr marL="8549783" indent="-949105" algn="l" defTabSz="3799033" rtl="0" eaLnBrk="0" fontAlgn="base" hangingPunct="0">
        <a:spcBef>
          <a:spcPct val="20000"/>
        </a:spcBef>
        <a:spcAft>
          <a:spcPct val="0"/>
        </a:spcAft>
        <a:buChar char="»"/>
        <a:defRPr sz="8100">
          <a:solidFill>
            <a:schemeClr val="tx1"/>
          </a:solidFill>
          <a:latin typeface="+mn-lt"/>
        </a:defRPr>
      </a:lvl5pPr>
      <a:lvl6pPr marL="9302791" indent="-949105" algn="l" defTabSz="3799033" rtl="0" eaLnBrk="0" fontAlgn="base" hangingPunct="0">
        <a:spcBef>
          <a:spcPct val="20000"/>
        </a:spcBef>
        <a:spcAft>
          <a:spcPct val="0"/>
        </a:spcAft>
        <a:buChar char="»"/>
        <a:defRPr sz="8100">
          <a:solidFill>
            <a:schemeClr val="tx1"/>
          </a:solidFill>
          <a:latin typeface="+mn-lt"/>
        </a:defRPr>
      </a:lvl6pPr>
      <a:lvl7pPr marL="10055800" indent="-949105" algn="l" defTabSz="3799033" rtl="0" eaLnBrk="0" fontAlgn="base" hangingPunct="0">
        <a:spcBef>
          <a:spcPct val="20000"/>
        </a:spcBef>
        <a:spcAft>
          <a:spcPct val="0"/>
        </a:spcAft>
        <a:buChar char="»"/>
        <a:defRPr sz="8100">
          <a:solidFill>
            <a:schemeClr val="tx1"/>
          </a:solidFill>
          <a:latin typeface="+mn-lt"/>
        </a:defRPr>
      </a:lvl7pPr>
      <a:lvl8pPr marL="10808808" indent="-949105" algn="l" defTabSz="3799033" rtl="0" eaLnBrk="0" fontAlgn="base" hangingPunct="0">
        <a:spcBef>
          <a:spcPct val="20000"/>
        </a:spcBef>
        <a:spcAft>
          <a:spcPct val="0"/>
        </a:spcAft>
        <a:buChar char="»"/>
        <a:defRPr sz="8100">
          <a:solidFill>
            <a:schemeClr val="tx1"/>
          </a:solidFill>
          <a:latin typeface="+mn-lt"/>
        </a:defRPr>
      </a:lvl8pPr>
      <a:lvl9pPr marL="11561816" indent="-949105" algn="l" defTabSz="3799033" rtl="0" eaLnBrk="0" fontAlgn="base" hangingPunct="0">
        <a:spcBef>
          <a:spcPct val="20000"/>
        </a:spcBef>
        <a:spcAft>
          <a:spcPct val="0"/>
        </a:spcAft>
        <a:buChar char="»"/>
        <a:defRPr sz="8100">
          <a:solidFill>
            <a:schemeClr val="tx1"/>
          </a:solidFill>
          <a:latin typeface="+mn-lt"/>
        </a:defRPr>
      </a:lvl9pPr>
    </p:bodyStyle>
    <p:otherStyle>
      <a:defPPr>
        <a:defRPr lang="en-US"/>
      </a:defPPr>
      <a:lvl1pPr marL="0" algn="l" defTabSz="1506017" rtl="0" eaLnBrk="1" latinLnBrk="0" hangingPunct="1">
        <a:defRPr sz="3000" kern="1200">
          <a:solidFill>
            <a:schemeClr val="tx1"/>
          </a:solidFill>
          <a:latin typeface="+mn-lt"/>
          <a:ea typeface="+mn-ea"/>
          <a:cs typeface="+mn-cs"/>
        </a:defRPr>
      </a:lvl1pPr>
      <a:lvl2pPr marL="753008" algn="l" defTabSz="1506017" rtl="0" eaLnBrk="1" latinLnBrk="0" hangingPunct="1">
        <a:defRPr sz="3000" kern="1200">
          <a:solidFill>
            <a:schemeClr val="tx1"/>
          </a:solidFill>
          <a:latin typeface="+mn-lt"/>
          <a:ea typeface="+mn-ea"/>
          <a:cs typeface="+mn-cs"/>
        </a:defRPr>
      </a:lvl2pPr>
      <a:lvl3pPr marL="1506017" algn="l" defTabSz="1506017" rtl="0" eaLnBrk="1" latinLnBrk="0" hangingPunct="1">
        <a:defRPr sz="3000" kern="1200">
          <a:solidFill>
            <a:schemeClr val="tx1"/>
          </a:solidFill>
          <a:latin typeface="+mn-lt"/>
          <a:ea typeface="+mn-ea"/>
          <a:cs typeface="+mn-cs"/>
        </a:defRPr>
      </a:lvl3pPr>
      <a:lvl4pPr marL="2259025" algn="l" defTabSz="1506017" rtl="0" eaLnBrk="1" latinLnBrk="0" hangingPunct="1">
        <a:defRPr sz="3000" kern="1200">
          <a:solidFill>
            <a:schemeClr val="tx1"/>
          </a:solidFill>
          <a:latin typeface="+mn-lt"/>
          <a:ea typeface="+mn-ea"/>
          <a:cs typeface="+mn-cs"/>
        </a:defRPr>
      </a:lvl4pPr>
      <a:lvl5pPr marL="3012034" algn="l" defTabSz="1506017" rtl="0" eaLnBrk="1" latinLnBrk="0" hangingPunct="1">
        <a:defRPr sz="3000" kern="1200">
          <a:solidFill>
            <a:schemeClr val="tx1"/>
          </a:solidFill>
          <a:latin typeface="+mn-lt"/>
          <a:ea typeface="+mn-ea"/>
          <a:cs typeface="+mn-cs"/>
        </a:defRPr>
      </a:lvl5pPr>
      <a:lvl6pPr marL="3765042" algn="l" defTabSz="1506017" rtl="0" eaLnBrk="1" latinLnBrk="0" hangingPunct="1">
        <a:defRPr sz="3000" kern="1200">
          <a:solidFill>
            <a:schemeClr val="tx1"/>
          </a:solidFill>
          <a:latin typeface="+mn-lt"/>
          <a:ea typeface="+mn-ea"/>
          <a:cs typeface="+mn-cs"/>
        </a:defRPr>
      </a:lvl6pPr>
      <a:lvl7pPr marL="4518050" algn="l" defTabSz="1506017" rtl="0" eaLnBrk="1" latinLnBrk="0" hangingPunct="1">
        <a:defRPr sz="3000" kern="1200">
          <a:solidFill>
            <a:schemeClr val="tx1"/>
          </a:solidFill>
          <a:latin typeface="+mn-lt"/>
          <a:ea typeface="+mn-ea"/>
          <a:cs typeface="+mn-cs"/>
        </a:defRPr>
      </a:lvl7pPr>
      <a:lvl8pPr marL="5271059" algn="l" defTabSz="1506017" rtl="0" eaLnBrk="1" latinLnBrk="0" hangingPunct="1">
        <a:defRPr sz="3000" kern="1200">
          <a:solidFill>
            <a:schemeClr val="tx1"/>
          </a:solidFill>
          <a:latin typeface="+mn-lt"/>
          <a:ea typeface="+mn-ea"/>
          <a:cs typeface="+mn-cs"/>
        </a:defRPr>
      </a:lvl8pPr>
      <a:lvl9pPr marL="6024067" algn="l" defTabSz="1506017"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0">
              <a:srgbClr val="CCECFF"/>
            </a:gs>
            <a:gs pos="100000">
              <a:srgbClr val="A1BAD1"/>
            </a:gs>
          </a:gsLst>
          <a:path path="shape">
            <a:fillToRect l="50000" t="50000" r="50000" b="50000"/>
          </a:path>
        </a:gradFill>
        <a:effectLst/>
      </p:bgPr>
    </p:bg>
    <p:spTree>
      <p:nvGrpSpPr>
        <p:cNvPr id="1" name=""/>
        <p:cNvGrpSpPr/>
        <p:nvPr/>
      </p:nvGrpSpPr>
      <p:grpSpPr>
        <a:xfrm>
          <a:off x="0" y="0"/>
          <a:ext cx="0" cy="0"/>
          <a:chOff x="0" y="0"/>
          <a:chExt cx="0" cy="0"/>
        </a:xfrm>
      </p:grpSpPr>
      <p:sp>
        <p:nvSpPr>
          <p:cNvPr id="2237" name="Text Box 189"/>
          <p:cNvSpPr txBox="1">
            <a:spLocks noChangeArrowheads="1"/>
          </p:cNvSpPr>
          <p:nvPr/>
        </p:nvSpPr>
        <p:spPr bwMode="auto">
          <a:xfrm>
            <a:off x="371281" y="287235"/>
            <a:ext cx="43141968" cy="4102823"/>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00747" tIns="50372" rIns="100747" bIns="50372">
            <a:spAutoFit/>
          </a:bodyPr>
          <a:lstStyle/>
          <a:p>
            <a:pPr algn="ctr" defTabSz="1009240"/>
            <a:endParaRPr lang="en-US" sz="2000" dirty="0">
              <a:solidFill>
                <a:srgbClr val="CCECFF"/>
              </a:solidFill>
              <a:effectLst/>
              <a:latin typeface="Arial" charset="0"/>
            </a:endParaRPr>
          </a:p>
          <a:p>
            <a:pPr algn="ctr" defTabSz="1009240"/>
            <a:r>
              <a:rPr lang="en-US" sz="6000" dirty="0">
                <a:solidFill>
                  <a:srgbClr val="CCECFF"/>
                </a:solidFill>
                <a:effectLst/>
                <a:latin typeface="Arial" panose="020B0604020202020204" pitchFamily="34" charset="0"/>
                <a:cs typeface="Arial" panose="020B0604020202020204" pitchFamily="34" charset="0"/>
              </a:rPr>
              <a:t>Traditional </a:t>
            </a:r>
            <a:r>
              <a:rPr lang="en-US" sz="6000" dirty="0" smtClean="0">
                <a:solidFill>
                  <a:srgbClr val="CCECFF"/>
                </a:solidFill>
                <a:effectLst/>
                <a:latin typeface="Arial" panose="020B0604020202020204" pitchFamily="34" charset="0"/>
                <a:cs typeface="Arial" panose="020B0604020202020204" pitchFamily="34" charset="0"/>
              </a:rPr>
              <a:t>medicine</a:t>
            </a:r>
          </a:p>
          <a:p>
            <a:pPr algn="ctr" defTabSz="1009240"/>
            <a:r>
              <a:rPr lang="en-US" sz="6000" dirty="0" smtClean="0">
                <a:solidFill>
                  <a:srgbClr val="CCECFF"/>
                </a:solidFill>
                <a:effectLst/>
                <a:latin typeface="Arial" panose="020B0604020202020204" pitchFamily="34" charset="0"/>
                <a:cs typeface="Arial" panose="020B0604020202020204" pitchFamily="34" charset="0"/>
              </a:rPr>
              <a:t> </a:t>
            </a:r>
            <a:r>
              <a:rPr lang="en-US" sz="6000" dirty="0">
                <a:solidFill>
                  <a:srgbClr val="CCECFF"/>
                </a:solidFill>
                <a:effectLst/>
                <a:latin typeface="Arial" panose="020B0604020202020204" pitchFamily="34" charset="0"/>
                <a:cs typeface="Arial" panose="020B0604020202020204" pitchFamily="34" charset="0"/>
              </a:rPr>
              <a:t>in urban poor communities in India: </a:t>
            </a:r>
            <a:r>
              <a:rPr lang="en-US" sz="6000" dirty="0" smtClean="0">
                <a:solidFill>
                  <a:srgbClr val="CCECFF"/>
                </a:solidFill>
                <a:effectLst/>
                <a:latin typeface="Arial" panose="020B0604020202020204" pitchFamily="34" charset="0"/>
                <a:cs typeface="Arial" panose="020B0604020202020204" pitchFamily="34" charset="0"/>
              </a:rPr>
              <a:t>a </a:t>
            </a:r>
            <a:r>
              <a:rPr lang="en-US" sz="6000" dirty="0">
                <a:solidFill>
                  <a:srgbClr val="CCECFF"/>
                </a:solidFill>
                <a:effectLst/>
                <a:latin typeface="Arial" panose="020B0604020202020204" pitchFamily="34" charset="0"/>
                <a:cs typeface="Arial" panose="020B0604020202020204" pitchFamily="34" charset="0"/>
              </a:rPr>
              <a:t>resource for prevention and early detection of oral </a:t>
            </a:r>
            <a:r>
              <a:rPr lang="en-US" sz="6000" dirty="0" smtClean="0">
                <a:solidFill>
                  <a:srgbClr val="CCECFF"/>
                </a:solidFill>
                <a:effectLst/>
                <a:latin typeface="Arial" panose="020B0604020202020204" pitchFamily="34" charset="0"/>
                <a:cs typeface="Arial" panose="020B0604020202020204" pitchFamily="34" charset="0"/>
              </a:rPr>
              <a:t>cancer</a:t>
            </a:r>
          </a:p>
          <a:p>
            <a:pPr defTabSz="1009240"/>
            <a:r>
              <a:rPr lang="en-US" dirty="0" smtClean="0">
                <a:solidFill>
                  <a:srgbClr val="CCECFF"/>
                </a:solidFill>
                <a:effectLst/>
                <a:latin typeface="Arial" panose="020B0604020202020204" pitchFamily="34" charset="0"/>
                <a:cs typeface="Arial" panose="020B0604020202020204" pitchFamily="34" charset="0"/>
              </a:rPr>
              <a:t>						 		</a:t>
            </a:r>
            <a:r>
              <a:rPr lang="en-US" dirty="0" smtClean="0">
                <a:solidFill>
                  <a:srgbClr val="FFFF00"/>
                </a:solidFill>
                <a:effectLst/>
                <a:latin typeface="Arial" panose="020B0604020202020204" pitchFamily="34" charset="0"/>
                <a:cs typeface="Arial" panose="020B0604020202020204" pitchFamily="34" charset="0"/>
              </a:rPr>
              <a:t>Stephen L. Schensul</a:t>
            </a:r>
            <a:r>
              <a:rPr lang="en-US" dirty="0">
                <a:solidFill>
                  <a:srgbClr val="FFFF00"/>
                </a:solidFill>
                <a:effectLst/>
                <a:latin typeface="Arial" panose="020B0604020202020204" pitchFamily="34" charset="0"/>
                <a:cs typeface="Arial" panose="020B0604020202020204" pitchFamily="34" charset="0"/>
              </a:rPr>
              <a:t> </a:t>
            </a:r>
            <a:r>
              <a:rPr lang="en-US" dirty="0" smtClean="0">
                <a:solidFill>
                  <a:srgbClr val="FFFF00"/>
                </a:solidFill>
                <a:effectLst/>
                <a:latin typeface="Arial" panose="020B0604020202020204" pitchFamily="34" charset="0"/>
                <a:cs typeface="Arial" panose="020B0604020202020204" pitchFamily="34" charset="0"/>
              </a:rPr>
              <a:t>PhD</a:t>
            </a:r>
            <a:r>
              <a:rPr lang="en-US" baseline="30000" dirty="0">
                <a:solidFill>
                  <a:srgbClr val="FFFF00"/>
                </a:solidFill>
                <a:effectLst/>
                <a:latin typeface="Arial" panose="020B0604020202020204" pitchFamily="34" charset="0"/>
                <a:cs typeface="Arial" panose="020B0604020202020204" pitchFamily="34" charset="0"/>
              </a:rPr>
              <a:t> </a:t>
            </a:r>
            <a:r>
              <a:rPr lang="en-US" dirty="0" smtClean="0">
                <a:solidFill>
                  <a:srgbClr val="FFFF00"/>
                </a:solidFill>
                <a:effectLst/>
                <a:latin typeface="Arial" panose="020B0604020202020204" pitchFamily="34" charset="0"/>
                <a:cs typeface="Arial" panose="020B0604020202020204" pitchFamily="34" charset="0"/>
              </a:rPr>
              <a:t>(Schensul@uchc.edu)				      Jean J. Schensul PhD</a:t>
            </a:r>
            <a:r>
              <a:rPr lang="en-US" baseline="30000" dirty="0">
                <a:solidFill>
                  <a:srgbClr val="FFFF00"/>
                </a:solidFill>
                <a:effectLst/>
                <a:latin typeface="Arial" panose="020B0604020202020204" pitchFamily="34" charset="0"/>
                <a:cs typeface="Arial" panose="020B0604020202020204" pitchFamily="34" charset="0"/>
              </a:rPr>
              <a:t> </a:t>
            </a:r>
            <a:r>
              <a:rPr lang="en-US" dirty="0" smtClean="0">
                <a:solidFill>
                  <a:srgbClr val="FFFF00"/>
                </a:solidFill>
                <a:effectLst/>
                <a:latin typeface="Arial" panose="020B0604020202020204" pitchFamily="34" charset="0"/>
                <a:cs typeface="Arial" panose="020B0604020202020204" pitchFamily="34" charset="0"/>
              </a:rPr>
              <a:t> (Jean.Schensul@icrweb.org)</a:t>
            </a:r>
            <a:endParaRPr lang="en-US" baseline="30000" dirty="0" smtClean="0">
              <a:solidFill>
                <a:srgbClr val="FFFF00"/>
              </a:solidFill>
              <a:effectLst/>
              <a:latin typeface="Arial" panose="020B0604020202020204" pitchFamily="34" charset="0"/>
              <a:cs typeface="Arial" panose="020B0604020202020204" pitchFamily="34" charset="0"/>
            </a:endParaRPr>
          </a:p>
          <a:p>
            <a:pPr defTabSz="1009240"/>
            <a:r>
              <a:rPr lang="en-US" dirty="0" smtClean="0">
                <a:solidFill>
                  <a:srgbClr val="FFFF00"/>
                </a:solidFill>
                <a:effectLst/>
                <a:latin typeface="Arial" panose="020B0604020202020204" pitchFamily="34" charset="0"/>
                <a:cs typeface="Arial" panose="020B0604020202020204" pitchFamily="34" charset="0"/>
              </a:rPr>
              <a:t>								</a:t>
            </a:r>
            <a:r>
              <a:rPr lang="en-US" dirty="0" smtClean="0">
                <a:solidFill>
                  <a:srgbClr val="FFFF00"/>
                </a:solidFill>
                <a:effectLst/>
                <a:latin typeface="Arial" panose="020B0604020202020204" pitchFamily="34" charset="0"/>
                <a:cs typeface="Arial" panose="020B0604020202020204" pitchFamily="34" charset="0"/>
              </a:rPr>
              <a:t>Univ. </a:t>
            </a:r>
            <a:r>
              <a:rPr lang="en-US" dirty="0" smtClean="0">
                <a:solidFill>
                  <a:srgbClr val="FFFF00"/>
                </a:solidFill>
                <a:effectLst/>
                <a:latin typeface="Arial" panose="020B0604020202020204" pitchFamily="34" charset="0"/>
                <a:cs typeface="Arial" panose="020B0604020202020204" pitchFamily="34" charset="0"/>
              </a:rPr>
              <a:t>of Connecticut </a:t>
            </a:r>
            <a:r>
              <a:rPr lang="en-US" dirty="0" smtClean="0">
                <a:solidFill>
                  <a:srgbClr val="FFFF00"/>
                </a:solidFill>
                <a:effectLst/>
                <a:latin typeface="Arial" panose="020B0604020202020204" pitchFamily="34" charset="0"/>
                <a:cs typeface="Arial" panose="020B0604020202020204" pitchFamily="34" charset="0"/>
              </a:rPr>
              <a:t>Sch. </a:t>
            </a:r>
            <a:r>
              <a:rPr lang="en-US" smtClean="0">
                <a:solidFill>
                  <a:srgbClr val="FFFF00"/>
                </a:solidFill>
                <a:effectLst/>
                <a:latin typeface="Arial" panose="020B0604020202020204" pitchFamily="34" charset="0"/>
                <a:cs typeface="Arial" panose="020B0604020202020204" pitchFamily="34" charset="0"/>
              </a:rPr>
              <a:t>of Medicine (860-679-1570)</a:t>
            </a:r>
            <a:r>
              <a:rPr lang="en-US" dirty="0" smtClean="0">
                <a:solidFill>
                  <a:srgbClr val="FFFF00"/>
                </a:solidFill>
                <a:effectLst/>
                <a:latin typeface="Arial" panose="020B0604020202020204" pitchFamily="34" charset="0"/>
                <a:cs typeface="Arial" panose="020B0604020202020204" pitchFamily="34" charset="0"/>
              </a:rPr>
              <a:t>				Institute for Community </a:t>
            </a:r>
            <a:r>
              <a:rPr lang="en-US" dirty="0" smtClean="0">
                <a:solidFill>
                  <a:srgbClr val="FFFF00"/>
                </a:solidFill>
                <a:effectLst/>
                <a:latin typeface="Arial" panose="020B0604020202020204" pitchFamily="34" charset="0"/>
                <a:cs typeface="Arial" panose="020B0604020202020204" pitchFamily="34" charset="0"/>
              </a:rPr>
              <a:t>Research (860-278-2044)</a:t>
            </a:r>
            <a:endParaRPr lang="en-US" dirty="0" smtClean="0">
              <a:solidFill>
                <a:srgbClr val="FFFF00"/>
              </a:solidFill>
              <a:effectLst/>
              <a:latin typeface="Arial" panose="020B0604020202020204" pitchFamily="34" charset="0"/>
              <a:cs typeface="Arial" panose="020B0604020202020204" pitchFamily="34" charset="0"/>
            </a:endParaRPr>
          </a:p>
          <a:p>
            <a:pPr defTabSz="1009240"/>
            <a:r>
              <a:rPr lang="en-US" dirty="0">
                <a:solidFill>
                  <a:srgbClr val="FFFF00"/>
                </a:solidFill>
                <a:effectLst/>
                <a:latin typeface="Arial" panose="020B0604020202020204" pitchFamily="34" charset="0"/>
                <a:cs typeface="Arial" panose="020B0604020202020204" pitchFamily="34" charset="0"/>
              </a:rPr>
              <a:t>	</a:t>
            </a:r>
            <a:r>
              <a:rPr lang="en-US" dirty="0" smtClean="0">
                <a:solidFill>
                  <a:srgbClr val="FFFF00"/>
                </a:solidFill>
                <a:effectLst/>
                <a:latin typeface="Arial" panose="020B0604020202020204" pitchFamily="34" charset="0"/>
                <a:cs typeface="Arial" panose="020B0604020202020204" pitchFamily="34" charset="0"/>
              </a:rPr>
              <a:t>							263 Farmington Ave., Farmington, CT 06030					</a:t>
            </a:r>
            <a:r>
              <a:rPr lang="en-US" dirty="0">
                <a:solidFill>
                  <a:srgbClr val="FFFF00"/>
                </a:solidFill>
                <a:effectLst/>
                <a:latin typeface="Arial" panose="020B0604020202020204" pitchFamily="34" charset="0"/>
                <a:cs typeface="Arial" panose="020B0604020202020204" pitchFamily="34" charset="0"/>
              </a:rPr>
              <a:t>	</a:t>
            </a:r>
            <a:r>
              <a:rPr lang="en-US" dirty="0" smtClean="0">
                <a:solidFill>
                  <a:srgbClr val="FFFF00"/>
                </a:solidFill>
                <a:effectLst/>
                <a:latin typeface="Arial" panose="020B0604020202020204" pitchFamily="34" charset="0"/>
                <a:cs typeface="Arial" panose="020B0604020202020204" pitchFamily="34" charset="0"/>
              </a:rPr>
              <a:t>2 </a:t>
            </a:r>
            <a:r>
              <a:rPr lang="en-US" dirty="0">
                <a:solidFill>
                  <a:srgbClr val="FFFF00"/>
                </a:solidFill>
                <a:effectLst/>
                <a:latin typeface="Arial" panose="020B0604020202020204" pitchFamily="34" charset="0"/>
                <a:cs typeface="Arial" panose="020B0604020202020204" pitchFamily="34" charset="0"/>
              </a:rPr>
              <a:t>Hartford Sq. </a:t>
            </a:r>
            <a:r>
              <a:rPr lang="en-US" dirty="0" smtClean="0">
                <a:solidFill>
                  <a:srgbClr val="FFFF00"/>
                </a:solidFill>
                <a:effectLst/>
                <a:latin typeface="Arial" panose="020B0604020202020204" pitchFamily="34" charset="0"/>
                <a:cs typeface="Arial" panose="020B0604020202020204" pitchFamily="34" charset="0"/>
              </a:rPr>
              <a:t>West, Hartford, CT 06106</a:t>
            </a:r>
            <a:endParaRPr lang="en-US" dirty="0">
              <a:solidFill>
                <a:srgbClr val="FFFF00"/>
              </a:solidFill>
              <a:effectLst/>
              <a:latin typeface="Arial" panose="020B0604020202020204" pitchFamily="34" charset="0"/>
              <a:cs typeface="Arial" panose="020B0604020202020204" pitchFamily="34" charset="0"/>
            </a:endParaRPr>
          </a:p>
        </p:txBody>
      </p:sp>
      <p:sp>
        <p:nvSpPr>
          <p:cNvPr id="2238" name="Text Box 190"/>
          <p:cNvSpPr txBox="1">
            <a:spLocks noChangeArrowheads="1"/>
          </p:cNvSpPr>
          <p:nvPr/>
        </p:nvSpPr>
        <p:spPr bwMode="auto">
          <a:xfrm>
            <a:off x="231361" y="5369380"/>
            <a:ext cx="11978640" cy="12645622"/>
          </a:xfrm>
          <a:prstGeom prst="rect">
            <a:avLst/>
          </a:prstGeom>
          <a:solidFill>
            <a:schemeClr val="bg1"/>
          </a:solidFill>
          <a:ln w="57150" cmpd="thinThick">
            <a:solidFill>
              <a:schemeClr val="tx1"/>
            </a:solidFill>
            <a:miter lim="800000"/>
            <a:headEnd/>
            <a:tailEnd/>
          </a:ln>
          <a:effectLst/>
        </p:spPr>
        <p:txBody>
          <a:bodyPr wrap="square" lIns="376504" tIns="165662" rIns="376504" bIns="165662">
            <a:spAutoFit/>
          </a:bodyPr>
          <a:lstStyle/>
          <a:p>
            <a:pPr marL="1076121" lvl="1" indent="-571500" defTabSz="1009240">
              <a:buFont typeface="Arial" panose="020B0604020202020204" pitchFamily="34" charset="0"/>
              <a:buChar char="•"/>
            </a:pPr>
            <a:r>
              <a:rPr lang="en-US" b="1" dirty="0" smtClean="0">
                <a:effectLst/>
                <a:latin typeface="Arial" charset="0"/>
              </a:rPr>
              <a:t>Oral cancer is a malignant neoplasm found on the lip, mouth floor, cheek lining, gingiva, palate or in the tongue</a:t>
            </a:r>
          </a:p>
          <a:p>
            <a:pPr marL="1076121" lvl="1" indent="-571500" defTabSz="1009240">
              <a:buFont typeface="Arial" panose="020B0604020202020204" pitchFamily="34" charset="0"/>
              <a:buChar char="•"/>
            </a:pPr>
            <a:r>
              <a:rPr lang="en-US" b="1" dirty="0" smtClean="0">
                <a:effectLst/>
                <a:latin typeface="Arial" charset="0"/>
              </a:rPr>
              <a:t>Oral cancer is among the top three cancers in India and constitutes 30% of cancers</a:t>
            </a:r>
          </a:p>
          <a:p>
            <a:pPr marL="1076121" lvl="1" indent="-571500" defTabSz="1009240">
              <a:buFont typeface="Arial" panose="020B0604020202020204" pitchFamily="34" charset="0"/>
              <a:buChar char="•"/>
            </a:pPr>
            <a:r>
              <a:rPr lang="en-US" b="1" dirty="0" smtClean="0">
                <a:effectLst/>
                <a:latin typeface="Arial" charset="0"/>
              </a:rPr>
              <a:t>90-95% of oral cancers in India is squamous cell carcinoma</a:t>
            </a:r>
          </a:p>
          <a:p>
            <a:pPr marL="1076121" lvl="1" indent="-571500" defTabSz="1009240">
              <a:buFont typeface="Arial" panose="020B0604020202020204" pitchFamily="34" charset="0"/>
              <a:buChar char="•"/>
            </a:pPr>
            <a:r>
              <a:rPr lang="en-US" b="1" dirty="0" smtClean="0">
                <a:effectLst/>
                <a:latin typeface="Arial" charset="0"/>
              </a:rPr>
              <a:t>The incidence of oral cancer among those individuals who smoke or use smokeless tobacco (SLT) is 8.4 times higher than those who do not use tobacco</a:t>
            </a:r>
            <a:endParaRPr lang="en-US" b="1" baseline="30000" dirty="0" smtClean="0">
              <a:effectLst/>
              <a:latin typeface="Arial" charset="0"/>
            </a:endParaRPr>
          </a:p>
          <a:p>
            <a:pPr marL="1076121" lvl="1" indent="-571500" defTabSz="1009240">
              <a:buFont typeface="Arial" panose="020B0604020202020204" pitchFamily="34" charset="0"/>
              <a:buChar char="•"/>
            </a:pPr>
            <a:r>
              <a:rPr lang="en-US" b="1" dirty="0" smtClean="0">
                <a:effectLst/>
                <a:latin typeface="Arial" charset="0"/>
              </a:rPr>
              <a:t>In India, 57% of men and 11% of women between the ages of 15-49 use some form of tobacco</a:t>
            </a:r>
          </a:p>
          <a:p>
            <a:pPr marL="1076121" lvl="1" indent="-571500" defTabSz="1009240">
              <a:buFont typeface="Arial" panose="020B0604020202020204" pitchFamily="34" charset="0"/>
              <a:buChar char="•"/>
            </a:pPr>
            <a:r>
              <a:rPr lang="en-US" b="1" dirty="0" smtClean="0">
                <a:effectLst/>
                <a:latin typeface="Arial" charset="0"/>
              </a:rPr>
              <a:t>For men, approximately 50% use SLT and 10% smoke</a:t>
            </a:r>
          </a:p>
          <a:p>
            <a:pPr marL="1076121" lvl="1" indent="-571500" defTabSz="1009240">
              <a:buFont typeface="Arial" panose="020B0604020202020204" pitchFamily="34" charset="0"/>
              <a:buChar char="•"/>
            </a:pPr>
            <a:r>
              <a:rPr lang="en-US" b="1" dirty="0" smtClean="0">
                <a:effectLst/>
                <a:latin typeface="Arial" charset="0"/>
              </a:rPr>
              <a:t>Almost all consumption for women involves SLT</a:t>
            </a:r>
          </a:p>
        </p:txBody>
      </p:sp>
      <p:sp>
        <p:nvSpPr>
          <p:cNvPr id="2239" name="Text Box 191"/>
          <p:cNvSpPr txBox="1">
            <a:spLocks noChangeArrowheads="1"/>
          </p:cNvSpPr>
          <p:nvPr/>
        </p:nvSpPr>
        <p:spPr bwMode="auto">
          <a:xfrm>
            <a:off x="31910022" y="2952751"/>
            <a:ext cx="716538" cy="1804788"/>
          </a:xfrm>
          <a:prstGeom prst="rect">
            <a:avLst/>
          </a:prstGeom>
          <a:noFill/>
          <a:ln w="9525">
            <a:noFill/>
            <a:miter lim="800000"/>
            <a:headEnd/>
            <a:tailEnd/>
          </a:ln>
          <a:effectLst/>
        </p:spPr>
        <p:txBody>
          <a:bodyPr wrap="none" lIns="354772" tIns="177387" rIns="354772" bIns="177387">
            <a:spAutoFit/>
          </a:bodyPr>
          <a:lstStyle/>
          <a:p>
            <a:pPr defTabSz="3548030"/>
            <a:endParaRPr lang="en-US" sz="9400" dirty="0">
              <a:effectLst/>
            </a:endParaRPr>
          </a:p>
        </p:txBody>
      </p:sp>
      <p:sp>
        <p:nvSpPr>
          <p:cNvPr id="2240" name="Text Box 192"/>
          <p:cNvSpPr txBox="1">
            <a:spLocks noChangeArrowheads="1"/>
          </p:cNvSpPr>
          <p:nvPr/>
        </p:nvSpPr>
        <p:spPr bwMode="auto">
          <a:xfrm>
            <a:off x="29372627" y="5714248"/>
            <a:ext cx="14140622" cy="15107835"/>
          </a:xfrm>
          <a:prstGeom prst="rect">
            <a:avLst/>
          </a:prstGeom>
          <a:solidFill>
            <a:srgbClr val="FFFF99"/>
          </a:solidFill>
          <a:ln w="57150" cmpd="thinThick">
            <a:solidFill>
              <a:schemeClr val="tx1"/>
            </a:solidFill>
            <a:miter lim="800000"/>
            <a:headEnd/>
            <a:tailEnd/>
          </a:ln>
          <a:effectLst/>
        </p:spPr>
        <p:txBody>
          <a:bodyPr wrap="square" lIns="376504" tIns="165662" rIns="376504" bIns="165662">
            <a:spAutoFit/>
          </a:bodyPr>
          <a:lstStyle/>
          <a:p>
            <a:pPr defTabSz="3548030"/>
            <a:r>
              <a:rPr lang="en-US" b="1" dirty="0" smtClean="0">
                <a:solidFill>
                  <a:schemeClr val="accent4"/>
                </a:solidFill>
                <a:effectLst/>
                <a:latin typeface="Arial" pitchFamily="34" charset="0"/>
                <a:cs typeface="Arial" pitchFamily="34" charset="0"/>
              </a:rPr>
              <a:t>AYUSH providers usually do not discuss oral health or examine patients mouths. The RISHTA project shows they are amenable to training and collaboration. An intervention with AYUSH providers would involve the following:</a:t>
            </a:r>
          </a:p>
          <a:p>
            <a:pPr marL="742950" indent="-742950" defTabSz="3548030">
              <a:buAutoNum type="arabicPeriod"/>
            </a:pPr>
            <a:r>
              <a:rPr lang="en-US" b="1" dirty="0" smtClean="0">
                <a:solidFill>
                  <a:schemeClr val="accent4"/>
                </a:solidFill>
                <a:effectLst/>
                <a:latin typeface="Arial" pitchFamily="34" charset="0"/>
                <a:cs typeface="Arial" pitchFamily="34" charset="0"/>
              </a:rPr>
              <a:t>Training of AYUSH providers on oral health, tobacco use and cancer risk, cancer signs and oral examination and encourage tobacco quitting. </a:t>
            </a:r>
          </a:p>
          <a:p>
            <a:pPr marL="742950" indent="-742950" defTabSz="3548030">
              <a:buAutoNum type="arabicPeriod"/>
            </a:pPr>
            <a:r>
              <a:rPr lang="en-US" b="1" dirty="0" smtClean="0">
                <a:solidFill>
                  <a:schemeClr val="accent4"/>
                </a:solidFill>
                <a:effectLst/>
                <a:latin typeface="Arial" pitchFamily="34" charset="0"/>
                <a:cs typeface="Arial" pitchFamily="34" charset="0"/>
              </a:rPr>
              <a:t>Collection and assessment of oral cancer risk </a:t>
            </a:r>
            <a:r>
              <a:rPr lang="en-US" b="1" smtClean="0">
                <a:solidFill>
                  <a:schemeClr val="accent4"/>
                </a:solidFill>
                <a:effectLst/>
                <a:latin typeface="Arial" pitchFamily="34" charset="0"/>
                <a:cs typeface="Arial" pitchFamily="34" charset="0"/>
              </a:rPr>
              <a:t>from patients based </a:t>
            </a:r>
            <a:r>
              <a:rPr lang="en-US" b="1" dirty="0" smtClean="0">
                <a:solidFill>
                  <a:schemeClr val="accent4"/>
                </a:solidFill>
                <a:effectLst/>
                <a:latin typeface="Arial" pitchFamily="34" charset="0"/>
                <a:cs typeface="Arial" pitchFamily="34" charset="0"/>
              </a:rPr>
              <a:t>on tobacco use patterns. </a:t>
            </a:r>
          </a:p>
          <a:p>
            <a:pPr marL="742950" indent="-742950" defTabSz="3548030">
              <a:buAutoNum type="arabicPeriod"/>
            </a:pPr>
            <a:r>
              <a:rPr lang="en-US" b="1" dirty="0" smtClean="0">
                <a:solidFill>
                  <a:schemeClr val="accent4"/>
                </a:solidFill>
                <a:effectLst/>
                <a:latin typeface="Arial" pitchFamily="34" charset="0"/>
                <a:cs typeface="Arial" pitchFamily="34" charset="0"/>
              </a:rPr>
              <a:t>AYUSH conduct oral examination (lips, cheeks, gums, floor, and tongue for irritation and lesions</a:t>
            </a:r>
          </a:p>
          <a:p>
            <a:pPr marL="742950" indent="-742950" defTabSz="3548030">
              <a:buAutoNum type="arabicPeriod"/>
            </a:pPr>
            <a:r>
              <a:rPr lang="en-US" b="1" dirty="0" smtClean="0">
                <a:solidFill>
                  <a:schemeClr val="accent4"/>
                </a:solidFill>
                <a:effectLst/>
                <a:latin typeface="Arial" pitchFamily="34" charset="0"/>
                <a:cs typeface="Arial" pitchFamily="34" charset="0"/>
              </a:rPr>
              <a:t>Referral for irritation or lesions to a pre-arranged  tertiary hospital closest the community</a:t>
            </a:r>
          </a:p>
          <a:p>
            <a:pPr marL="742950" indent="-742950" defTabSz="3548030">
              <a:buAutoNum type="arabicPeriod"/>
            </a:pPr>
            <a:r>
              <a:rPr lang="en-US" b="1" dirty="0" smtClean="0">
                <a:solidFill>
                  <a:schemeClr val="accent4"/>
                </a:solidFill>
                <a:effectLst/>
                <a:latin typeface="Arial" pitchFamily="34" charset="0"/>
                <a:cs typeface="Arial" pitchFamily="34" charset="0"/>
              </a:rPr>
              <a:t>Provision of oral hygiene, tobacco and cancer education, and support for quitting or referral to quit program for all tobacco users. </a:t>
            </a:r>
          </a:p>
          <a:p>
            <a:pPr marL="742950" indent="-742950" defTabSz="3548030">
              <a:buAutoNum type="arabicPeriod"/>
            </a:pPr>
            <a:r>
              <a:rPr lang="en-US" b="1" dirty="0" smtClean="0">
                <a:solidFill>
                  <a:schemeClr val="accent4"/>
                </a:solidFill>
                <a:effectLst/>
                <a:latin typeface="Arial" pitchFamily="34" charset="0"/>
                <a:cs typeface="Arial" pitchFamily="34" charset="0"/>
              </a:rPr>
              <a:t>Follow-up visits to include an oral examination, further information on good oral practices and assessment of tobacco use.</a:t>
            </a:r>
          </a:p>
          <a:p>
            <a:pPr marL="742950" indent="-742950" defTabSz="3548030">
              <a:buAutoNum type="arabicPeriod"/>
            </a:pPr>
            <a:r>
              <a:rPr lang="en-US" b="1" dirty="0" smtClean="0">
                <a:solidFill>
                  <a:schemeClr val="accent4"/>
                </a:solidFill>
                <a:effectLst/>
                <a:latin typeface="Arial" pitchFamily="34" charset="0"/>
                <a:cs typeface="Arial" pitchFamily="34" charset="0"/>
              </a:rPr>
              <a:t>RCT evaluation approach (randomize AYUSH into treatment and control groups. </a:t>
            </a:r>
          </a:p>
          <a:p>
            <a:pPr marL="742950" indent="-742950" defTabSz="3548030">
              <a:buAutoNum type="arabicPeriod"/>
            </a:pPr>
            <a:r>
              <a:rPr lang="en-US" b="1" dirty="0" smtClean="0">
                <a:solidFill>
                  <a:schemeClr val="accent4"/>
                </a:solidFill>
                <a:effectLst/>
                <a:latin typeface="Arial" pitchFamily="34" charset="0"/>
                <a:cs typeface="Arial" pitchFamily="34" charset="0"/>
              </a:rPr>
              <a:t>Outcomes – reduced tobacco use, reduced signs of irritation, early diagnosis and appropriate referrals.</a:t>
            </a:r>
            <a:endParaRPr lang="en-US" b="1" dirty="0">
              <a:solidFill>
                <a:schemeClr val="accent4"/>
              </a:solidFill>
              <a:effectLst/>
              <a:latin typeface="Arial" pitchFamily="34" charset="0"/>
              <a:cs typeface="Arial" pitchFamily="34" charset="0"/>
            </a:endParaRPr>
          </a:p>
        </p:txBody>
      </p:sp>
      <p:sp>
        <p:nvSpPr>
          <p:cNvPr id="2250" name="Text Box 202"/>
          <p:cNvSpPr txBox="1">
            <a:spLocks noChangeArrowheads="1"/>
          </p:cNvSpPr>
          <p:nvPr/>
        </p:nvSpPr>
        <p:spPr bwMode="auto">
          <a:xfrm>
            <a:off x="261841" y="4331069"/>
            <a:ext cx="11978640" cy="1002995"/>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sz="5300" b="1" dirty="0" smtClean="0">
                <a:solidFill>
                  <a:schemeClr val="bg1"/>
                </a:solidFill>
                <a:effectLst/>
              </a:rPr>
              <a:t>ORAL CANCERS</a:t>
            </a:r>
            <a:r>
              <a:rPr lang="en-US" sz="5300" b="1" baseline="30000" dirty="0" smtClean="0">
                <a:solidFill>
                  <a:schemeClr val="bg1"/>
                </a:solidFill>
                <a:effectLst/>
              </a:rPr>
              <a:t>1</a:t>
            </a:r>
            <a:r>
              <a:rPr lang="en-US" sz="2800" b="1" baseline="30000" dirty="0" smtClean="0">
                <a:effectLst/>
                <a:latin typeface="Arial" charset="0"/>
              </a:rPr>
              <a:t>1</a:t>
            </a:r>
            <a:endParaRPr lang="en-US" sz="2600" b="1" dirty="0">
              <a:solidFill>
                <a:schemeClr val="bg1"/>
              </a:solidFill>
              <a:effectLst/>
            </a:endParaRPr>
          </a:p>
        </p:txBody>
      </p:sp>
      <p:sp>
        <p:nvSpPr>
          <p:cNvPr id="2252" name="Text Box 204"/>
          <p:cNvSpPr txBox="1">
            <a:spLocks noChangeArrowheads="1"/>
          </p:cNvSpPr>
          <p:nvPr/>
        </p:nvSpPr>
        <p:spPr bwMode="auto">
          <a:xfrm>
            <a:off x="12635910" y="4373399"/>
            <a:ext cx="16182661" cy="899697"/>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sz="4800" b="1" dirty="0" smtClean="0">
                <a:solidFill>
                  <a:schemeClr val="bg1"/>
                </a:solidFill>
                <a:effectLst/>
                <a:latin typeface="Arial" pitchFamily="34" charset="0"/>
                <a:cs typeface="Arial" pitchFamily="34" charset="0"/>
              </a:rPr>
              <a:t>THE RISHTA HIV PROJECTS (201-2013</a:t>
            </a:r>
            <a:r>
              <a:rPr lang="en-US" sz="3600" b="1" dirty="0" smtClean="0">
                <a:solidFill>
                  <a:schemeClr val="bg1"/>
                </a:solidFill>
                <a:effectLst/>
                <a:latin typeface="Arial" pitchFamily="34" charset="0"/>
                <a:cs typeface="Arial" pitchFamily="34" charset="0"/>
              </a:rPr>
              <a:t>) </a:t>
            </a:r>
          </a:p>
        </p:txBody>
      </p:sp>
      <p:sp>
        <p:nvSpPr>
          <p:cNvPr id="2254" name="Text Box 206"/>
          <p:cNvSpPr txBox="1">
            <a:spLocks noChangeArrowheads="1"/>
          </p:cNvSpPr>
          <p:nvPr/>
        </p:nvSpPr>
        <p:spPr bwMode="auto">
          <a:xfrm>
            <a:off x="29390115" y="20730882"/>
            <a:ext cx="14157155" cy="967681"/>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sz="5300" b="1" dirty="0" smtClean="0">
                <a:solidFill>
                  <a:schemeClr val="bg1"/>
                </a:solidFill>
                <a:effectLst/>
                <a:latin typeface="Arial" pitchFamily="34" charset="0"/>
                <a:cs typeface="Arial" pitchFamily="34" charset="0"/>
              </a:rPr>
              <a:t>Limitations</a:t>
            </a:r>
            <a:endParaRPr lang="en-US" sz="2600" b="1" dirty="0">
              <a:solidFill>
                <a:schemeClr val="bg1"/>
              </a:solidFill>
              <a:effectLst/>
              <a:latin typeface="Arial" pitchFamily="34" charset="0"/>
              <a:cs typeface="Arial" pitchFamily="34" charset="0"/>
            </a:endParaRPr>
          </a:p>
        </p:txBody>
      </p:sp>
      <p:sp>
        <p:nvSpPr>
          <p:cNvPr id="2255" name="Text Box 207"/>
          <p:cNvSpPr txBox="1">
            <a:spLocks noChangeArrowheads="1"/>
          </p:cNvSpPr>
          <p:nvPr/>
        </p:nvSpPr>
        <p:spPr bwMode="auto">
          <a:xfrm>
            <a:off x="29318644" y="27769385"/>
            <a:ext cx="13929635" cy="967681"/>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sz="5300" b="1" dirty="0" smtClean="0">
                <a:solidFill>
                  <a:schemeClr val="bg1"/>
                </a:solidFill>
                <a:effectLst/>
                <a:latin typeface="Arial" pitchFamily="34" charset="0"/>
                <a:cs typeface="Arial" pitchFamily="34" charset="0"/>
              </a:rPr>
              <a:t>References</a:t>
            </a:r>
            <a:endParaRPr lang="en-US" sz="2600" b="1" dirty="0">
              <a:solidFill>
                <a:schemeClr val="bg1"/>
              </a:solidFill>
              <a:effectLst/>
              <a:latin typeface="Arial" pitchFamily="34" charset="0"/>
              <a:cs typeface="Arial" pitchFamily="34" charset="0"/>
            </a:endParaRPr>
          </a:p>
        </p:txBody>
      </p:sp>
      <p:sp>
        <p:nvSpPr>
          <p:cNvPr id="2262" name="Text Box 214"/>
          <p:cNvSpPr txBox="1">
            <a:spLocks noChangeArrowheads="1"/>
          </p:cNvSpPr>
          <p:nvPr/>
        </p:nvSpPr>
        <p:spPr bwMode="auto">
          <a:xfrm>
            <a:off x="12674572" y="7537882"/>
            <a:ext cx="9405842" cy="5874538"/>
          </a:xfrm>
          <a:prstGeom prst="rect">
            <a:avLst/>
          </a:prstGeom>
          <a:solidFill>
            <a:schemeClr val="bg1"/>
          </a:solidFill>
          <a:ln w="57150" cmpd="thinThick">
            <a:solidFill>
              <a:schemeClr val="tx1"/>
            </a:solidFill>
            <a:miter lim="800000"/>
            <a:headEnd/>
            <a:tailEnd/>
          </a:ln>
          <a:effectLst/>
        </p:spPr>
        <p:txBody>
          <a:bodyPr wrap="square" lIns="376504" tIns="165662" rIns="376504" bIns="165662">
            <a:spAutoFit/>
          </a:bodyPr>
          <a:lstStyle/>
          <a:p>
            <a:pPr marL="350838" indent="-350838" defTabSz="1009240"/>
            <a:r>
              <a:rPr lang="en-US" b="1" u="sng" dirty="0" smtClean="0">
                <a:solidFill>
                  <a:srgbClr val="FF0000"/>
                </a:solidFill>
                <a:effectLst/>
                <a:latin typeface="Arial" charset="0"/>
              </a:rPr>
              <a:t>THE STUDY COMMUNITY</a:t>
            </a:r>
          </a:p>
          <a:p>
            <a:pPr marL="350838" indent="-350838" defTabSz="1009240">
              <a:buFont typeface="Arial" pitchFamily="34" charset="0"/>
              <a:buChar char="•"/>
            </a:pPr>
            <a:r>
              <a:rPr lang="en-US" b="1" dirty="0" smtClean="0">
                <a:effectLst/>
                <a:latin typeface="Arial" charset="0"/>
              </a:rPr>
              <a:t>Population 600,000</a:t>
            </a:r>
          </a:p>
          <a:p>
            <a:pPr marL="350838" indent="-350838" defTabSz="1009240">
              <a:buFont typeface="Arial" pitchFamily="34" charset="0"/>
              <a:buChar char="•"/>
            </a:pPr>
            <a:r>
              <a:rPr lang="en-US" b="1" dirty="0" smtClean="0">
                <a:effectLst/>
                <a:latin typeface="Arial" charset="0"/>
              </a:rPr>
              <a:t>90% live in single room, average household size of 6.2 persons</a:t>
            </a:r>
          </a:p>
          <a:p>
            <a:pPr marL="350838" indent="-350838" defTabSz="1009240">
              <a:buFont typeface="Arial" pitchFamily="34" charset="0"/>
              <a:buChar char="•"/>
            </a:pPr>
            <a:r>
              <a:rPr lang="en-US" b="1" dirty="0" smtClean="0">
                <a:effectLst/>
                <a:latin typeface="Arial" charset="0"/>
              </a:rPr>
              <a:t>Mean household income is Rs. 3272 ($75/mo)</a:t>
            </a:r>
          </a:p>
          <a:p>
            <a:pPr marL="350838" indent="-350838" defTabSz="1009240">
              <a:buFont typeface="Arial" pitchFamily="34" charset="0"/>
              <a:buChar char="•"/>
            </a:pPr>
            <a:r>
              <a:rPr lang="en-US" b="1" dirty="0" smtClean="0">
                <a:effectLst/>
                <a:latin typeface="Arial" charset="0"/>
              </a:rPr>
              <a:t>54% Muslim, 46% Hindu</a:t>
            </a:r>
          </a:p>
          <a:p>
            <a:pPr marL="350838" indent="-350838" defTabSz="1009240">
              <a:buFont typeface="Arial" pitchFamily="34" charset="0"/>
              <a:buChar char="•"/>
            </a:pPr>
            <a:r>
              <a:rPr lang="en-US" b="1" dirty="0" smtClean="0">
                <a:effectLst/>
                <a:latin typeface="Arial" charset="0"/>
              </a:rPr>
              <a:t>66% migrants from impoverished northern states</a:t>
            </a:r>
          </a:p>
        </p:txBody>
      </p:sp>
      <p:sp>
        <p:nvSpPr>
          <p:cNvPr id="2266" name="Text Box 218"/>
          <p:cNvSpPr txBox="1">
            <a:spLocks noChangeArrowheads="1"/>
          </p:cNvSpPr>
          <p:nvPr/>
        </p:nvSpPr>
        <p:spPr bwMode="auto">
          <a:xfrm>
            <a:off x="12463241" y="18512411"/>
            <a:ext cx="16250705" cy="7105644"/>
          </a:xfrm>
          <a:prstGeom prst="rect">
            <a:avLst/>
          </a:prstGeom>
          <a:solidFill>
            <a:schemeClr val="bg1"/>
          </a:solidFill>
          <a:ln w="57150" cmpd="thinThick">
            <a:solidFill>
              <a:schemeClr val="tx1"/>
            </a:solidFill>
            <a:miter lim="800000"/>
            <a:headEnd/>
            <a:tailEnd/>
          </a:ln>
          <a:effectLst/>
        </p:spPr>
        <p:txBody>
          <a:bodyPr wrap="square" lIns="376504" tIns="165662" rIns="376504" bIns="165662">
            <a:spAutoFit/>
          </a:bodyPr>
          <a:lstStyle/>
          <a:p>
            <a:pPr marL="0" lvl="1" defTabSz="1009240"/>
            <a:r>
              <a:rPr lang="en-US" b="1" dirty="0" smtClean="0">
                <a:effectLst/>
                <a:latin typeface="Arial" charset="0"/>
              </a:rPr>
              <a:t>A three arm community design assessed the efficacy of community based providers to address men’s HIV/STI prevention and treatment among men. Arms were: </a:t>
            </a:r>
          </a:p>
          <a:p>
            <a:pPr marL="1076121" lvl="1" indent="-571500" defTabSz="1009240">
              <a:buFont typeface="Wingdings" panose="05000000000000000000" pitchFamily="2" charset="2"/>
              <a:buChar char="ü"/>
            </a:pPr>
            <a:r>
              <a:rPr lang="en-US" b="1" dirty="0" smtClean="0">
                <a:effectLst/>
                <a:latin typeface="Arial" charset="0"/>
              </a:rPr>
              <a:t>Arms 1 and 2: Training in culturally based symptoms and STI treatment for allopathic providers (community 1) and AYUSH providers (n=33, Community 2)</a:t>
            </a:r>
          </a:p>
          <a:p>
            <a:pPr marL="1076121" lvl="1" indent="-571500" defTabSz="1009240">
              <a:buFont typeface="Wingdings" panose="05000000000000000000" pitchFamily="2" charset="2"/>
              <a:buChar char="ü"/>
            </a:pPr>
            <a:r>
              <a:rPr lang="en-US" b="1" dirty="0" smtClean="0">
                <a:effectLst/>
                <a:latin typeface="Arial" charset="0"/>
              </a:rPr>
              <a:t>Arm 3: control community</a:t>
            </a:r>
          </a:p>
          <a:p>
            <a:pPr marL="571500" lvl="1" indent="-571500" defTabSz="1009240">
              <a:buFont typeface="Arial" panose="020B0604020202020204" pitchFamily="34" charset="0"/>
              <a:buChar char="•"/>
            </a:pPr>
            <a:r>
              <a:rPr lang="en-US" b="1" dirty="0" smtClean="0">
                <a:effectLst/>
                <a:latin typeface="Arial" charset="0"/>
              </a:rPr>
              <a:t>Both experimental communities showed equal reductions in STIs and increase in HIV prevention behavior </a:t>
            </a:r>
          </a:p>
          <a:p>
            <a:pPr marL="571500" lvl="1" indent="-571500" defTabSz="1009240">
              <a:buFont typeface="Arial" panose="020B0604020202020204" pitchFamily="34" charset="0"/>
              <a:buChar char="•"/>
            </a:pPr>
            <a:r>
              <a:rPr lang="en-US" b="1" dirty="0" smtClean="0">
                <a:effectLst/>
                <a:latin typeface="Arial" charset="0"/>
              </a:rPr>
              <a:t>Conclusion: AYUSH providers are effective collaborators in health education and referral programs.</a:t>
            </a:r>
          </a:p>
        </p:txBody>
      </p:sp>
      <p:sp>
        <p:nvSpPr>
          <p:cNvPr id="2253" name="Text Box 205"/>
          <p:cNvSpPr txBox="1">
            <a:spLocks noChangeArrowheads="1"/>
          </p:cNvSpPr>
          <p:nvPr/>
        </p:nvSpPr>
        <p:spPr bwMode="auto">
          <a:xfrm>
            <a:off x="12526372" y="17450779"/>
            <a:ext cx="16292199" cy="967681"/>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sz="5300" b="1" dirty="0" smtClean="0">
                <a:solidFill>
                  <a:schemeClr val="bg1"/>
                </a:solidFill>
                <a:effectLst/>
                <a:latin typeface="Arial" pitchFamily="34" charset="0"/>
                <a:cs typeface="Arial" pitchFamily="34" charset="0"/>
              </a:rPr>
              <a:t>AYUSH intervention</a:t>
            </a:r>
            <a:endParaRPr lang="en-US" sz="2600" b="1" dirty="0">
              <a:solidFill>
                <a:schemeClr val="bg1"/>
              </a:solidFill>
              <a:effectLst/>
              <a:latin typeface="Arial" pitchFamily="34" charset="0"/>
              <a:cs typeface="Arial" pitchFamily="34" charset="0"/>
            </a:endParaRPr>
          </a:p>
        </p:txBody>
      </p:sp>
      <p:sp>
        <p:nvSpPr>
          <p:cNvPr id="27" name="Text Box 192"/>
          <p:cNvSpPr txBox="1">
            <a:spLocks noChangeArrowheads="1"/>
          </p:cNvSpPr>
          <p:nvPr/>
        </p:nvSpPr>
        <p:spPr bwMode="auto">
          <a:xfrm>
            <a:off x="29441777" y="21612039"/>
            <a:ext cx="13914618" cy="6243870"/>
          </a:xfrm>
          <a:prstGeom prst="rect">
            <a:avLst/>
          </a:prstGeom>
          <a:solidFill>
            <a:schemeClr val="accent3"/>
          </a:solidFill>
          <a:ln w="57150" cmpd="thinThick">
            <a:solidFill>
              <a:schemeClr val="tx1"/>
            </a:solidFill>
            <a:miter lim="800000"/>
            <a:headEnd/>
            <a:tailEnd/>
          </a:ln>
          <a:effectLst/>
        </p:spPr>
        <p:txBody>
          <a:bodyPr wrap="square" lIns="376504" tIns="165662" rIns="376504" bIns="165662">
            <a:spAutoFit/>
          </a:bodyPr>
          <a:lstStyle/>
          <a:p>
            <a:pPr marL="506413" lvl="1" indent="-506413" defTabSz="3548030">
              <a:buFont typeface="Arial" panose="020B0604020202020204" pitchFamily="34" charset="0"/>
              <a:buChar char="•"/>
            </a:pPr>
            <a:r>
              <a:rPr lang="en-US" sz="3200" b="1" dirty="0" smtClean="0">
                <a:solidFill>
                  <a:schemeClr val="accent4"/>
                </a:solidFill>
                <a:effectLst/>
                <a:latin typeface="Arial" pitchFamily="34" charset="0"/>
                <a:cs typeface="Arial" pitchFamily="34" charset="0"/>
              </a:rPr>
              <a:t>AYUSH providers are viewed as “quacks” by allopathic medicine.</a:t>
            </a:r>
          </a:p>
          <a:p>
            <a:pPr marL="506413" lvl="1" indent="-506413" defTabSz="3548030">
              <a:buFont typeface="Arial" panose="020B0604020202020204" pitchFamily="34" charset="0"/>
              <a:buChar char="•"/>
            </a:pPr>
            <a:r>
              <a:rPr lang="en-US" sz="3200" b="1" dirty="0" smtClean="0">
                <a:solidFill>
                  <a:schemeClr val="accent4"/>
                </a:solidFill>
                <a:effectLst/>
                <a:latin typeface="Arial" pitchFamily="34" charset="0"/>
                <a:cs typeface="Arial" pitchFamily="34" charset="0"/>
              </a:rPr>
              <a:t>There are occasional government efforts to “crack down” on AYUSH providers whose credentials may not be official or demonstrable. </a:t>
            </a:r>
          </a:p>
          <a:p>
            <a:pPr marL="506413" lvl="1" indent="-506413" defTabSz="3548030">
              <a:buFont typeface="Arial" panose="020B0604020202020204" pitchFamily="34" charset="0"/>
              <a:buChar char="•"/>
            </a:pPr>
            <a:r>
              <a:rPr lang="en-US" sz="3200" b="1" dirty="0" smtClean="0">
                <a:solidFill>
                  <a:schemeClr val="accent4"/>
                </a:solidFill>
                <a:effectLst/>
                <a:latin typeface="Arial" pitchFamily="34" charset="0"/>
                <a:cs typeface="Arial" pitchFamily="34" charset="0"/>
              </a:rPr>
              <a:t>AYUSH providers are private practitioners whose business depends on patient income. They sometimes move to other more profitable communities. </a:t>
            </a:r>
          </a:p>
          <a:p>
            <a:pPr marL="506413" lvl="1" indent="-506413" defTabSz="3548030">
              <a:buFont typeface="Arial" panose="020B0604020202020204" pitchFamily="34" charset="0"/>
              <a:buChar char="•"/>
            </a:pPr>
            <a:r>
              <a:rPr lang="en-US" sz="3200" b="1" dirty="0" err="1" smtClean="0">
                <a:solidFill>
                  <a:schemeClr val="accent4"/>
                </a:solidFill>
                <a:effectLst/>
                <a:latin typeface="Arial" pitchFamily="34" charset="0"/>
                <a:cs typeface="Arial" pitchFamily="34" charset="0"/>
              </a:rPr>
              <a:t>Ayush</a:t>
            </a:r>
            <a:r>
              <a:rPr lang="en-US" sz="3200" b="1" dirty="0" smtClean="0">
                <a:solidFill>
                  <a:schemeClr val="accent4"/>
                </a:solidFill>
                <a:effectLst/>
                <a:latin typeface="Arial" pitchFamily="34" charset="0"/>
                <a:cs typeface="Arial" pitchFamily="34" charset="0"/>
              </a:rPr>
              <a:t> providers may be avid chewers of tobacco themselves and promote its health </a:t>
            </a:r>
            <a:r>
              <a:rPr lang="en-US" sz="3200" b="1" dirty="0" err="1" smtClean="0">
                <a:solidFill>
                  <a:schemeClr val="accent4"/>
                </a:solidFill>
                <a:effectLst/>
                <a:latin typeface="Arial" pitchFamily="34" charset="0"/>
                <a:cs typeface="Arial" pitchFamily="34" charset="0"/>
              </a:rPr>
              <a:t>enefits</a:t>
            </a:r>
            <a:r>
              <a:rPr lang="en-US" sz="3200" b="1" dirty="0" smtClean="0">
                <a:solidFill>
                  <a:schemeClr val="accent4"/>
                </a:solidFill>
                <a:effectLst/>
                <a:latin typeface="Arial" pitchFamily="34" charset="0"/>
                <a:cs typeface="Arial" pitchFamily="34" charset="0"/>
              </a:rPr>
              <a:t>. </a:t>
            </a:r>
          </a:p>
          <a:p>
            <a:pPr marL="0" lvl="1" defTabSz="3548030"/>
            <a:r>
              <a:rPr lang="en-US" sz="3200" b="1" dirty="0" smtClean="0">
                <a:solidFill>
                  <a:schemeClr val="accent4"/>
                </a:solidFill>
                <a:effectLst/>
                <a:latin typeface="Arial" pitchFamily="34" charset="0"/>
                <a:cs typeface="Arial" pitchFamily="34" charset="0"/>
              </a:rPr>
              <a:t>But in low income communities they see more than 10x the number of patients than the allopathic system and they are key community opinion leaders for health maintenance and treatment</a:t>
            </a:r>
            <a:endParaRPr lang="en-US" sz="3200" b="1" dirty="0">
              <a:solidFill>
                <a:srgbClr val="FF0000"/>
              </a:solidFill>
              <a:effectLst/>
              <a:latin typeface="Arial" pitchFamily="34" charset="0"/>
              <a:cs typeface="Arial" pitchFamily="34" charset="0"/>
            </a:endParaRPr>
          </a:p>
        </p:txBody>
      </p:sp>
      <p:sp>
        <p:nvSpPr>
          <p:cNvPr id="34" name="Text Box 202"/>
          <p:cNvSpPr txBox="1">
            <a:spLocks noChangeArrowheads="1"/>
          </p:cNvSpPr>
          <p:nvPr/>
        </p:nvSpPr>
        <p:spPr bwMode="auto">
          <a:xfrm>
            <a:off x="322801" y="17920403"/>
            <a:ext cx="11917680" cy="1783289"/>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sz="5300" b="1" dirty="0" smtClean="0">
                <a:solidFill>
                  <a:schemeClr val="bg1"/>
                </a:solidFill>
                <a:effectLst/>
              </a:rPr>
              <a:t>Need for Prevention and Early Detection with low income populations</a:t>
            </a:r>
            <a:endParaRPr lang="en-US" sz="2600" b="1" dirty="0">
              <a:solidFill>
                <a:schemeClr val="bg1"/>
              </a:solidFill>
              <a:effectLst/>
            </a:endParaRPr>
          </a:p>
        </p:txBody>
      </p:sp>
      <p:sp>
        <p:nvSpPr>
          <p:cNvPr id="38" name="Text Box 190"/>
          <p:cNvSpPr txBox="1">
            <a:spLocks noChangeArrowheads="1"/>
          </p:cNvSpPr>
          <p:nvPr/>
        </p:nvSpPr>
        <p:spPr bwMode="auto">
          <a:xfrm>
            <a:off x="12567865" y="5334064"/>
            <a:ext cx="16250706" cy="2181219"/>
          </a:xfrm>
          <a:prstGeom prst="rect">
            <a:avLst/>
          </a:prstGeom>
          <a:solidFill>
            <a:schemeClr val="bg1"/>
          </a:solidFill>
          <a:ln w="57150" cmpd="thinThick">
            <a:solidFill>
              <a:schemeClr val="tx1"/>
            </a:solidFill>
            <a:miter lim="800000"/>
            <a:headEnd/>
            <a:tailEnd/>
          </a:ln>
          <a:effectLst/>
        </p:spPr>
        <p:txBody>
          <a:bodyPr wrap="square" lIns="376504" tIns="165662" rIns="376504" bIns="165662">
            <a:spAutoFit/>
          </a:bodyPr>
          <a:lstStyle/>
          <a:p>
            <a:pPr marL="58738" lvl="1" indent="-58738" defTabSz="1009240"/>
            <a:r>
              <a:rPr lang="en-US" b="1" dirty="0" smtClean="0">
                <a:effectLst/>
                <a:latin typeface="Arial" pitchFamily="34" charset="0"/>
                <a:cs typeface="Arial" pitchFamily="34" charset="0"/>
              </a:rPr>
              <a:t>NIMH-funded projects to develop, implement and test culturally-based approaches for the prevention of HIV/STI among men, women and couples</a:t>
            </a:r>
          </a:p>
        </p:txBody>
      </p:sp>
      <p:sp>
        <p:nvSpPr>
          <p:cNvPr id="211" name="Text Box 218"/>
          <p:cNvSpPr txBox="1">
            <a:spLocks noChangeArrowheads="1"/>
          </p:cNvSpPr>
          <p:nvPr/>
        </p:nvSpPr>
        <p:spPr bwMode="auto">
          <a:xfrm>
            <a:off x="29434268" y="28737066"/>
            <a:ext cx="13929635" cy="3658546"/>
          </a:xfrm>
          <a:prstGeom prst="rect">
            <a:avLst/>
          </a:prstGeom>
          <a:solidFill>
            <a:schemeClr val="bg1"/>
          </a:solidFill>
          <a:ln w="57150" cmpd="thinThick">
            <a:solidFill>
              <a:schemeClr val="tx1"/>
            </a:solidFill>
            <a:miter lim="800000"/>
            <a:headEnd/>
            <a:tailEnd/>
          </a:ln>
          <a:effectLst/>
        </p:spPr>
        <p:txBody>
          <a:bodyPr wrap="square" lIns="376504" tIns="165662" rIns="376504" bIns="165662">
            <a:spAutoFit/>
          </a:bodyPr>
          <a:lstStyle/>
          <a:p>
            <a:pPr marL="508000" lvl="1" indent="-508000" defTabSz="1009240">
              <a:buAutoNum type="arabicPeriod"/>
            </a:pPr>
            <a:r>
              <a:rPr lang="en-US" sz="2400" dirty="0" err="1" smtClean="0">
                <a:latin typeface="Arial" pitchFamily="34" charset="0"/>
                <a:cs typeface="Arial" pitchFamily="34" charset="0"/>
              </a:rPr>
              <a:t>Varshita</a:t>
            </a:r>
            <a:r>
              <a:rPr lang="en-US" sz="2400" dirty="0" smtClean="0">
                <a:latin typeface="Arial" pitchFamily="34" charset="0"/>
                <a:cs typeface="Arial" pitchFamily="34" charset="0"/>
              </a:rPr>
              <a:t> A. The prevalence of oral cancer in India. A/J (2015) Pharm. </a:t>
            </a:r>
            <a:r>
              <a:rPr lang="en-US" sz="2400" dirty="0" err="1" smtClean="0">
                <a:latin typeface="Arial" pitchFamily="34" charset="0"/>
                <a:cs typeface="Arial" pitchFamily="34" charset="0"/>
              </a:rPr>
              <a:t>Sci</a:t>
            </a:r>
            <a:r>
              <a:rPr lang="en-US" sz="2400" dirty="0" smtClean="0">
                <a:latin typeface="Arial" pitchFamily="34" charset="0"/>
                <a:cs typeface="Arial" pitchFamily="34" charset="0"/>
              </a:rPr>
              <a:t> &amp; Research, v7(10), pp. 845-848.</a:t>
            </a:r>
          </a:p>
          <a:p>
            <a:pPr marL="508000" lvl="1" indent="-508000" defTabSz="1009240">
              <a:buFontTx/>
              <a:buAutoNum type="arabicPeriod"/>
            </a:pPr>
            <a:r>
              <a:rPr lang="en-US" sz="2400" dirty="0">
                <a:latin typeface="Arial" pitchFamily="34" charset="0"/>
                <a:cs typeface="Arial" pitchFamily="34" charset="0"/>
              </a:rPr>
              <a:t>Schensul S, </a:t>
            </a:r>
            <a:r>
              <a:rPr lang="en-US" sz="2400" dirty="0" smtClean="0">
                <a:latin typeface="Arial" pitchFamily="34" charset="0"/>
                <a:cs typeface="Arial" pitchFamily="34" charset="0"/>
              </a:rPr>
              <a:t>et al. (date) Healing traditions and men’s sexual health in Mumbai, India: The realities of practiced medicine in urban poor communities. SSM 2006 pp. 2774-2785.</a:t>
            </a:r>
            <a:endParaRPr lang="en-US" sz="2400" dirty="0">
              <a:latin typeface="Arial" pitchFamily="34" charset="0"/>
              <a:cs typeface="Arial" pitchFamily="34" charset="0"/>
            </a:endParaRPr>
          </a:p>
          <a:p>
            <a:pPr marL="508000" lvl="1" indent="-508000" defTabSz="1009240">
              <a:buAutoNum type="arabicPeriod"/>
            </a:pPr>
            <a:r>
              <a:rPr lang="en-US" sz="2400" dirty="0" smtClean="0">
                <a:latin typeface="Arial" panose="020B0604020202020204" pitchFamily="34" charset="0"/>
                <a:cs typeface="Arial" panose="020B0604020202020204" pitchFamily="34" charset="0"/>
              </a:rPr>
              <a:t>Schensul</a:t>
            </a:r>
            <a:r>
              <a:rPr lang="en-US" sz="2400" dirty="0">
                <a:latin typeface="Arial" panose="020B0604020202020204" pitchFamily="34" charset="0"/>
                <a:cs typeface="Arial" panose="020B0604020202020204" pitchFamily="34" charset="0"/>
              </a:rPr>
              <a:t>, J., Begum, S., &amp; Nair, S. (</a:t>
            </a:r>
            <a:r>
              <a:rPr lang="en-US" sz="2400" dirty="0" smtClean="0">
                <a:latin typeface="Arial" panose="020B0604020202020204" pitchFamily="34" charset="0"/>
                <a:cs typeface="Arial" panose="020B0604020202020204" pitchFamily="34" charset="0"/>
              </a:rPr>
              <a:t>2018). Challenges in Indian </a:t>
            </a:r>
            <a:r>
              <a:rPr lang="en-US" sz="2400" dirty="0">
                <a:latin typeface="Arial" panose="020B0604020202020204" pitchFamily="34" charset="0"/>
                <a:cs typeface="Arial" panose="020B0604020202020204" pitchFamily="34" charset="0"/>
              </a:rPr>
              <a:t>Women's Readiness to Quit Smokeless Tobacco Use. </a:t>
            </a:r>
            <a:r>
              <a:rPr lang="en-US" sz="2400" i="1" dirty="0">
                <a:latin typeface="Arial" panose="020B0604020202020204" pitchFamily="34" charset="0"/>
                <a:cs typeface="Arial" panose="020B0604020202020204" pitchFamily="34" charset="0"/>
              </a:rPr>
              <a:t>Asian Pac Jr </a:t>
            </a:r>
            <a:r>
              <a:rPr lang="en-US" sz="2400" i="1" dirty="0" err="1">
                <a:latin typeface="Arial" panose="020B0604020202020204" pitchFamily="34" charset="0"/>
                <a:cs typeface="Arial" panose="020B0604020202020204" pitchFamily="34" charset="0"/>
              </a:rPr>
              <a:t>Canc</a:t>
            </a:r>
            <a:r>
              <a:rPr lang="en-US" sz="2400" i="1" dirty="0">
                <a:latin typeface="Arial" panose="020B0604020202020204" pitchFamily="34" charset="0"/>
                <a:cs typeface="Arial" panose="020B0604020202020204" pitchFamily="34" charset="0"/>
              </a:rPr>
              <a:t> Prev</a:t>
            </a:r>
            <a:r>
              <a:rPr lang="en-US" sz="2400" i="1" dirty="0" smtClean="0">
                <a:latin typeface="Arial" panose="020B0604020202020204" pitchFamily="34" charset="0"/>
                <a:cs typeface="Arial" panose="020B0604020202020204" pitchFamily="34" charset="0"/>
              </a:rPr>
              <a:t>., vol. 19(6): 1561-1569.</a:t>
            </a:r>
            <a:endParaRPr lang="en-US" sz="2400" dirty="0" smtClean="0">
              <a:latin typeface="Arial" pitchFamily="34" charset="0"/>
              <a:cs typeface="Arial" pitchFamily="34" charset="0"/>
            </a:endParaRPr>
          </a:p>
          <a:p>
            <a:pPr marL="457200" indent="-457200">
              <a:buAutoNum type="arabicPeriod" startAt="4"/>
            </a:pPr>
            <a:r>
              <a:rPr lang="en-US" sz="2400" dirty="0" smtClean="0">
                <a:latin typeface="Arial" pitchFamily="34" charset="0"/>
                <a:cs typeface="Arial" pitchFamily="34" charset="0"/>
              </a:rPr>
              <a:t>Nair S. </a:t>
            </a:r>
            <a:r>
              <a:rPr lang="en-US" sz="2400" dirty="0" err="1" smtClean="0">
                <a:latin typeface="Arial" pitchFamily="34" charset="0"/>
                <a:cs typeface="Arial" pitchFamily="34" charset="0"/>
              </a:rPr>
              <a:t>Schensu</a:t>
            </a:r>
            <a:r>
              <a:rPr lang="en-US" sz="2400" dirty="0" smtClean="0">
                <a:latin typeface="Arial" pitchFamily="34" charset="0"/>
                <a:cs typeface="Arial" pitchFamily="34" charset="0"/>
              </a:rPr>
              <a:t>, J. et al  (</a:t>
            </a:r>
            <a:r>
              <a:rPr lang="en-US" sz="2400" dirty="0">
                <a:latin typeface="Arial" panose="020B0604020202020204" pitchFamily="34" charset="0"/>
                <a:cs typeface="Arial" panose="020B0604020202020204" pitchFamily="34" charset="0"/>
              </a:rPr>
              <a:t>2015). Use of smokeless tobacco by Indian women aged 18-40 years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during </a:t>
            </a:r>
            <a:r>
              <a:rPr lang="en-US" sz="2400" dirty="0">
                <a:latin typeface="Arial" panose="020B0604020202020204" pitchFamily="34" charset="0"/>
                <a:cs typeface="Arial" panose="020B0604020202020204" pitchFamily="34" charset="0"/>
              </a:rPr>
              <a:t>pregnancy and reproductive years. </a:t>
            </a:r>
            <a:r>
              <a:rPr lang="en-US" sz="2400" i="1" dirty="0" err="1">
                <a:latin typeface="Arial" panose="020B0604020202020204" pitchFamily="34" charset="0"/>
                <a:cs typeface="Arial" panose="020B0604020202020204" pitchFamily="34" charset="0"/>
              </a:rPr>
              <a:t>PloS</a:t>
            </a:r>
            <a:r>
              <a:rPr lang="en-US" sz="2400" i="1" dirty="0">
                <a:latin typeface="Arial" panose="020B0604020202020204" pitchFamily="34" charset="0"/>
                <a:cs typeface="Arial" panose="020B0604020202020204" pitchFamily="34" charset="0"/>
              </a:rPr>
              <a:t> one, 10</a:t>
            </a:r>
            <a:r>
              <a:rPr lang="en-US" sz="2400" dirty="0">
                <a:latin typeface="Arial" panose="020B0604020202020204" pitchFamily="34" charset="0"/>
                <a:cs typeface="Arial" panose="020B0604020202020204" pitchFamily="34" charset="0"/>
              </a:rPr>
              <a:t>(3), e0119814. </a:t>
            </a:r>
            <a:endParaRPr lang="en-US" sz="2400" dirty="0" smtClean="0">
              <a:latin typeface="Arial" pitchFamily="34" charset="0"/>
              <a:cs typeface="Arial" pitchFamily="34" charset="0"/>
            </a:endParaRPr>
          </a:p>
        </p:txBody>
      </p:sp>
      <p:sp>
        <p:nvSpPr>
          <p:cNvPr id="5" name="Rectangle 4"/>
          <p:cNvSpPr/>
          <p:nvPr/>
        </p:nvSpPr>
        <p:spPr bwMode="auto">
          <a:xfrm>
            <a:off x="371281" y="19703692"/>
            <a:ext cx="11856209" cy="12818833"/>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76121" lvl="1" indent="-571500" defTabSz="1009240">
              <a:buFont typeface="Arial" panose="020B0604020202020204" pitchFamily="34" charset="0"/>
              <a:buChar char="•"/>
            </a:pPr>
            <a:r>
              <a:rPr lang="en-US" b="1" dirty="0" smtClean="0">
                <a:effectLst/>
                <a:latin typeface="Arial" charset="0"/>
              </a:rPr>
              <a:t>Oral cancer is associated </a:t>
            </a:r>
            <a:r>
              <a:rPr lang="en-US" b="1" dirty="0">
                <a:effectLst/>
                <a:latin typeface="Arial" charset="0"/>
              </a:rPr>
              <a:t>with lower SES </a:t>
            </a:r>
            <a:r>
              <a:rPr lang="en-US" b="1" dirty="0" smtClean="0">
                <a:effectLst/>
                <a:latin typeface="Arial" charset="0"/>
              </a:rPr>
              <a:t>groups and often diagnosed </a:t>
            </a:r>
            <a:r>
              <a:rPr lang="en-US" b="1" dirty="0">
                <a:effectLst/>
                <a:latin typeface="Arial" charset="0"/>
              </a:rPr>
              <a:t>in later </a:t>
            </a:r>
            <a:r>
              <a:rPr lang="en-US" b="1" dirty="0" smtClean="0">
                <a:effectLst/>
                <a:latin typeface="Arial" charset="0"/>
              </a:rPr>
              <a:t>stages</a:t>
            </a:r>
          </a:p>
          <a:p>
            <a:pPr marL="1076121" lvl="1" indent="-571500" defTabSz="1009240">
              <a:buFont typeface="Arial" panose="020B0604020202020204" pitchFamily="34" charset="0"/>
              <a:buChar char="•"/>
            </a:pPr>
            <a:r>
              <a:rPr lang="en-US" b="1" dirty="0" smtClean="0">
                <a:effectLst/>
                <a:latin typeface="Arial" charset="0"/>
              </a:rPr>
              <a:t>There are limited allopathic clinics and dentists in rural and urban slum areas</a:t>
            </a:r>
          </a:p>
          <a:p>
            <a:pPr marL="1076121" lvl="1" indent="-571500" defTabSz="1009240">
              <a:buFont typeface="Arial" panose="020B0604020202020204" pitchFamily="34" charset="0"/>
              <a:buChar char="•"/>
            </a:pPr>
            <a:r>
              <a:rPr lang="en-US" b="1" dirty="0" smtClean="0">
                <a:effectLst/>
                <a:latin typeface="Arial" charset="0"/>
              </a:rPr>
              <a:t>Oral cancers will increase over the next decade as SLT use continues</a:t>
            </a:r>
          </a:p>
          <a:p>
            <a:pPr marL="1076121" lvl="1" indent="-571500" defTabSz="1009240">
              <a:buFont typeface="Arial" panose="020B0604020202020204" pitchFamily="34" charset="0"/>
              <a:buChar char="•"/>
            </a:pPr>
            <a:r>
              <a:rPr lang="en-US" b="1" dirty="0" smtClean="0">
                <a:effectLst/>
                <a:latin typeface="Arial" charset="0"/>
              </a:rPr>
              <a:t>Only prevention, via early detection and quitting SLT use will reduce oral cancers</a:t>
            </a:r>
          </a:p>
          <a:p>
            <a:pPr marL="1076121" lvl="1" indent="-571500" defTabSz="1009240">
              <a:buFont typeface="Arial" panose="020B0604020202020204" pitchFamily="34" charset="0"/>
              <a:buChar char="•"/>
            </a:pPr>
            <a:r>
              <a:rPr lang="en-US" b="1" dirty="0" smtClean="0">
                <a:effectLst/>
                <a:latin typeface="Arial" charset="0"/>
              </a:rPr>
              <a:t>New approaches are needed to reach the rural and urban poor</a:t>
            </a:r>
          </a:p>
          <a:p>
            <a:pPr marL="1076121" lvl="1" indent="-571500" defTabSz="1009240">
              <a:buFont typeface="Arial" panose="020B0604020202020204" pitchFamily="34" charset="0"/>
              <a:buChar char="•"/>
            </a:pPr>
            <a:r>
              <a:rPr lang="en-US" b="1" dirty="0" smtClean="0">
                <a:effectLst/>
                <a:latin typeface="Arial" charset="0"/>
              </a:rPr>
              <a:t>One  such resource is the providers of traditional or AYUSH (meaning “life in Hindi/Urdu) consisting of Ayurveda, Yoga, Unani, Siddha and Homeopathy in most communities in India</a:t>
            </a:r>
          </a:p>
          <a:p>
            <a:pPr marL="1076121" lvl="1" indent="-571500" defTabSz="1009240">
              <a:buFont typeface="Arial" panose="020B0604020202020204" pitchFamily="34" charset="0"/>
              <a:buChar char="•"/>
            </a:pPr>
            <a:r>
              <a:rPr lang="en-US" b="1" dirty="0" smtClean="0">
                <a:effectLst/>
                <a:latin typeface="Arial" charset="0"/>
              </a:rPr>
              <a:t>AYUSH providers see many patients in urban slum communities for common health problems. They have not been included in tobacco or cancer prevention efforts to date. </a:t>
            </a:r>
            <a:endParaRPr lang="en-US" b="1" dirty="0">
              <a:effectLst/>
              <a:latin typeface="Arial" charset="0"/>
            </a:endParaRPr>
          </a:p>
        </p:txBody>
      </p:sp>
      <p:pic>
        <p:nvPicPr>
          <p:cNvPr id="104" name="Picture 5" descr="IMG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7710" y="7515283"/>
            <a:ext cx="6887507" cy="58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5" name="Object 6"/>
          <p:cNvGraphicFramePr>
            <a:graphicFrameLocks noChangeAspect="1"/>
          </p:cNvGraphicFramePr>
          <p:nvPr>
            <p:extLst>
              <p:ext uri="{D42A27DB-BD31-4B8C-83A1-F6EECF244321}">
                <p14:modId xmlns:p14="http://schemas.microsoft.com/office/powerpoint/2010/main" val="3022716136"/>
              </p:ext>
            </p:extLst>
          </p:nvPr>
        </p:nvGraphicFramePr>
        <p:xfrm>
          <a:off x="371281" y="624110"/>
          <a:ext cx="5476948" cy="3487270"/>
        </p:xfrm>
        <a:graphic>
          <a:graphicData uri="http://schemas.openxmlformats.org/presentationml/2006/ole">
            <mc:AlternateContent xmlns:mc="http://schemas.openxmlformats.org/markup-compatibility/2006">
              <mc:Choice xmlns:v="urn:schemas-microsoft-com:vml" Requires="v">
                <p:oleObj spid="_x0000_s2388" name="Photo Editor Photo" r:id="rId4" imgW="7314286" imgH="4877481" progId="MSPhotoEd.3">
                  <p:embed/>
                </p:oleObj>
              </mc:Choice>
              <mc:Fallback>
                <p:oleObj name="Photo Editor Photo" r:id="rId4" imgW="7314286" imgH="4877481" progId="MSPhotoEd.3">
                  <p:embed/>
                  <p:pic>
                    <p:nvPicPr>
                      <p:cNvPr id="163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81" y="624110"/>
                        <a:ext cx="5476948" cy="3487270"/>
                      </a:xfrm>
                      <a:prstGeom prst="rect">
                        <a:avLst/>
                      </a:prstGeom>
                      <a:noFill/>
                      <a:ln>
                        <a:noFill/>
                      </a:ln>
                      <a:effectLst/>
                    </p:spPr>
                  </p:pic>
                </p:oleObj>
              </mc:Fallback>
            </mc:AlternateContent>
          </a:graphicData>
        </a:graphic>
      </p:graphicFrame>
      <p:graphicFrame>
        <p:nvGraphicFramePr>
          <p:cNvPr id="106" name="Object 4"/>
          <p:cNvGraphicFramePr>
            <a:graphicFrameLocks noChangeAspect="1"/>
          </p:cNvGraphicFramePr>
          <p:nvPr>
            <p:extLst>
              <p:ext uri="{D42A27DB-BD31-4B8C-83A1-F6EECF244321}">
                <p14:modId xmlns:p14="http://schemas.microsoft.com/office/powerpoint/2010/main" val="2039866056"/>
              </p:ext>
            </p:extLst>
          </p:nvPr>
        </p:nvGraphicFramePr>
        <p:xfrm>
          <a:off x="38385344" y="420119"/>
          <a:ext cx="5161926" cy="3895251"/>
        </p:xfrm>
        <a:graphic>
          <a:graphicData uri="http://schemas.openxmlformats.org/presentationml/2006/ole">
            <mc:AlternateContent xmlns:mc="http://schemas.openxmlformats.org/markup-compatibility/2006">
              <mc:Choice xmlns:v="urn:schemas-microsoft-com:vml" Requires="v">
                <p:oleObj spid="_x0000_s2389" name="Photo Editor Photo" r:id="rId6" imgW="7314286" imgH="4877481" progId="MSPhotoEd.3">
                  <p:embed/>
                </p:oleObj>
              </mc:Choice>
              <mc:Fallback>
                <p:oleObj name="Photo Editor Photo" r:id="rId6" imgW="7314286" imgH="4877481" progId="MSPhotoEd.3">
                  <p:embed/>
                  <p:pic>
                    <p:nvPicPr>
                      <p:cNvPr id="1638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344" y="420119"/>
                        <a:ext cx="5161926" cy="3895251"/>
                      </a:xfrm>
                      <a:prstGeom prst="rect">
                        <a:avLst/>
                      </a:prstGeom>
                      <a:noFill/>
                      <a:ln>
                        <a:noFill/>
                      </a:ln>
                      <a:effectLst/>
                    </p:spPr>
                  </p:pic>
                </p:oleObj>
              </mc:Fallback>
            </mc:AlternateContent>
          </a:graphicData>
        </a:graphic>
      </p:graphicFrame>
      <p:sp>
        <p:nvSpPr>
          <p:cNvPr id="107" name="Text Box 207"/>
          <p:cNvSpPr txBox="1">
            <a:spLocks noChangeArrowheads="1"/>
          </p:cNvSpPr>
          <p:nvPr/>
        </p:nvSpPr>
        <p:spPr bwMode="auto">
          <a:xfrm>
            <a:off x="29338603" y="4331069"/>
            <a:ext cx="14208668" cy="1383179"/>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b="1" dirty="0" smtClean="0">
                <a:solidFill>
                  <a:schemeClr val="bg1"/>
                </a:solidFill>
                <a:effectLst/>
                <a:latin typeface="Arial" pitchFamily="34" charset="0"/>
                <a:cs typeface="Arial" pitchFamily="34" charset="0"/>
              </a:rPr>
              <a:t>AYUSH AND ORAL CANCER PREVENTION </a:t>
            </a:r>
          </a:p>
          <a:p>
            <a:r>
              <a:rPr lang="en-US" b="1" dirty="0" smtClean="0">
                <a:solidFill>
                  <a:schemeClr val="bg1"/>
                </a:solidFill>
                <a:effectLst/>
                <a:latin typeface="Arial" pitchFamily="34" charset="0"/>
                <a:cs typeface="Arial" pitchFamily="34" charset="0"/>
              </a:rPr>
              <a:t>AND DETECTION: A proposed project</a:t>
            </a:r>
            <a:endParaRPr lang="en-US" b="1" dirty="0">
              <a:solidFill>
                <a:schemeClr val="bg1"/>
              </a:solidFill>
              <a:effectLst/>
              <a:latin typeface="Arial" pitchFamily="34" charset="0"/>
              <a:cs typeface="Arial" pitchFamily="34" charset="0"/>
            </a:endParaRPr>
          </a:p>
        </p:txBody>
      </p:sp>
      <p:sp>
        <p:nvSpPr>
          <p:cNvPr id="110" name="Text Box 218"/>
          <p:cNvSpPr txBox="1">
            <a:spLocks noChangeArrowheads="1"/>
          </p:cNvSpPr>
          <p:nvPr/>
        </p:nvSpPr>
        <p:spPr bwMode="auto">
          <a:xfrm>
            <a:off x="12680651" y="13477117"/>
            <a:ext cx="16182661" cy="4027878"/>
          </a:xfrm>
          <a:prstGeom prst="rect">
            <a:avLst/>
          </a:prstGeom>
          <a:solidFill>
            <a:schemeClr val="bg1"/>
          </a:solidFill>
          <a:ln w="57150" cmpd="thinThick">
            <a:solidFill>
              <a:schemeClr val="tx1"/>
            </a:solidFill>
            <a:miter lim="800000"/>
            <a:headEnd/>
            <a:tailEnd/>
          </a:ln>
          <a:effectLst/>
        </p:spPr>
        <p:txBody>
          <a:bodyPr wrap="square" lIns="376504" tIns="165662" rIns="376504" bIns="165662">
            <a:spAutoFit/>
          </a:bodyPr>
          <a:lstStyle/>
          <a:p>
            <a:pPr marL="0" lvl="1" defTabSz="1009240"/>
            <a:r>
              <a:rPr lang="en-US" b="1" u="sng" dirty="0" smtClean="0">
                <a:solidFill>
                  <a:srgbClr val="FF0000"/>
                </a:solidFill>
                <a:effectLst/>
                <a:latin typeface="Arial" pitchFamily="34" charset="0"/>
                <a:cs typeface="Arial" pitchFamily="34" charset="0"/>
              </a:rPr>
              <a:t>AYUSH PROVIDERS</a:t>
            </a:r>
            <a:r>
              <a:rPr lang="en-US" b="1" u="sng" baseline="30000" dirty="0" smtClean="0">
                <a:solidFill>
                  <a:srgbClr val="FF0000"/>
                </a:solidFill>
                <a:effectLst/>
                <a:latin typeface="Arial" pitchFamily="34" charset="0"/>
                <a:cs typeface="Arial" pitchFamily="34" charset="0"/>
              </a:rPr>
              <a:t>2</a:t>
            </a:r>
          </a:p>
          <a:p>
            <a:pPr marL="571500" lvl="1" indent="-571500" defTabSz="1009240">
              <a:buFont typeface="Arial" panose="020B0604020202020204" pitchFamily="34" charset="0"/>
              <a:buChar char="•"/>
            </a:pPr>
            <a:r>
              <a:rPr lang="en-US" b="1" dirty="0" smtClean="0">
                <a:latin typeface="Arial" pitchFamily="34" charset="0"/>
                <a:cs typeface="Arial" pitchFamily="34" charset="0"/>
              </a:rPr>
              <a:t>90% of the 245 providers based in the community are AYUSH</a:t>
            </a:r>
          </a:p>
          <a:p>
            <a:pPr marL="571500" lvl="1" indent="-571500" defTabSz="1009240">
              <a:buFont typeface="Arial" panose="020B0604020202020204" pitchFamily="34" charset="0"/>
              <a:buChar char="•"/>
            </a:pPr>
            <a:r>
              <a:rPr lang="en-US" b="1" dirty="0" smtClean="0">
                <a:latin typeface="Arial" pitchFamily="34" charset="0"/>
                <a:cs typeface="Arial" pitchFamily="34" charset="0"/>
              </a:rPr>
              <a:t>Located in every lane in the community</a:t>
            </a:r>
          </a:p>
          <a:p>
            <a:pPr marL="571500" lvl="1" indent="-571500" defTabSz="1009240">
              <a:buFont typeface="Arial" panose="020B0604020202020204" pitchFamily="34" charset="0"/>
              <a:buChar char="•"/>
            </a:pPr>
            <a:r>
              <a:rPr lang="en-US" b="1" dirty="0" smtClean="0">
                <a:latin typeface="Arial" pitchFamily="34" charset="0"/>
                <a:cs typeface="Arial" pitchFamily="34" charset="0"/>
              </a:rPr>
              <a:t>Signs indicate </a:t>
            </a:r>
            <a:r>
              <a:rPr lang="en-US" b="1" dirty="0" err="1" smtClean="0">
                <a:latin typeface="Arial" pitchFamily="34" charset="0"/>
                <a:cs typeface="Arial" pitchFamily="34" charset="0"/>
              </a:rPr>
              <a:t>Ayurvedic</a:t>
            </a:r>
            <a:r>
              <a:rPr lang="en-US" b="1" dirty="0" smtClean="0">
                <a:latin typeface="Arial" pitchFamily="34" charset="0"/>
                <a:cs typeface="Arial" pitchFamily="34" charset="0"/>
              </a:rPr>
              <a:t> (Indian), Unani (Muslim)and Homeopathic (German-derived), but credentials unclear</a:t>
            </a:r>
          </a:p>
          <a:p>
            <a:pPr marL="571500" lvl="1" indent="-571500" defTabSz="1009240">
              <a:buFont typeface="Arial" panose="020B0604020202020204" pitchFamily="34" charset="0"/>
              <a:buChar char="•"/>
            </a:pPr>
            <a:r>
              <a:rPr lang="en-US" b="1" dirty="0" smtClean="0">
                <a:latin typeface="Arial" pitchFamily="34" charset="0"/>
                <a:cs typeface="Arial" pitchFamily="34" charset="0"/>
              </a:rPr>
              <a:t>Considered the ”family </a:t>
            </a:r>
            <a:r>
              <a:rPr lang="en-US" b="1" dirty="0" err="1" smtClean="0">
                <a:latin typeface="Arial" pitchFamily="34" charset="0"/>
                <a:cs typeface="Arial" pitchFamily="34" charset="0"/>
              </a:rPr>
              <a:t>daktur</a:t>
            </a:r>
            <a:r>
              <a:rPr lang="en-US" b="1" dirty="0" smtClean="0">
                <a:latin typeface="Arial" pitchFamily="34" charset="0"/>
                <a:cs typeface="Arial" pitchFamily="34" charset="0"/>
              </a:rPr>
              <a:t>”</a:t>
            </a:r>
          </a:p>
        </p:txBody>
      </p:sp>
      <p:sp>
        <p:nvSpPr>
          <p:cNvPr id="112" name="Text Box 218"/>
          <p:cNvSpPr txBox="1">
            <a:spLocks noChangeArrowheads="1"/>
          </p:cNvSpPr>
          <p:nvPr/>
        </p:nvSpPr>
        <p:spPr bwMode="auto">
          <a:xfrm>
            <a:off x="12552165" y="26483031"/>
            <a:ext cx="16232758" cy="6066898"/>
          </a:xfrm>
          <a:prstGeom prst="rect">
            <a:avLst/>
          </a:prstGeom>
          <a:solidFill>
            <a:schemeClr val="accent3"/>
          </a:solidFill>
          <a:ln w="57150" cmpd="thinThick">
            <a:solidFill>
              <a:schemeClr val="tx1"/>
            </a:solidFill>
            <a:miter lim="800000"/>
            <a:headEnd/>
            <a:tailEnd/>
          </a:ln>
          <a:effectLst/>
        </p:spPr>
        <p:txBody>
          <a:bodyPr wrap="square" lIns="376504" tIns="165662" rIns="376504" bIns="165662">
            <a:spAutoFit/>
          </a:bodyPr>
          <a:lstStyle/>
          <a:p>
            <a:pPr marL="571500" lvl="1" indent="-571500" defTabSz="1009240">
              <a:spcBef>
                <a:spcPts val="300"/>
              </a:spcBef>
              <a:buFont typeface="Arial" panose="020B0604020202020204" pitchFamily="34" charset="0"/>
              <a:buChar char="•"/>
            </a:pPr>
            <a:r>
              <a:rPr lang="en-US" dirty="0" smtClean="0">
                <a:latin typeface="Arial" pitchFamily="34" charset="0"/>
                <a:cs typeface="Arial" pitchFamily="34" charset="0"/>
              </a:rPr>
              <a:t>This study (2010 and 2014) assesses the use of SLT among women of reproductive age. </a:t>
            </a:r>
          </a:p>
          <a:p>
            <a:pPr marL="571500" lvl="1" indent="-571500" defTabSz="1009240">
              <a:spcBef>
                <a:spcPts val="300"/>
              </a:spcBef>
              <a:buFont typeface="Arial" panose="020B0604020202020204" pitchFamily="34" charset="0"/>
              <a:buChar char="•"/>
            </a:pPr>
            <a:r>
              <a:rPr lang="en-US" dirty="0" smtClean="0">
                <a:latin typeface="Arial" pitchFamily="34" charset="0"/>
                <a:cs typeface="Arial" pitchFamily="34" charset="0"/>
              </a:rPr>
              <a:t>30% of women in the sample (490) chewed SLT in any form. </a:t>
            </a:r>
            <a:r>
              <a:rPr lang="en-US" dirty="0">
                <a:latin typeface="Arial" pitchFamily="34" charset="0"/>
                <a:cs typeface="Arial" pitchFamily="34" charset="0"/>
              </a:rPr>
              <a:t> </a:t>
            </a:r>
            <a:endParaRPr lang="en-US" dirty="0" smtClean="0">
              <a:latin typeface="Arial" pitchFamily="34" charset="0"/>
              <a:cs typeface="Arial" pitchFamily="34" charset="0"/>
            </a:endParaRPr>
          </a:p>
          <a:p>
            <a:pPr marL="571500" lvl="1" indent="-571500" defTabSz="1009240">
              <a:spcBef>
                <a:spcPts val="300"/>
              </a:spcBef>
              <a:buFont typeface="Arial" panose="020B0604020202020204" pitchFamily="34" charset="0"/>
              <a:buChar char="•"/>
            </a:pPr>
            <a:r>
              <a:rPr lang="en-US" dirty="0" smtClean="0">
                <a:latin typeface="Arial" pitchFamily="34" charset="0"/>
                <a:cs typeface="Arial" pitchFamily="34" charset="0"/>
              </a:rPr>
              <a:t>Initiation was either early or  immediately post marriage/first pregnancy and use increased over time.  </a:t>
            </a:r>
          </a:p>
          <a:p>
            <a:pPr marL="571500" lvl="1" indent="-571500" defTabSz="1009240">
              <a:spcBef>
                <a:spcPts val="300"/>
              </a:spcBef>
              <a:buFont typeface="Arial" panose="020B0604020202020204" pitchFamily="34" charset="0"/>
              <a:buChar char="•"/>
            </a:pPr>
            <a:r>
              <a:rPr lang="en-US" dirty="0" smtClean="0">
                <a:latin typeface="Arial" pitchFamily="34" charset="0"/>
                <a:cs typeface="Arial" pitchFamily="34" charset="0"/>
              </a:rPr>
              <a:t>50% of women had no intention of quitting, viewing SLT use s functional or healthy. Only 15% intended to quit </a:t>
            </a:r>
          </a:p>
          <a:p>
            <a:pPr marL="571500" lvl="1" indent="-571500" defTabSz="1009240">
              <a:spcBef>
                <a:spcPts val="300"/>
              </a:spcBef>
              <a:buFont typeface="Arial" panose="020B0604020202020204" pitchFamily="34" charset="0"/>
              <a:buChar char="•"/>
            </a:pPr>
            <a:r>
              <a:rPr lang="en-US" dirty="0" smtClean="0">
                <a:latin typeface="Arial" pitchFamily="34" charset="0"/>
                <a:cs typeface="Arial" pitchFamily="34" charset="0"/>
              </a:rPr>
              <a:t>50</a:t>
            </a:r>
            <a:r>
              <a:rPr lang="en-US" dirty="0">
                <a:latin typeface="Arial" pitchFamily="34" charset="0"/>
                <a:cs typeface="Arial" pitchFamily="34" charset="0"/>
              </a:rPr>
              <a:t>% of women said fear of cancer was a reason not to use </a:t>
            </a:r>
            <a:r>
              <a:rPr lang="en-US" dirty="0" smtClean="0">
                <a:latin typeface="Arial" pitchFamily="34" charset="0"/>
                <a:cs typeface="Arial" pitchFamily="34" charset="0"/>
              </a:rPr>
              <a:t>SLT</a:t>
            </a:r>
          </a:p>
          <a:p>
            <a:pPr marL="571500" lvl="1" indent="-571500" defTabSz="1009240">
              <a:spcBef>
                <a:spcPts val="300"/>
              </a:spcBef>
              <a:buFont typeface="Arial" panose="020B0604020202020204" pitchFamily="34" charset="0"/>
              <a:buChar char="•"/>
            </a:pPr>
            <a:r>
              <a:rPr lang="en-US" dirty="0" smtClean="0">
                <a:latin typeface="Arial" pitchFamily="34" charset="0"/>
                <a:cs typeface="Arial" pitchFamily="34" charset="0"/>
              </a:rPr>
              <a:t>SLT use and oral cancer risk require innovative interventions </a:t>
            </a:r>
          </a:p>
        </p:txBody>
      </p:sp>
      <p:sp>
        <p:nvSpPr>
          <p:cNvPr id="113" name="Text Box 207"/>
          <p:cNvSpPr txBox="1">
            <a:spLocks noChangeArrowheads="1"/>
          </p:cNvSpPr>
          <p:nvPr/>
        </p:nvSpPr>
        <p:spPr bwMode="auto">
          <a:xfrm>
            <a:off x="12567866" y="25515350"/>
            <a:ext cx="16340190" cy="967681"/>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solidFill>
              <a:schemeClr val="tx1"/>
            </a:solidFill>
            <a:miter lim="800000"/>
            <a:headEnd/>
            <a:tailEnd/>
          </a:ln>
          <a:effectLst/>
        </p:spPr>
        <p:txBody>
          <a:bodyPr wrap="square" lIns="150602" tIns="75301" rIns="150602" bIns="75301">
            <a:spAutoFit/>
          </a:bodyPr>
          <a:lstStyle/>
          <a:p>
            <a:r>
              <a:rPr lang="en-US" sz="5300" b="1" dirty="0" smtClean="0">
                <a:solidFill>
                  <a:schemeClr val="bg1"/>
                </a:solidFill>
                <a:effectLst/>
                <a:latin typeface="Arial" pitchFamily="34" charset="0"/>
                <a:cs typeface="Arial" pitchFamily="34" charset="0"/>
              </a:rPr>
              <a:t>The NCI Women &amp; Smokeless Tobacco Project </a:t>
            </a:r>
            <a:r>
              <a:rPr lang="en-US" sz="5300" b="1" baseline="30000" dirty="0" smtClean="0">
                <a:solidFill>
                  <a:schemeClr val="bg1"/>
                </a:solidFill>
                <a:effectLst/>
                <a:latin typeface="Arial" pitchFamily="34" charset="0"/>
                <a:cs typeface="Arial" pitchFamily="34" charset="0"/>
              </a:rPr>
              <a:t>3,4</a:t>
            </a:r>
            <a:endParaRPr lang="en-US" sz="2600" b="1" dirty="0">
              <a:solidFill>
                <a:schemeClr val="bg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TotalTime>
  <Words>1106</Words>
  <Application>Microsoft Office PowerPoint</Application>
  <PresentationFormat>Custom</PresentationFormat>
  <Paragraphs>71</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Times New Roman</vt:lpstr>
      <vt:lpstr>Wingdings</vt:lpstr>
      <vt:lpstr>Default Design</vt:lpstr>
      <vt:lpstr>Photo Editor Photo</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poster template</dc:title>
  <dc:creator>Jay Buckley</dc:creator>
  <dc:description>Call if we can help   800-590-7850_x000d_
_x000d_
(c) copyright  MegaPrint Inc. 2001</dc:description>
  <cp:lastModifiedBy>Schensul,Stephen</cp:lastModifiedBy>
  <cp:revision>175</cp:revision>
  <cp:lastPrinted>2000-08-03T00:31:24Z</cp:lastPrinted>
  <dcterms:created xsi:type="dcterms:W3CDTF">2000-02-09T15:01:13Z</dcterms:created>
  <dcterms:modified xsi:type="dcterms:W3CDTF">2020-10-01T15:20:59Z</dcterms:modified>
</cp:coreProperties>
</file>