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7" r:id="rId2"/>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950AD-F46F-4621-93F0-D15A2DBA0151}"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E1D66-6963-4E5E-92DA-0EDF7BD1A272}" type="slidenum">
              <a:rPr lang="en-US" smtClean="0"/>
              <a:t>‹#›</a:t>
            </a:fld>
            <a:endParaRPr lang="en-US"/>
          </a:p>
        </p:txBody>
      </p:sp>
    </p:spTree>
    <p:extLst>
      <p:ext uri="{BB962C8B-B14F-4D97-AF65-F5344CB8AC3E}">
        <p14:creationId xmlns:p14="http://schemas.microsoft.com/office/powerpoint/2010/main" val="194397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E1D66-6963-4E5E-92DA-0EDF7BD1A272}" type="slidenum">
              <a:rPr lang="en-US" smtClean="0"/>
              <a:t>2</a:t>
            </a:fld>
            <a:endParaRPr lang="en-US"/>
          </a:p>
        </p:txBody>
      </p:sp>
    </p:spTree>
    <p:extLst>
      <p:ext uri="{BB962C8B-B14F-4D97-AF65-F5344CB8AC3E}">
        <p14:creationId xmlns:p14="http://schemas.microsoft.com/office/powerpoint/2010/main" val="75297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DE1D66-6963-4E5E-92DA-0EDF7BD1A272}" type="slidenum">
              <a:rPr lang="en-US" smtClean="0"/>
              <a:t>3</a:t>
            </a:fld>
            <a:endParaRPr lang="en-US"/>
          </a:p>
        </p:txBody>
      </p:sp>
    </p:spTree>
    <p:extLst>
      <p:ext uri="{BB962C8B-B14F-4D97-AF65-F5344CB8AC3E}">
        <p14:creationId xmlns:p14="http://schemas.microsoft.com/office/powerpoint/2010/main" val="285462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58EA-8BBB-4973-BDF2-C22B3491A1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17AD78-C190-4589-83BB-52CF3400A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6B10C-9F35-41A8-AD79-95A816298B31}"/>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5" name="Footer Placeholder 4">
            <a:extLst>
              <a:ext uri="{FF2B5EF4-FFF2-40B4-BE49-F238E27FC236}">
                <a16:creationId xmlns:a16="http://schemas.microsoft.com/office/drawing/2014/main" id="{38E2401E-3CDC-43F9-8F07-2BF81476E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74E4B-2577-4281-BB31-B69A98B9CADF}"/>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71954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E947-6DBB-4D2A-A06C-3BBE8903B4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DC1CA-2EF4-4F9F-8995-9389D432F2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3BDEC-7BE9-4E62-8D99-0467B6F68B75}"/>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5" name="Footer Placeholder 4">
            <a:extLst>
              <a:ext uri="{FF2B5EF4-FFF2-40B4-BE49-F238E27FC236}">
                <a16:creationId xmlns:a16="http://schemas.microsoft.com/office/drawing/2014/main" id="{F8F23C03-0FF4-478C-9B59-ED169C774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BD095-EF41-43BE-A7EA-E8F7C73610BE}"/>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2946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DA0B5-10BC-4AAB-BA4F-57D21AE620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8B0D98-2AF4-403F-9122-8A34D40D9C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86FCE-6B48-4AF4-8AF4-36518C26767F}"/>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5" name="Footer Placeholder 4">
            <a:extLst>
              <a:ext uri="{FF2B5EF4-FFF2-40B4-BE49-F238E27FC236}">
                <a16:creationId xmlns:a16="http://schemas.microsoft.com/office/drawing/2014/main" id="{9B9448EE-A17F-411C-A94A-8C50FAD7F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805CD-6A7F-4C4A-A3EA-E51D5DCD1DC6}"/>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351321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8962-C1E6-47C6-80AF-E241C3663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19BD9-19A0-4417-A8C4-2BECF90CA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89E1F-D859-42DE-BA54-9A7EC92B5B5C}"/>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5" name="Footer Placeholder 4">
            <a:extLst>
              <a:ext uri="{FF2B5EF4-FFF2-40B4-BE49-F238E27FC236}">
                <a16:creationId xmlns:a16="http://schemas.microsoft.com/office/drawing/2014/main" id="{6F1E9BAC-BE54-425B-BF15-F2B29B34E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A88AF-5EC2-4A00-A6BA-C557FFCC83FD}"/>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60678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0830-7171-4C35-880D-6C665BDCC3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84463A-F09F-4763-93AC-84585E3C1F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1D7621-C338-438E-8AEC-B9C9C309E235}"/>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5" name="Footer Placeholder 4">
            <a:extLst>
              <a:ext uri="{FF2B5EF4-FFF2-40B4-BE49-F238E27FC236}">
                <a16:creationId xmlns:a16="http://schemas.microsoft.com/office/drawing/2014/main" id="{CEA38BC4-E96E-4056-ABA6-005AFEBBE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51D0A-5195-4535-91E6-8AE6F3A135CB}"/>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415500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A88C-3F81-43EF-A967-9A63F3C09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662A0B-0EEA-4B6B-A449-E8CDA439C9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246A08-A1D7-4E6A-A379-17FCCE4B97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80AC3-CE44-4315-AB43-9B61FEBE0A12}"/>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6" name="Footer Placeholder 5">
            <a:extLst>
              <a:ext uri="{FF2B5EF4-FFF2-40B4-BE49-F238E27FC236}">
                <a16:creationId xmlns:a16="http://schemas.microsoft.com/office/drawing/2014/main" id="{DBD9EAEC-642F-40F8-A50E-359D96A6E2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D1232-D745-4696-9009-0AC95D69AAE9}"/>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12490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8FF1-7B1F-4FFE-B1B1-6140F4B9AA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4E03E-A397-4B37-922C-61D77B8CD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6C2E5-7EE1-46D2-80EA-7BBCD70A7F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196E2C-1753-4593-B74F-0968B4F2C8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E81AB6-E014-410F-A4E5-7389EB7099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EF7CEA-F79B-4470-9958-762667DF5636}"/>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8" name="Footer Placeholder 7">
            <a:extLst>
              <a:ext uri="{FF2B5EF4-FFF2-40B4-BE49-F238E27FC236}">
                <a16:creationId xmlns:a16="http://schemas.microsoft.com/office/drawing/2014/main" id="{16A36C3B-04E8-44D9-8D44-44F7E9F85B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7AD243-9423-469B-B058-B0A6F6C41B33}"/>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184601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10D6-9258-4641-B335-AE99FA4092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1121D2-C687-4A8F-B610-6FD13E727A97}"/>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4" name="Footer Placeholder 3">
            <a:extLst>
              <a:ext uri="{FF2B5EF4-FFF2-40B4-BE49-F238E27FC236}">
                <a16:creationId xmlns:a16="http://schemas.microsoft.com/office/drawing/2014/main" id="{C5CBADF0-94AA-45B3-A1FE-A3B8D42D43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709B57-A15B-4D3F-8B86-BA7E4FF9ADD5}"/>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165779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9F73A-3C69-46CF-966E-48B72E00F4A0}"/>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3" name="Footer Placeholder 2">
            <a:extLst>
              <a:ext uri="{FF2B5EF4-FFF2-40B4-BE49-F238E27FC236}">
                <a16:creationId xmlns:a16="http://schemas.microsoft.com/office/drawing/2014/main" id="{0769EB7D-0912-4261-BDC4-5592653258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2F05BB-1E84-41E9-AB38-0056121E194F}"/>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166180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055E-59B5-443F-973E-6DFC53DEAE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6260EA-B1EC-42CD-9C30-4FBB81123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DAFFC-2112-4C60-971B-5B61B7A62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64236-F8FA-4D83-97BB-478D39120EA2}"/>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6" name="Footer Placeholder 5">
            <a:extLst>
              <a:ext uri="{FF2B5EF4-FFF2-40B4-BE49-F238E27FC236}">
                <a16:creationId xmlns:a16="http://schemas.microsoft.com/office/drawing/2014/main" id="{E760B7DB-6671-4777-8774-26026189B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60236-16AC-44D0-86EE-1D417B713A09}"/>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167443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603F-17D4-45E3-934D-EA93A83313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B67D9-018A-49E0-8F44-C702B8D28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92F875-2DD5-4BC5-9C82-F299542AB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8C37D-9328-4369-AC81-28EA8F00D124}"/>
              </a:ext>
            </a:extLst>
          </p:cNvPr>
          <p:cNvSpPr>
            <a:spLocks noGrp="1"/>
          </p:cNvSpPr>
          <p:nvPr>
            <p:ph type="dt" sz="half" idx="10"/>
          </p:nvPr>
        </p:nvSpPr>
        <p:spPr/>
        <p:txBody>
          <a:bodyPr/>
          <a:lstStyle/>
          <a:p>
            <a:fld id="{A612542A-9738-4041-8CAC-88F6E539795A}" type="datetimeFigureOut">
              <a:rPr lang="en-US" smtClean="0"/>
              <a:t>9/30/2020</a:t>
            </a:fld>
            <a:endParaRPr lang="en-US"/>
          </a:p>
        </p:txBody>
      </p:sp>
      <p:sp>
        <p:nvSpPr>
          <p:cNvPr id="6" name="Footer Placeholder 5">
            <a:extLst>
              <a:ext uri="{FF2B5EF4-FFF2-40B4-BE49-F238E27FC236}">
                <a16:creationId xmlns:a16="http://schemas.microsoft.com/office/drawing/2014/main" id="{B850BAFE-B819-4281-A423-B33A8E2A4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5B29D-A411-4AA0-9D44-2C8CEFE67233}"/>
              </a:ext>
            </a:extLst>
          </p:cNvPr>
          <p:cNvSpPr>
            <a:spLocks noGrp="1"/>
          </p:cNvSpPr>
          <p:nvPr>
            <p:ph type="sldNum" sz="quarter" idx="12"/>
          </p:nvPr>
        </p:nvSpPr>
        <p:spPr/>
        <p:txBody>
          <a:bodyPr/>
          <a:lstStyle/>
          <a:p>
            <a:fld id="{0F0FBCC0-C028-438B-AB5E-80BDF36528FF}" type="slidenum">
              <a:rPr lang="en-US" smtClean="0"/>
              <a:t>‹#›</a:t>
            </a:fld>
            <a:endParaRPr lang="en-US"/>
          </a:p>
        </p:txBody>
      </p:sp>
    </p:spTree>
    <p:extLst>
      <p:ext uri="{BB962C8B-B14F-4D97-AF65-F5344CB8AC3E}">
        <p14:creationId xmlns:p14="http://schemas.microsoft.com/office/powerpoint/2010/main" val="80633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B4E2D-3324-41FB-81D0-B81AD1FFC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2A7A11-211B-4E3B-B82F-C1FEE20A2D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24C02-1B96-4811-8304-5BF8E9B246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2542A-9738-4041-8CAC-88F6E539795A}" type="datetimeFigureOut">
              <a:rPr lang="en-US" smtClean="0"/>
              <a:t>9/30/2020</a:t>
            </a:fld>
            <a:endParaRPr lang="en-US"/>
          </a:p>
        </p:txBody>
      </p:sp>
      <p:sp>
        <p:nvSpPr>
          <p:cNvPr id="5" name="Footer Placeholder 4">
            <a:extLst>
              <a:ext uri="{FF2B5EF4-FFF2-40B4-BE49-F238E27FC236}">
                <a16:creationId xmlns:a16="http://schemas.microsoft.com/office/drawing/2014/main" id="{AD194533-1F19-439F-8842-C21BF073F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C63AC-4196-40B5-8B4B-5C7B1F510B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FBCC0-C028-438B-AB5E-80BDF36528FF}" type="slidenum">
              <a:rPr lang="en-US" smtClean="0"/>
              <a:t>‹#›</a:t>
            </a:fld>
            <a:endParaRPr lang="en-US"/>
          </a:p>
        </p:txBody>
      </p:sp>
    </p:spTree>
    <p:extLst>
      <p:ext uri="{BB962C8B-B14F-4D97-AF65-F5344CB8AC3E}">
        <p14:creationId xmlns:p14="http://schemas.microsoft.com/office/powerpoint/2010/main" val="1009059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4a"/><Relationship Id="rId7"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png"/><Relationship Id="rId3" Type="http://schemas.openxmlformats.org/officeDocument/2006/relationships/audio" Target="../media/media4.m4a"/><Relationship Id="rId7" Type="http://schemas.openxmlformats.org/officeDocument/2006/relationships/audio" Target="../media/media6.m4a"/><Relationship Id="rId12" Type="http://schemas.openxmlformats.org/officeDocument/2006/relationships/image" Target="../media/image2.emf"/><Relationship Id="rId2" Type="http://schemas.microsoft.com/office/2007/relationships/media" Target="../media/media4.m4a"/><Relationship Id="rId1" Type="http://schemas.openxmlformats.org/officeDocument/2006/relationships/vmlDrawing" Target="../drawings/vmlDrawing1.vml"/><Relationship Id="rId6" Type="http://schemas.microsoft.com/office/2007/relationships/media" Target="../media/media6.m4a"/><Relationship Id="rId11" Type="http://schemas.openxmlformats.org/officeDocument/2006/relationships/oleObject" Target="../embeddings/oleObject1.bin"/><Relationship Id="rId5" Type="http://schemas.openxmlformats.org/officeDocument/2006/relationships/audio" Target="../media/media5.m4a"/><Relationship Id="rId10" Type="http://schemas.openxmlformats.org/officeDocument/2006/relationships/image" Target="../media/image3.tif"/><Relationship Id="rId4" Type="http://schemas.microsoft.com/office/2007/relationships/media" Target="../media/media5.m4a"/><Relationship Id="rId9"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audio" Target="../media/media9.m4a"/><Relationship Id="rId12" Type="http://schemas.openxmlformats.org/officeDocument/2006/relationships/image" Target="../media/image4.emf"/><Relationship Id="rId2" Type="http://schemas.microsoft.com/office/2007/relationships/media" Target="../media/media7.m4a"/><Relationship Id="rId1" Type="http://schemas.openxmlformats.org/officeDocument/2006/relationships/vmlDrawing" Target="../drawings/vmlDrawing2.vml"/><Relationship Id="rId6" Type="http://schemas.microsoft.com/office/2007/relationships/media" Target="../media/media9.m4a"/><Relationship Id="rId11" Type="http://schemas.openxmlformats.org/officeDocument/2006/relationships/oleObject" Target="../embeddings/oleObject2.bin"/><Relationship Id="rId5" Type="http://schemas.openxmlformats.org/officeDocument/2006/relationships/audio" Target="../media/media8.m4a"/><Relationship Id="rId10" Type="http://schemas.openxmlformats.org/officeDocument/2006/relationships/image" Target="../media/image5.tif"/><Relationship Id="rId4" Type="http://schemas.microsoft.com/office/2007/relationships/media" Target="../media/media8.m4a"/><Relationship Id="rId9"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hyperlink" Target="mailto:Brian.N.Lifschutz@dmu.edu" TargetMode="External"/><Relationship Id="rId3" Type="http://schemas.microsoft.com/office/2007/relationships/media" Target="../media/media11.m4a"/><Relationship Id="rId7"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5" Type="http://schemas.microsoft.com/office/2007/relationships/media" Target="../media/media12.m4a"/><Relationship Id="rId4" Type="http://schemas.openxmlformats.org/officeDocument/2006/relationships/audio" Target="../media/media11.m4a"/><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0283-33B7-40B3-9930-38517464C50C}"/>
              </a:ext>
            </a:extLst>
          </p:cNvPr>
          <p:cNvSpPr>
            <a:spLocks noGrp="1"/>
          </p:cNvSpPr>
          <p:nvPr>
            <p:ph type="title"/>
          </p:nvPr>
        </p:nvSpPr>
        <p:spPr>
          <a:xfrm>
            <a:off x="787400" y="1359217"/>
            <a:ext cx="10515600" cy="1325563"/>
          </a:xfrm>
        </p:spPr>
        <p:txBody>
          <a:bodyPr>
            <a:normAutofit fontScale="90000"/>
          </a:bodyPr>
          <a:lstStyle/>
          <a:p>
            <a:pPr marL="0" marR="0" algn="ctr">
              <a:lnSpc>
                <a:spcPct val="107000"/>
              </a:lnSpc>
              <a:spcBef>
                <a:spcPts val="0"/>
              </a:spcBef>
              <a:spcAft>
                <a:spcPts val="800"/>
              </a:spcAft>
            </a:pPr>
            <a:r>
              <a:rPr lang="en-US" sz="3600" b="1" dirty="0">
                <a:effectLst/>
                <a:ea typeface="Calibri" panose="020F0502020204030204" pitchFamily="34" charset="0"/>
              </a:rPr>
              <a:t>The immunotherapeutic potential of soy extract in the treatment of urothelial carcinoma of the bladder</a:t>
            </a:r>
            <a:br>
              <a:rPr lang="en-US" sz="4400" dirty="0">
                <a:effectLst/>
                <a:latin typeface="+mn-lt"/>
                <a:ea typeface="Calibri" panose="020F0502020204030204" pitchFamily="34" charset="0"/>
              </a:rPr>
            </a:br>
            <a:r>
              <a:rPr lang="it-IT" sz="2200" b="1" dirty="0">
                <a:ea typeface="Calibri" panose="020F0502020204030204" pitchFamily="34" charset="0"/>
                <a:cs typeface="Times New Roman" panose="02020603050405020304" pitchFamily="18" charset="0"/>
              </a:rPr>
              <a:t>Brian Lifschutz</a:t>
            </a:r>
            <a:r>
              <a:rPr lang="it-IT" sz="2200" b="1" baseline="30000" dirty="0">
                <a:ea typeface="Calibri" panose="020F0502020204030204" pitchFamily="34" charset="0"/>
                <a:cs typeface="Times New Roman" panose="02020603050405020304" pitchFamily="18" charset="0"/>
              </a:rPr>
              <a:t>1</a:t>
            </a:r>
            <a:r>
              <a:rPr lang="it-IT"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Ziwen</a:t>
            </a:r>
            <a:r>
              <a:rPr lang="en-US" sz="2200" dirty="0">
                <a:ea typeface="Calibri" panose="020F0502020204030204" pitchFamily="34" charset="0"/>
                <a:cs typeface="Times New Roman" panose="02020603050405020304" pitchFamily="18" charset="0"/>
              </a:rPr>
              <a:t> Zhu</a:t>
            </a:r>
            <a:r>
              <a:rPr lang="en-US" sz="2200" baseline="30000" dirty="0">
                <a:ea typeface="Calibri" panose="020F0502020204030204" pitchFamily="34" charset="0"/>
                <a:cs typeface="Times New Roman" panose="02020603050405020304" pitchFamily="18" charset="0"/>
              </a:rPr>
              <a:t>2</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Huaping</a:t>
            </a:r>
            <a:r>
              <a:rPr lang="en-US" sz="2200" dirty="0">
                <a:ea typeface="Calibri" panose="020F0502020204030204" pitchFamily="34" charset="0"/>
                <a:cs typeface="Times New Roman" panose="02020603050405020304" pitchFamily="18" charset="0"/>
              </a:rPr>
              <a:t> Xiao</a:t>
            </a:r>
            <a:r>
              <a:rPr lang="en-US" sz="2200" baseline="30000" dirty="0">
                <a:ea typeface="Calibri" panose="020F0502020204030204" pitchFamily="34" charset="0"/>
                <a:cs typeface="Times New Roman" panose="02020603050405020304" pitchFamily="18" charset="0"/>
              </a:rPr>
              <a:t>1</a:t>
            </a:r>
            <a:r>
              <a:rPr lang="en-US" sz="2200" dirty="0">
                <a:ea typeface="Calibri" panose="020F0502020204030204" pitchFamily="34" charset="0"/>
                <a:cs typeface="Times New Roman" panose="02020603050405020304" pitchFamily="18" charset="0"/>
              </a:rPr>
              <a:t>, Qian Bai</a:t>
            </a:r>
            <a:r>
              <a:rPr lang="en-US" sz="2200" baseline="30000" dirty="0">
                <a:ea typeface="Calibri" panose="020F0502020204030204" pitchFamily="34" charset="0"/>
                <a:cs typeface="Times New Roman" panose="02020603050405020304" pitchFamily="18" charset="0"/>
              </a:rPr>
              <a:t>2</a:t>
            </a:r>
            <a:r>
              <a:rPr lang="en-US" sz="2200" dirty="0">
                <a:ea typeface="Calibri" panose="020F0502020204030204" pitchFamily="34" charset="0"/>
                <a:cs typeface="Times New Roman" panose="02020603050405020304" pitchFamily="18" charset="0"/>
              </a:rPr>
              <a:t>, Noah Signaigo</a:t>
            </a:r>
            <a:r>
              <a:rPr lang="en-US" sz="2200" baseline="30000" dirty="0">
                <a:ea typeface="Calibri" panose="020F0502020204030204" pitchFamily="34" charset="0"/>
                <a:cs typeface="Times New Roman" panose="02020603050405020304" pitchFamily="18" charset="0"/>
              </a:rPr>
              <a:t>2</a:t>
            </a:r>
            <a:r>
              <a:rPr lang="en-US" sz="2200" dirty="0">
                <a:ea typeface="Calibri" panose="020F0502020204030204" pitchFamily="34" charset="0"/>
                <a:cs typeface="Times New Roman" panose="02020603050405020304" pitchFamily="18" charset="0"/>
              </a:rPr>
              <a:t>, Huda Ansaf</a:t>
            </a:r>
            <a:r>
              <a:rPr lang="en-US" sz="2200" baseline="30000" dirty="0">
                <a:ea typeface="Calibri" panose="020F0502020204030204" pitchFamily="34" charset="0"/>
                <a:cs typeface="Times New Roman" panose="02020603050405020304" pitchFamily="18" charset="0"/>
              </a:rPr>
              <a:t>2</a:t>
            </a:r>
            <a:r>
              <a:rPr lang="en-US" sz="2200" dirty="0">
                <a:ea typeface="Calibri" panose="020F0502020204030204" pitchFamily="34" charset="0"/>
                <a:cs typeface="Times New Roman" panose="02020603050405020304" pitchFamily="18" charset="0"/>
              </a:rPr>
              <a:t>, Mark R. Wakefield</a:t>
            </a:r>
            <a:r>
              <a:rPr lang="en-US" sz="2200" baseline="30000" dirty="0">
                <a:ea typeface="Calibri" panose="020F0502020204030204" pitchFamily="34" charset="0"/>
                <a:cs typeface="Times New Roman" panose="02020603050405020304" pitchFamily="18" charset="0"/>
              </a:rPr>
              <a:t>2</a:t>
            </a:r>
            <a:r>
              <a:rPr lang="en-US" sz="2200" dirty="0">
                <a:ea typeface="Calibri" panose="020F0502020204030204" pitchFamily="34" charset="0"/>
                <a:cs typeface="Times New Roman" panose="02020603050405020304" pitchFamily="18" charset="0"/>
              </a:rPr>
              <a:t>, Yujiang Fang</a:t>
            </a:r>
            <a:r>
              <a:rPr lang="en-US" sz="2200" baseline="30000" dirty="0">
                <a:ea typeface="Calibri" panose="020F0502020204030204" pitchFamily="34" charset="0"/>
                <a:cs typeface="Times New Roman" panose="02020603050405020304" pitchFamily="18" charset="0"/>
              </a:rPr>
              <a:t>1,2</a:t>
            </a:r>
            <a:br>
              <a:rPr lang="en-US" sz="2200" dirty="0">
                <a:ea typeface="Calibri" panose="020F0502020204030204" pitchFamily="34" charset="0"/>
                <a:cs typeface="Times New Roman" panose="02020603050405020304" pitchFamily="18" charset="0"/>
              </a:rPr>
            </a:br>
            <a:r>
              <a:rPr lang="it-IT" sz="2200" baseline="30000" dirty="0">
                <a:ea typeface="Calibri" panose="020F0502020204030204" pitchFamily="34" charset="0"/>
                <a:cs typeface="Times New Roman" panose="02020603050405020304" pitchFamily="18" charset="0"/>
              </a:rPr>
              <a:t>1</a:t>
            </a:r>
            <a:r>
              <a:rPr lang="it-IT" sz="2200" dirty="0">
                <a:ea typeface="Calibri" panose="020F0502020204030204" pitchFamily="34" charset="0"/>
                <a:cs typeface="Times New Roman" panose="02020603050405020304" pitchFamily="18" charset="0"/>
              </a:rPr>
              <a:t>Des Moines University College of Osteopathic Medicine, Des Moines, IA</a:t>
            </a:r>
            <a:br>
              <a:rPr lang="en-US" sz="2200" dirty="0">
                <a:ea typeface="Calibri" panose="020F0502020204030204" pitchFamily="34" charset="0"/>
                <a:cs typeface="Times New Roman" panose="02020603050405020304" pitchFamily="18" charset="0"/>
              </a:rPr>
            </a:br>
            <a:r>
              <a:rPr lang="it-IT" sz="2200" baseline="30000" dirty="0">
                <a:ea typeface="Calibri" panose="020F0502020204030204" pitchFamily="34" charset="0"/>
                <a:cs typeface="Times New Roman" panose="02020603050405020304" pitchFamily="18" charset="0"/>
              </a:rPr>
              <a:t>2</a:t>
            </a:r>
            <a:r>
              <a:rPr lang="it-IT" sz="2200" dirty="0">
                <a:ea typeface="Calibri" panose="020F0502020204030204" pitchFamily="34" charset="0"/>
                <a:cs typeface="Times New Roman" panose="02020603050405020304" pitchFamily="18" charset="0"/>
              </a:rPr>
              <a:t>University of Missouri, Columbia, MO</a:t>
            </a:r>
            <a:br>
              <a:rPr lang="en-US" dirty="0">
                <a:ea typeface="Calibri" panose="020F0502020204030204" pitchFamily="34" charset="0"/>
                <a:cs typeface="Times New Roman" panose="02020603050405020304" pitchFamily="18" charset="0"/>
              </a:rPr>
            </a:br>
            <a:br>
              <a:rPr lang="en-US" sz="4400" dirty="0">
                <a:effectLst/>
                <a:latin typeface="+mn-lt"/>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731CEA46-FDF4-46A4-9CE1-A9CE477096A4}"/>
              </a:ext>
            </a:extLst>
          </p:cNvPr>
          <p:cNvSpPr>
            <a:spLocks noGrp="1"/>
          </p:cNvSpPr>
          <p:nvPr>
            <p:ph idx="1"/>
          </p:nvPr>
        </p:nvSpPr>
        <p:spPr>
          <a:xfrm>
            <a:off x="533400" y="2857500"/>
            <a:ext cx="11023600" cy="4000500"/>
          </a:xfrm>
        </p:spPr>
        <p:txBody>
          <a:bodyPr>
            <a:normAutofit fontScale="77500" lnSpcReduction="20000"/>
          </a:bodyPr>
          <a:lstStyle/>
          <a:p>
            <a:r>
              <a:rPr lang="it-IT" sz="2400" dirty="0">
                <a:effectLst/>
                <a:ea typeface="Calibri" panose="020F0502020204030204" pitchFamily="34" charset="0"/>
                <a:cs typeface="Times New Roman" panose="02020603050405020304" pitchFamily="18" charset="0"/>
              </a:rPr>
              <a:t>Urothelial carcinoma of the bladder - Second-most prevalent cancer of the genitourinary system, 81,400 new cases estimated to have occured in the United States in 2020</a:t>
            </a:r>
            <a:r>
              <a:rPr lang="it-IT" sz="2400" baseline="30000" dirty="0">
                <a:effectLst/>
                <a:ea typeface="Calibri" panose="020F0502020204030204" pitchFamily="34" charset="0"/>
                <a:cs typeface="Times New Roman" panose="02020603050405020304" pitchFamily="18" charset="0"/>
              </a:rPr>
              <a:t>1</a:t>
            </a:r>
            <a:endParaRPr lang="it-IT" sz="2400" dirty="0">
              <a:effectLst/>
              <a:ea typeface="Calibri" panose="020F0502020204030204" pitchFamily="34" charset="0"/>
              <a:cs typeface="Times New Roman" panose="02020603050405020304" pitchFamily="18" charset="0"/>
            </a:endParaRPr>
          </a:p>
          <a:p>
            <a:endParaRPr lang="it-IT" sz="2400" dirty="0">
              <a:effectLst/>
              <a:ea typeface="Calibri" panose="020F0502020204030204" pitchFamily="34" charset="0"/>
              <a:cs typeface="Times New Roman" panose="02020603050405020304" pitchFamily="18" charset="0"/>
            </a:endParaRPr>
          </a:p>
          <a:p>
            <a:r>
              <a:rPr lang="it-IT" sz="2400" dirty="0">
                <a:effectLst/>
                <a:ea typeface="Calibri" panose="020F0502020204030204" pitchFamily="34" charset="0"/>
                <a:cs typeface="Times New Roman" panose="02020603050405020304" pitchFamily="18" charset="0"/>
              </a:rPr>
              <a:t>Phytochemicals - biologically active compounds produced by plants that have been shown to play important roles in tumor proliferation, apoptosis, and radiosensitization</a:t>
            </a:r>
          </a:p>
          <a:p>
            <a:endParaRPr lang="it-IT" sz="2400" dirty="0">
              <a:effectLst/>
              <a:ea typeface="Calibri" panose="020F0502020204030204" pitchFamily="34" charset="0"/>
              <a:cs typeface="Times New Roman" panose="02020603050405020304" pitchFamily="18" charset="0"/>
            </a:endParaRPr>
          </a:p>
          <a:p>
            <a:r>
              <a:rPr lang="it-IT" sz="2400" dirty="0">
                <a:effectLst/>
                <a:ea typeface="Calibri" panose="020F0502020204030204" pitchFamily="34" charset="0"/>
                <a:cs typeface="Times New Roman" panose="02020603050405020304" pitchFamily="18" charset="0"/>
              </a:rPr>
              <a:t>Previously studies demonstrated the synergistic anti-tumor effect of resveratrol, a phytochemical found in grapes and berries, as an adjunct to radiation therapy for treatment of prostate cancer.</a:t>
            </a:r>
            <a:r>
              <a:rPr lang="it-IT" sz="2400" baseline="30000" dirty="0">
                <a:effectLst/>
                <a:ea typeface="Calibri" panose="020F0502020204030204" pitchFamily="34" charset="0"/>
                <a:cs typeface="Times New Roman" panose="02020603050405020304" pitchFamily="18" charset="0"/>
              </a:rPr>
              <a:t>2</a:t>
            </a:r>
          </a:p>
          <a:p>
            <a:endParaRPr lang="it-IT" sz="2400" dirty="0">
              <a:effectLst/>
              <a:ea typeface="Calibri" panose="020F0502020204030204" pitchFamily="34" charset="0"/>
              <a:cs typeface="Times New Roman" panose="02020603050405020304" pitchFamily="18" charset="0"/>
            </a:endParaRPr>
          </a:p>
          <a:p>
            <a:r>
              <a:rPr lang="it-IT" sz="2400" dirty="0">
                <a:effectLst/>
                <a:ea typeface="Calibri" panose="020F0502020204030204" pitchFamily="34" charset="0"/>
                <a:cs typeface="Times New Roman" panose="02020603050405020304" pitchFamily="18" charset="0"/>
              </a:rPr>
              <a:t>Soy extract shown to exert pro-apoptotic anti-cancer effect on LnCap and PC3 prostate cancer cell lines</a:t>
            </a:r>
            <a:r>
              <a:rPr lang="it-IT" sz="2400" baseline="30000" dirty="0">
                <a:effectLst/>
                <a:ea typeface="Calibri" panose="020F0502020204030204" pitchFamily="34" charset="0"/>
                <a:cs typeface="Times New Roman" panose="02020603050405020304" pitchFamily="18" charset="0"/>
              </a:rPr>
              <a:t>3</a:t>
            </a:r>
            <a:endParaRPr lang="it-IT" sz="2400" dirty="0">
              <a:effectLst/>
              <a:ea typeface="Calibri" panose="020F0502020204030204" pitchFamily="34" charset="0"/>
              <a:cs typeface="Times New Roman" panose="02020603050405020304" pitchFamily="18" charset="0"/>
            </a:endParaRPr>
          </a:p>
          <a:p>
            <a:endParaRPr lang="it-IT" sz="2400" dirty="0">
              <a:effectLst/>
              <a:ea typeface="Calibri" panose="020F0502020204030204" pitchFamily="34" charset="0"/>
              <a:cs typeface="Times New Roman" panose="02020603050405020304" pitchFamily="18" charset="0"/>
            </a:endParaRPr>
          </a:p>
          <a:p>
            <a:r>
              <a:rPr lang="it-IT" sz="2400" dirty="0">
                <a:ea typeface="Calibri" panose="020F0502020204030204" pitchFamily="34" charset="0"/>
                <a:cs typeface="Times New Roman" panose="02020603050405020304" pitchFamily="18" charset="0"/>
              </a:rPr>
              <a:t>Aim of c</a:t>
            </a:r>
            <a:r>
              <a:rPr lang="it-IT" sz="2400" dirty="0">
                <a:effectLst/>
                <a:ea typeface="Calibri" panose="020F0502020204030204" pitchFamily="34" charset="0"/>
                <a:cs typeface="Times New Roman" panose="02020603050405020304" pitchFamily="18" charset="0"/>
              </a:rPr>
              <a:t>urrent study – </a:t>
            </a:r>
            <a:r>
              <a:rPr lang="it-IT" sz="2400" b="1" dirty="0">
                <a:effectLst/>
                <a:ea typeface="Calibri" panose="020F0502020204030204" pitchFamily="34" charset="0"/>
                <a:cs typeface="Times New Roman" panose="02020603050405020304" pitchFamily="18" charset="0"/>
              </a:rPr>
              <a:t>To determine the role of soy extract on the growth of bladder urothelial carcinoma cells</a:t>
            </a:r>
            <a:endParaRPr lang="en-US" sz="3600" b="1" dirty="0"/>
          </a:p>
        </p:txBody>
      </p:sp>
      <p:pic>
        <p:nvPicPr>
          <p:cNvPr id="5" name="Recorded Sound">
            <a:hlinkClick r:id="" action="ppaction://media"/>
            <a:extLst>
              <a:ext uri="{FF2B5EF4-FFF2-40B4-BE49-F238E27FC236}">
                <a16:creationId xmlns:a16="http://schemas.microsoft.com/office/drawing/2014/main" id="{E88C45E2-352A-48F2-B1A7-DFD8180814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7000" y="4530726"/>
            <a:ext cx="406400" cy="406400"/>
          </a:xfrm>
          <a:prstGeom prst="rect">
            <a:avLst/>
          </a:prstGeom>
        </p:spPr>
      </p:pic>
      <p:pic>
        <p:nvPicPr>
          <p:cNvPr id="6" name="2">
            <a:hlinkClick r:id="" action="ppaction://media"/>
            <a:extLst>
              <a:ext uri="{FF2B5EF4-FFF2-40B4-BE49-F238E27FC236}">
                <a16:creationId xmlns:a16="http://schemas.microsoft.com/office/drawing/2014/main" id="{61A83CFD-9882-46CD-95AE-2A37902926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57000" y="5716588"/>
            <a:ext cx="406400" cy="406400"/>
          </a:xfrm>
          <a:prstGeom prst="rect">
            <a:avLst/>
          </a:prstGeom>
        </p:spPr>
      </p:pic>
      <p:pic>
        <p:nvPicPr>
          <p:cNvPr id="7" name="Recorded Sound">
            <a:hlinkClick r:id="" action="ppaction://media"/>
            <a:extLst>
              <a:ext uri="{FF2B5EF4-FFF2-40B4-BE49-F238E27FC236}">
                <a16:creationId xmlns:a16="http://schemas.microsoft.com/office/drawing/2014/main" id="{7057976A-2602-4C0F-BBB3-585A06891630}"/>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557000" y="3344864"/>
            <a:ext cx="406400" cy="406400"/>
          </a:xfrm>
          <a:prstGeom prst="rect">
            <a:avLst/>
          </a:prstGeom>
        </p:spPr>
      </p:pic>
    </p:spTree>
    <p:extLst>
      <p:ext uri="{BB962C8B-B14F-4D97-AF65-F5344CB8AC3E}">
        <p14:creationId xmlns:p14="http://schemas.microsoft.com/office/powerpoint/2010/main" val="375187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7439"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1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1B44-491E-44A8-A833-0D11D70CFF10}"/>
              </a:ext>
            </a:extLst>
          </p:cNvPr>
          <p:cNvSpPr>
            <a:spLocks noGrp="1"/>
          </p:cNvSpPr>
          <p:nvPr>
            <p:ph type="title"/>
          </p:nvPr>
        </p:nvSpPr>
        <p:spPr>
          <a:xfrm>
            <a:off x="838199" y="365125"/>
            <a:ext cx="10230853" cy="1325563"/>
          </a:xfrm>
        </p:spPr>
        <p:txBody>
          <a:bodyPr/>
          <a:lstStyle/>
          <a:p>
            <a:r>
              <a:rPr lang="en-US" dirty="0"/>
              <a:t>Soy extract inhibits growth and proliferation of J82 cells via upregulation of p21</a:t>
            </a:r>
          </a:p>
        </p:txBody>
      </p:sp>
      <p:pic>
        <p:nvPicPr>
          <p:cNvPr id="5" name="Content Placeholder 4" descr="Chart, waterfall chart&#10;&#10;Description automatically generated">
            <a:extLst>
              <a:ext uri="{FF2B5EF4-FFF2-40B4-BE49-F238E27FC236}">
                <a16:creationId xmlns:a16="http://schemas.microsoft.com/office/drawing/2014/main" id="{4B53946D-0A35-4E4E-9F66-0005C0D2B299}"/>
              </a:ext>
            </a:extLst>
          </p:cNvPr>
          <p:cNvPicPr>
            <a:picLocks noGrp="1" noChangeAspect="1"/>
          </p:cNvPicPr>
          <p:nvPr>
            <p:ph idx="1"/>
          </p:nvPr>
        </p:nvPicPr>
        <p:blipFill rotWithShape="1">
          <a:blip r:embed="rId10">
            <a:extLst>
              <a:ext uri="{28A0092B-C50C-407E-A947-70E740481C1C}">
                <a14:useLocalDpi xmlns:a14="http://schemas.microsoft.com/office/drawing/2010/main" val="0"/>
              </a:ext>
            </a:extLst>
          </a:blip>
          <a:srcRect l="14779" t="11170" r="26192" b="41843"/>
          <a:stretch/>
        </p:blipFill>
        <p:spPr>
          <a:xfrm>
            <a:off x="4093542" y="2635093"/>
            <a:ext cx="3250383" cy="3234133"/>
          </a:xfrm>
        </p:spPr>
      </p:pic>
      <p:sp>
        <p:nvSpPr>
          <p:cNvPr id="8" name="Rectangle 2">
            <a:extLst>
              <a:ext uri="{FF2B5EF4-FFF2-40B4-BE49-F238E27FC236}">
                <a16:creationId xmlns:a16="http://schemas.microsoft.com/office/drawing/2014/main" id="{E13F50DE-FDB2-4CED-A7AB-F3EDC4D94B4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443084AF-F53F-495A-8961-A4E276CBEB1F}"/>
              </a:ext>
            </a:extLst>
          </p:cNvPr>
          <p:cNvGraphicFramePr>
            <a:graphicFrameLocks noChangeAspect="1"/>
          </p:cNvGraphicFramePr>
          <p:nvPr>
            <p:extLst>
              <p:ext uri="{D42A27DB-BD31-4B8C-83A1-F6EECF244321}">
                <p14:modId xmlns:p14="http://schemas.microsoft.com/office/powerpoint/2010/main" val="3200063766"/>
              </p:ext>
            </p:extLst>
          </p:nvPr>
        </p:nvGraphicFramePr>
        <p:xfrm>
          <a:off x="7343925" y="1463054"/>
          <a:ext cx="4601444" cy="5029822"/>
        </p:xfrm>
        <a:graphic>
          <a:graphicData uri="http://schemas.openxmlformats.org/presentationml/2006/ole">
            <mc:AlternateContent xmlns:mc="http://schemas.openxmlformats.org/markup-compatibility/2006">
              <mc:Choice xmlns:v="urn:schemas-microsoft-com:vml" Requires="v">
                <p:oleObj spid="_x0000_s1054" r:id="rId11" imgW="3710838" imgH="4057135" progId="Prism6.Document">
                  <p:embed/>
                </p:oleObj>
              </mc:Choice>
              <mc:Fallback>
                <p:oleObj r:id="rId11" imgW="3710838" imgH="4057135" progId="Prism6.Document">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43925" y="1463054"/>
                        <a:ext cx="4601444" cy="5029822"/>
                      </a:xfrm>
                      <a:prstGeom prst="rect">
                        <a:avLst/>
                      </a:prstGeom>
                      <a:noFill/>
                    </p:spPr>
                  </p:pic>
                </p:oleObj>
              </mc:Fallback>
            </mc:AlternateContent>
          </a:graphicData>
        </a:graphic>
      </p:graphicFrame>
      <p:sp>
        <p:nvSpPr>
          <p:cNvPr id="10" name="Rectangle 4">
            <a:extLst>
              <a:ext uri="{FF2B5EF4-FFF2-40B4-BE49-F238E27FC236}">
                <a16:creationId xmlns:a16="http://schemas.microsoft.com/office/drawing/2014/main" id="{3D7FED0D-E6A8-4B0D-8571-44A3D94C25B0}"/>
              </a:ext>
            </a:extLst>
          </p:cNvPr>
          <p:cNvSpPr>
            <a:spLocks noChangeArrowheads="1"/>
          </p:cNvSpPr>
          <p:nvPr/>
        </p:nvSpPr>
        <p:spPr bwMode="auto">
          <a:xfrm flipV="1">
            <a:off x="8944795" y="-742951"/>
            <a:ext cx="65655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AF093D50-BD87-45F6-B414-7EE6597C6BE1}"/>
              </a:ext>
            </a:extLst>
          </p:cNvPr>
          <p:cNvSpPr txBox="1"/>
          <p:nvPr/>
        </p:nvSpPr>
        <p:spPr>
          <a:xfrm>
            <a:off x="4469346" y="6211190"/>
            <a:ext cx="316563" cy="527398"/>
          </a:xfrm>
          <a:prstGeom prst="rect">
            <a:avLst/>
          </a:prstGeom>
          <a:noFill/>
        </p:spPr>
        <p:txBody>
          <a:bodyPr wrap="square" rtlCol="0">
            <a:spAutoFit/>
          </a:bodyPr>
          <a:lstStyle/>
          <a:p>
            <a:r>
              <a:rPr lang="en-US" sz="2800" b="1" dirty="0"/>
              <a:t>A</a:t>
            </a:r>
          </a:p>
        </p:txBody>
      </p:sp>
      <p:sp>
        <p:nvSpPr>
          <p:cNvPr id="14" name="TextBox 13">
            <a:extLst>
              <a:ext uri="{FF2B5EF4-FFF2-40B4-BE49-F238E27FC236}">
                <a16:creationId xmlns:a16="http://schemas.microsoft.com/office/drawing/2014/main" id="{6E94F1A6-75C3-428D-8FA7-6C9999DB99EE}"/>
              </a:ext>
            </a:extLst>
          </p:cNvPr>
          <p:cNvSpPr txBox="1"/>
          <p:nvPr/>
        </p:nvSpPr>
        <p:spPr>
          <a:xfrm>
            <a:off x="7641925" y="6215368"/>
            <a:ext cx="386644" cy="523220"/>
          </a:xfrm>
          <a:prstGeom prst="rect">
            <a:avLst/>
          </a:prstGeom>
          <a:noFill/>
        </p:spPr>
        <p:txBody>
          <a:bodyPr wrap="none" rtlCol="0">
            <a:spAutoFit/>
          </a:bodyPr>
          <a:lstStyle/>
          <a:p>
            <a:r>
              <a:rPr lang="en-US" sz="2800" b="1" dirty="0"/>
              <a:t>B</a:t>
            </a:r>
          </a:p>
        </p:txBody>
      </p:sp>
      <p:sp>
        <p:nvSpPr>
          <p:cNvPr id="15" name="TextBox 14">
            <a:extLst>
              <a:ext uri="{FF2B5EF4-FFF2-40B4-BE49-F238E27FC236}">
                <a16:creationId xmlns:a16="http://schemas.microsoft.com/office/drawing/2014/main" id="{E56A3152-9E07-4577-84D6-C8C8C370A178}"/>
              </a:ext>
            </a:extLst>
          </p:cNvPr>
          <p:cNvSpPr txBox="1"/>
          <p:nvPr/>
        </p:nvSpPr>
        <p:spPr>
          <a:xfrm>
            <a:off x="0" y="1800930"/>
            <a:ext cx="4206240" cy="4693593"/>
          </a:xfrm>
          <a:prstGeom prst="rect">
            <a:avLst/>
          </a:prstGeom>
          <a:noFill/>
        </p:spPr>
        <p:txBody>
          <a:bodyPr wrap="square" rtlCol="0">
            <a:spAutoFit/>
          </a:bodyPr>
          <a:lstStyle/>
          <a:p>
            <a:pPr marL="285750" indent="-285750">
              <a:buFont typeface="Arial" panose="020B0604020202020204" pitchFamily="34" charset="0"/>
              <a:buChar char="•"/>
            </a:pPr>
            <a:r>
              <a:rPr lang="en-US" dirty="0"/>
              <a:t>A – Clonogenic survival assay and Quick cell proliferation assay of J82 cells</a:t>
            </a:r>
          </a:p>
          <a:p>
            <a:pPr marL="742950" lvl="1" indent="-285750">
              <a:buFont typeface="Arial" panose="020B0604020202020204" pitchFamily="34" charset="0"/>
              <a:buChar char="•"/>
            </a:pPr>
            <a:r>
              <a:rPr kumimoji="0" lang="it-IT"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Treatment with radiation therapy (RT) or soy extract (SE) alone does not significantly alter survival of J82 cells</a:t>
            </a:r>
          </a:p>
          <a:p>
            <a:pPr marL="742950" lvl="1" indent="-285750">
              <a:buFont typeface="Arial" panose="020B0604020202020204" pitchFamily="34" charset="0"/>
              <a:buChar char="•"/>
            </a:pPr>
            <a:r>
              <a:rPr kumimoji="0" lang="it-IT"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Combination treatment of SE and RT significantly decreases survival and optical density (OD) J82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cells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 – Effect of soy extract on pro- and anti-proliferative molecules as evaluated by RT-PCR</a:t>
            </a:r>
          </a:p>
          <a:p>
            <a:pPr marL="742950" lvl="1" indent="-285750">
              <a:buFont typeface="Arial" panose="020B0604020202020204" pitchFamily="34" charset="0"/>
              <a:buChar char="•"/>
            </a:pPr>
            <a:r>
              <a:rPr lang="en-US" dirty="0"/>
              <a:t>Combination treatment of SE and RT significantly increased mRNA expression of the anti-proliferative molecule p21</a:t>
            </a:r>
          </a:p>
        </p:txBody>
      </p:sp>
      <p:pic>
        <p:nvPicPr>
          <p:cNvPr id="17" name="Results 1.1">
            <a:hlinkClick r:id="" action="ppaction://media"/>
            <a:extLst>
              <a:ext uri="{FF2B5EF4-FFF2-40B4-BE49-F238E27FC236}">
                <a16:creationId xmlns:a16="http://schemas.microsoft.com/office/drawing/2014/main" id="{3794B16F-3C77-4225-BAC4-65EB4BDDA34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6859056" y="6211190"/>
            <a:ext cx="406400" cy="406400"/>
          </a:xfrm>
          <a:prstGeom prst="rect">
            <a:avLst/>
          </a:prstGeom>
        </p:spPr>
      </p:pic>
      <p:pic>
        <p:nvPicPr>
          <p:cNvPr id="19" name="Results 1.2">
            <a:hlinkClick r:id="" action="ppaction://media"/>
            <a:extLst>
              <a:ext uri="{FF2B5EF4-FFF2-40B4-BE49-F238E27FC236}">
                <a16:creationId xmlns:a16="http://schemas.microsoft.com/office/drawing/2014/main" id="{936DE02D-953E-490E-B203-5D673A0FC80E}"/>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067800" y="6211190"/>
            <a:ext cx="406400" cy="406400"/>
          </a:xfrm>
          <a:prstGeom prst="rect">
            <a:avLst/>
          </a:prstGeom>
        </p:spPr>
      </p:pic>
      <p:pic>
        <p:nvPicPr>
          <p:cNvPr id="20" name="Results 1.3">
            <a:hlinkClick r:id="" action="ppaction://media"/>
            <a:extLst>
              <a:ext uri="{FF2B5EF4-FFF2-40B4-BE49-F238E27FC236}">
                <a16:creationId xmlns:a16="http://schemas.microsoft.com/office/drawing/2014/main" id="{9B0A8D1E-4149-45FE-8E49-01D6236DA626}"/>
              </a:ext>
            </a:extLst>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0865852" y="6211190"/>
            <a:ext cx="406400" cy="406400"/>
          </a:xfrm>
          <a:prstGeom prst="rect">
            <a:avLst/>
          </a:prstGeom>
        </p:spPr>
      </p:pic>
    </p:spTree>
    <p:extLst>
      <p:ext uri="{BB962C8B-B14F-4D97-AF65-F5344CB8AC3E}">
        <p14:creationId xmlns:p14="http://schemas.microsoft.com/office/powerpoint/2010/main" val="252210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69"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1544" fill="hold"/>
                                        <p:tgtEl>
                                          <p:spTgt spid="1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613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7"/>
                </p:tgtEl>
              </p:cMediaNode>
            </p:audio>
            <p:audio>
              <p:cMediaNode vol="80000">
                <p:cTn id="16" fill="hold" display="0">
                  <p:stCondLst>
                    <p:cond delay="indefinite"/>
                  </p:stCondLst>
                  <p:endCondLst>
                    <p:cond evt="onStopAudio" delay="0">
                      <p:tgtEl>
                        <p:sldTgt/>
                      </p:tgtEl>
                    </p:cond>
                  </p:endCondLst>
                </p:cTn>
                <p:tgtEl>
                  <p:spTgt spid="19"/>
                </p:tgtEl>
              </p:cMediaNode>
            </p:audio>
            <p:audio>
              <p:cMediaNode vol="80000">
                <p:cTn id="1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A8D4-5C71-4C06-8256-5C4870F0CD25}"/>
              </a:ext>
            </a:extLst>
          </p:cNvPr>
          <p:cNvSpPr>
            <a:spLocks noGrp="1"/>
          </p:cNvSpPr>
          <p:nvPr>
            <p:ph type="title"/>
          </p:nvPr>
        </p:nvSpPr>
        <p:spPr>
          <a:xfrm>
            <a:off x="456127" y="538708"/>
            <a:ext cx="7517743" cy="1325563"/>
          </a:xfrm>
        </p:spPr>
        <p:txBody>
          <a:bodyPr>
            <a:normAutofit fontScale="90000"/>
          </a:bodyPr>
          <a:lstStyle/>
          <a:p>
            <a:r>
              <a:rPr lang="en-US" dirty="0"/>
              <a:t>Soy extract induces apoptosis of J82 cells via upregulation of TRAILR1</a:t>
            </a:r>
          </a:p>
        </p:txBody>
      </p:sp>
      <p:pic>
        <p:nvPicPr>
          <p:cNvPr id="5" name="Picture 4" descr="Chart&#10;&#10;Description automatically generated">
            <a:extLst>
              <a:ext uri="{FF2B5EF4-FFF2-40B4-BE49-F238E27FC236}">
                <a16:creationId xmlns:a16="http://schemas.microsoft.com/office/drawing/2014/main" id="{C782A25D-A945-4573-AE0B-F06F6087F82E}"/>
              </a:ext>
            </a:extLst>
          </p:cNvPr>
          <p:cNvPicPr>
            <a:picLocks noChangeAspect="1"/>
          </p:cNvPicPr>
          <p:nvPr/>
        </p:nvPicPr>
        <p:blipFill rotWithShape="1">
          <a:blip r:embed="rId10">
            <a:extLst>
              <a:ext uri="{28A0092B-C50C-407E-A947-70E740481C1C}">
                <a14:useLocalDpi xmlns:a14="http://schemas.microsoft.com/office/drawing/2010/main" val="0"/>
              </a:ext>
            </a:extLst>
          </a:blip>
          <a:srcRect l="27715" t="11979" r="39420" b="40730"/>
          <a:stretch/>
        </p:blipFill>
        <p:spPr>
          <a:xfrm>
            <a:off x="5160136" y="2149968"/>
            <a:ext cx="2315967" cy="4165628"/>
          </a:xfrm>
          <a:prstGeom prst="rect">
            <a:avLst/>
          </a:prstGeom>
        </p:spPr>
      </p:pic>
      <p:sp>
        <p:nvSpPr>
          <p:cNvPr id="6" name="Rectangle 2">
            <a:extLst>
              <a:ext uri="{FF2B5EF4-FFF2-40B4-BE49-F238E27FC236}">
                <a16:creationId xmlns:a16="http://schemas.microsoft.com/office/drawing/2014/main" id="{42B88A1D-1F14-4D6E-BD2B-B64BB3A54074}"/>
              </a:ext>
            </a:extLst>
          </p:cNvPr>
          <p:cNvSpPr>
            <a:spLocks noChangeArrowheads="1"/>
          </p:cNvSpPr>
          <p:nvPr/>
        </p:nvSpPr>
        <p:spPr bwMode="auto">
          <a:xfrm flipV="1">
            <a:off x="3467342" y="-818833"/>
            <a:ext cx="80175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84D2BF5B-9B1E-4575-BFFC-FE5DF5802493}"/>
              </a:ext>
            </a:extLst>
          </p:cNvPr>
          <p:cNvGraphicFramePr>
            <a:graphicFrameLocks noChangeAspect="1"/>
          </p:cNvGraphicFramePr>
          <p:nvPr>
            <p:extLst>
              <p:ext uri="{D42A27DB-BD31-4B8C-83A1-F6EECF244321}">
                <p14:modId xmlns:p14="http://schemas.microsoft.com/office/powerpoint/2010/main" val="4000688146"/>
              </p:ext>
            </p:extLst>
          </p:nvPr>
        </p:nvGraphicFramePr>
        <p:xfrm>
          <a:off x="7973871" y="28790"/>
          <a:ext cx="3510993" cy="6800419"/>
        </p:xfrm>
        <a:graphic>
          <a:graphicData uri="http://schemas.openxmlformats.org/presentationml/2006/ole">
            <mc:AlternateContent xmlns:mc="http://schemas.openxmlformats.org/markup-compatibility/2006">
              <mc:Choice xmlns:v="urn:schemas-microsoft-com:vml" Requires="v">
                <p:oleObj spid="_x0000_s2071" r:id="rId11" imgW="3312888" imgH="6395976" progId="Prism6.Document">
                  <p:embed/>
                </p:oleObj>
              </mc:Choice>
              <mc:Fallback>
                <p:oleObj r:id="rId11" imgW="3312888" imgH="6395976" progId="Prism6.Document">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73871" y="28790"/>
                        <a:ext cx="3510993" cy="6800419"/>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1D8B3B1B-71D4-4871-B89E-682030F0858D}"/>
              </a:ext>
            </a:extLst>
          </p:cNvPr>
          <p:cNvSpPr txBox="1"/>
          <p:nvPr/>
        </p:nvSpPr>
        <p:spPr>
          <a:xfrm>
            <a:off x="5248993" y="6247478"/>
            <a:ext cx="316563" cy="527398"/>
          </a:xfrm>
          <a:prstGeom prst="rect">
            <a:avLst/>
          </a:prstGeom>
          <a:noFill/>
        </p:spPr>
        <p:txBody>
          <a:bodyPr wrap="square" rtlCol="0">
            <a:spAutoFit/>
          </a:bodyPr>
          <a:lstStyle/>
          <a:p>
            <a:r>
              <a:rPr lang="en-US" sz="2800" b="1" dirty="0"/>
              <a:t>A</a:t>
            </a:r>
          </a:p>
        </p:txBody>
      </p:sp>
      <p:sp>
        <p:nvSpPr>
          <p:cNvPr id="13" name="TextBox 12">
            <a:extLst>
              <a:ext uri="{FF2B5EF4-FFF2-40B4-BE49-F238E27FC236}">
                <a16:creationId xmlns:a16="http://schemas.microsoft.com/office/drawing/2014/main" id="{4623A5DD-B40E-40D6-8FE9-243322A97F55}"/>
              </a:ext>
            </a:extLst>
          </p:cNvPr>
          <p:cNvSpPr txBox="1"/>
          <p:nvPr/>
        </p:nvSpPr>
        <p:spPr>
          <a:xfrm>
            <a:off x="8205416" y="6249567"/>
            <a:ext cx="316563" cy="523220"/>
          </a:xfrm>
          <a:prstGeom prst="rect">
            <a:avLst/>
          </a:prstGeom>
          <a:noFill/>
        </p:spPr>
        <p:txBody>
          <a:bodyPr wrap="square" rtlCol="0">
            <a:spAutoFit/>
          </a:bodyPr>
          <a:lstStyle/>
          <a:p>
            <a:r>
              <a:rPr lang="en-US" sz="2800" b="1" dirty="0"/>
              <a:t>B</a:t>
            </a:r>
          </a:p>
        </p:txBody>
      </p:sp>
      <p:sp>
        <p:nvSpPr>
          <p:cNvPr id="15" name="TextBox 14">
            <a:extLst>
              <a:ext uri="{FF2B5EF4-FFF2-40B4-BE49-F238E27FC236}">
                <a16:creationId xmlns:a16="http://schemas.microsoft.com/office/drawing/2014/main" id="{F4AB6765-0138-46E1-B552-0B4CC6E0B4BE}"/>
              </a:ext>
            </a:extLst>
          </p:cNvPr>
          <p:cNvSpPr txBox="1"/>
          <p:nvPr/>
        </p:nvSpPr>
        <p:spPr>
          <a:xfrm>
            <a:off x="456128" y="2149968"/>
            <a:ext cx="420624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A – Relative caspase-3 activity of J82 cells treated with soy extract</a:t>
            </a:r>
          </a:p>
          <a:p>
            <a:pPr marL="742950" lvl="1" indent="-285750">
              <a:buFont typeface="Arial" panose="020B0604020202020204" pitchFamily="34" charset="0"/>
              <a:buChar char="•"/>
            </a:pPr>
            <a:r>
              <a:rPr lang="en-US" sz="2000" dirty="0"/>
              <a:t>Combination treatment of SE and RT significantly increases caspase-3 apoptotic activity of J82 cells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 – Effect of soy extract on pro- and anti-apoptotic molecules as evaluated by RT-PCR</a:t>
            </a:r>
          </a:p>
          <a:p>
            <a:pPr marL="742950" lvl="1" indent="-285750">
              <a:buFont typeface="Arial" panose="020B0604020202020204" pitchFamily="34" charset="0"/>
              <a:buChar char="•"/>
            </a:pPr>
            <a:r>
              <a:rPr lang="en-US" sz="2000" dirty="0"/>
              <a:t>Combination treatment of SE and RT significantly upregulates mRNA expression of the pro-apoptotic molecule TRAILR1</a:t>
            </a:r>
          </a:p>
        </p:txBody>
      </p:sp>
      <p:pic>
        <p:nvPicPr>
          <p:cNvPr id="16" name="Results 2.1">
            <a:hlinkClick r:id="" action="ppaction://media"/>
            <a:extLst>
              <a:ext uri="{FF2B5EF4-FFF2-40B4-BE49-F238E27FC236}">
                <a16:creationId xmlns:a16="http://schemas.microsoft.com/office/drawing/2014/main" id="{396BCBD9-53D2-4C6E-8371-55FCA34871C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656924" y="6245693"/>
            <a:ext cx="406400" cy="406400"/>
          </a:xfrm>
          <a:prstGeom prst="rect">
            <a:avLst/>
          </a:prstGeom>
        </p:spPr>
      </p:pic>
      <p:pic>
        <p:nvPicPr>
          <p:cNvPr id="17" name="Results 2.2">
            <a:hlinkClick r:id="" action="ppaction://media"/>
            <a:extLst>
              <a:ext uri="{FF2B5EF4-FFF2-40B4-BE49-F238E27FC236}">
                <a16:creationId xmlns:a16="http://schemas.microsoft.com/office/drawing/2014/main" id="{6E7F9DE3-2518-4425-9892-AA050306A941}"/>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7799016" y="6245693"/>
            <a:ext cx="406400" cy="406400"/>
          </a:xfrm>
          <a:prstGeom prst="rect">
            <a:avLst/>
          </a:prstGeom>
        </p:spPr>
      </p:pic>
      <p:pic>
        <p:nvPicPr>
          <p:cNvPr id="18" name="Results 2.3">
            <a:hlinkClick r:id="" action="ppaction://media"/>
            <a:extLst>
              <a:ext uri="{FF2B5EF4-FFF2-40B4-BE49-F238E27FC236}">
                <a16:creationId xmlns:a16="http://schemas.microsoft.com/office/drawing/2014/main" id="{B1077427-85BD-41D3-AC23-8B5D34517910}"/>
              </a:ext>
            </a:extLst>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1343388" y="6245693"/>
            <a:ext cx="406400" cy="406400"/>
          </a:xfrm>
          <a:prstGeom prst="rect">
            <a:avLst/>
          </a:prstGeom>
        </p:spPr>
      </p:pic>
    </p:spTree>
    <p:extLst>
      <p:ext uri="{BB962C8B-B14F-4D97-AF65-F5344CB8AC3E}">
        <p14:creationId xmlns:p14="http://schemas.microsoft.com/office/powerpoint/2010/main" val="386039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534"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4524"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40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6"/>
                </p:tgtEl>
              </p:cMediaNode>
            </p:audio>
            <p:audio>
              <p:cMediaNode vol="80000">
                <p:cTn id="16" fill="hold" display="0">
                  <p:stCondLst>
                    <p:cond delay="indefinite"/>
                  </p:stCondLst>
                  <p:endCondLst>
                    <p:cond evt="onStopAudio" delay="0">
                      <p:tgtEl>
                        <p:sldTgt/>
                      </p:tgtEl>
                    </p:cond>
                  </p:endCondLst>
                </p:cTn>
                <p:tgtEl>
                  <p:spTgt spid="17"/>
                </p:tgtEl>
              </p:cMediaNode>
            </p:audio>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4F36-3879-40AF-A315-B5BA056AF7D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76D3525-86F0-4540-B20C-A37AF7968FB3}"/>
              </a:ext>
            </a:extLst>
          </p:cNvPr>
          <p:cNvSpPr>
            <a:spLocks noGrp="1"/>
          </p:cNvSpPr>
          <p:nvPr>
            <p:ph idx="1"/>
          </p:nvPr>
        </p:nvSpPr>
        <p:spPr>
          <a:xfrm>
            <a:off x="838200" y="1442897"/>
            <a:ext cx="10515600" cy="5252543"/>
          </a:xfrm>
        </p:spPr>
        <p:txBody>
          <a:bodyPr>
            <a:normAutofit fontScale="77500" lnSpcReduction="20000"/>
          </a:bodyPr>
          <a:lstStyle/>
          <a:p>
            <a:r>
              <a:rPr lang="en-US" sz="2600" b="1" dirty="0">
                <a:solidFill>
                  <a:prstClr val="black"/>
                </a:solidFill>
                <a:latin typeface="Arial"/>
                <a:ea typeface="SimSun"/>
                <a:cs typeface="Times New Roman"/>
              </a:rPr>
              <a:t>Soy extract (SE) constrains the growth of J82 urothelial carcinoma cells through the inhibition of proliferation and promotion of apoptosis via the modulation of p21 and TRAILR1, suggesting SE has the potential for promising immunotherapeutic benefits for the treatment of bladder cancer</a:t>
            </a:r>
          </a:p>
          <a:p>
            <a:endParaRPr lang="en-US" sz="2600" b="1" dirty="0">
              <a:solidFill>
                <a:prstClr val="black"/>
              </a:solidFill>
              <a:latin typeface="Arial"/>
              <a:ea typeface="SimSun"/>
              <a:cs typeface="Times New Roman"/>
            </a:endParaRPr>
          </a:p>
          <a:p>
            <a:r>
              <a:rPr lang="en-US" sz="2600" dirty="0">
                <a:solidFill>
                  <a:prstClr val="black"/>
                </a:solidFill>
                <a:latin typeface="Arial"/>
                <a:ea typeface="SimSun"/>
                <a:cs typeface="Times New Roman"/>
              </a:rPr>
              <a:t>Further studies to confirm observed modulations in important cellular marker expression at the protein level</a:t>
            </a:r>
          </a:p>
          <a:p>
            <a:endParaRPr lang="en-US" sz="2600" dirty="0">
              <a:solidFill>
                <a:prstClr val="black"/>
              </a:solidFill>
              <a:latin typeface="Arial"/>
              <a:ea typeface="SimSun"/>
              <a:cs typeface="Times New Roman"/>
            </a:endParaRPr>
          </a:p>
          <a:p>
            <a:r>
              <a:rPr lang="en-US" sz="2600" dirty="0">
                <a:solidFill>
                  <a:prstClr val="black"/>
                </a:solidFill>
                <a:latin typeface="Arial"/>
                <a:ea typeface="SimSun"/>
                <a:cs typeface="Times New Roman"/>
              </a:rPr>
              <a:t>Special thanks to the NIH-NCI for organizing this conference and to our laboratory mentor Dr. Yujiang Fang</a:t>
            </a:r>
          </a:p>
          <a:p>
            <a:pPr marL="0" indent="0" algn="r">
              <a:buNone/>
            </a:pPr>
            <a:endParaRPr lang="en-US" sz="2600" dirty="0">
              <a:solidFill>
                <a:prstClr val="black"/>
              </a:solidFill>
              <a:latin typeface="Arial"/>
              <a:ea typeface="SimSun"/>
              <a:cs typeface="Times New Roman"/>
            </a:endParaRPr>
          </a:p>
          <a:p>
            <a:pPr marL="0" indent="0" algn="r">
              <a:buNone/>
            </a:pPr>
            <a:r>
              <a:rPr lang="en-US" sz="2600" dirty="0">
                <a:solidFill>
                  <a:prstClr val="black"/>
                </a:solidFill>
                <a:latin typeface="Arial"/>
                <a:ea typeface="SimSun"/>
                <a:cs typeface="Times New Roman"/>
              </a:rPr>
              <a:t>Contact information</a:t>
            </a:r>
          </a:p>
          <a:p>
            <a:pPr marL="0" indent="0" algn="r">
              <a:buNone/>
            </a:pPr>
            <a:r>
              <a:rPr lang="en-US" sz="2600" dirty="0">
                <a:solidFill>
                  <a:prstClr val="black"/>
                </a:solidFill>
                <a:latin typeface="Arial"/>
                <a:ea typeface="SimSun"/>
                <a:cs typeface="Times New Roman"/>
              </a:rPr>
              <a:t>Brian Lifschutz</a:t>
            </a:r>
          </a:p>
          <a:p>
            <a:pPr marL="0" indent="0" algn="r">
              <a:buNone/>
            </a:pPr>
            <a:r>
              <a:rPr lang="en-US" sz="2600" dirty="0">
                <a:solidFill>
                  <a:prstClr val="black"/>
                </a:solidFill>
                <a:latin typeface="Arial"/>
                <a:ea typeface="SimSun"/>
                <a:cs typeface="Times New Roman"/>
              </a:rPr>
              <a:t>Des Moines University </a:t>
            </a:r>
          </a:p>
          <a:p>
            <a:pPr marL="0" indent="0" algn="r">
              <a:buNone/>
            </a:pPr>
            <a:r>
              <a:rPr lang="en-US" sz="2600" dirty="0">
                <a:solidFill>
                  <a:prstClr val="black"/>
                </a:solidFill>
                <a:latin typeface="Arial"/>
                <a:ea typeface="SimSun"/>
                <a:cs typeface="Times New Roman"/>
              </a:rPr>
              <a:t>College of Osteopathic Medicine</a:t>
            </a:r>
          </a:p>
          <a:p>
            <a:pPr marL="0" indent="0" algn="r">
              <a:buNone/>
            </a:pPr>
            <a:r>
              <a:rPr lang="en-US" sz="2600" dirty="0">
                <a:solidFill>
                  <a:prstClr val="black"/>
                </a:solidFill>
                <a:latin typeface="Arial"/>
                <a:ea typeface="SimSun"/>
                <a:cs typeface="Times New Roman"/>
                <a:hlinkClick r:id="rId8"/>
              </a:rPr>
              <a:t>Brian.N.Lifschutz@dmu.edu</a:t>
            </a:r>
            <a:endParaRPr lang="en-US" sz="2600" dirty="0">
              <a:solidFill>
                <a:prstClr val="black"/>
              </a:solidFill>
              <a:latin typeface="Arial"/>
              <a:ea typeface="SimSun"/>
              <a:cs typeface="Times New Roman"/>
            </a:endParaRPr>
          </a:p>
          <a:p>
            <a:pPr marL="0" indent="0" algn="r">
              <a:buNone/>
            </a:pPr>
            <a:r>
              <a:rPr lang="en-US" sz="2600" dirty="0">
                <a:solidFill>
                  <a:prstClr val="black"/>
                </a:solidFill>
                <a:latin typeface="Arial"/>
                <a:ea typeface="SimSun"/>
                <a:cs typeface="Times New Roman"/>
              </a:rPr>
              <a:t>cell: (267) 280 - 3035</a:t>
            </a:r>
          </a:p>
          <a:p>
            <a:endParaRPr lang="en-US" sz="2800" dirty="0">
              <a:solidFill>
                <a:prstClr val="black"/>
              </a:solidFill>
              <a:latin typeface="Arial"/>
              <a:ea typeface="SimSun"/>
              <a:cs typeface="Times New Roman"/>
            </a:endParaRPr>
          </a:p>
          <a:p>
            <a:endParaRPr lang="en-US" dirty="0"/>
          </a:p>
        </p:txBody>
      </p:sp>
      <p:sp>
        <p:nvSpPr>
          <p:cNvPr id="4" name="TextBox 3">
            <a:extLst>
              <a:ext uri="{FF2B5EF4-FFF2-40B4-BE49-F238E27FC236}">
                <a16:creationId xmlns:a16="http://schemas.microsoft.com/office/drawing/2014/main" id="{075E5047-9711-4D72-889D-ADECD8D8336E}"/>
              </a:ext>
            </a:extLst>
          </p:cNvPr>
          <p:cNvSpPr txBox="1"/>
          <p:nvPr/>
        </p:nvSpPr>
        <p:spPr>
          <a:xfrm>
            <a:off x="406400" y="3894753"/>
            <a:ext cx="6299200" cy="3662541"/>
          </a:xfrm>
          <a:prstGeom prst="rect">
            <a:avLst/>
          </a:prstGeom>
          <a:noFill/>
        </p:spPr>
        <p:txBody>
          <a:bodyPr wrap="square" rtlCol="0">
            <a:spAutoFit/>
          </a:bodyPr>
          <a:lstStyle/>
          <a:p>
            <a:pPr marL="457200" marR="0" indent="-457200">
              <a:lnSpc>
                <a:spcPct val="200000"/>
              </a:lnSpc>
              <a:spcBef>
                <a:spcPts val="0"/>
              </a:spcBef>
              <a:spcAft>
                <a:spcPts val="0"/>
              </a:spcAft>
            </a:pPr>
            <a:endParaRPr lang="en-US" sz="1100" dirty="0">
              <a:effectLs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050" dirty="0">
                <a:effectLst/>
                <a:ea typeface="Calibri" panose="020F0502020204030204" pitchFamily="34" charset="0"/>
                <a:cs typeface="Times New Roman" panose="02020603050405020304" pitchFamily="18" charset="0"/>
              </a:rPr>
              <a:t>1. Siegel, R. L., Miller, K. D., &amp; Jemal, A. (2020). Cancer statistics, 2020. </a:t>
            </a:r>
            <a:r>
              <a:rPr lang="en-US" sz="1050" i="1" dirty="0">
                <a:effectLst/>
                <a:ea typeface="Calibri" panose="020F0502020204030204" pitchFamily="34" charset="0"/>
                <a:cs typeface="Times New Roman" panose="02020603050405020304" pitchFamily="18" charset="0"/>
              </a:rPr>
              <a:t>CA: A Cancer Journal for Clinicians,</a:t>
            </a:r>
            <a:r>
              <a:rPr lang="en-US" sz="1050" dirty="0">
                <a:effectLst/>
                <a:ea typeface="Calibri" panose="020F0502020204030204" pitchFamily="34" charset="0"/>
                <a:cs typeface="Times New Roman" panose="02020603050405020304" pitchFamily="18" charset="0"/>
              </a:rPr>
              <a:t> </a:t>
            </a:r>
            <a:r>
              <a:rPr lang="en-US" sz="1050" i="1" dirty="0">
                <a:effectLst/>
                <a:ea typeface="Calibri" panose="020F0502020204030204" pitchFamily="34" charset="0"/>
                <a:cs typeface="Times New Roman" panose="02020603050405020304" pitchFamily="18" charset="0"/>
              </a:rPr>
              <a:t>70</a:t>
            </a:r>
            <a:r>
              <a:rPr lang="en-US" sz="1050" dirty="0">
                <a:effectLst/>
                <a:ea typeface="Calibri" panose="020F0502020204030204" pitchFamily="34" charset="0"/>
                <a:cs typeface="Times New Roman" panose="02020603050405020304" pitchFamily="18" charset="0"/>
              </a:rPr>
              <a:t>(1), 7-30. doi:10.3322/caac.21590</a:t>
            </a:r>
          </a:p>
          <a:p>
            <a:pPr marL="457200" marR="0" indent="-457200">
              <a:lnSpc>
                <a:spcPct val="200000"/>
              </a:lnSpc>
              <a:spcBef>
                <a:spcPts val="0"/>
              </a:spcBef>
              <a:spcAft>
                <a:spcPts val="0"/>
              </a:spcAft>
            </a:pPr>
            <a:r>
              <a:rPr lang="en-US" sz="1050" dirty="0">
                <a:effectLst/>
                <a:ea typeface="Calibri" panose="020F0502020204030204" pitchFamily="34" charset="0"/>
                <a:cs typeface="Times New Roman" panose="02020603050405020304" pitchFamily="18" charset="0"/>
              </a:rPr>
              <a:t>2. Fang, Y., Demarco, V. G., &amp; Nicholl, M. B. (2012). Resveratrol enhances radiation sensitivity in prostate cancer by inhibiting cell proliferation and promoting cell senescence and apoptosis. </a:t>
            </a:r>
            <a:r>
              <a:rPr lang="en-US" sz="1050" i="1" dirty="0">
                <a:effectLst/>
                <a:ea typeface="Calibri" panose="020F0502020204030204" pitchFamily="34" charset="0"/>
                <a:cs typeface="Times New Roman" panose="02020603050405020304" pitchFamily="18" charset="0"/>
              </a:rPr>
              <a:t>Cancer Science,</a:t>
            </a:r>
            <a:r>
              <a:rPr lang="en-US" sz="1050" dirty="0">
                <a:effectLst/>
                <a:ea typeface="Calibri" panose="020F0502020204030204" pitchFamily="34" charset="0"/>
                <a:cs typeface="Times New Roman" panose="02020603050405020304" pitchFamily="18" charset="0"/>
              </a:rPr>
              <a:t> </a:t>
            </a:r>
            <a:r>
              <a:rPr lang="en-US" sz="1050" i="1" dirty="0">
                <a:effectLst/>
                <a:ea typeface="Calibri" panose="020F0502020204030204" pitchFamily="34" charset="0"/>
                <a:cs typeface="Times New Roman" panose="02020603050405020304" pitchFamily="18" charset="0"/>
              </a:rPr>
              <a:t>103</a:t>
            </a:r>
            <a:r>
              <a:rPr lang="en-US" sz="1050" dirty="0">
                <a:effectLst/>
                <a:ea typeface="Calibri" panose="020F0502020204030204" pitchFamily="34" charset="0"/>
                <a:cs typeface="Times New Roman" panose="02020603050405020304" pitchFamily="18" charset="0"/>
              </a:rPr>
              <a:t>(6), 1090-1098. doi:10.1111/j.1349-7006.2012.02272.x</a:t>
            </a:r>
          </a:p>
          <a:p>
            <a:pPr marL="457200" indent="-457200">
              <a:lnSpc>
                <a:spcPct val="200000"/>
              </a:lnSpc>
            </a:pPr>
            <a:r>
              <a:rPr lang="en-US" sz="1050" dirty="0">
                <a:ea typeface="Calibri" panose="020F0502020204030204" pitchFamily="34" charset="0"/>
                <a:cs typeface="Times New Roman" panose="02020603050405020304" pitchFamily="18" charset="0"/>
              </a:rPr>
              <a:t>3. </a:t>
            </a:r>
            <a:r>
              <a:rPr lang="en-US" sz="1050" dirty="0">
                <a:effectLst/>
              </a:rPr>
              <a:t>Hsu, A., Bray, T. M., </a:t>
            </a:r>
            <a:r>
              <a:rPr lang="en-US" sz="1050" dirty="0" err="1">
                <a:effectLst/>
              </a:rPr>
              <a:t>Helferich</a:t>
            </a:r>
            <a:r>
              <a:rPr lang="en-US" sz="1050" dirty="0">
                <a:effectLst/>
              </a:rPr>
              <a:t>, W. G., </a:t>
            </a:r>
            <a:r>
              <a:rPr lang="en-US" sz="1050" dirty="0" err="1">
                <a:effectLst/>
              </a:rPr>
              <a:t>Doerge</a:t>
            </a:r>
            <a:r>
              <a:rPr lang="en-US" sz="1050" dirty="0">
                <a:effectLst/>
              </a:rPr>
              <a:t>, D. R., &amp; Ho, E. (2010). Differential effects of whole soy extract and soy isoflavones on apoptosis in prostate cancer cells. </a:t>
            </a:r>
            <a:r>
              <a:rPr lang="en-US" sz="1050" i="1" dirty="0">
                <a:effectLst/>
              </a:rPr>
              <a:t>Experimental Biology and Medicine,</a:t>
            </a:r>
            <a:r>
              <a:rPr lang="en-US" sz="1050" dirty="0">
                <a:effectLst/>
              </a:rPr>
              <a:t> </a:t>
            </a:r>
            <a:r>
              <a:rPr lang="en-US" sz="1050" i="1" dirty="0">
                <a:effectLst/>
              </a:rPr>
              <a:t>235</a:t>
            </a:r>
            <a:r>
              <a:rPr lang="en-US" sz="1050" dirty="0">
                <a:effectLst/>
              </a:rPr>
              <a:t>(1), 90-97. doi:10.1258/ebm.2009.009128</a:t>
            </a:r>
          </a:p>
          <a:p>
            <a:pPr marL="457200" marR="0" indent="-457200">
              <a:lnSpc>
                <a:spcPct val="200000"/>
              </a:lnSpc>
              <a:spcBef>
                <a:spcPts val="0"/>
              </a:spcBef>
              <a:spcAft>
                <a:spcPts val="0"/>
              </a:spcAft>
            </a:pPr>
            <a:endParaRPr lang="en-US" sz="1200" dirty="0">
              <a:effectLst/>
              <a:ea typeface="Calibri" panose="020F0502020204030204" pitchFamily="34" charset="0"/>
              <a:cs typeface="Times New Roman" panose="02020603050405020304" pitchFamily="18" charset="0"/>
            </a:endParaRPr>
          </a:p>
          <a:p>
            <a:endParaRPr lang="en-US" dirty="0"/>
          </a:p>
        </p:txBody>
      </p:sp>
      <p:pic>
        <p:nvPicPr>
          <p:cNvPr id="5" name="Conclusion">
            <a:hlinkClick r:id="" action="ppaction://media"/>
            <a:extLst>
              <a:ext uri="{FF2B5EF4-FFF2-40B4-BE49-F238E27FC236}">
                <a16:creationId xmlns:a16="http://schemas.microsoft.com/office/drawing/2014/main" id="{E3369608-D542-4D29-888F-D4C659A1F8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9200" y="1284288"/>
            <a:ext cx="406400" cy="406400"/>
          </a:xfrm>
          <a:prstGeom prst="rect">
            <a:avLst/>
          </a:prstGeom>
        </p:spPr>
      </p:pic>
      <p:pic>
        <p:nvPicPr>
          <p:cNvPr id="6" name="Conclusions 2">
            <a:hlinkClick r:id="" action="ppaction://media"/>
            <a:extLst>
              <a:ext uri="{FF2B5EF4-FFF2-40B4-BE49-F238E27FC236}">
                <a16:creationId xmlns:a16="http://schemas.microsoft.com/office/drawing/2014/main" id="{7ADC87C8-90B2-4F40-9041-3A7D700B604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79200" y="2487920"/>
            <a:ext cx="406400" cy="406400"/>
          </a:xfrm>
          <a:prstGeom prst="rect">
            <a:avLst/>
          </a:prstGeom>
        </p:spPr>
      </p:pic>
      <p:pic>
        <p:nvPicPr>
          <p:cNvPr id="7" name="Conclusions 3">
            <a:hlinkClick r:id="" action="ppaction://media"/>
            <a:extLst>
              <a:ext uri="{FF2B5EF4-FFF2-40B4-BE49-F238E27FC236}">
                <a16:creationId xmlns:a16="http://schemas.microsoft.com/office/drawing/2014/main" id="{673570EA-C961-4271-80D2-B1271659139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379200" y="3691553"/>
            <a:ext cx="406400" cy="406400"/>
          </a:xfrm>
          <a:prstGeom prst="rect">
            <a:avLst/>
          </a:prstGeom>
        </p:spPr>
      </p:pic>
    </p:spTree>
    <p:extLst>
      <p:ext uri="{BB962C8B-B14F-4D97-AF65-F5344CB8AC3E}">
        <p14:creationId xmlns:p14="http://schemas.microsoft.com/office/powerpoint/2010/main" val="74442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7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46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05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623</Words>
  <Application>Microsoft Office PowerPoint</Application>
  <PresentationFormat>Widescreen</PresentationFormat>
  <Paragraphs>46</Paragraphs>
  <Slides>4</Slides>
  <Notes>2</Notes>
  <HiddenSlides>0</HiddenSlides>
  <MMClips>12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vt:i4>
      </vt:variant>
    </vt:vector>
  </HeadingPairs>
  <TitlesOfParts>
    <vt:vector size="10" baseType="lpstr">
      <vt:lpstr>Arial</vt:lpstr>
      <vt:lpstr>Calibri</vt:lpstr>
      <vt:lpstr>Calibri Light</vt:lpstr>
      <vt:lpstr>Times New Roman</vt:lpstr>
      <vt:lpstr>Office Theme</vt:lpstr>
      <vt:lpstr>Prism6.Document</vt:lpstr>
      <vt:lpstr>The immunotherapeutic potential of soy extract in the treatment of urothelial carcinoma of the bladder Brian Lifschutz1, Ziwen Zhu2, Huaping Xiao1, Qian Bai2, Noah Signaigo2, Huda Ansaf2, Mark R. Wakefield2, Yujiang Fang1,2 1Des Moines University College of Osteopathic Medicine, Des Moines, IA 2University of Missouri, Columbia, MO  </vt:lpstr>
      <vt:lpstr>Soy extract inhibits growth and proliferation of J82 cells via upregulation of p21</vt:lpstr>
      <vt:lpstr>Soy extract induces apoptosis of J82 cells via upregulation of TRAILR1</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immunotherapeutic potential of soy extract in the treatment of urothelial carcinoma of the bladder</dc:title>
  <dc:creator>Lifschutz, Brian Nathan</dc:creator>
  <cp:lastModifiedBy>Lifschutz, Brian Nathan</cp:lastModifiedBy>
  <cp:revision>24</cp:revision>
  <dcterms:created xsi:type="dcterms:W3CDTF">2020-09-30T01:16:08Z</dcterms:created>
  <dcterms:modified xsi:type="dcterms:W3CDTF">2020-09-30T22:37:32Z</dcterms:modified>
</cp:coreProperties>
</file>