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
  </p:notesMasterIdLst>
  <p:sldIdLst>
    <p:sldId id="256" r:id="rId2"/>
    <p:sldId id="257" r:id="rId3"/>
    <p:sldId id="258" r:id="rId4"/>
    <p:sldId id="260" r:id="rId5"/>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5886"/>
    <a:srgbClr val="C8C9C9"/>
    <a:srgbClr val="005493"/>
    <a:srgbClr val="0096FF"/>
    <a:srgbClr val="521B93"/>
    <a:srgbClr val="9420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9"/>
  </p:normalViewPr>
  <p:slideViewPr>
    <p:cSldViewPr snapToGrid="0" snapToObjects="1">
      <p:cViewPr varScale="1">
        <p:scale>
          <a:sx n="87" d="100"/>
          <a:sy n="87" d="100"/>
        </p:scale>
        <p:origin x="100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6F50B-59D5-EC47-B33A-E5DFA8DB81D5}" type="datetimeFigureOut">
              <a:rPr lang="es-CO" smtClean="0"/>
              <a:t>29/09/20</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AAF982-A1E2-544F-9BA9-2EFC4CDE8FEA}" type="slidenum">
              <a:rPr lang="es-CO" smtClean="0"/>
              <a:t>‹Nº›</a:t>
            </a:fld>
            <a:endParaRPr lang="es-CO"/>
          </a:p>
        </p:txBody>
      </p:sp>
    </p:spTree>
    <p:extLst>
      <p:ext uri="{BB962C8B-B14F-4D97-AF65-F5344CB8AC3E}">
        <p14:creationId xmlns:p14="http://schemas.microsoft.com/office/powerpoint/2010/main" val="3835256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5AAF982-A1E2-544F-9BA9-2EFC4CDE8FEA}" type="slidenum">
              <a:rPr lang="es-CO" smtClean="0"/>
              <a:t>3</a:t>
            </a:fld>
            <a:endParaRPr lang="es-CO"/>
          </a:p>
        </p:txBody>
      </p:sp>
    </p:spTree>
    <p:extLst>
      <p:ext uri="{BB962C8B-B14F-4D97-AF65-F5344CB8AC3E}">
        <p14:creationId xmlns:p14="http://schemas.microsoft.com/office/powerpoint/2010/main" val="574074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5AAF982-A1E2-544F-9BA9-2EFC4CDE8FEA}" type="slidenum">
              <a:rPr lang="es-CO" smtClean="0"/>
              <a:t>4</a:t>
            </a:fld>
            <a:endParaRPr lang="es-CO"/>
          </a:p>
        </p:txBody>
      </p:sp>
    </p:spTree>
    <p:extLst>
      <p:ext uri="{BB962C8B-B14F-4D97-AF65-F5344CB8AC3E}">
        <p14:creationId xmlns:p14="http://schemas.microsoft.com/office/powerpoint/2010/main" val="1057702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630F28-128C-2044-B798-6CE86F9F50B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8D5EA745-5EFD-0945-8232-0C7AB5E6A0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C13885C6-00A3-B14D-8850-A5B7F7FC812B}"/>
              </a:ext>
            </a:extLst>
          </p:cNvPr>
          <p:cNvSpPr>
            <a:spLocks noGrp="1"/>
          </p:cNvSpPr>
          <p:nvPr>
            <p:ph type="dt" sz="half" idx="10"/>
          </p:nvPr>
        </p:nvSpPr>
        <p:spPr/>
        <p:txBody>
          <a:bodyPr/>
          <a:lstStyle/>
          <a:p>
            <a:fld id="{65E76CDD-5424-9E43-9B45-AE527B54D08E}" type="datetimeFigureOut">
              <a:rPr lang="es-CO" smtClean="0"/>
              <a:t>29/09/20</a:t>
            </a:fld>
            <a:endParaRPr lang="es-CO"/>
          </a:p>
        </p:txBody>
      </p:sp>
      <p:sp>
        <p:nvSpPr>
          <p:cNvPr id="5" name="Marcador de pie de página 4">
            <a:extLst>
              <a:ext uri="{FF2B5EF4-FFF2-40B4-BE49-F238E27FC236}">
                <a16:creationId xmlns:a16="http://schemas.microsoft.com/office/drawing/2014/main" id="{BA94D431-E286-2C42-AA76-08670E75CFD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EDC16F1-8722-0847-9412-59C923BAD177}"/>
              </a:ext>
            </a:extLst>
          </p:cNvPr>
          <p:cNvSpPr>
            <a:spLocks noGrp="1"/>
          </p:cNvSpPr>
          <p:nvPr>
            <p:ph type="sldNum" sz="quarter" idx="12"/>
          </p:nvPr>
        </p:nvSpPr>
        <p:spPr/>
        <p:txBody>
          <a:bodyPr/>
          <a:lstStyle/>
          <a:p>
            <a:fld id="{0579130E-B531-0D47-B810-CED419C166F4}" type="slidenum">
              <a:rPr lang="es-CO" smtClean="0"/>
              <a:t>‹Nº›</a:t>
            </a:fld>
            <a:endParaRPr lang="es-CO"/>
          </a:p>
        </p:txBody>
      </p:sp>
    </p:spTree>
    <p:extLst>
      <p:ext uri="{BB962C8B-B14F-4D97-AF65-F5344CB8AC3E}">
        <p14:creationId xmlns:p14="http://schemas.microsoft.com/office/powerpoint/2010/main" val="3437901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F50E2A-722B-AA46-A88E-CA83B404CEC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42351E2A-6DC4-C54A-B0F3-CB4DA553A5C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8A4094FC-143A-374E-B615-AFC4817A7C8D}"/>
              </a:ext>
            </a:extLst>
          </p:cNvPr>
          <p:cNvSpPr>
            <a:spLocks noGrp="1"/>
          </p:cNvSpPr>
          <p:nvPr>
            <p:ph type="dt" sz="half" idx="10"/>
          </p:nvPr>
        </p:nvSpPr>
        <p:spPr/>
        <p:txBody>
          <a:bodyPr/>
          <a:lstStyle/>
          <a:p>
            <a:fld id="{65E76CDD-5424-9E43-9B45-AE527B54D08E}" type="datetimeFigureOut">
              <a:rPr lang="es-CO" smtClean="0"/>
              <a:t>29/09/20</a:t>
            </a:fld>
            <a:endParaRPr lang="es-CO"/>
          </a:p>
        </p:txBody>
      </p:sp>
      <p:sp>
        <p:nvSpPr>
          <p:cNvPr id="5" name="Marcador de pie de página 4">
            <a:extLst>
              <a:ext uri="{FF2B5EF4-FFF2-40B4-BE49-F238E27FC236}">
                <a16:creationId xmlns:a16="http://schemas.microsoft.com/office/drawing/2014/main" id="{E765D9A3-F2BD-4B4C-9808-E2768E220D6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0CC5274-07B8-5D4F-A23B-6986E3D1E717}"/>
              </a:ext>
            </a:extLst>
          </p:cNvPr>
          <p:cNvSpPr>
            <a:spLocks noGrp="1"/>
          </p:cNvSpPr>
          <p:nvPr>
            <p:ph type="sldNum" sz="quarter" idx="12"/>
          </p:nvPr>
        </p:nvSpPr>
        <p:spPr/>
        <p:txBody>
          <a:bodyPr/>
          <a:lstStyle/>
          <a:p>
            <a:fld id="{0579130E-B531-0D47-B810-CED419C166F4}" type="slidenum">
              <a:rPr lang="es-CO" smtClean="0"/>
              <a:t>‹Nº›</a:t>
            </a:fld>
            <a:endParaRPr lang="es-CO"/>
          </a:p>
        </p:txBody>
      </p:sp>
    </p:spTree>
    <p:extLst>
      <p:ext uri="{BB962C8B-B14F-4D97-AF65-F5344CB8AC3E}">
        <p14:creationId xmlns:p14="http://schemas.microsoft.com/office/powerpoint/2010/main" val="1110834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74C72F6-6808-DF49-8174-E1D31DC28FF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CDB46C67-2CE3-7847-B2D1-5523575B817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B32AAB4-2564-CD4B-8474-9A3F387006C8}"/>
              </a:ext>
            </a:extLst>
          </p:cNvPr>
          <p:cNvSpPr>
            <a:spLocks noGrp="1"/>
          </p:cNvSpPr>
          <p:nvPr>
            <p:ph type="dt" sz="half" idx="10"/>
          </p:nvPr>
        </p:nvSpPr>
        <p:spPr/>
        <p:txBody>
          <a:bodyPr/>
          <a:lstStyle/>
          <a:p>
            <a:fld id="{65E76CDD-5424-9E43-9B45-AE527B54D08E}" type="datetimeFigureOut">
              <a:rPr lang="es-CO" smtClean="0"/>
              <a:t>29/09/20</a:t>
            </a:fld>
            <a:endParaRPr lang="es-CO"/>
          </a:p>
        </p:txBody>
      </p:sp>
      <p:sp>
        <p:nvSpPr>
          <p:cNvPr id="5" name="Marcador de pie de página 4">
            <a:extLst>
              <a:ext uri="{FF2B5EF4-FFF2-40B4-BE49-F238E27FC236}">
                <a16:creationId xmlns:a16="http://schemas.microsoft.com/office/drawing/2014/main" id="{7093C9BA-6B5F-3244-A299-B0CBE774A48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5BF4156-2FD9-4C48-BC1C-33DEEC87453B}"/>
              </a:ext>
            </a:extLst>
          </p:cNvPr>
          <p:cNvSpPr>
            <a:spLocks noGrp="1"/>
          </p:cNvSpPr>
          <p:nvPr>
            <p:ph type="sldNum" sz="quarter" idx="12"/>
          </p:nvPr>
        </p:nvSpPr>
        <p:spPr/>
        <p:txBody>
          <a:bodyPr/>
          <a:lstStyle/>
          <a:p>
            <a:fld id="{0579130E-B531-0D47-B810-CED419C166F4}" type="slidenum">
              <a:rPr lang="es-CO" smtClean="0"/>
              <a:t>‹Nº›</a:t>
            </a:fld>
            <a:endParaRPr lang="es-CO"/>
          </a:p>
        </p:txBody>
      </p:sp>
    </p:spTree>
    <p:extLst>
      <p:ext uri="{BB962C8B-B14F-4D97-AF65-F5344CB8AC3E}">
        <p14:creationId xmlns:p14="http://schemas.microsoft.com/office/powerpoint/2010/main" val="1456792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D9B172-7939-E94A-80B9-13B3D64B5B55}"/>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A38A29CD-E0BB-C34E-9EA8-F56BB55579D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10FF018-493B-DE48-AED8-9B0A40854FD1}"/>
              </a:ext>
            </a:extLst>
          </p:cNvPr>
          <p:cNvSpPr>
            <a:spLocks noGrp="1"/>
          </p:cNvSpPr>
          <p:nvPr>
            <p:ph type="dt" sz="half" idx="10"/>
          </p:nvPr>
        </p:nvSpPr>
        <p:spPr/>
        <p:txBody>
          <a:bodyPr/>
          <a:lstStyle/>
          <a:p>
            <a:fld id="{65E76CDD-5424-9E43-9B45-AE527B54D08E}" type="datetimeFigureOut">
              <a:rPr lang="es-CO" smtClean="0"/>
              <a:t>29/09/20</a:t>
            </a:fld>
            <a:endParaRPr lang="es-CO"/>
          </a:p>
        </p:txBody>
      </p:sp>
      <p:sp>
        <p:nvSpPr>
          <p:cNvPr id="5" name="Marcador de pie de página 4">
            <a:extLst>
              <a:ext uri="{FF2B5EF4-FFF2-40B4-BE49-F238E27FC236}">
                <a16:creationId xmlns:a16="http://schemas.microsoft.com/office/drawing/2014/main" id="{3F9DE070-E038-7F4C-8217-9EC30446215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8A94483-8CDC-F841-8854-1BFC9FE5BCCD}"/>
              </a:ext>
            </a:extLst>
          </p:cNvPr>
          <p:cNvSpPr>
            <a:spLocks noGrp="1"/>
          </p:cNvSpPr>
          <p:nvPr>
            <p:ph type="sldNum" sz="quarter" idx="12"/>
          </p:nvPr>
        </p:nvSpPr>
        <p:spPr/>
        <p:txBody>
          <a:bodyPr/>
          <a:lstStyle/>
          <a:p>
            <a:fld id="{0579130E-B531-0D47-B810-CED419C166F4}" type="slidenum">
              <a:rPr lang="es-CO" smtClean="0"/>
              <a:t>‹Nº›</a:t>
            </a:fld>
            <a:endParaRPr lang="es-CO"/>
          </a:p>
        </p:txBody>
      </p:sp>
    </p:spTree>
    <p:extLst>
      <p:ext uri="{BB962C8B-B14F-4D97-AF65-F5344CB8AC3E}">
        <p14:creationId xmlns:p14="http://schemas.microsoft.com/office/powerpoint/2010/main" val="4054884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6EE4C8-437E-4F43-8273-02C4CE61E0E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5384C232-8CED-7D42-9024-350A870636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E90D5B5-111F-504A-A524-37955B015A04}"/>
              </a:ext>
            </a:extLst>
          </p:cNvPr>
          <p:cNvSpPr>
            <a:spLocks noGrp="1"/>
          </p:cNvSpPr>
          <p:nvPr>
            <p:ph type="dt" sz="half" idx="10"/>
          </p:nvPr>
        </p:nvSpPr>
        <p:spPr/>
        <p:txBody>
          <a:bodyPr/>
          <a:lstStyle/>
          <a:p>
            <a:fld id="{65E76CDD-5424-9E43-9B45-AE527B54D08E}" type="datetimeFigureOut">
              <a:rPr lang="es-CO" smtClean="0"/>
              <a:t>29/09/20</a:t>
            </a:fld>
            <a:endParaRPr lang="es-CO"/>
          </a:p>
        </p:txBody>
      </p:sp>
      <p:sp>
        <p:nvSpPr>
          <p:cNvPr id="5" name="Marcador de pie de página 4">
            <a:extLst>
              <a:ext uri="{FF2B5EF4-FFF2-40B4-BE49-F238E27FC236}">
                <a16:creationId xmlns:a16="http://schemas.microsoft.com/office/drawing/2014/main" id="{FBC8B6F1-D47D-A34D-A587-035CC2EE1895}"/>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48D19BA-A8E8-7346-BFA0-1BFDC0043DDA}"/>
              </a:ext>
            </a:extLst>
          </p:cNvPr>
          <p:cNvSpPr>
            <a:spLocks noGrp="1"/>
          </p:cNvSpPr>
          <p:nvPr>
            <p:ph type="sldNum" sz="quarter" idx="12"/>
          </p:nvPr>
        </p:nvSpPr>
        <p:spPr/>
        <p:txBody>
          <a:bodyPr/>
          <a:lstStyle/>
          <a:p>
            <a:fld id="{0579130E-B531-0D47-B810-CED419C166F4}" type="slidenum">
              <a:rPr lang="es-CO" smtClean="0"/>
              <a:t>‹Nº›</a:t>
            </a:fld>
            <a:endParaRPr lang="es-CO"/>
          </a:p>
        </p:txBody>
      </p:sp>
    </p:spTree>
    <p:extLst>
      <p:ext uri="{BB962C8B-B14F-4D97-AF65-F5344CB8AC3E}">
        <p14:creationId xmlns:p14="http://schemas.microsoft.com/office/powerpoint/2010/main" val="2243092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67DCE1-6957-FB4A-AAE0-1E07C8CDC2D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4F28DCCB-866B-CE46-A15A-3E8A17BC817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DD64EE74-B7FF-2B44-92C4-8D42ABF00FF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8FD66069-456A-754E-B454-A9A56695D580}"/>
              </a:ext>
            </a:extLst>
          </p:cNvPr>
          <p:cNvSpPr>
            <a:spLocks noGrp="1"/>
          </p:cNvSpPr>
          <p:nvPr>
            <p:ph type="dt" sz="half" idx="10"/>
          </p:nvPr>
        </p:nvSpPr>
        <p:spPr/>
        <p:txBody>
          <a:bodyPr/>
          <a:lstStyle/>
          <a:p>
            <a:fld id="{65E76CDD-5424-9E43-9B45-AE527B54D08E}" type="datetimeFigureOut">
              <a:rPr lang="es-CO" smtClean="0"/>
              <a:t>29/09/20</a:t>
            </a:fld>
            <a:endParaRPr lang="es-CO"/>
          </a:p>
        </p:txBody>
      </p:sp>
      <p:sp>
        <p:nvSpPr>
          <p:cNvPr id="6" name="Marcador de pie de página 5">
            <a:extLst>
              <a:ext uri="{FF2B5EF4-FFF2-40B4-BE49-F238E27FC236}">
                <a16:creationId xmlns:a16="http://schemas.microsoft.com/office/drawing/2014/main" id="{C27ACD83-AA27-6645-9C84-7BB868E587F4}"/>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5BF7D86A-DE62-8F4F-9FCE-FB5B2DCEF20A}"/>
              </a:ext>
            </a:extLst>
          </p:cNvPr>
          <p:cNvSpPr>
            <a:spLocks noGrp="1"/>
          </p:cNvSpPr>
          <p:nvPr>
            <p:ph type="sldNum" sz="quarter" idx="12"/>
          </p:nvPr>
        </p:nvSpPr>
        <p:spPr/>
        <p:txBody>
          <a:bodyPr/>
          <a:lstStyle/>
          <a:p>
            <a:fld id="{0579130E-B531-0D47-B810-CED419C166F4}" type="slidenum">
              <a:rPr lang="es-CO" smtClean="0"/>
              <a:t>‹Nº›</a:t>
            </a:fld>
            <a:endParaRPr lang="es-CO"/>
          </a:p>
        </p:txBody>
      </p:sp>
    </p:spTree>
    <p:extLst>
      <p:ext uri="{BB962C8B-B14F-4D97-AF65-F5344CB8AC3E}">
        <p14:creationId xmlns:p14="http://schemas.microsoft.com/office/powerpoint/2010/main" val="21605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B1EB3C-C529-8749-9216-7935DDAB1C7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97841FBF-DE30-0344-9125-3339EC410E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C02B89E-3167-AD45-89B4-CBAE63E048A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01D3D235-F1E8-5E48-B3F9-ABF2A9297E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997ECA7-2945-4F49-A05C-D6D20A5CFB1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1737A71E-9F68-CC40-8F21-0660BE451405}"/>
              </a:ext>
            </a:extLst>
          </p:cNvPr>
          <p:cNvSpPr>
            <a:spLocks noGrp="1"/>
          </p:cNvSpPr>
          <p:nvPr>
            <p:ph type="dt" sz="half" idx="10"/>
          </p:nvPr>
        </p:nvSpPr>
        <p:spPr/>
        <p:txBody>
          <a:bodyPr/>
          <a:lstStyle/>
          <a:p>
            <a:fld id="{65E76CDD-5424-9E43-9B45-AE527B54D08E}" type="datetimeFigureOut">
              <a:rPr lang="es-CO" smtClean="0"/>
              <a:t>29/09/20</a:t>
            </a:fld>
            <a:endParaRPr lang="es-CO"/>
          </a:p>
        </p:txBody>
      </p:sp>
      <p:sp>
        <p:nvSpPr>
          <p:cNvPr id="8" name="Marcador de pie de página 7">
            <a:extLst>
              <a:ext uri="{FF2B5EF4-FFF2-40B4-BE49-F238E27FC236}">
                <a16:creationId xmlns:a16="http://schemas.microsoft.com/office/drawing/2014/main" id="{9ABE73BC-DB7A-F145-BAED-093F492CF2CE}"/>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E20811AB-F253-CC45-BAB3-CEE18734075D}"/>
              </a:ext>
            </a:extLst>
          </p:cNvPr>
          <p:cNvSpPr>
            <a:spLocks noGrp="1"/>
          </p:cNvSpPr>
          <p:nvPr>
            <p:ph type="sldNum" sz="quarter" idx="12"/>
          </p:nvPr>
        </p:nvSpPr>
        <p:spPr/>
        <p:txBody>
          <a:bodyPr/>
          <a:lstStyle/>
          <a:p>
            <a:fld id="{0579130E-B531-0D47-B810-CED419C166F4}" type="slidenum">
              <a:rPr lang="es-CO" smtClean="0"/>
              <a:t>‹Nº›</a:t>
            </a:fld>
            <a:endParaRPr lang="es-CO"/>
          </a:p>
        </p:txBody>
      </p:sp>
    </p:spTree>
    <p:extLst>
      <p:ext uri="{BB962C8B-B14F-4D97-AF65-F5344CB8AC3E}">
        <p14:creationId xmlns:p14="http://schemas.microsoft.com/office/powerpoint/2010/main" val="2673375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97B109-04C4-A246-8C23-19193592D81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D09EC6AA-C294-CD45-850E-F84847E72682}"/>
              </a:ext>
            </a:extLst>
          </p:cNvPr>
          <p:cNvSpPr>
            <a:spLocks noGrp="1"/>
          </p:cNvSpPr>
          <p:nvPr>
            <p:ph type="dt" sz="half" idx="10"/>
          </p:nvPr>
        </p:nvSpPr>
        <p:spPr/>
        <p:txBody>
          <a:bodyPr/>
          <a:lstStyle/>
          <a:p>
            <a:fld id="{65E76CDD-5424-9E43-9B45-AE527B54D08E}" type="datetimeFigureOut">
              <a:rPr lang="es-CO" smtClean="0"/>
              <a:t>29/09/20</a:t>
            </a:fld>
            <a:endParaRPr lang="es-CO"/>
          </a:p>
        </p:txBody>
      </p:sp>
      <p:sp>
        <p:nvSpPr>
          <p:cNvPr id="4" name="Marcador de pie de página 3">
            <a:extLst>
              <a:ext uri="{FF2B5EF4-FFF2-40B4-BE49-F238E27FC236}">
                <a16:creationId xmlns:a16="http://schemas.microsoft.com/office/drawing/2014/main" id="{4A72AFEB-A210-5244-AFC5-C60FD45528CD}"/>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ED1E97E6-AAB1-684F-9211-827EF4F7DD9E}"/>
              </a:ext>
            </a:extLst>
          </p:cNvPr>
          <p:cNvSpPr>
            <a:spLocks noGrp="1"/>
          </p:cNvSpPr>
          <p:nvPr>
            <p:ph type="sldNum" sz="quarter" idx="12"/>
          </p:nvPr>
        </p:nvSpPr>
        <p:spPr/>
        <p:txBody>
          <a:bodyPr/>
          <a:lstStyle/>
          <a:p>
            <a:fld id="{0579130E-B531-0D47-B810-CED419C166F4}" type="slidenum">
              <a:rPr lang="es-CO" smtClean="0"/>
              <a:t>‹Nº›</a:t>
            </a:fld>
            <a:endParaRPr lang="es-CO"/>
          </a:p>
        </p:txBody>
      </p:sp>
    </p:spTree>
    <p:extLst>
      <p:ext uri="{BB962C8B-B14F-4D97-AF65-F5344CB8AC3E}">
        <p14:creationId xmlns:p14="http://schemas.microsoft.com/office/powerpoint/2010/main" val="3338768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ECBC134-6424-8E46-A398-E8E5042BF626}"/>
              </a:ext>
            </a:extLst>
          </p:cNvPr>
          <p:cNvSpPr>
            <a:spLocks noGrp="1"/>
          </p:cNvSpPr>
          <p:nvPr>
            <p:ph type="dt" sz="half" idx="10"/>
          </p:nvPr>
        </p:nvSpPr>
        <p:spPr/>
        <p:txBody>
          <a:bodyPr/>
          <a:lstStyle/>
          <a:p>
            <a:fld id="{65E76CDD-5424-9E43-9B45-AE527B54D08E}" type="datetimeFigureOut">
              <a:rPr lang="es-CO" smtClean="0"/>
              <a:t>29/09/20</a:t>
            </a:fld>
            <a:endParaRPr lang="es-CO"/>
          </a:p>
        </p:txBody>
      </p:sp>
      <p:sp>
        <p:nvSpPr>
          <p:cNvPr id="3" name="Marcador de pie de página 2">
            <a:extLst>
              <a:ext uri="{FF2B5EF4-FFF2-40B4-BE49-F238E27FC236}">
                <a16:creationId xmlns:a16="http://schemas.microsoft.com/office/drawing/2014/main" id="{48822BE7-97B5-654E-9F1C-F0E34267809D}"/>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192988C0-6B83-4B4A-87EA-8EBF71D4BFE6}"/>
              </a:ext>
            </a:extLst>
          </p:cNvPr>
          <p:cNvSpPr>
            <a:spLocks noGrp="1"/>
          </p:cNvSpPr>
          <p:nvPr>
            <p:ph type="sldNum" sz="quarter" idx="12"/>
          </p:nvPr>
        </p:nvSpPr>
        <p:spPr/>
        <p:txBody>
          <a:bodyPr/>
          <a:lstStyle/>
          <a:p>
            <a:fld id="{0579130E-B531-0D47-B810-CED419C166F4}" type="slidenum">
              <a:rPr lang="es-CO" smtClean="0"/>
              <a:t>‹Nº›</a:t>
            </a:fld>
            <a:endParaRPr lang="es-CO"/>
          </a:p>
        </p:txBody>
      </p:sp>
    </p:spTree>
    <p:extLst>
      <p:ext uri="{BB962C8B-B14F-4D97-AF65-F5344CB8AC3E}">
        <p14:creationId xmlns:p14="http://schemas.microsoft.com/office/powerpoint/2010/main" val="338370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020A1E-FDE6-694A-ACCC-E7214A7E958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2D7565E9-E87C-B743-95C9-558A9EF16C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ECA36AB1-8B01-CB42-9D1E-B3C5540CC0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372B710-A572-0D4B-9E24-7D2B093EA51B}"/>
              </a:ext>
            </a:extLst>
          </p:cNvPr>
          <p:cNvSpPr>
            <a:spLocks noGrp="1"/>
          </p:cNvSpPr>
          <p:nvPr>
            <p:ph type="dt" sz="half" idx="10"/>
          </p:nvPr>
        </p:nvSpPr>
        <p:spPr/>
        <p:txBody>
          <a:bodyPr/>
          <a:lstStyle/>
          <a:p>
            <a:fld id="{65E76CDD-5424-9E43-9B45-AE527B54D08E}" type="datetimeFigureOut">
              <a:rPr lang="es-CO" smtClean="0"/>
              <a:t>29/09/20</a:t>
            </a:fld>
            <a:endParaRPr lang="es-CO"/>
          </a:p>
        </p:txBody>
      </p:sp>
      <p:sp>
        <p:nvSpPr>
          <p:cNvPr id="6" name="Marcador de pie de página 5">
            <a:extLst>
              <a:ext uri="{FF2B5EF4-FFF2-40B4-BE49-F238E27FC236}">
                <a16:creationId xmlns:a16="http://schemas.microsoft.com/office/drawing/2014/main" id="{6C42423A-D6E8-2644-A3B8-593158C28301}"/>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AF4A4A9-CBFA-B049-B008-93B7BBFC0C86}"/>
              </a:ext>
            </a:extLst>
          </p:cNvPr>
          <p:cNvSpPr>
            <a:spLocks noGrp="1"/>
          </p:cNvSpPr>
          <p:nvPr>
            <p:ph type="sldNum" sz="quarter" idx="12"/>
          </p:nvPr>
        </p:nvSpPr>
        <p:spPr/>
        <p:txBody>
          <a:bodyPr/>
          <a:lstStyle/>
          <a:p>
            <a:fld id="{0579130E-B531-0D47-B810-CED419C166F4}" type="slidenum">
              <a:rPr lang="es-CO" smtClean="0"/>
              <a:t>‹Nº›</a:t>
            </a:fld>
            <a:endParaRPr lang="es-CO"/>
          </a:p>
        </p:txBody>
      </p:sp>
    </p:spTree>
    <p:extLst>
      <p:ext uri="{BB962C8B-B14F-4D97-AF65-F5344CB8AC3E}">
        <p14:creationId xmlns:p14="http://schemas.microsoft.com/office/powerpoint/2010/main" val="3758673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1CC4C7-8411-9542-A558-5D5760B9C89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9C086198-A2F3-4D4E-9CC8-2C6D3E54AC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CC7B7D03-53DF-764A-AB5B-199AC7900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91E7187-684C-7E43-AE0C-988CF927F78D}"/>
              </a:ext>
            </a:extLst>
          </p:cNvPr>
          <p:cNvSpPr>
            <a:spLocks noGrp="1"/>
          </p:cNvSpPr>
          <p:nvPr>
            <p:ph type="dt" sz="half" idx="10"/>
          </p:nvPr>
        </p:nvSpPr>
        <p:spPr/>
        <p:txBody>
          <a:bodyPr/>
          <a:lstStyle/>
          <a:p>
            <a:fld id="{65E76CDD-5424-9E43-9B45-AE527B54D08E}" type="datetimeFigureOut">
              <a:rPr lang="es-CO" smtClean="0"/>
              <a:t>29/09/20</a:t>
            </a:fld>
            <a:endParaRPr lang="es-CO"/>
          </a:p>
        </p:txBody>
      </p:sp>
      <p:sp>
        <p:nvSpPr>
          <p:cNvPr id="6" name="Marcador de pie de página 5">
            <a:extLst>
              <a:ext uri="{FF2B5EF4-FFF2-40B4-BE49-F238E27FC236}">
                <a16:creationId xmlns:a16="http://schemas.microsoft.com/office/drawing/2014/main" id="{9C58E4F0-27E1-EE4A-8B38-50091EDA437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851D0682-753D-5948-A8E1-498856D2AD5B}"/>
              </a:ext>
            </a:extLst>
          </p:cNvPr>
          <p:cNvSpPr>
            <a:spLocks noGrp="1"/>
          </p:cNvSpPr>
          <p:nvPr>
            <p:ph type="sldNum" sz="quarter" idx="12"/>
          </p:nvPr>
        </p:nvSpPr>
        <p:spPr/>
        <p:txBody>
          <a:bodyPr/>
          <a:lstStyle/>
          <a:p>
            <a:fld id="{0579130E-B531-0D47-B810-CED419C166F4}" type="slidenum">
              <a:rPr lang="es-CO" smtClean="0"/>
              <a:t>‹Nº›</a:t>
            </a:fld>
            <a:endParaRPr lang="es-CO"/>
          </a:p>
        </p:txBody>
      </p:sp>
    </p:spTree>
    <p:extLst>
      <p:ext uri="{BB962C8B-B14F-4D97-AF65-F5344CB8AC3E}">
        <p14:creationId xmlns:p14="http://schemas.microsoft.com/office/powerpoint/2010/main" val="2122201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9846831-FEE6-7C4D-AD20-7F2CE446BF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2CCFB4C2-1B16-414C-8019-352AE67D6B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22525637-6798-4D4F-9940-DA99309F0B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E76CDD-5424-9E43-9B45-AE527B54D08E}" type="datetimeFigureOut">
              <a:rPr lang="es-CO" smtClean="0"/>
              <a:t>29/09/20</a:t>
            </a:fld>
            <a:endParaRPr lang="es-CO"/>
          </a:p>
        </p:txBody>
      </p:sp>
      <p:sp>
        <p:nvSpPr>
          <p:cNvPr id="5" name="Marcador de pie de página 4">
            <a:extLst>
              <a:ext uri="{FF2B5EF4-FFF2-40B4-BE49-F238E27FC236}">
                <a16:creationId xmlns:a16="http://schemas.microsoft.com/office/drawing/2014/main" id="{9017F474-CFA8-0F48-AB15-4291E6AB4F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CD2CAF8F-E0B3-B244-AF8F-F18239A13D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9130E-B531-0D47-B810-CED419C166F4}" type="slidenum">
              <a:rPr lang="es-CO" smtClean="0"/>
              <a:t>‹Nº›</a:t>
            </a:fld>
            <a:endParaRPr lang="es-CO"/>
          </a:p>
        </p:txBody>
      </p:sp>
    </p:spTree>
    <p:extLst>
      <p:ext uri="{BB962C8B-B14F-4D97-AF65-F5344CB8AC3E}">
        <p14:creationId xmlns:p14="http://schemas.microsoft.com/office/powerpoint/2010/main" val="738632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usana.fiorentino@javeriana.edu.co" TargetMode="External"/><Relationship Id="rId7"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tiff"/><Relationship Id="rId5" Type="http://schemas.openxmlformats.org/officeDocument/2006/relationships/image" Target="../media/image2.tiff"/><Relationship Id="rId4" Type="http://schemas.openxmlformats.org/officeDocument/2006/relationships/hyperlink" Target="mailto:plasso@javeriana.edu.co"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tiff"/></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mailto:plasso@javeriana.edu.co" TargetMode="External"/><Relationship Id="rId5" Type="http://schemas.openxmlformats.org/officeDocument/2006/relationships/hyperlink" Target="mailto:susana.fiorentino@javeriana.edu.co" TargetMode="External"/><Relationship Id="rId4"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ncabezado.jpg">
            <a:extLst>
              <a:ext uri="{FF2B5EF4-FFF2-40B4-BE49-F238E27FC236}">
                <a16:creationId xmlns:a16="http://schemas.microsoft.com/office/drawing/2014/main" id="{A4318275-0745-484E-9A7C-4FE2B824AE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652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8">
            <a:extLst>
              <a:ext uri="{FF2B5EF4-FFF2-40B4-BE49-F238E27FC236}">
                <a16:creationId xmlns:a16="http://schemas.microsoft.com/office/drawing/2014/main" id="{53D3544F-4396-6F40-9A23-DA6B4BF3DBFF}"/>
              </a:ext>
            </a:extLst>
          </p:cNvPr>
          <p:cNvSpPr/>
          <p:nvPr/>
        </p:nvSpPr>
        <p:spPr>
          <a:xfrm>
            <a:off x="404813" y="1781645"/>
            <a:ext cx="11544300" cy="1152587"/>
          </a:xfrm>
          <a:prstGeom prst="rect">
            <a:avLst/>
          </a:prstGeom>
          <a:noFill/>
        </p:spPr>
        <p:txBody>
          <a:bodyPr wrap="square" lIns="216000" tIns="144000" rIns="216000" bIns="144000">
            <a:spAutoFit/>
          </a:bodyPr>
          <a:lstStyle/>
          <a:p>
            <a:pPr algn="ctr">
              <a:spcAft>
                <a:spcPts val="1000"/>
              </a:spcAft>
            </a:pPr>
            <a:r>
              <a:rPr lang="es-CO" sz="2800" b="1" dirty="0">
                <a:solidFill>
                  <a:srgbClr val="105886"/>
                </a:solidFill>
                <a:latin typeface="Cambria" panose="02040503050406030204" pitchFamily="18" charset="0"/>
                <a:ea typeface="Calibri" panose="020F0502020204030204" pitchFamily="34" charset="0"/>
              </a:rPr>
              <a:t>An immunomodulatory gallotanin-rich fraction from Caesalpinia spinosa enhances the therapeutic effect of anti-PD-L1 in melanoma</a:t>
            </a:r>
          </a:p>
        </p:txBody>
      </p:sp>
      <p:sp>
        <p:nvSpPr>
          <p:cNvPr id="10" name="Rectángulo 9">
            <a:extLst>
              <a:ext uri="{FF2B5EF4-FFF2-40B4-BE49-F238E27FC236}">
                <a16:creationId xmlns:a16="http://schemas.microsoft.com/office/drawing/2014/main" id="{F8A002BE-6142-9548-BF06-13ACF1146765}"/>
              </a:ext>
            </a:extLst>
          </p:cNvPr>
          <p:cNvSpPr/>
          <p:nvPr/>
        </p:nvSpPr>
        <p:spPr>
          <a:xfrm>
            <a:off x="1338263" y="2839156"/>
            <a:ext cx="9677400" cy="707886"/>
          </a:xfrm>
          <a:prstGeom prst="rect">
            <a:avLst/>
          </a:prstGeom>
        </p:spPr>
        <p:txBody>
          <a:bodyPr wrap="square">
            <a:spAutoFit/>
          </a:bodyPr>
          <a:lstStyle/>
          <a:p>
            <a:pPr algn="ctr"/>
            <a:r>
              <a:rPr lang="es-CO" sz="2000" dirty="0">
                <a:solidFill>
                  <a:srgbClr val="000000"/>
                </a:solidFill>
                <a:latin typeface="Cambria" panose="02040503050406030204" pitchFamily="18" charset="0"/>
              </a:rPr>
              <a:t>Paola Lasso</a:t>
            </a:r>
            <a:r>
              <a:rPr lang="es-CO" sz="2000" baseline="30000" dirty="0">
                <a:solidFill>
                  <a:srgbClr val="000000"/>
                </a:solidFill>
                <a:latin typeface="Cambria" panose="02040503050406030204" pitchFamily="18" charset="0"/>
              </a:rPr>
              <a:t>1</a:t>
            </a:r>
            <a:r>
              <a:rPr lang="es-CO" sz="2000" dirty="0">
                <a:solidFill>
                  <a:srgbClr val="000000"/>
                </a:solidFill>
                <a:latin typeface="Cambria" panose="02040503050406030204" pitchFamily="18" charset="0"/>
              </a:rPr>
              <a:t>, Alejandra Gomez-Cadena</a:t>
            </a:r>
            <a:r>
              <a:rPr lang="es-CO" sz="2000" baseline="30000" dirty="0">
                <a:solidFill>
                  <a:srgbClr val="000000"/>
                </a:solidFill>
                <a:latin typeface="Cambria" panose="02040503050406030204" pitchFamily="18" charset="0"/>
              </a:rPr>
              <a:t>1,2</a:t>
            </a:r>
            <a:r>
              <a:rPr lang="es-CO" sz="2000" dirty="0">
                <a:solidFill>
                  <a:srgbClr val="000000"/>
                </a:solidFill>
                <a:latin typeface="Cambria" panose="02040503050406030204" pitchFamily="18" charset="0"/>
              </a:rPr>
              <a:t>, Claudia Urueña</a:t>
            </a:r>
            <a:r>
              <a:rPr lang="es-CO" sz="2000" baseline="30000" dirty="0">
                <a:solidFill>
                  <a:srgbClr val="000000"/>
                </a:solidFill>
                <a:latin typeface="Cambria" panose="02040503050406030204" pitchFamily="18" charset="0"/>
              </a:rPr>
              <a:t>1</a:t>
            </a:r>
            <a:r>
              <a:rPr lang="es-CO" sz="2000" dirty="0">
                <a:solidFill>
                  <a:srgbClr val="000000"/>
                </a:solidFill>
                <a:latin typeface="Cambria" panose="02040503050406030204" pitchFamily="18" charset="0"/>
              </a:rPr>
              <a:t>, Alena Donda</a:t>
            </a:r>
            <a:r>
              <a:rPr lang="es-CO" sz="2000" baseline="30000" dirty="0">
                <a:solidFill>
                  <a:srgbClr val="000000"/>
                </a:solidFill>
                <a:latin typeface="Cambria" panose="02040503050406030204" pitchFamily="18" charset="0"/>
              </a:rPr>
              <a:t>3</a:t>
            </a:r>
            <a:r>
              <a:rPr lang="es-CO" sz="2000" dirty="0">
                <a:solidFill>
                  <a:srgbClr val="000000"/>
                </a:solidFill>
                <a:latin typeface="Cambria" panose="02040503050406030204" pitchFamily="18" charset="0"/>
              </a:rPr>
              <a:t>, Amaia Martinez Usatorre</a:t>
            </a:r>
            <a:r>
              <a:rPr lang="es-CO" sz="2000" baseline="30000" dirty="0">
                <a:solidFill>
                  <a:srgbClr val="000000"/>
                </a:solidFill>
                <a:latin typeface="Cambria" panose="02040503050406030204" pitchFamily="18" charset="0"/>
              </a:rPr>
              <a:t>4</a:t>
            </a:r>
            <a:r>
              <a:rPr lang="es-CO" sz="2000" dirty="0">
                <a:solidFill>
                  <a:srgbClr val="000000"/>
                </a:solidFill>
                <a:latin typeface="Cambria" panose="02040503050406030204" pitchFamily="18" charset="0"/>
              </a:rPr>
              <a:t>, Pedro Romero</a:t>
            </a:r>
            <a:r>
              <a:rPr lang="es-CO" sz="2000" baseline="30000" dirty="0">
                <a:solidFill>
                  <a:srgbClr val="000000"/>
                </a:solidFill>
                <a:latin typeface="Cambria" panose="02040503050406030204" pitchFamily="18" charset="0"/>
              </a:rPr>
              <a:t>3</a:t>
            </a:r>
            <a:r>
              <a:rPr lang="es-CO" sz="2000" dirty="0">
                <a:solidFill>
                  <a:srgbClr val="000000"/>
                </a:solidFill>
                <a:latin typeface="Cambria" panose="02040503050406030204" pitchFamily="18" charset="0"/>
              </a:rPr>
              <a:t>, Alfonso Barreto</a:t>
            </a:r>
            <a:r>
              <a:rPr lang="es-CO" sz="2000" baseline="30000" dirty="0">
                <a:solidFill>
                  <a:srgbClr val="000000"/>
                </a:solidFill>
                <a:latin typeface="Cambria" panose="02040503050406030204" pitchFamily="18" charset="0"/>
              </a:rPr>
              <a:t>1</a:t>
            </a:r>
            <a:r>
              <a:rPr lang="es-CO" sz="2000" dirty="0">
                <a:solidFill>
                  <a:srgbClr val="000000"/>
                </a:solidFill>
                <a:latin typeface="Cambria" panose="02040503050406030204" pitchFamily="18" charset="0"/>
              </a:rPr>
              <a:t>, Susana Fiorentino</a:t>
            </a:r>
            <a:r>
              <a:rPr lang="es-CO" sz="2000" baseline="30000" dirty="0">
                <a:solidFill>
                  <a:srgbClr val="000000"/>
                </a:solidFill>
                <a:latin typeface="Cambria" panose="02040503050406030204" pitchFamily="18" charset="0"/>
              </a:rPr>
              <a:t>1*</a:t>
            </a:r>
          </a:p>
        </p:txBody>
      </p:sp>
      <p:sp>
        <p:nvSpPr>
          <p:cNvPr id="11" name="Rectángulo 10">
            <a:extLst>
              <a:ext uri="{FF2B5EF4-FFF2-40B4-BE49-F238E27FC236}">
                <a16:creationId xmlns:a16="http://schemas.microsoft.com/office/drawing/2014/main" id="{8255EF1F-3D76-D941-B5A9-B263339C9A1F}"/>
              </a:ext>
            </a:extLst>
          </p:cNvPr>
          <p:cNvSpPr/>
          <p:nvPr/>
        </p:nvSpPr>
        <p:spPr>
          <a:xfrm>
            <a:off x="323850" y="3819608"/>
            <a:ext cx="11544299" cy="1569660"/>
          </a:xfrm>
          <a:prstGeom prst="rect">
            <a:avLst/>
          </a:prstGeom>
        </p:spPr>
        <p:txBody>
          <a:bodyPr wrap="square">
            <a:spAutoFit/>
          </a:bodyPr>
          <a:lstStyle/>
          <a:p>
            <a:pPr algn="ctr"/>
            <a:r>
              <a:rPr lang="es-CO" sz="1600" baseline="30000" dirty="0">
                <a:solidFill>
                  <a:srgbClr val="000000"/>
                </a:solidFill>
                <a:latin typeface="Cambria" panose="02040503050406030204" pitchFamily="18" charset="0"/>
              </a:rPr>
              <a:t>1 </a:t>
            </a:r>
            <a:r>
              <a:rPr lang="es-CO" sz="1600" dirty="0">
                <a:solidFill>
                  <a:srgbClr val="000000"/>
                </a:solidFill>
                <a:latin typeface="Cambria" panose="02040503050406030204" pitchFamily="18" charset="0"/>
              </a:rPr>
              <a:t>Grupo de Inmunobiología y Biología Celular, Pontificia Universidad Javeriana, Bogotá, Colombia. </a:t>
            </a:r>
            <a:r>
              <a:rPr lang="es-CO" sz="1600" baseline="30000" dirty="0">
                <a:solidFill>
                  <a:srgbClr val="000000"/>
                </a:solidFill>
                <a:latin typeface="Cambria" panose="02040503050406030204" pitchFamily="18" charset="0"/>
              </a:rPr>
              <a:t>2 </a:t>
            </a:r>
            <a:r>
              <a:rPr lang="es-CO" sz="1600" dirty="0">
                <a:solidFill>
                  <a:srgbClr val="000000"/>
                </a:solidFill>
                <a:latin typeface="Cambria" panose="02040503050406030204" pitchFamily="18" charset="0"/>
              </a:rPr>
              <a:t>University of Geneva, Department of Pathology and Immunology, Geneva, Switzerland. </a:t>
            </a:r>
            <a:r>
              <a:rPr lang="es-CO" sz="1600" baseline="30000" dirty="0">
                <a:solidFill>
                  <a:srgbClr val="000000"/>
                </a:solidFill>
                <a:latin typeface="Cambria" panose="02040503050406030204" pitchFamily="18" charset="0"/>
              </a:rPr>
              <a:t>3 </a:t>
            </a:r>
            <a:r>
              <a:rPr lang="es-CO" sz="1600" dirty="0">
                <a:solidFill>
                  <a:srgbClr val="000000"/>
                </a:solidFill>
                <a:latin typeface="Cambria" panose="02040503050406030204" pitchFamily="18" charset="0"/>
              </a:rPr>
              <a:t>University of Lausanne, Department of Fundamental Oncology, Lausanne, Switzerland. </a:t>
            </a:r>
            <a:r>
              <a:rPr lang="es-CO" sz="1600" baseline="30000" dirty="0">
                <a:solidFill>
                  <a:srgbClr val="000000"/>
                </a:solidFill>
                <a:latin typeface="Cambria" panose="02040503050406030204" pitchFamily="18" charset="0"/>
              </a:rPr>
              <a:t>4 </a:t>
            </a:r>
            <a:r>
              <a:rPr lang="es-CO" sz="1600" dirty="0">
                <a:solidFill>
                  <a:srgbClr val="000000"/>
                </a:solidFill>
                <a:latin typeface="Cambria" panose="02040503050406030204" pitchFamily="18" charset="0"/>
              </a:rPr>
              <a:t>Swiss Federal Institute of Technology Swiss Institute for Experimental Cancer Research, Lausanne, Switzerland</a:t>
            </a:r>
          </a:p>
          <a:p>
            <a:pPr algn="ctr"/>
            <a:endParaRPr lang="es-CO" sz="1600" b="0" i="0" dirty="0">
              <a:solidFill>
                <a:srgbClr val="000000"/>
              </a:solidFill>
              <a:effectLst/>
              <a:latin typeface="Cambria" panose="02040503050406030204" pitchFamily="18" charset="0"/>
            </a:endParaRPr>
          </a:p>
          <a:p>
            <a:pPr algn="ctr"/>
            <a:r>
              <a:rPr lang="es-CO" sz="1600" b="0" i="0" dirty="0">
                <a:solidFill>
                  <a:srgbClr val="000000"/>
                </a:solidFill>
                <a:effectLst/>
                <a:latin typeface="Cambria" panose="02040503050406030204" pitchFamily="18" charset="0"/>
              </a:rPr>
              <a:t>* e-mail address: </a:t>
            </a:r>
            <a:r>
              <a:rPr lang="es-CO" sz="1600" b="0" i="0" dirty="0">
                <a:solidFill>
                  <a:srgbClr val="000000"/>
                </a:solidFill>
                <a:effectLst/>
                <a:latin typeface="Cambria" panose="02040503050406030204" pitchFamily="18" charset="0"/>
                <a:hlinkClick r:id="rId3"/>
              </a:rPr>
              <a:t>susana.fiorentino@javeriana.edu.co</a:t>
            </a:r>
            <a:r>
              <a:rPr lang="es-CO" sz="1600" b="0" i="0" dirty="0">
                <a:solidFill>
                  <a:srgbClr val="000000"/>
                </a:solidFill>
                <a:effectLst/>
                <a:latin typeface="Cambria" panose="02040503050406030204" pitchFamily="18" charset="0"/>
              </a:rPr>
              <a:t>; </a:t>
            </a:r>
            <a:r>
              <a:rPr lang="es-CO" sz="1600" b="0" i="0" dirty="0">
                <a:solidFill>
                  <a:srgbClr val="000000"/>
                </a:solidFill>
                <a:effectLst/>
                <a:latin typeface="Cambria" panose="02040503050406030204" pitchFamily="18" charset="0"/>
                <a:hlinkClick r:id="rId4"/>
              </a:rPr>
              <a:t>plasso@javeriana.edu.co</a:t>
            </a:r>
            <a:r>
              <a:rPr lang="es-CO" sz="1600" b="0" i="0" dirty="0">
                <a:solidFill>
                  <a:srgbClr val="000000"/>
                </a:solidFill>
                <a:effectLst/>
                <a:latin typeface="Cambria" panose="02040503050406030204" pitchFamily="18" charset="0"/>
              </a:rPr>
              <a:t> </a:t>
            </a:r>
          </a:p>
        </p:txBody>
      </p:sp>
      <p:grpSp>
        <p:nvGrpSpPr>
          <p:cNvPr id="12" name="Grupo 11">
            <a:extLst>
              <a:ext uri="{FF2B5EF4-FFF2-40B4-BE49-F238E27FC236}">
                <a16:creationId xmlns:a16="http://schemas.microsoft.com/office/drawing/2014/main" id="{4A8411A5-EB2E-4C41-913A-C35A605738E8}"/>
              </a:ext>
            </a:extLst>
          </p:cNvPr>
          <p:cNvGrpSpPr/>
          <p:nvPr/>
        </p:nvGrpSpPr>
        <p:grpSpPr>
          <a:xfrm>
            <a:off x="3976453" y="5879280"/>
            <a:ext cx="4401019" cy="755516"/>
            <a:chOff x="658561" y="3718633"/>
            <a:chExt cx="7017176" cy="1218900"/>
          </a:xfrm>
        </p:grpSpPr>
        <p:pic>
          <p:nvPicPr>
            <p:cNvPr id="13" name="Imagen 12">
              <a:extLst>
                <a:ext uri="{FF2B5EF4-FFF2-40B4-BE49-F238E27FC236}">
                  <a16:creationId xmlns:a16="http://schemas.microsoft.com/office/drawing/2014/main" id="{D5067AFB-99DF-2946-AF02-280AC7A472C6}"/>
                </a:ext>
              </a:extLst>
            </p:cNvPr>
            <p:cNvPicPr>
              <a:picLocks noChangeAspect="1"/>
            </p:cNvPicPr>
            <p:nvPr/>
          </p:nvPicPr>
          <p:blipFill>
            <a:blip r:embed="rId5"/>
            <a:stretch>
              <a:fillRect/>
            </a:stretch>
          </p:blipFill>
          <p:spPr>
            <a:xfrm>
              <a:off x="3205322" y="3718633"/>
              <a:ext cx="4470415" cy="1218900"/>
            </a:xfrm>
            <a:prstGeom prst="rect">
              <a:avLst/>
            </a:prstGeom>
          </p:spPr>
        </p:pic>
        <p:pic>
          <p:nvPicPr>
            <p:cNvPr id="15" name="Imagen 14">
              <a:extLst>
                <a:ext uri="{FF2B5EF4-FFF2-40B4-BE49-F238E27FC236}">
                  <a16:creationId xmlns:a16="http://schemas.microsoft.com/office/drawing/2014/main" id="{7ED86E16-EBD7-0B48-8AAC-4328441B0007}"/>
                </a:ext>
              </a:extLst>
            </p:cNvPr>
            <p:cNvPicPr>
              <a:picLocks noChangeAspect="1"/>
            </p:cNvPicPr>
            <p:nvPr/>
          </p:nvPicPr>
          <p:blipFill>
            <a:blip r:embed="rId6"/>
            <a:stretch>
              <a:fillRect/>
            </a:stretch>
          </p:blipFill>
          <p:spPr>
            <a:xfrm>
              <a:off x="658561" y="3772159"/>
              <a:ext cx="2345833" cy="1111849"/>
            </a:xfrm>
            <a:prstGeom prst="rect">
              <a:avLst/>
            </a:prstGeom>
          </p:spPr>
        </p:pic>
      </p:grpSp>
      <p:pic>
        <p:nvPicPr>
          <p:cNvPr id="16" name="Imagen 15">
            <a:extLst>
              <a:ext uri="{FF2B5EF4-FFF2-40B4-BE49-F238E27FC236}">
                <a16:creationId xmlns:a16="http://schemas.microsoft.com/office/drawing/2014/main" id="{2D154E13-106E-6344-BAC4-01012BEC1492}"/>
              </a:ext>
            </a:extLst>
          </p:cNvPr>
          <p:cNvPicPr>
            <a:picLocks noChangeAspect="1"/>
          </p:cNvPicPr>
          <p:nvPr/>
        </p:nvPicPr>
        <p:blipFill rotWithShape="1">
          <a:blip r:embed="rId7"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l="6068" t="17112" r="5283" b="15510"/>
          <a:stretch/>
        </p:blipFill>
        <p:spPr>
          <a:xfrm>
            <a:off x="9114308" y="523687"/>
            <a:ext cx="2877668" cy="1060746"/>
          </a:xfrm>
          <a:prstGeom prst="rect">
            <a:avLst/>
          </a:prstGeom>
        </p:spPr>
      </p:pic>
      <p:sp>
        <p:nvSpPr>
          <p:cNvPr id="2" name="Rectángulo redondeado 1">
            <a:extLst>
              <a:ext uri="{FF2B5EF4-FFF2-40B4-BE49-F238E27FC236}">
                <a16:creationId xmlns:a16="http://schemas.microsoft.com/office/drawing/2014/main" id="{4ED8AA76-FF55-EF44-B5EA-82C86080391D}"/>
              </a:ext>
            </a:extLst>
          </p:cNvPr>
          <p:cNvSpPr/>
          <p:nvPr/>
        </p:nvSpPr>
        <p:spPr>
          <a:xfrm>
            <a:off x="0" y="6681018"/>
            <a:ext cx="12191999" cy="176981"/>
          </a:xfrm>
          <a:prstGeom prst="roundRect">
            <a:avLst>
              <a:gd name="adj" fmla="val 0"/>
            </a:avLst>
          </a:prstGeom>
          <a:solidFill>
            <a:srgbClr val="1058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Tree>
    <p:extLst>
      <p:ext uri="{BB962C8B-B14F-4D97-AF65-F5344CB8AC3E}">
        <p14:creationId xmlns:p14="http://schemas.microsoft.com/office/powerpoint/2010/main" val="984872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4CCD4A58-8312-6B4D-832D-87C800647740}"/>
              </a:ext>
            </a:extLst>
          </p:cNvPr>
          <p:cNvSpPr/>
          <p:nvPr/>
        </p:nvSpPr>
        <p:spPr>
          <a:xfrm>
            <a:off x="188684" y="169672"/>
            <a:ext cx="5704116" cy="5215129"/>
          </a:xfrm>
          <a:prstGeom prst="roundRect">
            <a:avLst>
              <a:gd name="adj" fmla="val 700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2800" b="1" dirty="0">
                <a:solidFill>
                  <a:srgbClr val="105886"/>
                </a:solidFill>
                <a:latin typeface="Cambria" panose="02040503050406030204" pitchFamily="18" charset="0"/>
                <a:ea typeface="Times New Roman" panose="02020603050405020304" pitchFamily="18" charset="0"/>
              </a:rPr>
              <a:t>Background</a:t>
            </a:r>
            <a:endParaRPr lang="es-CO" sz="2800" dirty="0">
              <a:solidFill>
                <a:srgbClr val="105886"/>
              </a:solidFill>
              <a:latin typeface="Cambria" panose="02040503050406030204" pitchFamily="18" charset="0"/>
              <a:ea typeface="Calibri" panose="020F0502020204030204" pitchFamily="34" charset="0"/>
            </a:endParaRPr>
          </a:p>
          <a:p>
            <a:pPr algn="ctr"/>
            <a:endParaRPr lang="en-US" altLang="es-CO" sz="800" dirty="0">
              <a:solidFill>
                <a:srgbClr val="105886"/>
              </a:solidFill>
              <a:latin typeface="Cambria" panose="02040503050406030204" pitchFamily="18" charset="0"/>
              <a:ea typeface="Times New Roman" panose="02020603050405020304" pitchFamily="18" charset="0"/>
            </a:endParaRPr>
          </a:p>
          <a:p>
            <a:pPr algn="just"/>
            <a:r>
              <a:rPr lang="en-US" altLang="es-CO" dirty="0">
                <a:solidFill>
                  <a:srgbClr val="105886"/>
                </a:solidFill>
                <a:latin typeface="Cambria" panose="02040503050406030204" pitchFamily="18" charset="0"/>
                <a:ea typeface="Times New Roman" panose="02020603050405020304" pitchFamily="18" charset="0"/>
              </a:rPr>
              <a:t>The PD-1/PD-L1 pathway plays a role in inhibiting immune response. Therapeutic antibodies aimed at blocking the PD-1/PD-L1 interaction have entered clinical development and have been approved for a variety of cancers. However, the clinical benefits are only present in a restricted group of patients. Currently, the research in combined therapies, which allows for a greater response, are strongly encouraging. We previously characterized a polyphenol-rich extract from </a:t>
            </a:r>
            <a:r>
              <a:rPr lang="en-US" altLang="es-CO" i="1" dirty="0" err="1">
                <a:solidFill>
                  <a:srgbClr val="105886"/>
                </a:solidFill>
                <a:latin typeface="Cambria" panose="02040503050406030204" pitchFamily="18" charset="0"/>
                <a:ea typeface="Times New Roman" panose="02020603050405020304" pitchFamily="18" charset="0"/>
              </a:rPr>
              <a:t>Caesalpinia</a:t>
            </a:r>
            <a:r>
              <a:rPr lang="en-US" altLang="es-CO" i="1" dirty="0">
                <a:solidFill>
                  <a:srgbClr val="105886"/>
                </a:solidFill>
                <a:latin typeface="Cambria" panose="02040503050406030204" pitchFamily="18" charset="0"/>
                <a:ea typeface="Times New Roman" panose="02020603050405020304" pitchFamily="18" charset="0"/>
              </a:rPr>
              <a:t> spinosa </a:t>
            </a:r>
            <a:r>
              <a:rPr lang="en-US" altLang="es-CO" dirty="0">
                <a:solidFill>
                  <a:srgbClr val="105886"/>
                </a:solidFill>
                <a:latin typeface="Cambria" panose="02040503050406030204" pitchFamily="18" charset="0"/>
                <a:ea typeface="Times New Roman" panose="02020603050405020304" pitchFamily="18" charset="0"/>
              </a:rPr>
              <a:t>(P2Et) with anti-tumor activity in both melanoma and breast carcinoma, as well as immunomodulatory activity. We hypothesize that the combined treatment with P2Et and anti-PD-L1 can improve the antitumor response through an additive antitumor effect. </a:t>
            </a:r>
            <a:endParaRPr lang="es-CO" dirty="0">
              <a:solidFill>
                <a:srgbClr val="105886"/>
              </a:solidFill>
              <a:latin typeface="Cambria" panose="02040503050406030204" pitchFamily="18" charset="0"/>
            </a:endParaRPr>
          </a:p>
        </p:txBody>
      </p:sp>
      <p:sp>
        <p:nvSpPr>
          <p:cNvPr id="10" name="Rectángulo redondeado 9">
            <a:extLst>
              <a:ext uri="{FF2B5EF4-FFF2-40B4-BE49-F238E27FC236}">
                <a16:creationId xmlns:a16="http://schemas.microsoft.com/office/drawing/2014/main" id="{9656A882-2D1D-4741-BDAE-FA903FA40A9C}"/>
              </a:ext>
            </a:extLst>
          </p:cNvPr>
          <p:cNvSpPr/>
          <p:nvPr/>
        </p:nvSpPr>
        <p:spPr>
          <a:xfrm>
            <a:off x="648084" y="5554135"/>
            <a:ext cx="10881316" cy="1219200"/>
          </a:xfrm>
          <a:prstGeom prst="roundRect">
            <a:avLst>
              <a:gd name="adj" fmla="val 20063"/>
            </a:avLst>
          </a:prstGeom>
          <a:solidFill>
            <a:schemeClr val="bg2">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endParaRPr lang="en-US" altLang="es-CO" dirty="0">
              <a:solidFill>
                <a:srgbClr val="105886"/>
              </a:solidFill>
              <a:latin typeface="Cambria" panose="02040503050406030204" pitchFamily="18" charset="0"/>
              <a:ea typeface="Times New Roman" panose="02020603050405020304" pitchFamily="18" charset="0"/>
            </a:endParaRPr>
          </a:p>
          <a:p>
            <a:pPr algn="ctr"/>
            <a:r>
              <a:rPr lang="en-US" sz="2800" b="1" dirty="0">
                <a:solidFill>
                  <a:srgbClr val="105886"/>
                </a:solidFill>
                <a:latin typeface="Cambria" panose="02040503050406030204" pitchFamily="18" charset="0"/>
                <a:ea typeface="Times New Roman" panose="02020603050405020304" pitchFamily="18" charset="0"/>
              </a:rPr>
              <a:t>Objective</a:t>
            </a:r>
          </a:p>
          <a:p>
            <a:pPr algn="ctr"/>
            <a:endParaRPr lang="es-CO" sz="600" dirty="0">
              <a:solidFill>
                <a:srgbClr val="105886"/>
              </a:solidFill>
              <a:latin typeface="Cambria" panose="02040503050406030204" pitchFamily="18" charset="0"/>
              <a:ea typeface="Calibri" panose="020F0502020204030204" pitchFamily="34" charset="0"/>
            </a:endParaRPr>
          </a:p>
          <a:p>
            <a:pPr algn="ctr"/>
            <a:r>
              <a:rPr lang="en-US" altLang="es-CO" dirty="0">
                <a:solidFill>
                  <a:srgbClr val="105886"/>
                </a:solidFill>
                <a:latin typeface="Cambria" panose="02040503050406030204" pitchFamily="18" charset="0"/>
                <a:ea typeface="Times New Roman" panose="02020603050405020304" pitchFamily="18" charset="0"/>
              </a:rPr>
              <a:t>We investigated the antitumor and immunomodulatory activity of P2Et and anti-PD-L1 combined therapy in B16-F10 melanoma and 4T1 breast carcinoma. </a:t>
            </a:r>
            <a:endParaRPr lang="en-US" altLang="es-CO" sz="2800" dirty="0">
              <a:solidFill>
                <a:srgbClr val="105886"/>
              </a:solidFill>
              <a:latin typeface="Cambria" panose="02040503050406030204" pitchFamily="18" charset="0"/>
            </a:endParaRPr>
          </a:p>
          <a:p>
            <a:pPr algn="ctr"/>
            <a:endParaRPr lang="en-US" altLang="es-CO" dirty="0">
              <a:solidFill>
                <a:srgbClr val="105886"/>
              </a:solidFill>
              <a:latin typeface="Cambria" panose="02040503050406030204" pitchFamily="18" charset="0"/>
              <a:ea typeface="Times New Roman" panose="02020603050405020304" pitchFamily="18" charset="0"/>
            </a:endParaRPr>
          </a:p>
        </p:txBody>
      </p:sp>
      <p:sp>
        <p:nvSpPr>
          <p:cNvPr id="3" name="Rectángulo 2">
            <a:extLst>
              <a:ext uri="{FF2B5EF4-FFF2-40B4-BE49-F238E27FC236}">
                <a16:creationId xmlns:a16="http://schemas.microsoft.com/office/drawing/2014/main" id="{B3C3FF0A-2780-8E47-874B-5F2E6D4DC3FD}"/>
              </a:ext>
            </a:extLst>
          </p:cNvPr>
          <p:cNvSpPr/>
          <p:nvPr/>
        </p:nvSpPr>
        <p:spPr>
          <a:xfrm>
            <a:off x="6420756" y="216650"/>
            <a:ext cx="5286829" cy="523220"/>
          </a:xfrm>
          <a:prstGeom prst="rect">
            <a:avLst/>
          </a:prstGeom>
        </p:spPr>
        <p:txBody>
          <a:bodyPr wrap="square">
            <a:spAutoFit/>
          </a:bodyPr>
          <a:lstStyle/>
          <a:p>
            <a:pPr lvl="0" algn="ctr" eaLnBrk="0" fontAlgn="base" hangingPunct="0">
              <a:spcBef>
                <a:spcPct val="0"/>
              </a:spcBef>
              <a:spcAft>
                <a:spcPct val="0"/>
              </a:spcAft>
            </a:pPr>
            <a:r>
              <a:rPr lang="en-US" altLang="es-CO" sz="2800" b="1" dirty="0">
                <a:solidFill>
                  <a:srgbClr val="105886"/>
                </a:solidFill>
                <a:latin typeface="Cambria" panose="02040503050406030204" pitchFamily="18" charset="0"/>
                <a:ea typeface="Times New Roman" panose="02020603050405020304" pitchFamily="18" charset="0"/>
              </a:rPr>
              <a:t>Methods</a:t>
            </a:r>
            <a:endParaRPr lang="en-US" altLang="es-CO" sz="4400" b="1" dirty="0">
              <a:solidFill>
                <a:srgbClr val="105886"/>
              </a:solidFill>
              <a:latin typeface="Cambria" panose="02040503050406030204" pitchFamily="18" charset="0"/>
            </a:endParaRPr>
          </a:p>
        </p:txBody>
      </p:sp>
      <p:pic>
        <p:nvPicPr>
          <p:cNvPr id="14" name="Imagen 13" descr="Escala de tiempo&#10;&#10;Descripción generada automáticamente">
            <a:extLst>
              <a:ext uri="{FF2B5EF4-FFF2-40B4-BE49-F238E27FC236}">
                <a16:creationId xmlns:a16="http://schemas.microsoft.com/office/drawing/2014/main" id="{D797E13C-030B-7743-8EC0-8E0A77862EDC}"/>
              </a:ext>
            </a:extLst>
          </p:cNvPr>
          <p:cNvPicPr>
            <a:picLocks noChangeAspect="1"/>
          </p:cNvPicPr>
          <p:nvPr/>
        </p:nvPicPr>
        <p:blipFill>
          <a:blip r:embed="rId2"/>
          <a:stretch>
            <a:fillRect/>
          </a:stretch>
        </p:blipFill>
        <p:spPr>
          <a:xfrm>
            <a:off x="6140244" y="620124"/>
            <a:ext cx="5791200" cy="4775860"/>
          </a:xfrm>
          <a:prstGeom prst="rect">
            <a:avLst/>
          </a:prstGeom>
        </p:spPr>
      </p:pic>
      <p:sp>
        <p:nvSpPr>
          <p:cNvPr id="12" name="Rectángulo redondeado 11">
            <a:extLst>
              <a:ext uri="{FF2B5EF4-FFF2-40B4-BE49-F238E27FC236}">
                <a16:creationId xmlns:a16="http://schemas.microsoft.com/office/drawing/2014/main" id="{32D7CD9F-D6CD-9543-B226-98CB4D853B85}"/>
              </a:ext>
            </a:extLst>
          </p:cNvPr>
          <p:cNvSpPr/>
          <p:nvPr/>
        </p:nvSpPr>
        <p:spPr>
          <a:xfrm>
            <a:off x="6037943" y="183854"/>
            <a:ext cx="5984724" cy="5215129"/>
          </a:xfrm>
          <a:prstGeom prst="roundRect">
            <a:avLst>
              <a:gd name="adj" fmla="val 7003"/>
            </a:avLst>
          </a:prstGeom>
          <a:noFill/>
          <a:ln>
            <a:solidFill>
              <a:srgbClr val="105886"/>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endParaRPr lang="es-CO" dirty="0">
              <a:solidFill>
                <a:srgbClr val="105886"/>
              </a:solidFill>
              <a:latin typeface="Cambria" panose="02040503050406030204" pitchFamily="18" charset="0"/>
            </a:endParaRPr>
          </a:p>
        </p:txBody>
      </p:sp>
    </p:spTree>
    <p:extLst>
      <p:ext uri="{BB962C8B-B14F-4D97-AF65-F5344CB8AC3E}">
        <p14:creationId xmlns:p14="http://schemas.microsoft.com/office/powerpoint/2010/main" val="1295505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08180DFC-08EB-F14D-B062-64A11A83AFB0}"/>
              </a:ext>
            </a:extLst>
          </p:cNvPr>
          <p:cNvSpPr/>
          <p:nvPr/>
        </p:nvSpPr>
        <p:spPr>
          <a:xfrm>
            <a:off x="228130" y="1174708"/>
            <a:ext cx="2877349" cy="738664"/>
          </a:xfrm>
          <a:prstGeom prst="rect">
            <a:avLst/>
          </a:prstGeom>
          <a:noFill/>
          <a:ln>
            <a:noFill/>
          </a:ln>
        </p:spPr>
        <p:txBody>
          <a:bodyPr wrap="square">
            <a:spAutoFit/>
          </a:bodyPr>
          <a:lstStyle/>
          <a:p>
            <a:pPr algn="ctr"/>
            <a:r>
              <a:rPr lang="en-US" sz="1400" b="1" dirty="0">
                <a:solidFill>
                  <a:srgbClr val="002060"/>
                </a:solidFill>
                <a:latin typeface="Cambria" panose="02040503050406030204" pitchFamily="18" charset="0"/>
                <a:ea typeface="Calibri" panose="020F0502020204030204" pitchFamily="34" charset="0"/>
                <a:cs typeface="Times New Roman" panose="02020603050405020304" pitchFamily="18" charset="0"/>
              </a:rPr>
              <a:t>PD-L1 expression is modulated by P2Et extract in B16-F10 and 4T1 cells</a:t>
            </a:r>
          </a:p>
        </p:txBody>
      </p:sp>
      <p:sp>
        <p:nvSpPr>
          <p:cNvPr id="26" name="Rectángulo 25">
            <a:extLst>
              <a:ext uri="{FF2B5EF4-FFF2-40B4-BE49-F238E27FC236}">
                <a16:creationId xmlns:a16="http://schemas.microsoft.com/office/drawing/2014/main" id="{98CA6420-1BC6-F54D-8F74-7ADFFB72F923}"/>
              </a:ext>
            </a:extLst>
          </p:cNvPr>
          <p:cNvSpPr/>
          <p:nvPr/>
        </p:nvSpPr>
        <p:spPr>
          <a:xfrm>
            <a:off x="181185" y="4606638"/>
            <a:ext cx="2953790" cy="2062103"/>
          </a:xfrm>
          <a:prstGeom prst="rect">
            <a:avLst/>
          </a:prstGeom>
        </p:spPr>
        <p:txBody>
          <a:bodyPr wrap="square">
            <a:spAutoFit/>
          </a:bodyPr>
          <a:lstStyle/>
          <a:p>
            <a:pPr algn="just" fontAlgn="base"/>
            <a:r>
              <a:rPr lang="en-US" sz="800" b="1" dirty="0">
                <a:latin typeface="Cambria" panose="02040503050406030204" pitchFamily="18" charset="0"/>
              </a:rPr>
              <a:t>Figure 1. P2Et treatment modulates the expression of PD-L1 on B16-F10 and 4T1 cells. (A)</a:t>
            </a:r>
            <a:r>
              <a:rPr lang="en-US" sz="800" dirty="0">
                <a:latin typeface="Cambria" panose="02040503050406030204" pitchFamily="18" charset="0"/>
              </a:rPr>
              <a:t> Geometric Mean Fluorescence Intensity (MFI) of surface or intracellular PD-L1 expression in B16-F10 and 4T1 cells after 48h. </a:t>
            </a:r>
            <a:r>
              <a:rPr lang="en-US" sz="800" b="1" dirty="0">
                <a:latin typeface="Cambria" panose="02040503050406030204" pitchFamily="18" charset="0"/>
              </a:rPr>
              <a:t>(B)</a:t>
            </a:r>
            <a:r>
              <a:rPr lang="en-US" sz="800" dirty="0">
                <a:latin typeface="Cambria" panose="02040503050406030204" pitchFamily="18" charset="0"/>
              </a:rPr>
              <a:t> PD-L1 relative expression to GAPDH gene in B16-F10 and 4T1 cultured cells during 48 hours with one-half of the P2Et IC</a:t>
            </a:r>
            <a:r>
              <a:rPr lang="en-US" sz="800" baseline="-25000" dirty="0">
                <a:latin typeface="Cambria" panose="02040503050406030204" pitchFamily="18" charset="0"/>
              </a:rPr>
              <a:t>50</a:t>
            </a:r>
            <a:r>
              <a:rPr lang="en-US" sz="800" dirty="0">
                <a:latin typeface="Cambria" panose="02040503050406030204" pitchFamily="18" charset="0"/>
              </a:rPr>
              <a:t> extract, cobaltous chloride (CoCl</a:t>
            </a:r>
            <a:r>
              <a:rPr lang="en-US" sz="800" baseline="-25000" dirty="0">
                <a:latin typeface="Cambria" panose="02040503050406030204" pitchFamily="18" charset="0"/>
              </a:rPr>
              <a:t>2</a:t>
            </a:r>
            <a:r>
              <a:rPr lang="en-US" sz="800" dirty="0">
                <a:latin typeface="Cambria" panose="02040503050406030204" pitchFamily="18" charset="0"/>
              </a:rPr>
              <a:t>) or ethanol (EtOH) analyzed by </a:t>
            </a:r>
            <a:r>
              <a:rPr lang="en-US" sz="800" dirty="0" err="1">
                <a:latin typeface="Cambria" panose="02040503050406030204" pitchFamily="18" charset="0"/>
              </a:rPr>
              <a:t>qRT</a:t>
            </a:r>
            <a:r>
              <a:rPr lang="en-US" sz="800" dirty="0">
                <a:latin typeface="Cambria" panose="02040503050406030204" pitchFamily="18" charset="0"/>
              </a:rPr>
              <a:t>-PCR and quantitated as a fold change against the control by using the 2</a:t>
            </a:r>
            <a:r>
              <a:rPr lang="en-US" sz="800" baseline="30000" dirty="0">
                <a:latin typeface="Cambria" panose="02040503050406030204" pitchFamily="18" charset="0"/>
              </a:rPr>
              <a:t>-ΔΔCT</a:t>
            </a:r>
            <a:r>
              <a:rPr lang="en-US" sz="800" dirty="0">
                <a:latin typeface="Cambria" panose="02040503050406030204" pitchFamily="18" charset="0"/>
              </a:rPr>
              <a:t> method. Geometric MFI of surface and intracellular PD-L1 expression in </a:t>
            </a:r>
            <a:r>
              <a:rPr lang="en-US" sz="800" b="1" dirty="0">
                <a:latin typeface="Cambria" panose="02040503050406030204" pitchFamily="18" charset="0"/>
              </a:rPr>
              <a:t>(C)</a:t>
            </a:r>
            <a:r>
              <a:rPr lang="en-US" sz="800" dirty="0">
                <a:latin typeface="Cambria" panose="02040503050406030204" pitchFamily="18" charset="0"/>
              </a:rPr>
              <a:t> B16-F10</a:t>
            </a:r>
            <a:r>
              <a:rPr lang="en-US" sz="800" b="1" dirty="0">
                <a:latin typeface="Cambria" panose="02040503050406030204" pitchFamily="18" charset="0"/>
              </a:rPr>
              <a:t> </a:t>
            </a:r>
            <a:r>
              <a:rPr lang="en-US" sz="800" dirty="0">
                <a:latin typeface="Cambria" panose="02040503050406030204" pitchFamily="18" charset="0"/>
              </a:rPr>
              <a:t>and </a:t>
            </a:r>
            <a:r>
              <a:rPr lang="en-US" sz="800" b="1" dirty="0">
                <a:latin typeface="Cambria" panose="02040503050406030204" pitchFamily="18" charset="0"/>
              </a:rPr>
              <a:t>(D)</a:t>
            </a:r>
            <a:r>
              <a:rPr lang="en-US" sz="800" dirty="0">
                <a:latin typeface="Cambria" panose="02040503050406030204" pitchFamily="18" charset="0"/>
              </a:rPr>
              <a:t> 4T1 cells treated during 48 hours with one-half of the P2Et IC</a:t>
            </a:r>
            <a:r>
              <a:rPr lang="en-US" sz="800" baseline="-25000" dirty="0">
                <a:latin typeface="Cambria" panose="02040503050406030204" pitchFamily="18" charset="0"/>
              </a:rPr>
              <a:t>50</a:t>
            </a:r>
            <a:r>
              <a:rPr lang="en-US" sz="800" dirty="0">
                <a:latin typeface="Cambria" panose="02040503050406030204" pitchFamily="18" charset="0"/>
              </a:rPr>
              <a:t>, CoCl</a:t>
            </a:r>
            <a:r>
              <a:rPr lang="en-US" sz="800" baseline="-25000" dirty="0">
                <a:latin typeface="Cambria" panose="02040503050406030204" pitchFamily="18" charset="0"/>
              </a:rPr>
              <a:t>2</a:t>
            </a:r>
            <a:r>
              <a:rPr lang="en-US" sz="800" dirty="0">
                <a:latin typeface="Cambria" panose="02040503050406030204" pitchFamily="18" charset="0"/>
              </a:rPr>
              <a:t> or ethanol. In all cases data are represented as the mean </a:t>
            </a:r>
            <a:r>
              <a:rPr lang="en-US" sz="800" dirty="0">
                <a:latin typeface="Cambria" panose="02040503050406030204" pitchFamily="18" charset="0"/>
                <a:sym typeface="Symbol" pitchFamily="2" charset="2"/>
              </a:rPr>
              <a:t></a:t>
            </a:r>
            <a:r>
              <a:rPr lang="en-US" sz="800" dirty="0">
                <a:latin typeface="Cambria" panose="02040503050406030204" pitchFamily="18" charset="0"/>
              </a:rPr>
              <a:t> SEM of at least three independent experiments. The </a:t>
            </a:r>
            <a:r>
              <a:rPr lang="en-US" sz="800" i="1" dirty="0">
                <a:latin typeface="Cambria" panose="02040503050406030204" pitchFamily="18" charset="0"/>
              </a:rPr>
              <a:t>p</a:t>
            </a:r>
            <a:r>
              <a:rPr lang="en-US" sz="800" dirty="0">
                <a:latin typeface="Cambria" panose="02040503050406030204" pitchFamily="18" charset="0"/>
              </a:rPr>
              <a:t> values were calculated using a Mann-Whitney </a:t>
            </a:r>
            <a:r>
              <a:rPr lang="en-US" sz="800" i="1" dirty="0">
                <a:latin typeface="Cambria" panose="02040503050406030204" pitchFamily="18" charset="0"/>
              </a:rPr>
              <a:t>U</a:t>
            </a:r>
            <a:r>
              <a:rPr lang="en-US" sz="800" dirty="0">
                <a:latin typeface="Cambria" panose="02040503050406030204" pitchFamily="18" charset="0"/>
              </a:rPr>
              <a:t> test or Kruskal-Wallis test with Dunn’s post-test. *</a:t>
            </a:r>
            <a:r>
              <a:rPr lang="en-US" sz="800" i="1" dirty="0">
                <a:latin typeface="Cambria" panose="02040503050406030204" pitchFamily="18" charset="0"/>
              </a:rPr>
              <a:t>p</a:t>
            </a:r>
            <a:r>
              <a:rPr lang="en-US" sz="800" dirty="0">
                <a:latin typeface="Cambria" panose="02040503050406030204" pitchFamily="18" charset="0"/>
              </a:rPr>
              <a:t> &lt; 0.05, **</a:t>
            </a:r>
            <a:r>
              <a:rPr lang="en-US" sz="800" i="1" dirty="0">
                <a:latin typeface="Cambria" panose="02040503050406030204" pitchFamily="18" charset="0"/>
              </a:rPr>
              <a:t>p</a:t>
            </a:r>
            <a:r>
              <a:rPr lang="en-US" sz="800" dirty="0">
                <a:latin typeface="Cambria" panose="02040503050406030204" pitchFamily="18" charset="0"/>
              </a:rPr>
              <a:t> &lt; 0.01, ***</a:t>
            </a:r>
            <a:r>
              <a:rPr lang="en-US" sz="800" i="1" dirty="0">
                <a:latin typeface="Cambria" panose="02040503050406030204" pitchFamily="18" charset="0"/>
              </a:rPr>
              <a:t>p</a:t>
            </a:r>
            <a:r>
              <a:rPr lang="en-US" sz="800" dirty="0">
                <a:latin typeface="Cambria" panose="02040503050406030204" pitchFamily="18" charset="0"/>
              </a:rPr>
              <a:t> &lt; 0.001.</a:t>
            </a:r>
            <a:endParaRPr lang="es-CO" sz="800" dirty="0">
              <a:latin typeface="Cambria" panose="02040503050406030204" pitchFamily="18" charset="0"/>
            </a:endParaRPr>
          </a:p>
          <a:p>
            <a:pPr algn="just" fontAlgn="base"/>
            <a:endParaRPr lang="es-CO" sz="800" dirty="0">
              <a:latin typeface="Cambria" panose="02040503050406030204" pitchFamily="18" charset="0"/>
              <a:ea typeface="Times New Roman" panose="02020603050405020304" pitchFamily="18" charset="0"/>
            </a:endParaRPr>
          </a:p>
        </p:txBody>
      </p:sp>
      <p:pic>
        <p:nvPicPr>
          <p:cNvPr id="3" name="Imagen 2" descr="Diagrama&#10;&#10;Descripción generada automáticamente">
            <a:extLst>
              <a:ext uri="{FF2B5EF4-FFF2-40B4-BE49-F238E27FC236}">
                <a16:creationId xmlns:a16="http://schemas.microsoft.com/office/drawing/2014/main" id="{485E2AFD-B1BF-1443-9421-FAC423E36814}"/>
              </a:ext>
            </a:extLst>
          </p:cNvPr>
          <p:cNvPicPr>
            <a:picLocks noChangeAspect="1"/>
          </p:cNvPicPr>
          <p:nvPr/>
        </p:nvPicPr>
        <p:blipFill>
          <a:blip r:embed="rId3"/>
          <a:stretch>
            <a:fillRect/>
          </a:stretch>
        </p:blipFill>
        <p:spPr>
          <a:xfrm>
            <a:off x="257626" y="2196781"/>
            <a:ext cx="2953790" cy="2365675"/>
          </a:xfrm>
          <a:prstGeom prst="rect">
            <a:avLst/>
          </a:prstGeom>
        </p:spPr>
      </p:pic>
      <p:sp>
        <p:nvSpPr>
          <p:cNvPr id="4" name="Rectángulo redondeado 3">
            <a:extLst>
              <a:ext uri="{FF2B5EF4-FFF2-40B4-BE49-F238E27FC236}">
                <a16:creationId xmlns:a16="http://schemas.microsoft.com/office/drawing/2014/main" id="{A48A1598-74C8-7D46-8893-83BF1C7A780D}"/>
              </a:ext>
            </a:extLst>
          </p:cNvPr>
          <p:cNvSpPr/>
          <p:nvPr/>
        </p:nvSpPr>
        <p:spPr>
          <a:xfrm>
            <a:off x="129423" y="1088712"/>
            <a:ext cx="3081993" cy="5546061"/>
          </a:xfrm>
          <a:prstGeom prst="roundRect">
            <a:avLst>
              <a:gd name="adj" fmla="val 5870"/>
            </a:avLst>
          </a:prstGeom>
          <a:noFill/>
          <a:ln w="12700">
            <a:solidFill>
              <a:srgbClr val="105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4" name="Rectángulo redondeado 33">
            <a:extLst>
              <a:ext uri="{FF2B5EF4-FFF2-40B4-BE49-F238E27FC236}">
                <a16:creationId xmlns:a16="http://schemas.microsoft.com/office/drawing/2014/main" id="{9841EE5F-CC88-694A-9A96-58F4A32A30C6}"/>
              </a:ext>
            </a:extLst>
          </p:cNvPr>
          <p:cNvSpPr/>
          <p:nvPr/>
        </p:nvSpPr>
        <p:spPr>
          <a:xfrm>
            <a:off x="6571956" y="103311"/>
            <a:ext cx="5504814" cy="2860398"/>
          </a:xfrm>
          <a:prstGeom prst="roundRect">
            <a:avLst>
              <a:gd name="adj" fmla="val 3587"/>
            </a:avLst>
          </a:prstGeom>
          <a:noFill/>
          <a:ln w="12700">
            <a:solidFill>
              <a:srgbClr val="105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Imagen 5" descr="Imagen que contiene Diagrama&#10;&#10;Descripción generada automáticamente">
            <a:extLst>
              <a:ext uri="{FF2B5EF4-FFF2-40B4-BE49-F238E27FC236}">
                <a16:creationId xmlns:a16="http://schemas.microsoft.com/office/drawing/2014/main" id="{BA983F9A-5581-7A43-92A5-44E5BC5809BE}"/>
              </a:ext>
            </a:extLst>
          </p:cNvPr>
          <p:cNvPicPr>
            <a:picLocks noChangeAspect="1"/>
          </p:cNvPicPr>
          <p:nvPr/>
        </p:nvPicPr>
        <p:blipFill>
          <a:blip r:embed="rId4"/>
          <a:stretch>
            <a:fillRect/>
          </a:stretch>
        </p:blipFill>
        <p:spPr>
          <a:xfrm>
            <a:off x="3475770" y="2230372"/>
            <a:ext cx="2899591" cy="2287837"/>
          </a:xfrm>
          <a:prstGeom prst="rect">
            <a:avLst/>
          </a:prstGeom>
        </p:spPr>
      </p:pic>
      <p:pic>
        <p:nvPicPr>
          <p:cNvPr id="11" name="Imagen 10" descr="Interfaz de usuario gráfica, Diagrama&#10;&#10;Descripción generada automáticamente">
            <a:extLst>
              <a:ext uri="{FF2B5EF4-FFF2-40B4-BE49-F238E27FC236}">
                <a16:creationId xmlns:a16="http://schemas.microsoft.com/office/drawing/2014/main" id="{2F9B27F2-DDC3-0A48-B3AA-BC718ED925B1}"/>
              </a:ext>
            </a:extLst>
          </p:cNvPr>
          <p:cNvPicPr>
            <a:picLocks noChangeAspect="1"/>
          </p:cNvPicPr>
          <p:nvPr/>
        </p:nvPicPr>
        <p:blipFill>
          <a:blip r:embed="rId5"/>
          <a:stretch>
            <a:fillRect/>
          </a:stretch>
        </p:blipFill>
        <p:spPr>
          <a:xfrm>
            <a:off x="7188205" y="673210"/>
            <a:ext cx="4381376" cy="1643016"/>
          </a:xfrm>
          <a:prstGeom prst="rect">
            <a:avLst/>
          </a:prstGeom>
        </p:spPr>
      </p:pic>
      <p:pic>
        <p:nvPicPr>
          <p:cNvPr id="17" name="Imagen 16" descr="Gráfico&#10;&#10;Descripción generada automáticamente">
            <a:extLst>
              <a:ext uri="{FF2B5EF4-FFF2-40B4-BE49-F238E27FC236}">
                <a16:creationId xmlns:a16="http://schemas.microsoft.com/office/drawing/2014/main" id="{6E344263-96D3-934B-BDFC-C96D00F55871}"/>
              </a:ext>
            </a:extLst>
          </p:cNvPr>
          <p:cNvPicPr>
            <a:picLocks noChangeAspect="1"/>
          </p:cNvPicPr>
          <p:nvPr/>
        </p:nvPicPr>
        <p:blipFill>
          <a:blip r:embed="rId6"/>
          <a:stretch>
            <a:fillRect/>
          </a:stretch>
        </p:blipFill>
        <p:spPr>
          <a:xfrm>
            <a:off x="7422658" y="3466060"/>
            <a:ext cx="3827409" cy="1948290"/>
          </a:xfrm>
          <a:prstGeom prst="rect">
            <a:avLst/>
          </a:prstGeom>
        </p:spPr>
      </p:pic>
      <p:sp>
        <p:nvSpPr>
          <p:cNvPr id="35" name="Rectángulo 34">
            <a:extLst>
              <a:ext uri="{FF2B5EF4-FFF2-40B4-BE49-F238E27FC236}">
                <a16:creationId xmlns:a16="http://schemas.microsoft.com/office/drawing/2014/main" id="{D2A943F9-B430-3648-A10C-6093DECCC3F7}"/>
              </a:ext>
            </a:extLst>
          </p:cNvPr>
          <p:cNvSpPr/>
          <p:nvPr/>
        </p:nvSpPr>
        <p:spPr>
          <a:xfrm>
            <a:off x="3475770" y="1180059"/>
            <a:ext cx="2877349" cy="954107"/>
          </a:xfrm>
          <a:prstGeom prst="rect">
            <a:avLst/>
          </a:prstGeom>
          <a:noFill/>
          <a:ln>
            <a:noFill/>
          </a:ln>
        </p:spPr>
        <p:txBody>
          <a:bodyPr wrap="square">
            <a:spAutoFit/>
          </a:bodyPr>
          <a:lstStyle/>
          <a:p>
            <a:pPr algn="ctr"/>
            <a:r>
              <a:rPr lang="en-US" sz="1400" b="1" dirty="0">
                <a:solidFill>
                  <a:srgbClr val="002060"/>
                </a:solidFill>
                <a:latin typeface="Cambria" panose="02040503050406030204" pitchFamily="18" charset="0"/>
                <a:ea typeface="Calibri" panose="020F0502020204030204" pitchFamily="34" charset="0"/>
                <a:cs typeface="Times New Roman" panose="02020603050405020304" pitchFamily="18" charset="0"/>
              </a:rPr>
              <a:t>P2Et treatment enhances the response to αPD-L1 immunotherapy in B16-F10 tumor-bearing mice </a:t>
            </a:r>
          </a:p>
        </p:txBody>
      </p:sp>
      <p:sp>
        <p:nvSpPr>
          <p:cNvPr id="36" name="Rectángulo redondeado 35">
            <a:extLst>
              <a:ext uri="{FF2B5EF4-FFF2-40B4-BE49-F238E27FC236}">
                <a16:creationId xmlns:a16="http://schemas.microsoft.com/office/drawing/2014/main" id="{8A79B710-DC29-AF49-9363-7C9548258474}"/>
              </a:ext>
            </a:extLst>
          </p:cNvPr>
          <p:cNvSpPr/>
          <p:nvPr/>
        </p:nvSpPr>
        <p:spPr>
          <a:xfrm>
            <a:off x="3357786" y="1089440"/>
            <a:ext cx="3081993" cy="5545333"/>
          </a:xfrm>
          <a:prstGeom prst="roundRect">
            <a:avLst>
              <a:gd name="adj" fmla="val 5715"/>
            </a:avLst>
          </a:prstGeom>
          <a:noFill/>
          <a:ln w="12700">
            <a:solidFill>
              <a:srgbClr val="105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ángulo 19">
            <a:extLst>
              <a:ext uri="{FF2B5EF4-FFF2-40B4-BE49-F238E27FC236}">
                <a16:creationId xmlns:a16="http://schemas.microsoft.com/office/drawing/2014/main" id="{058E536C-3354-BC4E-AF38-9B527A7B0BCD}"/>
              </a:ext>
            </a:extLst>
          </p:cNvPr>
          <p:cNvSpPr/>
          <p:nvPr/>
        </p:nvSpPr>
        <p:spPr>
          <a:xfrm>
            <a:off x="3414021" y="4606638"/>
            <a:ext cx="2961340" cy="1446550"/>
          </a:xfrm>
          <a:prstGeom prst="rect">
            <a:avLst/>
          </a:prstGeom>
        </p:spPr>
        <p:txBody>
          <a:bodyPr wrap="square">
            <a:spAutoFit/>
          </a:bodyPr>
          <a:lstStyle/>
          <a:p>
            <a:pPr algn="just">
              <a:spcAft>
                <a:spcPts val="0"/>
              </a:spcAft>
            </a:pPr>
            <a:r>
              <a:rPr lang="en-US" sz="800" b="1" dirty="0">
                <a:latin typeface="Times New Roman" panose="02020603050405020304" pitchFamily="18" charset="0"/>
                <a:ea typeface="SimSun" panose="02010600030101010101" pitchFamily="2" charset="-122"/>
                <a:cs typeface="Arial" panose="020B0604020202020204" pitchFamily="34" charset="0"/>
              </a:rPr>
              <a:t>Figure 2. P2Et treatment enhances the response to </a:t>
            </a:r>
            <a:r>
              <a:rPr lang="en-US" sz="800" b="1" dirty="0">
                <a:latin typeface="Cambria" panose="02040503050406030204" pitchFamily="18" charset="0"/>
                <a:ea typeface="Cambria" panose="02040503050406030204" pitchFamily="18" charset="0"/>
                <a:cs typeface="Cambria" panose="02040503050406030204" pitchFamily="18" charset="0"/>
              </a:rPr>
              <a:t>anti-</a:t>
            </a:r>
            <a:r>
              <a:rPr lang="en-US" sz="800" b="1" dirty="0">
                <a:latin typeface="Times New Roman" panose="02020603050405020304" pitchFamily="18" charset="0"/>
                <a:ea typeface="SimSun" panose="02010600030101010101" pitchFamily="2" charset="-122"/>
                <a:cs typeface="Arial" panose="020B0604020202020204" pitchFamily="34" charset="0"/>
              </a:rPr>
              <a:t>PD-L1 immunotherapy in B16-F10 tumor-bearing mice. (A) </a:t>
            </a:r>
            <a:r>
              <a:rPr lang="en-US" sz="800" dirty="0">
                <a:latin typeface="Times New Roman" panose="02020603050405020304" pitchFamily="18" charset="0"/>
                <a:ea typeface="SimSun" panose="02010600030101010101" pitchFamily="2" charset="-122"/>
                <a:cs typeface="Arial" panose="020B0604020202020204" pitchFamily="34" charset="0"/>
              </a:rPr>
              <a:t>Experimental treatment scheme.</a:t>
            </a:r>
            <a:r>
              <a:rPr lang="en-US" sz="800" b="1" dirty="0">
                <a:latin typeface="Times New Roman" panose="02020603050405020304" pitchFamily="18" charset="0"/>
                <a:ea typeface="SimSun" panose="02010600030101010101" pitchFamily="2" charset="-122"/>
                <a:cs typeface="Arial" panose="020B0604020202020204" pitchFamily="34" charset="0"/>
              </a:rPr>
              <a:t> </a:t>
            </a:r>
            <a:r>
              <a:rPr lang="en-US" sz="800" dirty="0">
                <a:latin typeface="Times New Roman" panose="02020603050405020304" pitchFamily="18" charset="0"/>
                <a:ea typeface="SimSun" panose="02010600030101010101" pitchFamily="2" charset="-122"/>
                <a:cs typeface="Arial" panose="020B0604020202020204" pitchFamily="34" charset="0"/>
              </a:rPr>
              <a:t>Tumor was established by injection of B16-F10 or 4T1 cells and 5 days after tumor cell injection, treatments were administrated two times per week for 17 and 33 days, respectively.</a:t>
            </a:r>
            <a:r>
              <a:rPr lang="en-US" sz="800" b="1" dirty="0">
                <a:latin typeface="Times New Roman" panose="02020603050405020304" pitchFamily="18" charset="0"/>
                <a:ea typeface="SimSun" panose="02010600030101010101" pitchFamily="2" charset="-122"/>
                <a:cs typeface="Arial" panose="020B0604020202020204" pitchFamily="34" charset="0"/>
              </a:rPr>
              <a:t> (A)</a:t>
            </a:r>
            <a:r>
              <a:rPr lang="en-US" sz="800" dirty="0">
                <a:latin typeface="Times New Roman" panose="02020603050405020304" pitchFamily="18" charset="0"/>
                <a:ea typeface="SimSun" panose="02010600030101010101" pitchFamily="2" charset="-122"/>
                <a:cs typeface="Arial" panose="020B0604020202020204" pitchFamily="34" charset="0"/>
              </a:rPr>
              <a:t> Tumor volume in B16-F10 tumor-bearing mice treated with </a:t>
            </a:r>
            <a:r>
              <a:rPr lang="en-US" sz="800" dirty="0">
                <a:latin typeface="Cambria" panose="02040503050406030204" pitchFamily="18" charset="0"/>
                <a:ea typeface="Cambria" panose="02040503050406030204" pitchFamily="18" charset="0"/>
                <a:cs typeface="Cambria" panose="02040503050406030204" pitchFamily="18" charset="0"/>
              </a:rPr>
              <a:t>⍺</a:t>
            </a:r>
            <a:r>
              <a:rPr lang="en-US" sz="800" dirty="0">
                <a:latin typeface="Times New Roman" panose="02020603050405020304" pitchFamily="18" charset="0"/>
                <a:ea typeface="SimSun" panose="02010600030101010101" pitchFamily="2" charset="-122"/>
                <a:cs typeface="Arial" panose="020B0604020202020204" pitchFamily="34" charset="0"/>
              </a:rPr>
              <a:t>PD-L1, P2Et, P2Et plus </a:t>
            </a:r>
            <a:r>
              <a:rPr lang="en-US" sz="800" dirty="0">
                <a:latin typeface="Cambria" panose="02040503050406030204" pitchFamily="18" charset="0"/>
                <a:ea typeface="Cambria" panose="02040503050406030204" pitchFamily="18" charset="0"/>
                <a:cs typeface="Cambria" panose="02040503050406030204" pitchFamily="18" charset="0"/>
              </a:rPr>
              <a:t>⍺</a:t>
            </a:r>
            <a:r>
              <a:rPr lang="en-US" sz="800" dirty="0">
                <a:latin typeface="Times New Roman" panose="02020603050405020304" pitchFamily="18" charset="0"/>
                <a:ea typeface="SimSun" panose="02010600030101010101" pitchFamily="2" charset="-122"/>
                <a:cs typeface="Arial" panose="020B0604020202020204" pitchFamily="34" charset="0"/>
              </a:rPr>
              <a:t>PD-L1 or PBS. </a:t>
            </a:r>
            <a:r>
              <a:rPr lang="en-US" sz="800" b="1" dirty="0">
                <a:latin typeface="Times New Roman" panose="02020603050405020304" pitchFamily="18" charset="0"/>
                <a:ea typeface="SimSun" panose="02010600030101010101" pitchFamily="2" charset="-122"/>
                <a:cs typeface="Arial" panose="020B0604020202020204" pitchFamily="34" charset="0"/>
              </a:rPr>
              <a:t>(B)</a:t>
            </a:r>
            <a:r>
              <a:rPr lang="en-US" sz="800" dirty="0">
                <a:latin typeface="Times New Roman" panose="02020603050405020304" pitchFamily="18" charset="0"/>
                <a:ea typeface="SimSun" panose="02010600030101010101" pitchFamily="2" charset="-122"/>
                <a:cs typeface="Arial" panose="020B0604020202020204" pitchFamily="34" charset="0"/>
              </a:rPr>
              <a:t> Tumor volume in 4T1 tumor-bearing mice treated with each treatment. In all cases data are represented as the mean </a:t>
            </a:r>
            <a:r>
              <a:rPr lang="en-US" sz="800" dirty="0">
                <a:latin typeface="Times New Roman" panose="02020603050405020304" pitchFamily="18" charset="0"/>
                <a:ea typeface="SimSun" panose="02010600030101010101" pitchFamily="2" charset="-122"/>
                <a:cs typeface="Times New Roman" panose="02020603050405020304" pitchFamily="18" charset="0"/>
                <a:sym typeface="Symbol" pitchFamily="2" charset="2"/>
              </a:rPr>
              <a:t></a:t>
            </a:r>
            <a:r>
              <a:rPr lang="en-US" sz="800" dirty="0">
                <a:latin typeface="Times New Roman" panose="02020603050405020304" pitchFamily="18" charset="0"/>
                <a:ea typeface="SimSun" panose="02010600030101010101" pitchFamily="2" charset="-122"/>
                <a:cs typeface="Arial" panose="020B0604020202020204" pitchFamily="34" charset="0"/>
              </a:rPr>
              <a:t> SEM (n=5-7). The </a:t>
            </a:r>
            <a:r>
              <a:rPr lang="en-US" sz="800" i="1" dirty="0">
                <a:latin typeface="Times New Roman" panose="02020603050405020304" pitchFamily="18" charset="0"/>
                <a:ea typeface="SimSun" panose="02010600030101010101" pitchFamily="2" charset="-122"/>
                <a:cs typeface="Arial" panose="020B0604020202020204" pitchFamily="34" charset="0"/>
              </a:rPr>
              <a:t>p</a:t>
            </a:r>
            <a:r>
              <a:rPr lang="en-US" sz="800" dirty="0">
                <a:latin typeface="Times New Roman" panose="02020603050405020304" pitchFamily="18" charset="0"/>
                <a:ea typeface="SimSun" panose="02010600030101010101" pitchFamily="2" charset="-122"/>
                <a:cs typeface="Arial" panose="020B0604020202020204" pitchFamily="34" charset="0"/>
              </a:rPr>
              <a:t> values were calculated using a two-way ANOVA test. *</a:t>
            </a:r>
            <a:r>
              <a:rPr lang="en-US" sz="800" i="1" dirty="0">
                <a:latin typeface="Times New Roman" panose="02020603050405020304" pitchFamily="18" charset="0"/>
                <a:ea typeface="SimSun" panose="02010600030101010101" pitchFamily="2" charset="-122"/>
                <a:cs typeface="Arial" panose="020B0604020202020204" pitchFamily="34" charset="0"/>
              </a:rPr>
              <a:t>p</a:t>
            </a:r>
            <a:r>
              <a:rPr lang="en-US" sz="800" dirty="0">
                <a:latin typeface="Times New Roman" panose="02020603050405020304" pitchFamily="18" charset="0"/>
                <a:ea typeface="SimSun" panose="02010600030101010101" pitchFamily="2" charset="-122"/>
                <a:cs typeface="Arial" panose="020B0604020202020204" pitchFamily="34" charset="0"/>
              </a:rPr>
              <a:t> &lt; 0.05, **</a:t>
            </a:r>
            <a:r>
              <a:rPr lang="en-US" sz="800" i="1" dirty="0">
                <a:latin typeface="Times New Roman" panose="02020603050405020304" pitchFamily="18" charset="0"/>
                <a:ea typeface="SimSun" panose="02010600030101010101" pitchFamily="2" charset="-122"/>
                <a:cs typeface="Arial" panose="020B0604020202020204" pitchFamily="34" charset="0"/>
              </a:rPr>
              <a:t>p</a:t>
            </a:r>
            <a:r>
              <a:rPr lang="en-US" sz="800" dirty="0">
                <a:latin typeface="Times New Roman" panose="02020603050405020304" pitchFamily="18" charset="0"/>
                <a:ea typeface="SimSun" panose="02010600030101010101" pitchFamily="2" charset="-122"/>
                <a:cs typeface="Arial" panose="020B0604020202020204" pitchFamily="34" charset="0"/>
              </a:rPr>
              <a:t> &lt; 0.01, ***</a:t>
            </a:r>
            <a:r>
              <a:rPr lang="en-US" sz="800" i="1" dirty="0">
                <a:latin typeface="Times New Roman" panose="02020603050405020304" pitchFamily="18" charset="0"/>
                <a:ea typeface="SimSun" panose="02010600030101010101" pitchFamily="2" charset="-122"/>
                <a:cs typeface="Arial" panose="020B0604020202020204" pitchFamily="34" charset="0"/>
              </a:rPr>
              <a:t>p</a:t>
            </a:r>
            <a:r>
              <a:rPr lang="en-US" sz="800" dirty="0">
                <a:latin typeface="Times New Roman" panose="02020603050405020304" pitchFamily="18" charset="0"/>
                <a:ea typeface="SimSun" panose="02010600030101010101" pitchFamily="2" charset="-122"/>
                <a:cs typeface="Arial" panose="020B0604020202020204" pitchFamily="34" charset="0"/>
              </a:rPr>
              <a:t> &lt; 0.001.</a:t>
            </a:r>
            <a:endParaRPr lang="es-CO" sz="800" dirty="0">
              <a:latin typeface="Calibri" panose="020F0502020204030204" pitchFamily="34" charset="0"/>
              <a:ea typeface="SimSun" panose="02010600030101010101" pitchFamily="2" charset="-122"/>
              <a:cs typeface="Arial" panose="020B0604020202020204" pitchFamily="34" charset="0"/>
            </a:endParaRPr>
          </a:p>
        </p:txBody>
      </p:sp>
      <p:sp>
        <p:nvSpPr>
          <p:cNvPr id="37" name="Rectángulo redondeado 36">
            <a:extLst>
              <a:ext uri="{FF2B5EF4-FFF2-40B4-BE49-F238E27FC236}">
                <a16:creationId xmlns:a16="http://schemas.microsoft.com/office/drawing/2014/main" id="{27BC4C5A-1B13-674C-9F4C-EA0522F24495}"/>
              </a:ext>
            </a:extLst>
          </p:cNvPr>
          <p:cNvSpPr/>
          <p:nvPr/>
        </p:nvSpPr>
        <p:spPr>
          <a:xfrm>
            <a:off x="6571956" y="3113387"/>
            <a:ext cx="5504814" cy="3638442"/>
          </a:xfrm>
          <a:prstGeom prst="roundRect">
            <a:avLst>
              <a:gd name="adj" fmla="val 3587"/>
            </a:avLst>
          </a:prstGeom>
          <a:noFill/>
          <a:ln w="12700">
            <a:solidFill>
              <a:srgbClr val="105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9" name="Rectángulo 38">
            <a:extLst>
              <a:ext uri="{FF2B5EF4-FFF2-40B4-BE49-F238E27FC236}">
                <a16:creationId xmlns:a16="http://schemas.microsoft.com/office/drawing/2014/main" id="{0067982E-3621-4841-9B65-6E7B5E6352D7}"/>
              </a:ext>
            </a:extLst>
          </p:cNvPr>
          <p:cNvSpPr/>
          <p:nvPr/>
        </p:nvSpPr>
        <p:spPr>
          <a:xfrm>
            <a:off x="6571956" y="165164"/>
            <a:ext cx="5504814" cy="523220"/>
          </a:xfrm>
          <a:prstGeom prst="rect">
            <a:avLst/>
          </a:prstGeom>
          <a:noFill/>
          <a:ln>
            <a:noFill/>
          </a:ln>
        </p:spPr>
        <p:txBody>
          <a:bodyPr wrap="square">
            <a:spAutoFit/>
          </a:bodyPr>
          <a:lstStyle/>
          <a:p>
            <a:pPr algn="ctr"/>
            <a:r>
              <a:rPr lang="en-US" sz="1400" b="1" dirty="0">
                <a:solidFill>
                  <a:srgbClr val="002060"/>
                </a:solidFill>
                <a:latin typeface="Cambria" panose="02040503050406030204" pitchFamily="18" charset="0"/>
                <a:ea typeface="Calibri" panose="020F0502020204030204" pitchFamily="34" charset="0"/>
                <a:cs typeface="Times New Roman" panose="02020603050405020304" pitchFamily="18" charset="0"/>
              </a:rPr>
              <a:t>P2Et treatment alone or in combination with αPD-L1 maintains hematological parameters in normal ranges in B16-F10 model</a:t>
            </a:r>
          </a:p>
        </p:txBody>
      </p:sp>
      <p:sp>
        <p:nvSpPr>
          <p:cNvPr id="41" name="Rectángulo 40">
            <a:extLst>
              <a:ext uri="{FF2B5EF4-FFF2-40B4-BE49-F238E27FC236}">
                <a16:creationId xmlns:a16="http://schemas.microsoft.com/office/drawing/2014/main" id="{81BBF349-CFEB-604F-B721-59A18C3583AA}"/>
              </a:ext>
            </a:extLst>
          </p:cNvPr>
          <p:cNvSpPr/>
          <p:nvPr/>
        </p:nvSpPr>
        <p:spPr>
          <a:xfrm>
            <a:off x="6571956" y="3113386"/>
            <a:ext cx="5504814" cy="307777"/>
          </a:xfrm>
          <a:prstGeom prst="rect">
            <a:avLst/>
          </a:prstGeom>
          <a:noFill/>
          <a:ln>
            <a:noFill/>
          </a:ln>
        </p:spPr>
        <p:txBody>
          <a:bodyPr wrap="square">
            <a:spAutoFit/>
          </a:bodyPr>
          <a:lstStyle/>
          <a:p>
            <a:pPr algn="ctr"/>
            <a:r>
              <a:rPr lang="en-US" sz="1400" b="1" dirty="0">
                <a:solidFill>
                  <a:srgbClr val="002060"/>
                </a:solidFill>
                <a:latin typeface="Cambria" panose="02040503050406030204" pitchFamily="18" charset="0"/>
                <a:ea typeface="Calibri" panose="020F0502020204030204" pitchFamily="34" charset="0"/>
                <a:cs typeface="Times New Roman" panose="02020603050405020304" pitchFamily="18" charset="0"/>
              </a:rPr>
              <a:t>P2Et treatment increases PD-L1 expression in tumor cells in vivo </a:t>
            </a:r>
          </a:p>
        </p:txBody>
      </p:sp>
      <p:sp>
        <p:nvSpPr>
          <p:cNvPr id="42" name="Rectángulo 41">
            <a:extLst>
              <a:ext uri="{FF2B5EF4-FFF2-40B4-BE49-F238E27FC236}">
                <a16:creationId xmlns:a16="http://schemas.microsoft.com/office/drawing/2014/main" id="{4F288F5C-D3C6-5C4F-880E-626711E45BB9}"/>
              </a:ext>
            </a:extLst>
          </p:cNvPr>
          <p:cNvSpPr/>
          <p:nvPr/>
        </p:nvSpPr>
        <p:spPr>
          <a:xfrm>
            <a:off x="6629929" y="2362328"/>
            <a:ext cx="5388869" cy="584775"/>
          </a:xfrm>
          <a:prstGeom prst="rect">
            <a:avLst/>
          </a:prstGeom>
        </p:spPr>
        <p:txBody>
          <a:bodyPr wrap="square">
            <a:spAutoFit/>
          </a:bodyPr>
          <a:lstStyle/>
          <a:p>
            <a:pPr algn="just">
              <a:spcAft>
                <a:spcPts val="0"/>
              </a:spcAft>
            </a:pPr>
            <a:r>
              <a:rPr lang="en-US" sz="800" b="1" dirty="0">
                <a:latin typeface="Times New Roman" panose="02020603050405020304" pitchFamily="18" charset="0"/>
                <a:ea typeface="SimSun" panose="02010600030101010101" pitchFamily="2" charset="-122"/>
                <a:cs typeface="Arial" panose="020B0604020202020204" pitchFamily="34" charset="0"/>
              </a:rPr>
              <a:t>Figure 3. Hematological parameters. </a:t>
            </a:r>
            <a:r>
              <a:rPr lang="en-US" sz="800" dirty="0">
                <a:latin typeface="Times New Roman" panose="02020603050405020304" pitchFamily="18" charset="0"/>
                <a:ea typeface="SimSun" panose="02010600030101010101" pitchFamily="2" charset="-122"/>
                <a:cs typeface="Arial" panose="020B0604020202020204" pitchFamily="34" charset="0"/>
              </a:rPr>
              <a:t>Hematological parameters of B16-F10 </a:t>
            </a:r>
            <a:r>
              <a:rPr lang="en-US" sz="800" b="1" dirty="0">
                <a:latin typeface="Times New Roman" panose="02020603050405020304" pitchFamily="18" charset="0"/>
                <a:ea typeface="SimSun" panose="02010600030101010101" pitchFamily="2" charset="-122"/>
                <a:cs typeface="Arial" panose="020B0604020202020204" pitchFamily="34" charset="0"/>
              </a:rPr>
              <a:t>(A)</a:t>
            </a:r>
            <a:r>
              <a:rPr lang="en-US" sz="800" dirty="0">
                <a:latin typeface="Times New Roman" panose="02020603050405020304" pitchFamily="18" charset="0"/>
                <a:ea typeface="SimSun" panose="02010600030101010101" pitchFamily="2" charset="-122"/>
                <a:cs typeface="Arial" panose="020B0604020202020204" pitchFamily="34" charset="0"/>
              </a:rPr>
              <a:t> or 4T1 tumor-bearing mice </a:t>
            </a:r>
            <a:r>
              <a:rPr lang="en-US" sz="800" b="1" dirty="0">
                <a:latin typeface="Times New Roman" panose="02020603050405020304" pitchFamily="18" charset="0"/>
                <a:ea typeface="SimSun" panose="02010600030101010101" pitchFamily="2" charset="-122"/>
                <a:cs typeface="Arial" panose="020B0604020202020204" pitchFamily="34" charset="0"/>
              </a:rPr>
              <a:t>(B)</a:t>
            </a:r>
            <a:r>
              <a:rPr lang="en-US" sz="800" dirty="0">
                <a:latin typeface="Times New Roman" panose="02020603050405020304" pitchFamily="18" charset="0"/>
                <a:ea typeface="SimSun" panose="02010600030101010101" pitchFamily="2" charset="-122"/>
                <a:cs typeface="Arial" panose="020B0604020202020204" pitchFamily="34" charset="0"/>
              </a:rPr>
              <a:t>. Data are represented as violin plots showing the frequency distribution of the data, median and quartiles. The gray area shows the normal reference range for each mouse strain according to the breeding company and the dotted line corresponds to the median of the reference range. *</a:t>
            </a:r>
            <a:r>
              <a:rPr lang="en-US" sz="800" i="1" dirty="0">
                <a:latin typeface="Times New Roman" panose="02020603050405020304" pitchFamily="18" charset="0"/>
                <a:ea typeface="SimSun" panose="02010600030101010101" pitchFamily="2" charset="-122"/>
                <a:cs typeface="Arial" panose="020B0604020202020204" pitchFamily="34" charset="0"/>
              </a:rPr>
              <a:t>p</a:t>
            </a:r>
            <a:r>
              <a:rPr lang="en-US" sz="800" dirty="0">
                <a:latin typeface="Times New Roman" panose="02020603050405020304" pitchFamily="18" charset="0"/>
                <a:ea typeface="SimSun" panose="02010600030101010101" pitchFamily="2" charset="-122"/>
                <a:cs typeface="Arial" panose="020B0604020202020204" pitchFamily="34" charset="0"/>
              </a:rPr>
              <a:t> &lt; 0.05, **</a:t>
            </a:r>
            <a:r>
              <a:rPr lang="en-US" sz="800" i="1" dirty="0">
                <a:latin typeface="Times New Roman" panose="02020603050405020304" pitchFamily="18" charset="0"/>
                <a:ea typeface="SimSun" panose="02010600030101010101" pitchFamily="2" charset="-122"/>
                <a:cs typeface="Arial" panose="020B0604020202020204" pitchFamily="34" charset="0"/>
              </a:rPr>
              <a:t>p</a:t>
            </a:r>
            <a:r>
              <a:rPr lang="en-US" sz="800" dirty="0">
                <a:latin typeface="Times New Roman" panose="02020603050405020304" pitchFamily="18" charset="0"/>
                <a:ea typeface="SimSun" panose="02010600030101010101" pitchFamily="2" charset="-122"/>
                <a:cs typeface="Arial" panose="020B0604020202020204" pitchFamily="34" charset="0"/>
              </a:rPr>
              <a:t> &lt; 0.01.</a:t>
            </a:r>
            <a:endParaRPr lang="es-CO" sz="800" dirty="0">
              <a:latin typeface="Calibri" panose="020F0502020204030204" pitchFamily="34" charset="0"/>
              <a:ea typeface="SimSun" panose="02010600030101010101" pitchFamily="2" charset="-122"/>
              <a:cs typeface="Arial" panose="020B0604020202020204" pitchFamily="34" charset="0"/>
            </a:endParaRPr>
          </a:p>
        </p:txBody>
      </p:sp>
      <p:sp>
        <p:nvSpPr>
          <p:cNvPr id="43" name="Rectángulo 42">
            <a:extLst>
              <a:ext uri="{FF2B5EF4-FFF2-40B4-BE49-F238E27FC236}">
                <a16:creationId xmlns:a16="http://schemas.microsoft.com/office/drawing/2014/main" id="{3E5C1E3A-AD21-704A-AD45-8F66278D95EA}"/>
              </a:ext>
            </a:extLst>
          </p:cNvPr>
          <p:cNvSpPr/>
          <p:nvPr/>
        </p:nvSpPr>
        <p:spPr>
          <a:xfrm>
            <a:off x="6635293" y="5414350"/>
            <a:ext cx="5378141" cy="1323439"/>
          </a:xfrm>
          <a:prstGeom prst="rect">
            <a:avLst/>
          </a:prstGeom>
        </p:spPr>
        <p:txBody>
          <a:bodyPr wrap="square">
            <a:spAutoFit/>
          </a:bodyPr>
          <a:lstStyle/>
          <a:p>
            <a:pPr algn="just">
              <a:spcAft>
                <a:spcPts val="0"/>
              </a:spcAft>
            </a:pPr>
            <a:r>
              <a:rPr lang="en-US" sz="800" b="1" dirty="0">
                <a:latin typeface="Times New Roman" panose="02020603050405020304" pitchFamily="18" charset="0"/>
                <a:ea typeface="SimSun" panose="02010600030101010101" pitchFamily="2" charset="-122"/>
                <a:cs typeface="Arial" panose="020B0604020202020204" pitchFamily="34" charset="0"/>
              </a:rPr>
              <a:t>Figure 4. PD-L1 and PD-1 expression in melanoma and breast tumor infiltrating immune cells. (A) </a:t>
            </a:r>
            <a:r>
              <a:rPr lang="en-US" sz="800" dirty="0">
                <a:latin typeface="Times New Roman" panose="02020603050405020304" pitchFamily="18" charset="0"/>
                <a:ea typeface="SimSun" panose="02010600030101010101" pitchFamily="2" charset="-122"/>
                <a:cs typeface="Arial" panose="020B0604020202020204" pitchFamily="34" charset="0"/>
              </a:rPr>
              <a:t>Frequency of CD45 negative cells expressing PD-L1 in mice treated with </a:t>
            </a:r>
            <a:r>
              <a:rPr lang="en-US" sz="800" dirty="0">
                <a:latin typeface="Cambria Math" panose="02040503050406030204" pitchFamily="18" charset="0"/>
                <a:ea typeface="SimSun" panose="02010600030101010101" pitchFamily="2" charset="-122"/>
                <a:cs typeface="Cambria Math" panose="02040503050406030204" pitchFamily="18" charset="0"/>
              </a:rPr>
              <a:t>⍺</a:t>
            </a:r>
            <a:r>
              <a:rPr lang="en-US" sz="800" dirty="0">
                <a:latin typeface="Times New Roman" panose="02020603050405020304" pitchFamily="18" charset="0"/>
                <a:ea typeface="SimSun" panose="02010600030101010101" pitchFamily="2" charset="-122"/>
                <a:cs typeface="Arial" panose="020B0604020202020204" pitchFamily="34" charset="0"/>
              </a:rPr>
              <a:t>PD-L1, P2Et, P2Et plus </a:t>
            </a:r>
            <a:r>
              <a:rPr lang="en-US" sz="800" dirty="0">
                <a:latin typeface="Cambria Math" panose="02040503050406030204" pitchFamily="18" charset="0"/>
                <a:ea typeface="SimSun" panose="02010600030101010101" pitchFamily="2" charset="-122"/>
                <a:cs typeface="Cambria Math" panose="02040503050406030204" pitchFamily="18" charset="0"/>
              </a:rPr>
              <a:t>⍺</a:t>
            </a:r>
            <a:r>
              <a:rPr lang="en-US" sz="800" dirty="0">
                <a:latin typeface="Times New Roman" panose="02020603050405020304" pitchFamily="18" charset="0"/>
                <a:ea typeface="SimSun" panose="02010600030101010101" pitchFamily="2" charset="-122"/>
                <a:cs typeface="Arial" panose="020B0604020202020204" pitchFamily="34" charset="0"/>
              </a:rPr>
              <a:t>PD-L1 or PBS (control). </a:t>
            </a:r>
            <a:r>
              <a:rPr lang="en-US" sz="800" b="1" dirty="0">
                <a:latin typeface="Times New Roman" panose="02020603050405020304" pitchFamily="18" charset="0"/>
                <a:ea typeface="SimSun" panose="02010600030101010101" pitchFamily="2" charset="-122"/>
                <a:cs typeface="Arial" panose="020B0604020202020204" pitchFamily="34" charset="0"/>
              </a:rPr>
              <a:t>(B)</a:t>
            </a:r>
            <a:r>
              <a:rPr lang="en-US" sz="800" dirty="0">
                <a:latin typeface="Times New Roman" panose="02020603050405020304" pitchFamily="18" charset="0"/>
                <a:ea typeface="SimSun" panose="02010600030101010101" pitchFamily="2" charset="-122"/>
                <a:cs typeface="Arial" panose="020B0604020202020204" pitchFamily="34" charset="0"/>
              </a:rPr>
              <a:t> MFI of PD-L1 expression in CD45 negative cells. </a:t>
            </a:r>
            <a:r>
              <a:rPr lang="en-US" sz="800" b="1" dirty="0">
                <a:latin typeface="Times New Roman" panose="02020603050405020304" pitchFamily="18" charset="0"/>
                <a:ea typeface="SimSun" panose="02010600030101010101" pitchFamily="2" charset="-122"/>
                <a:cs typeface="Arial" panose="020B0604020202020204" pitchFamily="34" charset="0"/>
              </a:rPr>
              <a:t>(C)</a:t>
            </a:r>
            <a:r>
              <a:rPr lang="en-US" sz="800" dirty="0">
                <a:latin typeface="Times New Roman" panose="02020603050405020304" pitchFamily="18" charset="0"/>
                <a:ea typeface="SimSun" panose="02010600030101010101" pitchFamily="2" charset="-122"/>
                <a:cs typeface="Arial" panose="020B0604020202020204" pitchFamily="34" charset="0"/>
              </a:rPr>
              <a:t> PD-L1 relative expression to GAPDH gene in tumor cells from each mice group analyzed by </a:t>
            </a:r>
            <a:r>
              <a:rPr lang="en-US" sz="800" dirty="0" err="1">
                <a:latin typeface="Times New Roman" panose="02020603050405020304" pitchFamily="18" charset="0"/>
                <a:ea typeface="SimSun" panose="02010600030101010101" pitchFamily="2" charset="-122"/>
                <a:cs typeface="Arial" panose="020B0604020202020204" pitchFamily="34" charset="0"/>
              </a:rPr>
              <a:t>qRT</a:t>
            </a:r>
            <a:r>
              <a:rPr lang="en-US" sz="800" dirty="0">
                <a:latin typeface="Times New Roman" panose="02020603050405020304" pitchFamily="18" charset="0"/>
                <a:ea typeface="SimSun" panose="02010600030101010101" pitchFamily="2" charset="-122"/>
                <a:cs typeface="Arial" panose="020B0604020202020204" pitchFamily="34" charset="0"/>
              </a:rPr>
              <a:t>-PCR and quantitated as a fold change against the control (healthy mice) by using the 2</a:t>
            </a:r>
            <a:r>
              <a:rPr lang="en-US" sz="800" baseline="30000" dirty="0">
                <a:latin typeface="Times New Roman" panose="02020603050405020304" pitchFamily="18" charset="0"/>
                <a:ea typeface="SimSun" panose="02010600030101010101" pitchFamily="2" charset="-122"/>
                <a:cs typeface="Arial" panose="020B0604020202020204" pitchFamily="34" charset="0"/>
              </a:rPr>
              <a:t>-ΔΔCT</a:t>
            </a:r>
            <a:r>
              <a:rPr lang="en-US" sz="800" dirty="0">
                <a:latin typeface="Times New Roman" panose="02020603050405020304" pitchFamily="18" charset="0"/>
                <a:ea typeface="SimSun" panose="02010600030101010101" pitchFamily="2" charset="-122"/>
                <a:cs typeface="Arial" panose="020B0604020202020204" pitchFamily="34" charset="0"/>
              </a:rPr>
              <a:t> method. </a:t>
            </a:r>
            <a:r>
              <a:rPr lang="en-US" sz="800" b="1" dirty="0">
                <a:latin typeface="Times New Roman" panose="02020603050405020304" pitchFamily="18" charset="0"/>
                <a:ea typeface="SimSun" panose="02010600030101010101" pitchFamily="2" charset="-122"/>
                <a:cs typeface="Arial" panose="020B0604020202020204" pitchFamily="34" charset="0"/>
              </a:rPr>
              <a:t>(D)</a:t>
            </a:r>
            <a:r>
              <a:rPr lang="en-US" sz="800" dirty="0">
                <a:latin typeface="Times New Roman" panose="02020603050405020304" pitchFamily="18" charset="0"/>
                <a:ea typeface="SimSun" panose="02010600030101010101" pitchFamily="2" charset="-122"/>
                <a:cs typeface="Arial" panose="020B0604020202020204" pitchFamily="34" charset="0"/>
              </a:rPr>
              <a:t> Frequency of intratumoral CD4</a:t>
            </a:r>
            <a:r>
              <a:rPr lang="en-US" sz="800" baseline="30000" dirty="0">
                <a:latin typeface="Times New Roman" panose="02020603050405020304" pitchFamily="18" charset="0"/>
                <a:ea typeface="SimSun" panose="02010600030101010101" pitchFamily="2" charset="-122"/>
                <a:cs typeface="Arial" panose="020B0604020202020204" pitchFamily="34" charset="0"/>
              </a:rPr>
              <a:t>+</a:t>
            </a:r>
            <a:r>
              <a:rPr lang="en-US" sz="800" dirty="0">
                <a:latin typeface="Times New Roman" panose="02020603050405020304" pitchFamily="18" charset="0"/>
                <a:ea typeface="SimSun" panose="02010600030101010101" pitchFamily="2" charset="-122"/>
                <a:cs typeface="Arial" panose="020B0604020202020204" pitchFamily="34" charset="0"/>
              </a:rPr>
              <a:t> and CD8</a:t>
            </a:r>
            <a:r>
              <a:rPr lang="en-US" sz="800" baseline="30000" dirty="0">
                <a:latin typeface="Times New Roman" panose="02020603050405020304" pitchFamily="18" charset="0"/>
                <a:ea typeface="SimSun" panose="02010600030101010101" pitchFamily="2" charset="-122"/>
                <a:cs typeface="Arial" panose="020B0604020202020204" pitchFamily="34" charset="0"/>
              </a:rPr>
              <a:t>+</a:t>
            </a:r>
            <a:r>
              <a:rPr lang="en-US" sz="800" dirty="0">
                <a:latin typeface="Times New Roman" panose="02020603050405020304" pitchFamily="18" charset="0"/>
                <a:ea typeface="SimSun" panose="02010600030101010101" pitchFamily="2" charset="-122"/>
                <a:cs typeface="Arial" panose="020B0604020202020204" pitchFamily="34" charset="0"/>
              </a:rPr>
              <a:t> T cells expressing PD-1. CD4</a:t>
            </a:r>
            <a:r>
              <a:rPr lang="en-US" sz="800" baseline="30000" dirty="0">
                <a:latin typeface="Times New Roman" panose="02020603050405020304" pitchFamily="18" charset="0"/>
                <a:ea typeface="SimSun" panose="02010600030101010101" pitchFamily="2" charset="-122"/>
                <a:cs typeface="Arial" panose="020B0604020202020204" pitchFamily="34" charset="0"/>
              </a:rPr>
              <a:t>+</a:t>
            </a:r>
            <a:r>
              <a:rPr lang="en-US" sz="800" dirty="0">
                <a:latin typeface="Times New Roman" panose="02020603050405020304" pitchFamily="18" charset="0"/>
                <a:ea typeface="SimSun" panose="02010600030101010101" pitchFamily="2" charset="-122"/>
                <a:cs typeface="Arial" panose="020B0604020202020204" pitchFamily="34" charset="0"/>
              </a:rPr>
              <a:t> and CD8</a:t>
            </a:r>
            <a:r>
              <a:rPr lang="en-US" sz="800" baseline="30000" dirty="0">
                <a:latin typeface="Times New Roman" panose="02020603050405020304" pitchFamily="18" charset="0"/>
                <a:ea typeface="SimSun" panose="02010600030101010101" pitchFamily="2" charset="-122"/>
                <a:cs typeface="Arial" panose="020B0604020202020204" pitchFamily="34" charset="0"/>
              </a:rPr>
              <a:t>+</a:t>
            </a:r>
            <a:r>
              <a:rPr lang="en-US" sz="800" dirty="0">
                <a:latin typeface="Times New Roman" panose="02020603050405020304" pitchFamily="18" charset="0"/>
                <a:ea typeface="SimSun" panose="02010600030101010101" pitchFamily="2" charset="-122"/>
                <a:cs typeface="Arial" panose="020B0604020202020204" pitchFamily="34" charset="0"/>
              </a:rPr>
              <a:t> T cells were selected from live CD3</a:t>
            </a:r>
            <a:r>
              <a:rPr lang="en-US" sz="800" baseline="30000" dirty="0">
                <a:latin typeface="Times New Roman" panose="02020603050405020304" pitchFamily="18" charset="0"/>
                <a:ea typeface="SimSun" panose="02010600030101010101" pitchFamily="2" charset="-122"/>
                <a:cs typeface="Arial" panose="020B0604020202020204" pitchFamily="34" charset="0"/>
              </a:rPr>
              <a:t>+</a:t>
            </a:r>
            <a:r>
              <a:rPr lang="en-US" sz="800" dirty="0">
                <a:latin typeface="Times New Roman" panose="02020603050405020304" pitchFamily="18" charset="0"/>
                <a:ea typeface="SimSun" panose="02010600030101010101" pitchFamily="2" charset="-122"/>
                <a:cs typeface="Arial" panose="020B0604020202020204" pitchFamily="34" charset="0"/>
              </a:rPr>
              <a:t> CD45</a:t>
            </a:r>
            <a:r>
              <a:rPr lang="en-US" sz="800" baseline="30000" dirty="0">
                <a:latin typeface="Times New Roman" panose="02020603050405020304" pitchFamily="18" charset="0"/>
                <a:ea typeface="SimSun" panose="02010600030101010101" pitchFamily="2" charset="-122"/>
                <a:cs typeface="Arial" panose="020B0604020202020204" pitchFamily="34" charset="0"/>
              </a:rPr>
              <a:t>+</a:t>
            </a:r>
            <a:r>
              <a:rPr lang="en-US" sz="800" dirty="0">
                <a:latin typeface="Times New Roman" panose="02020603050405020304" pitchFamily="18" charset="0"/>
                <a:ea typeface="SimSun" panose="02010600030101010101" pitchFamily="2" charset="-122"/>
                <a:cs typeface="Arial" panose="020B0604020202020204" pitchFamily="34" charset="0"/>
              </a:rPr>
              <a:t> cells. </a:t>
            </a:r>
            <a:r>
              <a:rPr lang="en-US" sz="800" b="1" dirty="0">
                <a:latin typeface="Times New Roman" panose="02020603050405020304" pitchFamily="18" charset="0"/>
                <a:ea typeface="SimSun" panose="02010600030101010101" pitchFamily="2" charset="-122"/>
                <a:cs typeface="Arial" panose="020B0604020202020204" pitchFamily="34" charset="0"/>
              </a:rPr>
              <a:t>(E)</a:t>
            </a:r>
            <a:r>
              <a:rPr lang="en-US" sz="800" dirty="0">
                <a:latin typeface="Times New Roman" panose="02020603050405020304" pitchFamily="18" charset="0"/>
                <a:ea typeface="SimSun" panose="02010600030101010101" pitchFamily="2" charset="-122"/>
                <a:cs typeface="Arial" panose="020B0604020202020204" pitchFamily="34" charset="0"/>
              </a:rPr>
              <a:t> Frequency of CD45 negative cells expressing PD-L1 in 4T1 tumor-bearing mice. </a:t>
            </a:r>
            <a:r>
              <a:rPr lang="en-US" sz="800" b="1" dirty="0">
                <a:latin typeface="Times New Roman" panose="02020603050405020304" pitchFamily="18" charset="0"/>
                <a:ea typeface="SimSun" panose="02010600030101010101" pitchFamily="2" charset="-122"/>
                <a:cs typeface="Arial" panose="020B0604020202020204" pitchFamily="34" charset="0"/>
              </a:rPr>
              <a:t>(F)</a:t>
            </a:r>
            <a:r>
              <a:rPr lang="en-US" sz="800" dirty="0">
                <a:latin typeface="Times New Roman" panose="02020603050405020304" pitchFamily="18" charset="0"/>
                <a:ea typeface="SimSun" panose="02010600030101010101" pitchFamily="2" charset="-122"/>
                <a:cs typeface="Arial" panose="020B0604020202020204" pitchFamily="34" charset="0"/>
              </a:rPr>
              <a:t> MFI of PD-L1 expression in CD45 negative cells from 4T1 tumor-bearing mice. </a:t>
            </a:r>
            <a:r>
              <a:rPr lang="en-US" sz="800" b="1" dirty="0">
                <a:latin typeface="Times New Roman" panose="02020603050405020304" pitchFamily="18" charset="0"/>
                <a:ea typeface="SimSun" panose="02010600030101010101" pitchFamily="2" charset="-122"/>
                <a:cs typeface="Arial" panose="020B0604020202020204" pitchFamily="34" charset="0"/>
              </a:rPr>
              <a:t>(G)</a:t>
            </a:r>
            <a:r>
              <a:rPr lang="en-US" sz="800" dirty="0">
                <a:latin typeface="Times New Roman" panose="02020603050405020304" pitchFamily="18" charset="0"/>
                <a:ea typeface="SimSun" panose="02010600030101010101" pitchFamily="2" charset="-122"/>
                <a:cs typeface="Arial" panose="020B0604020202020204" pitchFamily="34" charset="0"/>
              </a:rPr>
              <a:t> PD-L1 relative expression to GAPDH gene in tumor cells from each 4T1 tumor-bearing mice group analyzed by </a:t>
            </a:r>
            <a:r>
              <a:rPr lang="en-US" sz="800" dirty="0" err="1">
                <a:latin typeface="Times New Roman" panose="02020603050405020304" pitchFamily="18" charset="0"/>
                <a:ea typeface="SimSun" panose="02010600030101010101" pitchFamily="2" charset="-122"/>
                <a:cs typeface="Arial" panose="020B0604020202020204" pitchFamily="34" charset="0"/>
              </a:rPr>
              <a:t>qRT</a:t>
            </a:r>
            <a:r>
              <a:rPr lang="en-US" sz="800" dirty="0">
                <a:latin typeface="Times New Roman" panose="02020603050405020304" pitchFamily="18" charset="0"/>
                <a:ea typeface="SimSun" panose="02010600030101010101" pitchFamily="2" charset="-122"/>
                <a:cs typeface="Arial" panose="020B0604020202020204" pitchFamily="34" charset="0"/>
              </a:rPr>
              <a:t>-PCR and quantitated as a fold change against the control (healthy mice) by using the 2</a:t>
            </a:r>
            <a:r>
              <a:rPr lang="en-US" sz="800" baseline="30000" dirty="0">
                <a:latin typeface="Times New Roman" panose="02020603050405020304" pitchFamily="18" charset="0"/>
                <a:ea typeface="SimSun" panose="02010600030101010101" pitchFamily="2" charset="-122"/>
                <a:cs typeface="Arial" panose="020B0604020202020204" pitchFamily="34" charset="0"/>
              </a:rPr>
              <a:t>-ΔΔCT</a:t>
            </a:r>
            <a:r>
              <a:rPr lang="en-US" sz="800" dirty="0">
                <a:latin typeface="Times New Roman" panose="02020603050405020304" pitchFamily="18" charset="0"/>
                <a:ea typeface="SimSun" panose="02010600030101010101" pitchFamily="2" charset="-122"/>
                <a:cs typeface="Arial" panose="020B0604020202020204" pitchFamily="34" charset="0"/>
              </a:rPr>
              <a:t> method. </a:t>
            </a:r>
            <a:r>
              <a:rPr lang="en-US" sz="800" b="1" dirty="0">
                <a:latin typeface="Times New Roman" panose="02020603050405020304" pitchFamily="18" charset="0"/>
                <a:ea typeface="SimSun" panose="02010600030101010101" pitchFamily="2" charset="-122"/>
                <a:cs typeface="Arial" panose="020B0604020202020204" pitchFamily="34" charset="0"/>
              </a:rPr>
              <a:t>(H)</a:t>
            </a:r>
            <a:r>
              <a:rPr lang="en-US" sz="800" dirty="0">
                <a:latin typeface="Times New Roman" panose="02020603050405020304" pitchFamily="18" charset="0"/>
                <a:ea typeface="SimSun" panose="02010600030101010101" pitchFamily="2" charset="-122"/>
                <a:cs typeface="Arial" panose="020B0604020202020204" pitchFamily="34" charset="0"/>
              </a:rPr>
              <a:t> Frequency of intratumoral CD4</a:t>
            </a:r>
            <a:r>
              <a:rPr lang="en-US" sz="800" baseline="30000" dirty="0">
                <a:latin typeface="Times New Roman" panose="02020603050405020304" pitchFamily="18" charset="0"/>
                <a:ea typeface="SimSun" panose="02010600030101010101" pitchFamily="2" charset="-122"/>
                <a:cs typeface="Arial" panose="020B0604020202020204" pitchFamily="34" charset="0"/>
              </a:rPr>
              <a:t>+</a:t>
            </a:r>
            <a:r>
              <a:rPr lang="en-US" sz="800" dirty="0">
                <a:latin typeface="Times New Roman" panose="02020603050405020304" pitchFamily="18" charset="0"/>
                <a:ea typeface="SimSun" panose="02010600030101010101" pitchFamily="2" charset="-122"/>
                <a:cs typeface="Arial" panose="020B0604020202020204" pitchFamily="34" charset="0"/>
              </a:rPr>
              <a:t> and CD8</a:t>
            </a:r>
            <a:r>
              <a:rPr lang="en-US" sz="800" baseline="30000" dirty="0">
                <a:latin typeface="Times New Roman" panose="02020603050405020304" pitchFamily="18" charset="0"/>
                <a:ea typeface="SimSun" panose="02010600030101010101" pitchFamily="2" charset="-122"/>
                <a:cs typeface="Arial" panose="020B0604020202020204" pitchFamily="34" charset="0"/>
              </a:rPr>
              <a:t>+</a:t>
            </a:r>
            <a:r>
              <a:rPr lang="en-US" sz="800" dirty="0">
                <a:latin typeface="Times New Roman" panose="02020603050405020304" pitchFamily="18" charset="0"/>
                <a:ea typeface="SimSun" panose="02010600030101010101" pitchFamily="2" charset="-122"/>
                <a:cs typeface="Arial" panose="020B0604020202020204" pitchFamily="34" charset="0"/>
              </a:rPr>
              <a:t> T cells expressing PD-1 in 4T1 tumor-bearing mice. In all cases data are represented as the mean </a:t>
            </a:r>
            <a:r>
              <a:rPr lang="en-US" sz="800" dirty="0">
                <a:latin typeface="Times New Roman" panose="02020603050405020304" pitchFamily="18" charset="0"/>
                <a:ea typeface="SimSun" panose="02010600030101010101" pitchFamily="2" charset="-122"/>
                <a:cs typeface="Times New Roman" panose="02020603050405020304" pitchFamily="18" charset="0"/>
                <a:sym typeface="Symbol" pitchFamily="2" charset="2"/>
              </a:rPr>
              <a:t></a:t>
            </a:r>
            <a:r>
              <a:rPr lang="en-US" sz="800" dirty="0">
                <a:latin typeface="Times New Roman" panose="02020603050405020304" pitchFamily="18" charset="0"/>
                <a:ea typeface="SimSun" panose="02010600030101010101" pitchFamily="2" charset="-122"/>
                <a:cs typeface="Arial" panose="020B0604020202020204" pitchFamily="34" charset="0"/>
              </a:rPr>
              <a:t> SEM. *</a:t>
            </a:r>
            <a:r>
              <a:rPr lang="en-US" sz="800" i="1" dirty="0">
                <a:latin typeface="Times New Roman" panose="02020603050405020304" pitchFamily="18" charset="0"/>
                <a:ea typeface="SimSun" panose="02010600030101010101" pitchFamily="2" charset="-122"/>
                <a:cs typeface="Arial" panose="020B0604020202020204" pitchFamily="34" charset="0"/>
              </a:rPr>
              <a:t>p</a:t>
            </a:r>
            <a:r>
              <a:rPr lang="en-US" sz="800" dirty="0">
                <a:latin typeface="Times New Roman" panose="02020603050405020304" pitchFamily="18" charset="0"/>
                <a:ea typeface="SimSun" panose="02010600030101010101" pitchFamily="2" charset="-122"/>
                <a:cs typeface="Arial" panose="020B0604020202020204" pitchFamily="34" charset="0"/>
              </a:rPr>
              <a:t> &lt; 0.05, **</a:t>
            </a:r>
            <a:r>
              <a:rPr lang="en-US" sz="800" i="1" dirty="0">
                <a:latin typeface="Times New Roman" panose="02020603050405020304" pitchFamily="18" charset="0"/>
                <a:ea typeface="SimSun" panose="02010600030101010101" pitchFamily="2" charset="-122"/>
                <a:cs typeface="Arial" panose="020B0604020202020204" pitchFamily="34" charset="0"/>
              </a:rPr>
              <a:t>p</a:t>
            </a:r>
            <a:r>
              <a:rPr lang="en-US" sz="800" dirty="0">
                <a:latin typeface="Times New Roman" panose="02020603050405020304" pitchFamily="18" charset="0"/>
                <a:ea typeface="SimSun" panose="02010600030101010101" pitchFamily="2" charset="-122"/>
                <a:cs typeface="Arial" panose="020B0604020202020204" pitchFamily="34" charset="0"/>
              </a:rPr>
              <a:t> &lt; 0.01.</a:t>
            </a:r>
            <a:endParaRPr lang="es-CO" sz="800" dirty="0">
              <a:latin typeface="Calibri" panose="020F0502020204030204" pitchFamily="34" charset="0"/>
              <a:ea typeface="SimSun" panose="02010600030101010101" pitchFamily="2" charset="-122"/>
              <a:cs typeface="Arial" panose="020B0604020202020204" pitchFamily="34" charset="0"/>
            </a:endParaRPr>
          </a:p>
        </p:txBody>
      </p:sp>
      <p:sp>
        <p:nvSpPr>
          <p:cNvPr id="44" name="Rectángulo redondeado 43">
            <a:extLst>
              <a:ext uri="{FF2B5EF4-FFF2-40B4-BE49-F238E27FC236}">
                <a16:creationId xmlns:a16="http://schemas.microsoft.com/office/drawing/2014/main" id="{D6D1E955-7D94-CE4D-A797-746BED361641}"/>
              </a:ext>
            </a:extLst>
          </p:cNvPr>
          <p:cNvSpPr/>
          <p:nvPr/>
        </p:nvSpPr>
        <p:spPr>
          <a:xfrm>
            <a:off x="129423" y="193731"/>
            <a:ext cx="6310356" cy="694052"/>
          </a:xfrm>
          <a:prstGeom prst="roundRect">
            <a:avLst>
              <a:gd name="adj" fmla="val 26220"/>
            </a:avLst>
          </a:prstGeom>
          <a:solidFill>
            <a:srgbClr val="10588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sz="3200" b="1" dirty="0">
                <a:solidFill>
                  <a:schemeClr val="bg1"/>
                </a:solidFill>
                <a:latin typeface="Cambria" panose="02040503050406030204" pitchFamily="18" charset="0"/>
                <a:ea typeface="Times New Roman" panose="02020603050405020304" pitchFamily="18" charset="0"/>
              </a:rPr>
              <a:t>Results</a:t>
            </a:r>
            <a:endParaRPr lang="es-CO" sz="2800" dirty="0">
              <a:solidFill>
                <a:schemeClr val="bg1"/>
              </a:solidFill>
              <a:latin typeface="Cambria" panose="02040503050406030204" pitchFamily="18" charset="0"/>
              <a:ea typeface="Calibri" panose="020F0502020204030204" pitchFamily="34" charset="0"/>
            </a:endParaRPr>
          </a:p>
        </p:txBody>
      </p:sp>
    </p:spTree>
    <p:extLst>
      <p:ext uri="{BB962C8B-B14F-4D97-AF65-F5344CB8AC3E}">
        <p14:creationId xmlns:p14="http://schemas.microsoft.com/office/powerpoint/2010/main" val="516754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Diagrama, Esquemático&#10;&#10;Descripción generada automáticamente">
            <a:extLst>
              <a:ext uri="{FF2B5EF4-FFF2-40B4-BE49-F238E27FC236}">
                <a16:creationId xmlns:a16="http://schemas.microsoft.com/office/drawing/2014/main" id="{DDB8D668-ECE3-B04E-8AB3-D542BBFAF8B9}"/>
              </a:ext>
            </a:extLst>
          </p:cNvPr>
          <p:cNvPicPr>
            <a:picLocks noChangeAspect="1"/>
          </p:cNvPicPr>
          <p:nvPr/>
        </p:nvPicPr>
        <p:blipFill>
          <a:blip r:embed="rId3"/>
          <a:stretch>
            <a:fillRect/>
          </a:stretch>
        </p:blipFill>
        <p:spPr>
          <a:xfrm>
            <a:off x="192204" y="2291285"/>
            <a:ext cx="3794595" cy="2011375"/>
          </a:xfrm>
          <a:prstGeom prst="rect">
            <a:avLst/>
          </a:prstGeom>
        </p:spPr>
      </p:pic>
      <p:sp>
        <p:nvSpPr>
          <p:cNvPr id="9" name="Rectángulo 8">
            <a:extLst>
              <a:ext uri="{FF2B5EF4-FFF2-40B4-BE49-F238E27FC236}">
                <a16:creationId xmlns:a16="http://schemas.microsoft.com/office/drawing/2014/main" id="{08180DFC-08EB-F14D-B062-64A11A83AFB0}"/>
              </a:ext>
            </a:extLst>
          </p:cNvPr>
          <p:cNvSpPr/>
          <p:nvPr/>
        </p:nvSpPr>
        <p:spPr>
          <a:xfrm>
            <a:off x="329716" y="1233703"/>
            <a:ext cx="3506520" cy="523220"/>
          </a:xfrm>
          <a:prstGeom prst="rect">
            <a:avLst/>
          </a:prstGeom>
          <a:noFill/>
          <a:ln>
            <a:noFill/>
          </a:ln>
        </p:spPr>
        <p:txBody>
          <a:bodyPr wrap="square">
            <a:spAutoFit/>
          </a:bodyPr>
          <a:lstStyle/>
          <a:p>
            <a:pPr algn="ctr"/>
            <a:r>
              <a:rPr lang="en-US" sz="1400" b="1" dirty="0">
                <a:solidFill>
                  <a:srgbClr val="002060"/>
                </a:solidFill>
                <a:latin typeface="Cambria" panose="02040503050406030204" pitchFamily="18" charset="0"/>
                <a:ea typeface="Calibri" panose="020F0502020204030204" pitchFamily="34" charset="0"/>
                <a:cs typeface="Times New Roman" panose="02020603050405020304" pitchFamily="18" charset="0"/>
              </a:rPr>
              <a:t>P2Et treatment alone or in combination with αPD-L1 modulates the immune response </a:t>
            </a:r>
          </a:p>
        </p:txBody>
      </p:sp>
      <p:sp>
        <p:nvSpPr>
          <p:cNvPr id="26" name="Rectángulo 25">
            <a:extLst>
              <a:ext uri="{FF2B5EF4-FFF2-40B4-BE49-F238E27FC236}">
                <a16:creationId xmlns:a16="http://schemas.microsoft.com/office/drawing/2014/main" id="{98CA6420-1BC6-F54D-8F74-7ADFFB72F923}"/>
              </a:ext>
            </a:extLst>
          </p:cNvPr>
          <p:cNvSpPr/>
          <p:nvPr/>
        </p:nvSpPr>
        <p:spPr>
          <a:xfrm>
            <a:off x="154390" y="4625890"/>
            <a:ext cx="3798180" cy="1569660"/>
          </a:xfrm>
          <a:prstGeom prst="rect">
            <a:avLst/>
          </a:prstGeom>
        </p:spPr>
        <p:txBody>
          <a:bodyPr wrap="square">
            <a:spAutoFit/>
          </a:bodyPr>
          <a:lstStyle/>
          <a:p>
            <a:pPr algn="just" fontAlgn="base"/>
            <a:r>
              <a:rPr lang="en-US" sz="800" b="1" dirty="0">
                <a:latin typeface="Cambria" panose="02040503050406030204" pitchFamily="18" charset="0"/>
              </a:rPr>
              <a:t>Figure 5. </a:t>
            </a:r>
            <a:r>
              <a:rPr lang="en-US" sz="800" dirty="0">
                <a:latin typeface="Cambria" panose="02040503050406030204" pitchFamily="18" charset="0"/>
              </a:rPr>
              <a:t>P2Et treatment alone or in combination with PD-L1 modulates the immune response in melanoma B16-F10 model. </a:t>
            </a:r>
            <a:r>
              <a:rPr lang="en-US" sz="800" b="1" dirty="0">
                <a:latin typeface="Cambria" panose="02040503050406030204" pitchFamily="18" charset="0"/>
              </a:rPr>
              <a:t>(A)</a:t>
            </a:r>
            <a:r>
              <a:rPr lang="en-US" sz="800" dirty="0">
                <a:latin typeface="Cambria" panose="02040503050406030204" pitchFamily="18" charset="0"/>
              </a:rPr>
              <a:t> Absolute numbers of CD45- and CD45+ cells per mg of tumor in mice treated with ⍺PD-L1, P2Et, P2Et plus ⍺PD-L1 or PBS (control). </a:t>
            </a:r>
            <a:r>
              <a:rPr lang="en-US" sz="800" b="1" dirty="0">
                <a:latin typeface="Cambria" panose="02040503050406030204" pitchFamily="18" charset="0"/>
              </a:rPr>
              <a:t>(B)</a:t>
            </a:r>
            <a:r>
              <a:rPr lang="en-US" sz="800" dirty="0">
                <a:latin typeface="Cambria" panose="02040503050406030204" pitchFamily="18" charset="0"/>
              </a:rPr>
              <a:t> Representative dot plots of the CD4+ and CD8+ T cell populations. </a:t>
            </a:r>
            <a:r>
              <a:rPr lang="en-US" sz="800" b="1" dirty="0">
                <a:latin typeface="Cambria" panose="02040503050406030204" pitchFamily="18" charset="0"/>
              </a:rPr>
              <a:t>(C)</a:t>
            </a:r>
            <a:r>
              <a:rPr lang="en-US" sz="800" dirty="0">
                <a:latin typeface="Cambria" panose="02040503050406030204" pitchFamily="18" charset="0"/>
              </a:rPr>
              <a:t> Absolute numbers of CD4+ and CD8+ T cells per mg of tumor in each group of treated mice. </a:t>
            </a:r>
            <a:r>
              <a:rPr lang="en-US" sz="800" b="1" dirty="0">
                <a:latin typeface="Cambria" panose="02040503050406030204" pitchFamily="18" charset="0"/>
              </a:rPr>
              <a:t>(D)</a:t>
            </a:r>
            <a:r>
              <a:rPr lang="en-US" sz="800" dirty="0">
                <a:latin typeface="Cambria" panose="02040503050406030204" pitchFamily="18" charset="0"/>
              </a:rPr>
              <a:t> Frequency of activated CD44+ CD4+ and CD8+ T cells in tumor from each group of treated mice. </a:t>
            </a:r>
            <a:r>
              <a:rPr lang="en-US" sz="800" b="1" dirty="0">
                <a:latin typeface="Cambria" panose="02040503050406030204" pitchFamily="18" charset="0"/>
              </a:rPr>
              <a:t>(E)</a:t>
            </a:r>
            <a:r>
              <a:rPr lang="en-US" sz="800" dirty="0">
                <a:latin typeface="Cambria" panose="02040503050406030204" pitchFamily="18" charset="0"/>
              </a:rPr>
              <a:t> Representative dot plots of monocytic MDSC (M-MDSC: CD11b+ Ly6Chi Ly6G-) and polymorphonuclear MDSC (PMN-MDSC: CD11b+ Ly6Clo Ly6G+). </a:t>
            </a:r>
            <a:r>
              <a:rPr lang="en-US" sz="800" b="1" dirty="0">
                <a:latin typeface="Cambria" panose="02040503050406030204" pitchFamily="18" charset="0"/>
              </a:rPr>
              <a:t>(F)</a:t>
            </a:r>
            <a:r>
              <a:rPr lang="en-US" sz="800" dirty="0">
                <a:latin typeface="Cambria" panose="02040503050406030204" pitchFamily="18" charset="0"/>
              </a:rPr>
              <a:t> Number of MDSC like cells (MDSC-LC), M-MDSC and PMN-MDSC per mg of tumor from ⍺PD-L1, P2Et, P2Et plus ⍺PD-L1 or PBS treated mice. In all cases data are represented as the mean </a:t>
            </a:r>
            <a:r>
              <a:rPr lang="es-CO" sz="800" dirty="0">
                <a:latin typeface="Cambria" panose="02040503050406030204" pitchFamily="18" charset="0"/>
              </a:rPr>
              <a:t>±</a:t>
            </a:r>
            <a:r>
              <a:rPr lang="en-US" sz="800" dirty="0">
                <a:latin typeface="Cambria" panose="02040503050406030204" pitchFamily="18" charset="0"/>
              </a:rPr>
              <a:t> SEM. *</a:t>
            </a:r>
            <a:r>
              <a:rPr lang="en-US" sz="800" i="1" dirty="0">
                <a:latin typeface="Cambria" panose="02040503050406030204" pitchFamily="18" charset="0"/>
              </a:rPr>
              <a:t>p</a:t>
            </a:r>
            <a:r>
              <a:rPr lang="en-US" sz="800" dirty="0">
                <a:latin typeface="Cambria" panose="02040503050406030204" pitchFamily="18" charset="0"/>
              </a:rPr>
              <a:t> &lt; 0.05, **</a:t>
            </a:r>
            <a:r>
              <a:rPr lang="en-US" sz="800" i="1" dirty="0">
                <a:latin typeface="Cambria" panose="02040503050406030204" pitchFamily="18" charset="0"/>
              </a:rPr>
              <a:t>p</a:t>
            </a:r>
            <a:r>
              <a:rPr lang="en-US" sz="800" dirty="0">
                <a:latin typeface="Cambria" panose="02040503050406030204" pitchFamily="18" charset="0"/>
              </a:rPr>
              <a:t> &lt; 0.01.</a:t>
            </a:r>
            <a:endParaRPr lang="es-CO" sz="800" dirty="0">
              <a:latin typeface="Cambria" panose="02040503050406030204" pitchFamily="18" charset="0"/>
              <a:ea typeface="Times New Roman" panose="02020603050405020304" pitchFamily="18" charset="0"/>
            </a:endParaRPr>
          </a:p>
        </p:txBody>
      </p:sp>
      <p:sp>
        <p:nvSpPr>
          <p:cNvPr id="4" name="Rectángulo redondeado 3">
            <a:extLst>
              <a:ext uri="{FF2B5EF4-FFF2-40B4-BE49-F238E27FC236}">
                <a16:creationId xmlns:a16="http://schemas.microsoft.com/office/drawing/2014/main" id="{A48A1598-74C8-7D46-8893-83BF1C7A780D}"/>
              </a:ext>
            </a:extLst>
          </p:cNvPr>
          <p:cNvSpPr/>
          <p:nvPr/>
        </p:nvSpPr>
        <p:spPr>
          <a:xfrm>
            <a:off x="114675" y="1103461"/>
            <a:ext cx="3867391" cy="5408156"/>
          </a:xfrm>
          <a:prstGeom prst="roundRect">
            <a:avLst>
              <a:gd name="adj" fmla="val 5870"/>
            </a:avLst>
          </a:prstGeom>
          <a:noFill/>
          <a:ln w="12700">
            <a:solidFill>
              <a:srgbClr val="105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5" name="Rectángulo 34">
            <a:extLst>
              <a:ext uri="{FF2B5EF4-FFF2-40B4-BE49-F238E27FC236}">
                <a16:creationId xmlns:a16="http://schemas.microsoft.com/office/drawing/2014/main" id="{D2A943F9-B430-3648-A10C-6093DECCC3F7}"/>
              </a:ext>
            </a:extLst>
          </p:cNvPr>
          <p:cNvSpPr/>
          <p:nvPr/>
        </p:nvSpPr>
        <p:spPr>
          <a:xfrm>
            <a:off x="4110337" y="1233703"/>
            <a:ext cx="3984925" cy="954107"/>
          </a:xfrm>
          <a:prstGeom prst="rect">
            <a:avLst/>
          </a:prstGeom>
          <a:noFill/>
          <a:ln>
            <a:noFill/>
          </a:ln>
        </p:spPr>
        <p:txBody>
          <a:bodyPr wrap="square">
            <a:spAutoFit/>
          </a:bodyPr>
          <a:lstStyle/>
          <a:p>
            <a:pPr algn="ctr"/>
            <a:r>
              <a:rPr lang="en-US" sz="1400" b="1" dirty="0">
                <a:solidFill>
                  <a:srgbClr val="002060"/>
                </a:solidFill>
                <a:latin typeface="Cambria" panose="02040503050406030204" pitchFamily="18" charset="0"/>
                <a:ea typeface="Calibri" panose="020F0502020204030204" pitchFamily="34" charset="0"/>
                <a:cs typeface="Times New Roman" panose="02020603050405020304" pitchFamily="18" charset="0"/>
              </a:rPr>
              <a:t>P2Et in combination with αPD-L1 enhances the effector response of cytotoxic cells in melanoma and breast 4T1 model</a:t>
            </a:r>
          </a:p>
        </p:txBody>
      </p:sp>
      <p:sp>
        <p:nvSpPr>
          <p:cNvPr id="36" name="Rectángulo redondeado 35">
            <a:extLst>
              <a:ext uri="{FF2B5EF4-FFF2-40B4-BE49-F238E27FC236}">
                <a16:creationId xmlns:a16="http://schemas.microsoft.com/office/drawing/2014/main" id="{8A79B710-DC29-AF49-9363-7C9548258474}"/>
              </a:ext>
            </a:extLst>
          </p:cNvPr>
          <p:cNvSpPr/>
          <p:nvPr/>
        </p:nvSpPr>
        <p:spPr>
          <a:xfrm>
            <a:off x="4096739" y="1103461"/>
            <a:ext cx="3847256" cy="5408156"/>
          </a:xfrm>
          <a:prstGeom prst="roundRect">
            <a:avLst>
              <a:gd name="adj" fmla="val 5715"/>
            </a:avLst>
          </a:prstGeom>
          <a:noFill/>
          <a:ln w="12700">
            <a:solidFill>
              <a:srgbClr val="1058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Rectángulo 19">
            <a:extLst>
              <a:ext uri="{FF2B5EF4-FFF2-40B4-BE49-F238E27FC236}">
                <a16:creationId xmlns:a16="http://schemas.microsoft.com/office/drawing/2014/main" id="{058E536C-3354-BC4E-AF38-9B527A7B0BCD}"/>
              </a:ext>
            </a:extLst>
          </p:cNvPr>
          <p:cNvSpPr/>
          <p:nvPr/>
        </p:nvSpPr>
        <p:spPr>
          <a:xfrm>
            <a:off x="4143349" y="5345910"/>
            <a:ext cx="3800643" cy="1077218"/>
          </a:xfrm>
          <a:prstGeom prst="rect">
            <a:avLst/>
          </a:prstGeom>
        </p:spPr>
        <p:txBody>
          <a:bodyPr wrap="square">
            <a:spAutoFit/>
          </a:bodyPr>
          <a:lstStyle/>
          <a:p>
            <a:pPr algn="just"/>
            <a:r>
              <a:rPr lang="es-CO" sz="800" b="1" dirty="0">
                <a:latin typeface="Cambria" panose="02040503050406030204" pitchFamily="18" charset="0"/>
              </a:rPr>
              <a:t>Figure 6. </a:t>
            </a:r>
            <a:r>
              <a:rPr lang="es-CO" sz="800" dirty="0">
                <a:latin typeface="Cambria" panose="02040503050406030204" pitchFamily="18" charset="0"/>
              </a:rPr>
              <a:t>Effector response in melanoma and breast cancer. Cytokine levels in the serum of B16-F10 tumor-bearing mice</a:t>
            </a:r>
            <a:r>
              <a:rPr lang="es-CO" sz="800" b="1" dirty="0">
                <a:latin typeface="Cambria" panose="02040503050406030204" pitchFamily="18" charset="0"/>
              </a:rPr>
              <a:t> (A)</a:t>
            </a:r>
            <a:r>
              <a:rPr lang="es-CO" sz="800" dirty="0">
                <a:latin typeface="Cambria" panose="02040503050406030204" pitchFamily="18" charset="0"/>
              </a:rPr>
              <a:t> or 4T1 tumor-bearing mice </a:t>
            </a:r>
            <a:r>
              <a:rPr lang="es-CO" sz="800" b="1" dirty="0">
                <a:latin typeface="Cambria" panose="02040503050406030204" pitchFamily="18" charset="0"/>
              </a:rPr>
              <a:t>(B)</a:t>
            </a:r>
            <a:r>
              <a:rPr lang="es-CO" sz="800" dirty="0">
                <a:latin typeface="Cambria" panose="02040503050406030204" pitchFamily="18" charset="0"/>
              </a:rPr>
              <a:t> treated with ⍺PD-L1, P2Et, P2Et plus ⍺PD-L1 or PBS. The data were log-transformed and plotted as the mean ± SEM. </a:t>
            </a:r>
            <a:r>
              <a:rPr lang="es-CO" sz="800" b="1" dirty="0">
                <a:latin typeface="Cambria" panose="02040503050406030204" pitchFamily="18" charset="0"/>
              </a:rPr>
              <a:t>(C)</a:t>
            </a:r>
            <a:r>
              <a:rPr lang="es-CO" sz="800" dirty="0">
                <a:latin typeface="Cambria" panose="02040503050406030204" pitchFamily="18" charset="0"/>
              </a:rPr>
              <a:t> Cytotoxicity percentage of spleen cells from B16 tumor-bearing mice against B16-F10 melanoma cells at E:T ratios of 0:1, 10:1 and 20:1. </a:t>
            </a:r>
            <a:r>
              <a:rPr lang="es-CO" sz="800" b="1" dirty="0">
                <a:latin typeface="Cambria" panose="02040503050406030204" pitchFamily="18" charset="0"/>
              </a:rPr>
              <a:t>(D)</a:t>
            </a:r>
            <a:r>
              <a:rPr lang="es-CO" sz="800" dirty="0">
                <a:latin typeface="Cambria" panose="02040503050406030204" pitchFamily="18" charset="0"/>
              </a:rPr>
              <a:t> Cytotoxicity percentage of spleen cells from 4T1 tumor-bearing mice against 4T1 cells at E:T ratios of 0:1, 10:1 and 20:1. In all cases data are represented as the mean ± SEM. *</a:t>
            </a:r>
            <a:r>
              <a:rPr lang="es-CO" sz="800" i="1" dirty="0">
                <a:latin typeface="Cambria" panose="02040503050406030204" pitchFamily="18" charset="0"/>
              </a:rPr>
              <a:t>p</a:t>
            </a:r>
            <a:r>
              <a:rPr lang="es-CO" sz="800" dirty="0">
                <a:latin typeface="Cambria" panose="02040503050406030204" pitchFamily="18" charset="0"/>
              </a:rPr>
              <a:t> &lt; 0.05, **</a:t>
            </a:r>
            <a:r>
              <a:rPr lang="es-CO" sz="800" i="1" dirty="0">
                <a:latin typeface="Cambria" panose="02040503050406030204" pitchFamily="18" charset="0"/>
              </a:rPr>
              <a:t>p</a:t>
            </a:r>
            <a:r>
              <a:rPr lang="es-CO" sz="800" dirty="0">
                <a:latin typeface="Cambria" panose="02040503050406030204" pitchFamily="18" charset="0"/>
              </a:rPr>
              <a:t> &lt; 0.01. </a:t>
            </a:r>
          </a:p>
        </p:txBody>
      </p:sp>
      <p:sp>
        <p:nvSpPr>
          <p:cNvPr id="44" name="Rectángulo redondeado 43">
            <a:extLst>
              <a:ext uri="{FF2B5EF4-FFF2-40B4-BE49-F238E27FC236}">
                <a16:creationId xmlns:a16="http://schemas.microsoft.com/office/drawing/2014/main" id="{D6D1E955-7D94-CE4D-A797-746BED361641}"/>
              </a:ext>
            </a:extLst>
          </p:cNvPr>
          <p:cNvSpPr/>
          <p:nvPr/>
        </p:nvSpPr>
        <p:spPr>
          <a:xfrm>
            <a:off x="129422" y="193731"/>
            <a:ext cx="7814571" cy="694052"/>
          </a:xfrm>
          <a:prstGeom prst="roundRect">
            <a:avLst>
              <a:gd name="adj" fmla="val 26220"/>
            </a:avLst>
          </a:prstGeom>
          <a:solidFill>
            <a:srgbClr val="10588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sz="3200" b="1" dirty="0">
                <a:solidFill>
                  <a:schemeClr val="bg1"/>
                </a:solidFill>
                <a:latin typeface="Cambria" panose="02040503050406030204" pitchFamily="18" charset="0"/>
                <a:ea typeface="Times New Roman" panose="02020603050405020304" pitchFamily="18" charset="0"/>
              </a:rPr>
              <a:t>Results</a:t>
            </a:r>
            <a:endParaRPr lang="es-CO" sz="2800" dirty="0">
              <a:solidFill>
                <a:schemeClr val="bg1"/>
              </a:solidFill>
              <a:latin typeface="Cambria" panose="02040503050406030204" pitchFamily="18" charset="0"/>
              <a:ea typeface="Calibri" panose="020F0502020204030204" pitchFamily="34" charset="0"/>
            </a:endParaRPr>
          </a:p>
        </p:txBody>
      </p:sp>
      <p:sp>
        <p:nvSpPr>
          <p:cNvPr id="19" name="Rectángulo redondeado 18">
            <a:extLst>
              <a:ext uri="{FF2B5EF4-FFF2-40B4-BE49-F238E27FC236}">
                <a16:creationId xmlns:a16="http://schemas.microsoft.com/office/drawing/2014/main" id="{40CE82FF-772D-A14C-8D1B-F57A52DDDE49}"/>
              </a:ext>
            </a:extLst>
          </p:cNvPr>
          <p:cNvSpPr/>
          <p:nvPr/>
        </p:nvSpPr>
        <p:spPr>
          <a:xfrm>
            <a:off x="8095262" y="193731"/>
            <a:ext cx="3868608" cy="2180759"/>
          </a:xfrm>
          <a:prstGeom prst="roundRect">
            <a:avLst>
              <a:gd name="adj" fmla="val 7003"/>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2800" b="1" dirty="0">
                <a:solidFill>
                  <a:srgbClr val="105886"/>
                </a:solidFill>
                <a:latin typeface="Cambria" panose="02040503050406030204" pitchFamily="18" charset="0"/>
                <a:ea typeface="Times New Roman" panose="02020603050405020304" pitchFamily="18" charset="0"/>
              </a:rPr>
              <a:t>Conclusions</a:t>
            </a:r>
            <a:endParaRPr lang="en-US" sz="2800" dirty="0">
              <a:solidFill>
                <a:srgbClr val="105886"/>
              </a:solidFill>
              <a:latin typeface="Cambria" panose="02040503050406030204" pitchFamily="18" charset="0"/>
              <a:ea typeface="Calibri" panose="020F0502020204030204" pitchFamily="34" charset="0"/>
            </a:endParaRPr>
          </a:p>
          <a:p>
            <a:pPr algn="ctr"/>
            <a:endParaRPr lang="en-US" altLang="es-CO" sz="800" dirty="0">
              <a:solidFill>
                <a:srgbClr val="105886"/>
              </a:solidFill>
              <a:latin typeface="Cambria" panose="02040503050406030204" pitchFamily="18" charset="0"/>
              <a:ea typeface="Times New Roman" panose="02020603050405020304" pitchFamily="18" charset="0"/>
            </a:endParaRPr>
          </a:p>
          <a:p>
            <a:pPr algn="just"/>
            <a:r>
              <a:rPr lang="en-US" altLang="es-CO" sz="1600" dirty="0">
                <a:solidFill>
                  <a:srgbClr val="105886"/>
                </a:solidFill>
                <a:latin typeface="Cambria" panose="02040503050406030204" pitchFamily="18" charset="0"/>
                <a:ea typeface="Times New Roman" panose="02020603050405020304" pitchFamily="18" charset="0"/>
              </a:rPr>
              <a:t>This study shows that combined therapy of P2Et and anti-PD-L1 can improve antitumor response in a melanoma model by activating the immune response and neutralizing immunosuppressive mechanisms </a:t>
            </a:r>
            <a:endParaRPr lang="en-US" sz="1600" dirty="0">
              <a:solidFill>
                <a:srgbClr val="105886"/>
              </a:solidFill>
              <a:latin typeface="Cambria" panose="02040503050406030204" pitchFamily="18" charset="0"/>
            </a:endParaRPr>
          </a:p>
        </p:txBody>
      </p:sp>
      <p:pic>
        <p:nvPicPr>
          <p:cNvPr id="8" name="Imagen 7" descr="Imagen que contiene Gráfico&#10;&#10;Descripción generada automáticamente">
            <a:extLst>
              <a:ext uri="{FF2B5EF4-FFF2-40B4-BE49-F238E27FC236}">
                <a16:creationId xmlns:a16="http://schemas.microsoft.com/office/drawing/2014/main" id="{7007DA58-8EE6-D14A-A060-279EEFD11ED5}"/>
              </a:ext>
            </a:extLst>
          </p:cNvPr>
          <p:cNvPicPr>
            <a:picLocks noChangeAspect="1"/>
          </p:cNvPicPr>
          <p:nvPr/>
        </p:nvPicPr>
        <p:blipFill>
          <a:blip r:embed="rId4"/>
          <a:stretch>
            <a:fillRect/>
          </a:stretch>
        </p:blipFill>
        <p:spPr>
          <a:xfrm>
            <a:off x="4331178" y="2029103"/>
            <a:ext cx="3435840" cy="3319699"/>
          </a:xfrm>
          <a:prstGeom prst="rect">
            <a:avLst/>
          </a:prstGeom>
        </p:spPr>
      </p:pic>
      <p:sp>
        <p:nvSpPr>
          <p:cNvPr id="25" name="Rectángulo redondeado 24">
            <a:extLst>
              <a:ext uri="{FF2B5EF4-FFF2-40B4-BE49-F238E27FC236}">
                <a16:creationId xmlns:a16="http://schemas.microsoft.com/office/drawing/2014/main" id="{93673C05-5063-004B-BD3E-2612FCDC82DB}"/>
              </a:ext>
            </a:extLst>
          </p:cNvPr>
          <p:cNvSpPr/>
          <p:nvPr/>
        </p:nvSpPr>
        <p:spPr>
          <a:xfrm>
            <a:off x="8095262" y="2563719"/>
            <a:ext cx="3868608" cy="2553971"/>
          </a:xfrm>
          <a:prstGeom prst="roundRect">
            <a:avLst>
              <a:gd name="adj" fmla="val 7003"/>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2800" b="1" dirty="0">
                <a:solidFill>
                  <a:srgbClr val="105886"/>
                </a:solidFill>
                <a:latin typeface="Cambria" panose="02040503050406030204" pitchFamily="18" charset="0"/>
                <a:ea typeface="Times New Roman" panose="02020603050405020304" pitchFamily="18" charset="0"/>
              </a:rPr>
              <a:t>Acknowledgments</a:t>
            </a:r>
          </a:p>
          <a:p>
            <a:pPr algn="ctr"/>
            <a:endParaRPr lang="en-US" altLang="es-CO" sz="800" dirty="0">
              <a:solidFill>
                <a:srgbClr val="105886"/>
              </a:solidFill>
              <a:latin typeface="Cambria" panose="02040503050406030204" pitchFamily="18" charset="0"/>
              <a:ea typeface="Times New Roman" panose="02020603050405020304" pitchFamily="18" charset="0"/>
            </a:endParaRPr>
          </a:p>
          <a:p>
            <a:pPr algn="just"/>
            <a:r>
              <a:rPr lang="en-US" altLang="es-CO" sz="1600" dirty="0">
                <a:solidFill>
                  <a:srgbClr val="105886"/>
                </a:solidFill>
                <a:latin typeface="Cambria" panose="02040503050406030204" pitchFamily="18" charset="0"/>
                <a:ea typeface="Times New Roman" panose="02020603050405020304" pitchFamily="18" charset="0"/>
              </a:rPr>
              <a:t>The authors would like to thank Pontificia Universidad Javeriana and the Colombian Environmental Ministry for allowing the use of genetic resources and derived products (agreement number 1470 of 02/08/2018; No. 220, 2018).</a:t>
            </a:r>
          </a:p>
        </p:txBody>
      </p:sp>
      <p:sp>
        <p:nvSpPr>
          <p:cNvPr id="27" name="Rectángulo redondeado 26">
            <a:extLst>
              <a:ext uri="{FF2B5EF4-FFF2-40B4-BE49-F238E27FC236}">
                <a16:creationId xmlns:a16="http://schemas.microsoft.com/office/drawing/2014/main" id="{FA381FC3-4165-A843-BBC9-F7CC52B40489}"/>
              </a:ext>
            </a:extLst>
          </p:cNvPr>
          <p:cNvSpPr/>
          <p:nvPr/>
        </p:nvSpPr>
        <p:spPr>
          <a:xfrm>
            <a:off x="8095262" y="5452038"/>
            <a:ext cx="3868608" cy="1226934"/>
          </a:xfrm>
          <a:prstGeom prst="roundRect">
            <a:avLst>
              <a:gd name="adj" fmla="val 11303"/>
            </a:avLst>
          </a:prstGeom>
          <a:solidFill>
            <a:schemeClr val="accent3">
              <a:lumMod val="20000"/>
              <a:lumOff val="80000"/>
            </a:schemeClr>
          </a:solidFill>
          <a:ln>
            <a:solidFill>
              <a:srgbClr val="105886"/>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r>
              <a:rPr lang="en-US" sz="2000" b="1" dirty="0">
                <a:solidFill>
                  <a:srgbClr val="105886"/>
                </a:solidFill>
                <a:latin typeface="Cambria" panose="02040503050406030204" pitchFamily="18" charset="0"/>
                <a:ea typeface="Times New Roman" panose="02020603050405020304" pitchFamily="18" charset="0"/>
              </a:rPr>
              <a:t>Contact information</a:t>
            </a:r>
          </a:p>
          <a:p>
            <a:pPr algn="ctr"/>
            <a:endParaRPr lang="en-US" sz="1050" b="1" dirty="0">
              <a:solidFill>
                <a:srgbClr val="105886"/>
              </a:solidFill>
              <a:latin typeface="Cambria" panose="02040503050406030204" pitchFamily="18" charset="0"/>
              <a:ea typeface="Times New Roman" panose="02020603050405020304" pitchFamily="18" charset="0"/>
            </a:endParaRPr>
          </a:p>
          <a:p>
            <a:pPr algn="ctr"/>
            <a:r>
              <a:rPr lang="es-CO" sz="1600" dirty="0">
                <a:solidFill>
                  <a:srgbClr val="000000"/>
                </a:solidFill>
                <a:latin typeface="Cambria" panose="02040503050406030204" pitchFamily="18" charset="0"/>
                <a:hlinkClick r:id="rId5"/>
              </a:rPr>
              <a:t>susana.fiorentino@javeriana.edu.co</a:t>
            </a:r>
            <a:endParaRPr lang="es-CO" sz="1600" dirty="0">
              <a:solidFill>
                <a:srgbClr val="000000"/>
              </a:solidFill>
              <a:latin typeface="Cambria" panose="02040503050406030204" pitchFamily="18" charset="0"/>
            </a:endParaRPr>
          </a:p>
          <a:p>
            <a:pPr algn="ctr"/>
            <a:r>
              <a:rPr lang="es-CO" sz="1600" dirty="0">
                <a:solidFill>
                  <a:srgbClr val="000000"/>
                </a:solidFill>
                <a:latin typeface="Cambria" panose="02040503050406030204" pitchFamily="18" charset="0"/>
                <a:hlinkClick r:id="rId6"/>
              </a:rPr>
              <a:t>plasso@javeriana.edu.co</a:t>
            </a:r>
            <a:endParaRPr lang="en-US" altLang="es-CO" sz="1600" dirty="0">
              <a:solidFill>
                <a:srgbClr val="105886"/>
              </a:solidFill>
              <a:latin typeface="Cambria" panose="02040503050406030204" pitchFamily="18" charset="0"/>
              <a:ea typeface="Times New Roman" panose="02020603050405020304" pitchFamily="18" charset="0"/>
            </a:endParaRPr>
          </a:p>
        </p:txBody>
      </p:sp>
    </p:spTree>
    <p:extLst>
      <p:ext uri="{BB962C8B-B14F-4D97-AF65-F5344CB8AC3E}">
        <p14:creationId xmlns:p14="http://schemas.microsoft.com/office/powerpoint/2010/main" val="281917829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1597</TotalTime>
  <Words>1401</Words>
  <Application>Microsoft Macintosh PowerPoint</Application>
  <PresentationFormat>Panorámica</PresentationFormat>
  <Paragraphs>39</Paragraphs>
  <Slides>4</Slides>
  <Notes>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vt:i4>
      </vt:variant>
    </vt:vector>
  </HeadingPairs>
  <TitlesOfParts>
    <vt:vector size="11" baseType="lpstr">
      <vt:lpstr>Arial</vt:lpstr>
      <vt:lpstr>Calibri</vt:lpstr>
      <vt:lpstr>Calibri Light</vt:lpstr>
      <vt:lpstr>Cambria</vt:lpstr>
      <vt:lpstr>Cambria Math</vt:lpstr>
      <vt:lpstr>Times New Roman</vt:lpstr>
      <vt:lpstr>Tema de Office</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Claudia Patricia Uruena Pinzon</dc:creator>
  <cp:lastModifiedBy>Paola Verónica Lasso Apráez</cp:lastModifiedBy>
  <cp:revision>33</cp:revision>
  <dcterms:created xsi:type="dcterms:W3CDTF">2020-09-27T16:34:05Z</dcterms:created>
  <dcterms:modified xsi:type="dcterms:W3CDTF">2020-09-29T20:36:07Z</dcterms:modified>
</cp:coreProperties>
</file>