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tif" ContentType="image/tif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312" y="-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OLOGIA\3ITT%20E%20TEMPERATURA%20JOA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OS%20X%20SSD:Users:joaovcbatista:Documents:Mestrado:Estabilidade%20e%20quantificacoes%20mestra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274972981318"/>
          <c:y val="0.0386988432001555"/>
          <c:w val="0.797567147856518"/>
          <c:h val="0.793972003499562"/>
        </c:manualLayout>
      </c:layout>
      <c:scatterChart>
        <c:scatterStyle val="smoothMarker"/>
        <c:varyColors val="0"/>
        <c:ser>
          <c:idx val="0"/>
          <c:order val="0"/>
          <c:tx>
            <c:v>Dry Extract</c:v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dPt>
            <c:idx val="46"/>
            <c:bubble3D val="0"/>
            <c:spPr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4C-44D1-93B6-B29EA0511E57}"/>
              </c:ext>
            </c:extLst>
          </c:dPt>
          <c:xVal>
            <c:numRef>
              <c:f>'varredura temperatura'!$C$3:$C$123</c:f>
              <c:numCache>
                <c:formatCode>General</c:formatCode>
                <c:ptCount val="121"/>
                <c:pt idx="0">
                  <c:v>50.05</c:v>
                </c:pt>
                <c:pt idx="1">
                  <c:v>49.62</c:v>
                </c:pt>
                <c:pt idx="2">
                  <c:v>49.19</c:v>
                </c:pt>
                <c:pt idx="3">
                  <c:v>48.7</c:v>
                </c:pt>
                <c:pt idx="4">
                  <c:v>48.21</c:v>
                </c:pt>
                <c:pt idx="5">
                  <c:v>47.69</c:v>
                </c:pt>
                <c:pt idx="6">
                  <c:v>47.19</c:v>
                </c:pt>
                <c:pt idx="7">
                  <c:v>46.65</c:v>
                </c:pt>
                <c:pt idx="8">
                  <c:v>46.15</c:v>
                </c:pt>
                <c:pt idx="9">
                  <c:v>45.62</c:v>
                </c:pt>
                <c:pt idx="10">
                  <c:v>45.11</c:v>
                </c:pt>
                <c:pt idx="11">
                  <c:v>44.58</c:v>
                </c:pt>
                <c:pt idx="12">
                  <c:v>44.09</c:v>
                </c:pt>
                <c:pt idx="13">
                  <c:v>43.55</c:v>
                </c:pt>
                <c:pt idx="14">
                  <c:v>43.06</c:v>
                </c:pt>
                <c:pt idx="15">
                  <c:v>42.53</c:v>
                </c:pt>
                <c:pt idx="16">
                  <c:v>42.04</c:v>
                </c:pt>
                <c:pt idx="17">
                  <c:v>41.51</c:v>
                </c:pt>
                <c:pt idx="18">
                  <c:v>41.02</c:v>
                </c:pt>
                <c:pt idx="19">
                  <c:v>40.5</c:v>
                </c:pt>
                <c:pt idx="20">
                  <c:v>40.02</c:v>
                </c:pt>
                <c:pt idx="21">
                  <c:v>39.49</c:v>
                </c:pt>
                <c:pt idx="22">
                  <c:v>39.0</c:v>
                </c:pt>
                <c:pt idx="23">
                  <c:v>38.48</c:v>
                </c:pt>
                <c:pt idx="24">
                  <c:v>37.95</c:v>
                </c:pt>
                <c:pt idx="25">
                  <c:v>37.46</c:v>
                </c:pt>
                <c:pt idx="26">
                  <c:v>36.94</c:v>
                </c:pt>
                <c:pt idx="27">
                  <c:v>36.45</c:v>
                </c:pt>
                <c:pt idx="28">
                  <c:v>35.94</c:v>
                </c:pt>
                <c:pt idx="29">
                  <c:v>35.45</c:v>
                </c:pt>
                <c:pt idx="30">
                  <c:v>34.93</c:v>
                </c:pt>
                <c:pt idx="31">
                  <c:v>34.45</c:v>
                </c:pt>
                <c:pt idx="32">
                  <c:v>33.93</c:v>
                </c:pt>
                <c:pt idx="33">
                  <c:v>33.45</c:v>
                </c:pt>
                <c:pt idx="34">
                  <c:v>32.93</c:v>
                </c:pt>
                <c:pt idx="35">
                  <c:v>32.45</c:v>
                </c:pt>
                <c:pt idx="36">
                  <c:v>31.94</c:v>
                </c:pt>
                <c:pt idx="37">
                  <c:v>31.45</c:v>
                </c:pt>
                <c:pt idx="38">
                  <c:v>30.94</c:v>
                </c:pt>
                <c:pt idx="39">
                  <c:v>30.46</c:v>
                </c:pt>
                <c:pt idx="40">
                  <c:v>29.95</c:v>
                </c:pt>
                <c:pt idx="41">
                  <c:v>29.46</c:v>
                </c:pt>
                <c:pt idx="42">
                  <c:v>28.95</c:v>
                </c:pt>
                <c:pt idx="43">
                  <c:v>28.47</c:v>
                </c:pt>
                <c:pt idx="44">
                  <c:v>27.95</c:v>
                </c:pt>
                <c:pt idx="45">
                  <c:v>27.48</c:v>
                </c:pt>
                <c:pt idx="46">
                  <c:v>26.96</c:v>
                </c:pt>
                <c:pt idx="47">
                  <c:v>26.48</c:v>
                </c:pt>
                <c:pt idx="48">
                  <c:v>25.96</c:v>
                </c:pt>
                <c:pt idx="49">
                  <c:v>25.48</c:v>
                </c:pt>
                <c:pt idx="50">
                  <c:v>24.97</c:v>
                </c:pt>
                <c:pt idx="51">
                  <c:v>24.45</c:v>
                </c:pt>
                <c:pt idx="52">
                  <c:v>23.96</c:v>
                </c:pt>
                <c:pt idx="53">
                  <c:v>23.45</c:v>
                </c:pt>
                <c:pt idx="54">
                  <c:v>22.96</c:v>
                </c:pt>
                <c:pt idx="55">
                  <c:v>22.45</c:v>
                </c:pt>
                <c:pt idx="56">
                  <c:v>21.97</c:v>
                </c:pt>
                <c:pt idx="57">
                  <c:v>21.46</c:v>
                </c:pt>
                <c:pt idx="58">
                  <c:v>20.98</c:v>
                </c:pt>
                <c:pt idx="59">
                  <c:v>20.47</c:v>
                </c:pt>
                <c:pt idx="60">
                  <c:v>19.98</c:v>
                </c:pt>
                <c:pt idx="61">
                  <c:v>19.47</c:v>
                </c:pt>
                <c:pt idx="62">
                  <c:v>19.0</c:v>
                </c:pt>
                <c:pt idx="63">
                  <c:v>18.48999999999998</c:v>
                </c:pt>
                <c:pt idx="64">
                  <c:v>18.0</c:v>
                </c:pt>
                <c:pt idx="65">
                  <c:v>17.48999999999998</c:v>
                </c:pt>
                <c:pt idx="66">
                  <c:v>17.01000000000001</c:v>
                </c:pt>
                <c:pt idx="67">
                  <c:v>16.5</c:v>
                </c:pt>
                <c:pt idx="68">
                  <c:v>16.02</c:v>
                </c:pt>
                <c:pt idx="69">
                  <c:v>15.51</c:v>
                </c:pt>
                <c:pt idx="70">
                  <c:v>15.03</c:v>
                </c:pt>
                <c:pt idx="71">
                  <c:v>14.52</c:v>
                </c:pt>
                <c:pt idx="72">
                  <c:v>14.04</c:v>
                </c:pt>
                <c:pt idx="73">
                  <c:v>13.53</c:v>
                </c:pt>
                <c:pt idx="74">
                  <c:v>13.06</c:v>
                </c:pt>
                <c:pt idx="75">
                  <c:v>12.55</c:v>
                </c:pt>
                <c:pt idx="76">
                  <c:v>12.07</c:v>
                </c:pt>
                <c:pt idx="77">
                  <c:v>11.55</c:v>
                </c:pt>
                <c:pt idx="78">
                  <c:v>11.04</c:v>
                </c:pt>
                <c:pt idx="79">
                  <c:v>10.55</c:v>
                </c:pt>
                <c:pt idx="80">
                  <c:v>10.04</c:v>
                </c:pt>
                <c:pt idx="81">
                  <c:v>9.563</c:v>
                </c:pt>
                <c:pt idx="82">
                  <c:v>9.053</c:v>
                </c:pt>
                <c:pt idx="83">
                  <c:v>8.57</c:v>
                </c:pt>
                <c:pt idx="84">
                  <c:v>8.061000000000003</c:v>
                </c:pt>
                <c:pt idx="85">
                  <c:v>7.575</c:v>
                </c:pt>
                <c:pt idx="86">
                  <c:v>7.071</c:v>
                </c:pt>
                <c:pt idx="87">
                  <c:v>6.593</c:v>
                </c:pt>
                <c:pt idx="88">
                  <c:v>6.087</c:v>
                </c:pt>
                <c:pt idx="89">
                  <c:v>5.603999999999996</c:v>
                </c:pt>
                <c:pt idx="90">
                  <c:v>5.101999999999999</c:v>
                </c:pt>
                <c:pt idx="91">
                  <c:v>4.623999999999993</c:v>
                </c:pt>
                <c:pt idx="92">
                  <c:v>4.115999999999993</c:v>
                </c:pt>
                <c:pt idx="93">
                  <c:v>3.641</c:v>
                </c:pt>
                <c:pt idx="94">
                  <c:v>3.143</c:v>
                </c:pt>
                <c:pt idx="95">
                  <c:v>2.668</c:v>
                </c:pt>
                <c:pt idx="96">
                  <c:v>2.159</c:v>
                </c:pt>
                <c:pt idx="97">
                  <c:v>1.687</c:v>
                </c:pt>
                <c:pt idx="98">
                  <c:v>1.186</c:v>
                </c:pt>
                <c:pt idx="99">
                  <c:v>0.7147</c:v>
                </c:pt>
                <c:pt idx="100">
                  <c:v>0.2164</c:v>
                </c:pt>
                <c:pt idx="101">
                  <c:v>-0.2535</c:v>
                </c:pt>
                <c:pt idx="102">
                  <c:v>-0.7491</c:v>
                </c:pt>
                <c:pt idx="103">
                  <c:v>-1.213</c:v>
                </c:pt>
                <c:pt idx="104">
                  <c:v>-1.701</c:v>
                </c:pt>
                <c:pt idx="105">
                  <c:v>-2.186</c:v>
                </c:pt>
                <c:pt idx="106">
                  <c:v>-2.648</c:v>
                </c:pt>
                <c:pt idx="107">
                  <c:v>-3.125</c:v>
                </c:pt>
                <c:pt idx="108">
                  <c:v>-3.584</c:v>
                </c:pt>
                <c:pt idx="109">
                  <c:v>-4.054999999999993</c:v>
                </c:pt>
                <c:pt idx="110">
                  <c:v>-4.494</c:v>
                </c:pt>
                <c:pt idx="111">
                  <c:v>-4.94</c:v>
                </c:pt>
                <c:pt idx="112">
                  <c:v>-5.327999999999993</c:v>
                </c:pt>
                <c:pt idx="113">
                  <c:v>-5.705</c:v>
                </c:pt>
                <c:pt idx="114">
                  <c:v>-6.027999999999993</c:v>
                </c:pt>
                <c:pt idx="115">
                  <c:v>-6.327999999999993</c:v>
                </c:pt>
                <c:pt idx="116">
                  <c:v>-6.606999999999997</c:v>
                </c:pt>
                <c:pt idx="117">
                  <c:v>-6.871</c:v>
                </c:pt>
                <c:pt idx="118">
                  <c:v>-7.119999999999997</c:v>
                </c:pt>
                <c:pt idx="119">
                  <c:v>-7.363999999999994</c:v>
                </c:pt>
                <c:pt idx="120">
                  <c:v>-7.603999999999996</c:v>
                </c:pt>
              </c:numCache>
            </c:numRef>
          </c:xVal>
          <c:yVal>
            <c:numRef>
              <c:f>'varredura temperatura'!$R$3:$R$123</c:f>
              <c:numCache>
                <c:formatCode>General</c:formatCode>
                <c:ptCount val="121"/>
                <c:pt idx="1">
                  <c:v>265.95</c:v>
                </c:pt>
                <c:pt idx="2">
                  <c:v>275.15</c:v>
                </c:pt>
                <c:pt idx="3">
                  <c:v>267.55</c:v>
                </c:pt>
                <c:pt idx="4">
                  <c:v>264.3999999999999</c:v>
                </c:pt>
                <c:pt idx="5">
                  <c:v>262.7999999999996</c:v>
                </c:pt>
                <c:pt idx="6">
                  <c:v>263.25</c:v>
                </c:pt>
                <c:pt idx="7">
                  <c:v>271.0</c:v>
                </c:pt>
                <c:pt idx="8">
                  <c:v>266.15</c:v>
                </c:pt>
                <c:pt idx="9">
                  <c:v>263.3999999999999</c:v>
                </c:pt>
                <c:pt idx="10">
                  <c:v>261.15</c:v>
                </c:pt>
                <c:pt idx="11">
                  <c:v>264.85</c:v>
                </c:pt>
                <c:pt idx="12">
                  <c:v>269.65</c:v>
                </c:pt>
                <c:pt idx="13">
                  <c:v>261.95</c:v>
                </c:pt>
                <c:pt idx="14">
                  <c:v>272.85</c:v>
                </c:pt>
                <c:pt idx="15">
                  <c:v>263.5</c:v>
                </c:pt>
                <c:pt idx="16">
                  <c:v>271.75</c:v>
                </c:pt>
                <c:pt idx="17">
                  <c:v>268.75</c:v>
                </c:pt>
                <c:pt idx="18">
                  <c:v>269.25</c:v>
                </c:pt>
                <c:pt idx="19">
                  <c:v>270.65</c:v>
                </c:pt>
                <c:pt idx="20">
                  <c:v>269.7</c:v>
                </c:pt>
                <c:pt idx="21">
                  <c:v>273.55</c:v>
                </c:pt>
                <c:pt idx="22">
                  <c:v>272.8999999999999</c:v>
                </c:pt>
                <c:pt idx="23">
                  <c:v>281.45</c:v>
                </c:pt>
                <c:pt idx="24">
                  <c:v>280.2</c:v>
                </c:pt>
                <c:pt idx="25">
                  <c:v>281.1</c:v>
                </c:pt>
                <c:pt idx="26">
                  <c:v>283.2</c:v>
                </c:pt>
                <c:pt idx="27">
                  <c:v>282.2999999999996</c:v>
                </c:pt>
                <c:pt idx="28">
                  <c:v>283.55</c:v>
                </c:pt>
                <c:pt idx="29">
                  <c:v>281.3</c:v>
                </c:pt>
                <c:pt idx="30">
                  <c:v>275.0</c:v>
                </c:pt>
                <c:pt idx="31">
                  <c:v>272.6</c:v>
                </c:pt>
                <c:pt idx="32">
                  <c:v>276.0</c:v>
                </c:pt>
                <c:pt idx="33">
                  <c:v>275.7999999999996</c:v>
                </c:pt>
                <c:pt idx="34">
                  <c:v>274.15</c:v>
                </c:pt>
                <c:pt idx="35">
                  <c:v>276.15</c:v>
                </c:pt>
                <c:pt idx="36">
                  <c:v>274.95</c:v>
                </c:pt>
                <c:pt idx="37">
                  <c:v>278.0</c:v>
                </c:pt>
                <c:pt idx="38">
                  <c:v>278.35</c:v>
                </c:pt>
                <c:pt idx="39">
                  <c:v>277.3999999999999</c:v>
                </c:pt>
                <c:pt idx="40">
                  <c:v>275.65</c:v>
                </c:pt>
                <c:pt idx="41">
                  <c:v>276.05</c:v>
                </c:pt>
                <c:pt idx="42">
                  <c:v>280.8999999999999</c:v>
                </c:pt>
                <c:pt idx="43">
                  <c:v>271.3999999999999</c:v>
                </c:pt>
                <c:pt idx="44">
                  <c:v>274.2</c:v>
                </c:pt>
                <c:pt idx="45">
                  <c:v>276.6</c:v>
                </c:pt>
                <c:pt idx="46">
                  <c:v>278.6</c:v>
                </c:pt>
                <c:pt idx="47">
                  <c:v>272.35</c:v>
                </c:pt>
                <c:pt idx="48">
                  <c:v>271.45</c:v>
                </c:pt>
                <c:pt idx="49">
                  <c:v>274.65</c:v>
                </c:pt>
                <c:pt idx="50">
                  <c:v>280.2</c:v>
                </c:pt>
                <c:pt idx="51">
                  <c:v>277.3</c:v>
                </c:pt>
                <c:pt idx="52">
                  <c:v>277.3</c:v>
                </c:pt>
                <c:pt idx="53">
                  <c:v>276.15</c:v>
                </c:pt>
                <c:pt idx="54">
                  <c:v>273.6</c:v>
                </c:pt>
                <c:pt idx="55">
                  <c:v>278.3</c:v>
                </c:pt>
                <c:pt idx="56">
                  <c:v>280.2</c:v>
                </c:pt>
                <c:pt idx="57">
                  <c:v>280.0</c:v>
                </c:pt>
                <c:pt idx="58">
                  <c:v>274.6</c:v>
                </c:pt>
                <c:pt idx="59">
                  <c:v>282.0</c:v>
                </c:pt>
                <c:pt idx="60">
                  <c:v>275.65</c:v>
                </c:pt>
                <c:pt idx="61">
                  <c:v>273.95</c:v>
                </c:pt>
                <c:pt idx="62">
                  <c:v>276.2</c:v>
                </c:pt>
                <c:pt idx="63">
                  <c:v>266.7999999999996</c:v>
                </c:pt>
                <c:pt idx="64">
                  <c:v>266.15</c:v>
                </c:pt>
                <c:pt idx="65">
                  <c:v>260.45</c:v>
                </c:pt>
                <c:pt idx="66">
                  <c:v>260.95</c:v>
                </c:pt>
                <c:pt idx="67">
                  <c:v>263.05</c:v>
                </c:pt>
                <c:pt idx="68">
                  <c:v>251.65</c:v>
                </c:pt>
                <c:pt idx="69">
                  <c:v>253.0</c:v>
                </c:pt>
                <c:pt idx="70">
                  <c:v>230.85</c:v>
                </c:pt>
                <c:pt idx="71">
                  <c:v>228.5</c:v>
                </c:pt>
                <c:pt idx="72">
                  <c:v>211.4</c:v>
                </c:pt>
                <c:pt idx="73">
                  <c:v>209.25</c:v>
                </c:pt>
                <c:pt idx="74">
                  <c:v>189.65</c:v>
                </c:pt>
                <c:pt idx="75">
                  <c:v>163.45</c:v>
                </c:pt>
                <c:pt idx="76">
                  <c:v>137.8</c:v>
                </c:pt>
                <c:pt idx="77">
                  <c:v>125.95</c:v>
                </c:pt>
                <c:pt idx="78">
                  <c:v>99.96000000000002</c:v>
                </c:pt>
                <c:pt idx="79">
                  <c:v>80.35</c:v>
                </c:pt>
                <c:pt idx="80">
                  <c:v>62.125</c:v>
                </c:pt>
                <c:pt idx="81">
                  <c:v>48.76</c:v>
                </c:pt>
                <c:pt idx="82">
                  <c:v>38.005</c:v>
                </c:pt>
                <c:pt idx="83">
                  <c:v>32.165</c:v>
                </c:pt>
                <c:pt idx="84">
                  <c:v>27.99</c:v>
                </c:pt>
                <c:pt idx="85">
                  <c:v>25.09</c:v>
                </c:pt>
                <c:pt idx="86">
                  <c:v>21.985</c:v>
                </c:pt>
                <c:pt idx="87">
                  <c:v>19.95</c:v>
                </c:pt>
                <c:pt idx="88">
                  <c:v>17.88</c:v>
                </c:pt>
                <c:pt idx="89">
                  <c:v>16.275</c:v>
                </c:pt>
                <c:pt idx="90">
                  <c:v>14.855</c:v>
                </c:pt>
                <c:pt idx="91">
                  <c:v>13.815</c:v>
                </c:pt>
                <c:pt idx="92">
                  <c:v>12.9</c:v>
                </c:pt>
                <c:pt idx="93">
                  <c:v>12.18</c:v>
                </c:pt>
                <c:pt idx="94">
                  <c:v>11.65</c:v>
                </c:pt>
                <c:pt idx="95">
                  <c:v>11.1155</c:v>
                </c:pt>
                <c:pt idx="96">
                  <c:v>10.7065</c:v>
                </c:pt>
                <c:pt idx="97">
                  <c:v>10.441</c:v>
                </c:pt>
                <c:pt idx="98">
                  <c:v>10.2515</c:v>
                </c:pt>
                <c:pt idx="99">
                  <c:v>10.054</c:v>
                </c:pt>
                <c:pt idx="100">
                  <c:v>9.952</c:v>
                </c:pt>
                <c:pt idx="101">
                  <c:v>9.818000000000001</c:v>
                </c:pt>
                <c:pt idx="102">
                  <c:v>9.901000000000001</c:v>
                </c:pt>
                <c:pt idx="103">
                  <c:v>9.95950000000001</c:v>
                </c:pt>
                <c:pt idx="104">
                  <c:v>10.11</c:v>
                </c:pt>
                <c:pt idx="105">
                  <c:v>10.182</c:v>
                </c:pt>
                <c:pt idx="106">
                  <c:v>10.241</c:v>
                </c:pt>
                <c:pt idx="107">
                  <c:v>10.44</c:v>
                </c:pt>
                <c:pt idx="108">
                  <c:v>10.674</c:v>
                </c:pt>
                <c:pt idx="109">
                  <c:v>10.825</c:v>
                </c:pt>
                <c:pt idx="110">
                  <c:v>10.95</c:v>
                </c:pt>
                <c:pt idx="111">
                  <c:v>11.115</c:v>
                </c:pt>
                <c:pt idx="112">
                  <c:v>11.405</c:v>
                </c:pt>
                <c:pt idx="113">
                  <c:v>11.665</c:v>
                </c:pt>
                <c:pt idx="114">
                  <c:v>11.855</c:v>
                </c:pt>
                <c:pt idx="115">
                  <c:v>11.95</c:v>
                </c:pt>
                <c:pt idx="116">
                  <c:v>12.165</c:v>
                </c:pt>
                <c:pt idx="117">
                  <c:v>12.51</c:v>
                </c:pt>
                <c:pt idx="118">
                  <c:v>12.7</c:v>
                </c:pt>
                <c:pt idx="119">
                  <c:v>12.75</c:v>
                </c:pt>
                <c:pt idx="120">
                  <c:v>12.915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244C-44D1-93B6-B29EA0511E57}"/>
            </c:ext>
          </c:extLst>
        </c:ser>
        <c:ser>
          <c:idx val="1"/>
          <c:order val="1"/>
          <c:tx>
            <c:v>Aqueous Extract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'varredura temperatura'!$C$3:$C$123</c:f>
              <c:numCache>
                <c:formatCode>General</c:formatCode>
                <c:ptCount val="121"/>
                <c:pt idx="0">
                  <c:v>50.05</c:v>
                </c:pt>
                <c:pt idx="1">
                  <c:v>49.62</c:v>
                </c:pt>
                <c:pt idx="2">
                  <c:v>49.19</c:v>
                </c:pt>
                <c:pt idx="3">
                  <c:v>48.7</c:v>
                </c:pt>
                <c:pt idx="4">
                  <c:v>48.21</c:v>
                </c:pt>
                <c:pt idx="5">
                  <c:v>47.69</c:v>
                </c:pt>
                <c:pt idx="6">
                  <c:v>47.19</c:v>
                </c:pt>
                <c:pt idx="7">
                  <c:v>46.65</c:v>
                </c:pt>
                <c:pt idx="8">
                  <c:v>46.15</c:v>
                </c:pt>
                <c:pt idx="9">
                  <c:v>45.62</c:v>
                </c:pt>
                <c:pt idx="10">
                  <c:v>45.11</c:v>
                </c:pt>
                <c:pt idx="11">
                  <c:v>44.58</c:v>
                </c:pt>
                <c:pt idx="12">
                  <c:v>44.09</c:v>
                </c:pt>
                <c:pt idx="13">
                  <c:v>43.55</c:v>
                </c:pt>
                <c:pt idx="14">
                  <c:v>43.06</c:v>
                </c:pt>
                <c:pt idx="15">
                  <c:v>42.53</c:v>
                </c:pt>
                <c:pt idx="16">
                  <c:v>42.04</c:v>
                </c:pt>
                <c:pt idx="17">
                  <c:v>41.51</c:v>
                </c:pt>
                <c:pt idx="18">
                  <c:v>41.02</c:v>
                </c:pt>
                <c:pt idx="19">
                  <c:v>40.5</c:v>
                </c:pt>
                <c:pt idx="20">
                  <c:v>40.02</c:v>
                </c:pt>
                <c:pt idx="21">
                  <c:v>39.49</c:v>
                </c:pt>
                <c:pt idx="22">
                  <c:v>39.0</c:v>
                </c:pt>
                <c:pt idx="23">
                  <c:v>38.48</c:v>
                </c:pt>
                <c:pt idx="24">
                  <c:v>37.95</c:v>
                </c:pt>
                <c:pt idx="25">
                  <c:v>37.46</c:v>
                </c:pt>
                <c:pt idx="26">
                  <c:v>36.94</c:v>
                </c:pt>
                <c:pt idx="27">
                  <c:v>36.45</c:v>
                </c:pt>
                <c:pt idx="28">
                  <c:v>35.94</c:v>
                </c:pt>
                <c:pt idx="29">
                  <c:v>35.45</c:v>
                </c:pt>
                <c:pt idx="30">
                  <c:v>34.93</c:v>
                </c:pt>
                <c:pt idx="31">
                  <c:v>34.45</c:v>
                </c:pt>
                <c:pt idx="32">
                  <c:v>33.93</c:v>
                </c:pt>
                <c:pt idx="33">
                  <c:v>33.45</c:v>
                </c:pt>
                <c:pt idx="34">
                  <c:v>32.93</c:v>
                </c:pt>
                <c:pt idx="35">
                  <c:v>32.45</c:v>
                </c:pt>
                <c:pt idx="36">
                  <c:v>31.94</c:v>
                </c:pt>
                <c:pt idx="37">
                  <c:v>31.45</c:v>
                </c:pt>
                <c:pt idx="38">
                  <c:v>30.94</c:v>
                </c:pt>
                <c:pt idx="39">
                  <c:v>30.46</c:v>
                </c:pt>
                <c:pt idx="40">
                  <c:v>29.95</c:v>
                </c:pt>
                <c:pt idx="41">
                  <c:v>29.46</c:v>
                </c:pt>
                <c:pt idx="42">
                  <c:v>28.95</c:v>
                </c:pt>
                <c:pt idx="43">
                  <c:v>28.47</c:v>
                </c:pt>
                <c:pt idx="44">
                  <c:v>27.95</c:v>
                </c:pt>
                <c:pt idx="45">
                  <c:v>27.48</c:v>
                </c:pt>
                <c:pt idx="46">
                  <c:v>26.96</c:v>
                </c:pt>
                <c:pt idx="47">
                  <c:v>26.48</c:v>
                </c:pt>
                <c:pt idx="48">
                  <c:v>25.96</c:v>
                </c:pt>
                <c:pt idx="49">
                  <c:v>25.48</c:v>
                </c:pt>
                <c:pt idx="50">
                  <c:v>24.97</c:v>
                </c:pt>
                <c:pt idx="51">
                  <c:v>24.45</c:v>
                </c:pt>
                <c:pt idx="52">
                  <c:v>23.96</c:v>
                </c:pt>
                <c:pt idx="53">
                  <c:v>23.45</c:v>
                </c:pt>
                <c:pt idx="54">
                  <c:v>22.96</c:v>
                </c:pt>
                <c:pt idx="55">
                  <c:v>22.45</c:v>
                </c:pt>
                <c:pt idx="56">
                  <c:v>21.97</c:v>
                </c:pt>
                <c:pt idx="57">
                  <c:v>21.46</c:v>
                </c:pt>
                <c:pt idx="58">
                  <c:v>20.98</c:v>
                </c:pt>
                <c:pt idx="59">
                  <c:v>20.47</c:v>
                </c:pt>
                <c:pt idx="60">
                  <c:v>19.98</c:v>
                </c:pt>
                <c:pt idx="61">
                  <c:v>19.47</c:v>
                </c:pt>
                <c:pt idx="62">
                  <c:v>19.0</c:v>
                </c:pt>
                <c:pt idx="63">
                  <c:v>18.48999999999998</c:v>
                </c:pt>
                <c:pt idx="64">
                  <c:v>18.0</c:v>
                </c:pt>
                <c:pt idx="65">
                  <c:v>17.48999999999998</c:v>
                </c:pt>
                <c:pt idx="66">
                  <c:v>17.01000000000001</c:v>
                </c:pt>
                <c:pt idx="67">
                  <c:v>16.5</c:v>
                </c:pt>
                <c:pt idx="68">
                  <c:v>16.02</c:v>
                </c:pt>
                <c:pt idx="69">
                  <c:v>15.51</c:v>
                </c:pt>
                <c:pt idx="70">
                  <c:v>15.03</c:v>
                </c:pt>
                <c:pt idx="71">
                  <c:v>14.52</c:v>
                </c:pt>
                <c:pt idx="72">
                  <c:v>14.04</c:v>
                </c:pt>
                <c:pt idx="73">
                  <c:v>13.53</c:v>
                </c:pt>
                <c:pt idx="74">
                  <c:v>13.06</c:v>
                </c:pt>
                <c:pt idx="75">
                  <c:v>12.55</c:v>
                </c:pt>
                <c:pt idx="76">
                  <c:v>12.07</c:v>
                </c:pt>
                <c:pt idx="77">
                  <c:v>11.55</c:v>
                </c:pt>
                <c:pt idx="78">
                  <c:v>11.04</c:v>
                </c:pt>
                <c:pt idx="79">
                  <c:v>10.55</c:v>
                </c:pt>
                <c:pt idx="80">
                  <c:v>10.04</c:v>
                </c:pt>
                <c:pt idx="81">
                  <c:v>9.563</c:v>
                </c:pt>
                <c:pt idx="82">
                  <c:v>9.053</c:v>
                </c:pt>
                <c:pt idx="83">
                  <c:v>8.57</c:v>
                </c:pt>
                <c:pt idx="84">
                  <c:v>8.061000000000003</c:v>
                </c:pt>
                <c:pt idx="85">
                  <c:v>7.575</c:v>
                </c:pt>
                <c:pt idx="86">
                  <c:v>7.071</c:v>
                </c:pt>
                <c:pt idx="87">
                  <c:v>6.593</c:v>
                </c:pt>
                <c:pt idx="88">
                  <c:v>6.087</c:v>
                </c:pt>
                <c:pt idx="89">
                  <c:v>5.603999999999996</c:v>
                </c:pt>
                <c:pt idx="90">
                  <c:v>5.101999999999999</c:v>
                </c:pt>
                <c:pt idx="91">
                  <c:v>4.623999999999993</c:v>
                </c:pt>
                <c:pt idx="92">
                  <c:v>4.115999999999993</c:v>
                </c:pt>
                <c:pt idx="93">
                  <c:v>3.641</c:v>
                </c:pt>
                <c:pt idx="94">
                  <c:v>3.143</c:v>
                </c:pt>
                <c:pt idx="95">
                  <c:v>2.668</c:v>
                </c:pt>
                <c:pt idx="96">
                  <c:v>2.159</c:v>
                </c:pt>
                <c:pt idx="97">
                  <c:v>1.687</c:v>
                </c:pt>
                <c:pt idx="98">
                  <c:v>1.186</c:v>
                </c:pt>
                <c:pt idx="99">
                  <c:v>0.7147</c:v>
                </c:pt>
                <c:pt idx="100">
                  <c:v>0.2164</c:v>
                </c:pt>
                <c:pt idx="101">
                  <c:v>-0.2535</c:v>
                </c:pt>
                <c:pt idx="102">
                  <c:v>-0.7491</c:v>
                </c:pt>
                <c:pt idx="103">
                  <c:v>-1.213</c:v>
                </c:pt>
                <c:pt idx="104">
                  <c:v>-1.701</c:v>
                </c:pt>
                <c:pt idx="105">
                  <c:v>-2.186</c:v>
                </c:pt>
                <c:pt idx="106">
                  <c:v>-2.648</c:v>
                </c:pt>
                <c:pt idx="107">
                  <c:v>-3.125</c:v>
                </c:pt>
                <c:pt idx="108">
                  <c:v>-3.584</c:v>
                </c:pt>
                <c:pt idx="109">
                  <c:v>-4.054999999999993</c:v>
                </c:pt>
                <c:pt idx="110">
                  <c:v>-4.494</c:v>
                </c:pt>
                <c:pt idx="111">
                  <c:v>-4.94</c:v>
                </c:pt>
                <c:pt idx="112">
                  <c:v>-5.327999999999993</c:v>
                </c:pt>
                <c:pt idx="113">
                  <c:v>-5.705</c:v>
                </c:pt>
                <c:pt idx="114">
                  <c:v>-6.027999999999993</c:v>
                </c:pt>
                <c:pt idx="115">
                  <c:v>-6.327999999999993</c:v>
                </c:pt>
                <c:pt idx="116">
                  <c:v>-6.606999999999997</c:v>
                </c:pt>
                <c:pt idx="117">
                  <c:v>-6.871</c:v>
                </c:pt>
                <c:pt idx="118">
                  <c:v>-7.119999999999997</c:v>
                </c:pt>
                <c:pt idx="119">
                  <c:v>-7.363999999999994</c:v>
                </c:pt>
                <c:pt idx="120">
                  <c:v>-7.603999999999996</c:v>
                </c:pt>
              </c:numCache>
            </c:numRef>
          </c:xVal>
          <c:yVal>
            <c:numRef>
              <c:f>'varredura temperatura'!$N$3:$N$123</c:f>
              <c:numCache>
                <c:formatCode>General</c:formatCode>
                <c:ptCount val="121"/>
                <c:pt idx="1">
                  <c:v>249.0</c:v>
                </c:pt>
                <c:pt idx="2">
                  <c:v>242.55</c:v>
                </c:pt>
                <c:pt idx="3">
                  <c:v>237.2</c:v>
                </c:pt>
                <c:pt idx="4">
                  <c:v>234.55</c:v>
                </c:pt>
                <c:pt idx="5">
                  <c:v>230.05</c:v>
                </c:pt>
                <c:pt idx="6">
                  <c:v>226.4</c:v>
                </c:pt>
                <c:pt idx="7">
                  <c:v>227.2</c:v>
                </c:pt>
                <c:pt idx="8">
                  <c:v>230.05</c:v>
                </c:pt>
                <c:pt idx="9">
                  <c:v>232.65</c:v>
                </c:pt>
                <c:pt idx="10">
                  <c:v>236.85</c:v>
                </c:pt>
                <c:pt idx="11">
                  <c:v>235.75</c:v>
                </c:pt>
                <c:pt idx="12">
                  <c:v>228.45</c:v>
                </c:pt>
                <c:pt idx="13">
                  <c:v>234.75</c:v>
                </c:pt>
                <c:pt idx="14">
                  <c:v>230.1</c:v>
                </c:pt>
                <c:pt idx="15">
                  <c:v>227.95</c:v>
                </c:pt>
                <c:pt idx="16">
                  <c:v>220.55</c:v>
                </c:pt>
                <c:pt idx="17">
                  <c:v>216.8</c:v>
                </c:pt>
                <c:pt idx="18">
                  <c:v>212.8</c:v>
                </c:pt>
                <c:pt idx="19">
                  <c:v>212.6</c:v>
                </c:pt>
                <c:pt idx="20">
                  <c:v>214.9</c:v>
                </c:pt>
                <c:pt idx="21">
                  <c:v>215.45</c:v>
                </c:pt>
                <c:pt idx="22">
                  <c:v>214.95</c:v>
                </c:pt>
                <c:pt idx="23">
                  <c:v>208.85</c:v>
                </c:pt>
                <c:pt idx="24">
                  <c:v>204.1</c:v>
                </c:pt>
                <c:pt idx="25">
                  <c:v>200.9</c:v>
                </c:pt>
                <c:pt idx="26">
                  <c:v>201.5</c:v>
                </c:pt>
                <c:pt idx="27">
                  <c:v>203.5</c:v>
                </c:pt>
                <c:pt idx="28">
                  <c:v>202.5</c:v>
                </c:pt>
                <c:pt idx="29">
                  <c:v>201.0</c:v>
                </c:pt>
                <c:pt idx="30">
                  <c:v>193.55</c:v>
                </c:pt>
                <c:pt idx="31">
                  <c:v>192.0</c:v>
                </c:pt>
                <c:pt idx="32">
                  <c:v>191.7</c:v>
                </c:pt>
                <c:pt idx="33">
                  <c:v>191.7</c:v>
                </c:pt>
                <c:pt idx="34">
                  <c:v>188.0</c:v>
                </c:pt>
                <c:pt idx="35">
                  <c:v>183.3</c:v>
                </c:pt>
                <c:pt idx="36">
                  <c:v>176.9</c:v>
                </c:pt>
                <c:pt idx="37">
                  <c:v>172.65</c:v>
                </c:pt>
                <c:pt idx="38">
                  <c:v>170.5</c:v>
                </c:pt>
                <c:pt idx="39">
                  <c:v>164.6</c:v>
                </c:pt>
                <c:pt idx="40">
                  <c:v>166.5</c:v>
                </c:pt>
                <c:pt idx="41">
                  <c:v>167.6</c:v>
                </c:pt>
                <c:pt idx="42">
                  <c:v>168.65</c:v>
                </c:pt>
                <c:pt idx="43">
                  <c:v>169.2</c:v>
                </c:pt>
                <c:pt idx="44">
                  <c:v>171.65</c:v>
                </c:pt>
                <c:pt idx="45">
                  <c:v>170.6</c:v>
                </c:pt>
                <c:pt idx="46">
                  <c:v>171.25</c:v>
                </c:pt>
                <c:pt idx="47">
                  <c:v>170.2</c:v>
                </c:pt>
                <c:pt idx="48">
                  <c:v>172.8</c:v>
                </c:pt>
                <c:pt idx="49">
                  <c:v>166.7</c:v>
                </c:pt>
                <c:pt idx="50">
                  <c:v>159.0</c:v>
                </c:pt>
                <c:pt idx="51">
                  <c:v>164.55</c:v>
                </c:pt>
                <c:pt idx="52">
                  <c:v>166.65</c:v>
                </c:pt>
                <c:pt idx="53">
                  <c:v>171.95</c:v>
                </c:pt>
                <c:pt idx="54">
                  <c:v>171.3</c:v>
                </c:pt>
                <c:pt idx="55">
                  <c:v>165.8</c:v>
                </c:pt>
                <c:pt idx="56">
                  <c:v>163.65</c:v>
                </c:pt>
                <c:pt idx="57">
                  <c:v>156.6</c:v>
                </c:pt>
                <c:pt idx="58">
                  <c:v>159.05</c:v>
                </c:pt>
                <c:pt idx="59">
                  <c:v>159.0</c:v>
                </c:pt>
                <c:pt idx="60">
                  <c:v>154.1</c:v>
                </c:pt>
                <c:pt idx="61">
                  <c:v>151.5</c:v>
                </c:pt>
                <c:pt idx="62">
                  <c:v>144.3500000000001</c:v>
                </c:pt>
                <c:pt idx="63">
                  <c:v>133.25</c:v>
                </c:pt>
                <c:pt idx="64">
                  <c:v>115.795</c:v>
                </c:pt>
                <c:pt idx="65">
                  <c:v>97.525</c:v>
                </c:pt>
                <c:pt idx="66">
                  <c:v>77.74</c:v>
                </c:pt>
                <c:pt idx="67">
                  <c:v>59.79</c:v>
                </c:pt>
                <c:pt idx="68">
                  <c:v>46.755</c:v>
                </c:pt>
                <c:pt idx="69">
                  <c:v>37.445</c:v>
                </c:pt>
                <c:pt idx="70">
                  <c:v>32.65</c:v>
                </c:pt>
                <c:pt idx="71">
                  <c:v>29.8</c:v>
                </c:pt>
                <c:pt idx="72">
                  <c:v>25.42</c:v>
                </c:pt>
                <c:pt idx="73">
                  <c:v>21.365</c:v>
                </c:pt>
                <c:pt idx="74">
                  <c:v>18.185</c:v>
                </c:pt>
                <c:pt idx="75">
                  <c:v>15.68</c:v>
                </c:pt>
                <c:pt idx="76">
                  <c:v>13.9</c:v>
                </c:pt>
                <c:pt idx="77">
                  <c:v>12.359</c:v>
                </c:pt>
                <c:pt idx="78">
                  <c:v>11.4665</c:v>
                </c:pt>
                <c:pt idx="79">
                  <c:v>10.712</c:v>
                </c:pt>
                <c:pt idx="80">
                  <c:v>9.9365</c:v>
                </c:pt>
                <c:pt idx="81">
                  <c:v>9.126000000000001</c:v>
                </c:pt>
                <c:pt idx="82">
                  <c:v>8.745000000000001</c:v>
                </c:pt>
                <c:pt idx="83">
                  <c:v>8.293500000000003</c:v>
                </c:pt>
                <c:pt idx="84">
                  <c:v>7.8735</c:v>
                </c:pt>
                <c:pt idx="85">
                  <c:v>7.637499999999997</c:v>
                </c:pt>
                <c:pt idx="86">
                  <c:v>7.346500000000001</c:v>
                </c:pt>
                <c:pt idx="87">
                  <c:v>7.105999999999995</c:v>
                </c:pt>
                <c:pt idx="88">
                  <c:v>6.9755</c:v>
                </c:pt>
                <c:pt idx="89">
                  <c:v>6.8015</c:v>
                </c:pt>
                <c:pt idx="90">
                  <c:v>6.7815</c:v>
                </c:pt>
                <c:pt idx="91">
                  <c:v>6.728499999999999</c:v>
                </c:pt>
                <c:pt idx="92">
                  <c:v>6.731</c:v>
                </c:pt>
                <c:pt idx="93">
                  <c:v>6.804499999999996</c:v>
                </c:pt>
                <c:pt idx="94">
                  <c:v>6.7565</c:v>
                </c:pt>
                <c:pt idx="95">
                  <c:v>6.846999999999999</c:v>
                </c:pt>
                <c:pt idx="96">
                  <c:v>6.986</c:v>
                </c:pt>
                <c:pt idx="97">
                  <c:v>7.122999999999991</c:v>
                </c:pt>
                <c:pt idx="98">
                  <c:v>7.362499999999994</c:v>
                </c:pt>
                <c:pt idx="99">
                  <c:v>7.484</c:v>
                </c:pt>
                <c:pt idx="100">
                  <c:v>7.7415</c:v>
                </c:pt>
                <c:pt idx="101">
                  <c:v>7.9925</c:v>
                </c:pt>
                <c:pt idx="102">
                  <c:v>8.057500000000002</c:v>
                </c:pt>
                <c:pt idx="103">
                  <c:v>8.217999999999998</c:v>
                </c:pt>
                <c:pt idx="104">
                  <c:v>8.335500000000004</c:v>
                </c:pt>
                <c:pt idx="105">
                  <c:v>8.444500000000001</c:v>
                </c:pt>
                <c:pt idx="106">
                  <c:v>8.6095</c:v>
                </c:pt>
                <c:pt idx="107">
                  <c:v>8.900500000000002</c:v>
                </c:pt>
                <c:pt idx="108">
                  <c:v>9.086500000000002</c:v>
                </c:pt>
                <c:pt idx="109">
                  <c:v>9.261500000000001</c:v>
                </c:pt>
                <c:pt idx="110">
                  <c:v>9.45</c:v>
                </c:pt>
                <c:pt idx="111">
                  <c:v>9.725000000000001</c:v>
                </c:pt>
                <c:pt idx="112">
                  <c:v>9.775500000000002</c:v>
                </c:pt>
                <c:pt idx="113">
                  <c:v>9.9055</c:v>
                </c:pt>
                <c:pt idx="114">
                  <c:v>10.112</c:v>
                </c:pt>
                <c:pt idx="115">
                  <c:v>10.41</c:v>
                </c:pt>
                <c:pt idx="116">
                  <c:v>10.265</c:v>
                </c:pt>
                <c:pt idx="117">
                  <c:v>10.51</c:v>
                </c:pt>
                <c:pt idx="118">
                  <c:v>10.75</c:v>
                </c:pt>
                <c:pt idx="119">
                  <c:v>10.485</c:v>
                </c:pt>
                <c:pt idx="120">
                  <c:v>10.955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244C-44D1-93B6-B29EA0511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085240"/>
        <c:axId val="2062404888"/>
      </c:scatterChart>
      <c:valAx>
        <c:axId val="-2144085240"/>
        <c:scaling>
          <c:orientation val="minMax"/>
          <c:max val="50.0"/>
          <c:min val="-10.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t-BR"/>
                  <a:t>Temperature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2404888"/>
        <c:crosses val="autoZero"/>
        <c:crossBetween val="midCat"/>
      </c:valAx>
      <c:valAx>
        <c:axId val="20624048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Viscosity (Pa s)</a:t>
                </a:r>
              </a:p>
            </c:rich>
          </c:tx>
          <c:layout>
            <c:manualLayout>
              <c:xMode val="edge"/>
              <c:yMode val="edge"/>
              <c:x val="0.0013721025835626"/>
              <c:y val="0.23593175853018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4085240"/>
        <c:crossesAt val="-10.0"/>
        <c:crossBetween val="midCat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vert="horz"/>
          <a:lstStyle/>
          <a:p>
            <a:pPr>
              <a:defRPr/>
            </a:pPr>
            <a:endParaRPr lang="en-US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en-US"/>
          </a:p>
        </c:txPr>
      </c:legendEntry>
      <c:layout>
        <c:manualLayout>
          <c:xMode val="edge"/>
          <c:yMode val="edge"/>
          <c:x val="0.604188976377953"/>
          <c:y val="0.623691440279367"/>
          <c:w val="0.361066491688539"/>
          <c:h val="0.19397237738445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Flavonoids content</a:t>
            </a:r>
          </a:p>
        </c:rich>
      </c:tx>
      <c:layout>
        <c:manualLayout>
          <c:xMode val="edge"/>
          <c:yMode val="edge"/>
          <c:x val="0.293316010498688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1138932633421"/>
          <c:y val="0.0879432624113475"/>
          <c:w val="0.813305511811024"/>
          <c:h val="0.67134751773049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Teor!$O$6:$T$6</c:f>
                <c:numCache>
                  <c:formatCode>General</c:formatCode>
                  <c:ptCount val="6"/>
                  <c:pt idx="0">
                    <c:v>0.215885751080432</c:v>
                  </c:pt>
                  <c:pt idx="1">
                    <c:v>0.258039190520512</c:v>
                  </c:pt>
                  <c:pt idx="2">
                    <c:v>0.240832446682416</c:v>
                  </c:pt>
                  <c:pt idx="3">
                    <c:v>0.35211144593108</c:v>
                  </c:pt>
                  <c:pt idx="4">
                    <c:v>0.261333224831008</c:v>
                  </c:pt>
                  <c:pt idx="5">
                    <c:v>0.256447857084592</c:v>
                  </c:pt>
                </c:numCache>
              </c:numRef>
            </c:plus>
            <c:minus>
              <c:numRef>
                <c:f>Teor!$O$6:$T$6</c:f>
                <c:numCache>
                  <c:formatCode>General</c:formatCode>
                  <c:ptCount val="6"/>
                  <c:pt idx="0">
                    <c:v>0.215885751080432</c:v>
                  </c:pt>
                  <c:pt idx="1">
                    <c:v>0.258039190520512</c:v>
                  </c:pt>
                  <c:pt idx="2">
                    <c:v>0.240832446682416</c:v>
                  </c:pt>
                  <c:pt idx="3">
                    <c:v>0.35211144593108</c:v>
                  </c:pt>
                  <c:pt idx="4">
                    <c:v>0.261333224831008</c:v>
                  </c:pt>
                  <c:pt idx="5">
                    <c:v>0.256447857084592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Teor!$O$4:$T$4</c:f>
              <c:numCache>
                <c:formatCode>General</c:formatCode>
                <c:ptCount val="6"/>
                <c:pt idx="0">
                  <c:v>7.0</c:v>
                </c:pt>
                <c:pt idx="1">
                  <c:v>15.0</c:v>
                </c:pt>
                <c:pt idx="2">
                  <c:v>30.0</c:v>
                </c:pt>
                <c:pt idx="3">
                  <c:v>60.0</c:v>
                </c:pt>
                <c:pt idx="4">
                  <c:v>90.0</c:v>
                </c:pt>
                <c:pt idx="5">
                  <c:v>180.0</c:v>
                </c:pt>
              </c:numCache>
            </c:numRef>
          </c:cat>
          <c:val>
            <c:numRef>
              <c:f>Teor!$O$5:$T$5</c:f>
              <c:numCache>
                <c:formatCode>General</c:formatCode>
                <c:ptCount val="6"/>
                <c:pt idx="0">
                  <c:v>1.862785029474087</c:v>
                </c:pt>
                <c:pt idx="1">
                  <c:v>2.01358300498958</c:v>
                </c:pt>
                <c:pt idx="2">
                  <c:v>1.938779682844445</c:v>
                </c:pt>
                <c:pt idx="3">
                  <c:v>2.296943395219233</c:v>
                </c:pt>
                <c:pt idx="4">
                  <c:v>1.986690182469738</c:v>
                </c:pt>
                <c:pt idx="5">
                  <c:v>2.136753188926616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7428696"/>
        <c:axId val="-2147435176"/>
      </c:lineChart>
      <c:catAx>
        <c:axId val="-214742869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Time (days)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7435176"/>
        <c:crosses val="autoZero"/>
        <c:auto val="1"/>
        <c:lblAlgn val="ctr"/>
        <c:lblOffset val="100"/>
        <c:noMultiLvlLbl val="0"/>
      </c:catAx>
      <c:valAx>
        <c:axId val="-214743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Concentration (ug/mg)</a:t>
                </a:r>
              </a:p>
            </c:rich>
          </c:tx>
          <c:layout>
            <c:manualLayout>
              <c:xMode val="edge"/>
              <c:yMode val="edge"/>
              <c:x val="0.0"/>
              <c:y val="0.1127659574468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7428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6.jpg"/><Relationship Id="rId10" Type="http://schemas.openxmlformats.org/officeDocument/2006/relationships/image" Target="../media/image7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7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chart" Target="../charts/chart1.xml"/><Relationship Id="rId5" Type="http://schemas.openxmlformats.org/officeDocument/2006/relationships/image" Target="../media/image16.jpg"/><Relationship Id="rId6" Type="http://schemas.openxmlformats.org/officeDocument/2006/relationships/chart" Target="../charts/chart2.xml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8.tif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7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304800" y="3390900"/>
            <a:ext cx="4910249" cy="6135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3" name="AutoShape 13"/>
          <p:cNvSpPr/>
          <p:nvPr/>
        </p:nvSpPr>
        <p:spPr>
          <a:xfrm>
            <a:off x="76200" y="1714500"/>
            <a:ext cx="18135600" cy="45719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5400000">
            <a:off x="17611821" y="3695700"/>
            <a:ext cx="158814" cy="158814"/>
            <a:chOff x="0" y="0"/>
            <a:chExt cx="6355080" cy="63550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5400000">
            <a:off x="17373600" y="3695700"/>
            <a:ext cx="158814" cy="158814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5400000">
            <a:off x="17850042" y="3695700"/>
            <a:ext cx="158814" cy="158814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t="9427" b="4098"/>
          <a:stretch>
            <a:fillRect/>
          </a:stretch>
        </p:blipFill>
        <p:spPr>
          <a:xfrm>
            <a:off x="304800" y="4381500"/>
            <a:ext cx="3957036" cy="4562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05400" y="6286500"/>
            <a:ext cx="467053" cy="206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20400" y="6286500"/>
            <a:ext cx="467053" cy="20635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0" y="1813641"/>
            <a:ext cx="18288000" cy="128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288" dirty="0" err="1">
                <a:solidFill>
                  <a:srgbClr val="000000"/>
                </a:solidFill>
                <a:latin typeface="Anonymous Pro Bold"/>
              </a:rPr>
              <a:t>João</a:t>
            </a:r>
            <a:r>
              <a:rPr lang="en-US" sz="2400" b="1" spc="288" dirty="0">
                <a:solidFill>
                  <a:srgbClr val="000000"/>
                </a:solidFill>
                <a:latin typeface="Anonymous Pro Bold"/>
              </a:rPr>
              <a:t> </a:t>
            </a:r>
            <a:r>
              <a:rPr lang="en-US" sz="2400" b="1" spc="288" dirty="0" err="1">
                <a:solidFill>
                  <a:srgbClr val="000000"/>
                </a:solidFill>
                <a:latin typeface="Anonymous Pro Bold"/>
              </a:rPr>
              <a:t>Vitor</a:t>
            </a:r>
            <a:r>
              <a:rPr lang="en-US" sz="2400" b="1" spc="288" dirty="0">
                <a:solidFill>
                  <a:srgbClr val="000000"/>
                </a:solidFill>
                <a:latin typeface="Anonymous Pro Bold"/>
              </a:rPr>
              <a:t> da Costa Batista</a:t>
            </a:r>
            <a:r>
              <a:rPr lang="en-US" sz="2400" spc="288" dirty="0">
                <a:solidFill>
                  <a:srgbClr val="000000"/>
                </a:solidFill>
                <a:latin typeface="Anonymous Pro"/>
              </a:rPr>
              <a:t>, 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Adriana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Passos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 Oliveira, Ana Paula dos Santos Matos, Eduardo Ricci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Júnior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Zaida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 Maria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Freitas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Catarina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Amorim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Helena Keiko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Toma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Marcia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Alves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 Marques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Capella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Leandro Rocha Machado,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Mirio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Grazi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Bettina Leonhard, Ulrike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Weissenstein</a:t>
            </a:r>
            <a:r>
              <a:rPr lang="en-US" sz="2300" spc="288" dirty="0">
                <a:solidFill>
                  <a:srgbClr val="000000"/>
                </a:solidFill>
                <a:latin typeface="Anonymous Pro"/>
              </a:rPr>
              <a:t>, Stephan Baumgartner, Carla </a:t>
            </a:r>
            <a:r>
              <a:rPr lang="en-US" sz="2300" spc="288" dirty="0" err="1">
                <a:solidFill>
                  <a:srgbClr val="000000"/>
                </a:solidFill>
                <a:latin typeface="Anonymous Pro"/>
              </a:rPr>
              <a:t>Holandino</a:t>
            </a:r>
            <a:endParaRPr lang="en-US" sz="2300" spc="288" dirty="0">
              <a:solidFill>
                <a:srgbClr val="000000"/>
              </a:solidFill>
              <a:latin typeface="Anonymous Pr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0" y="197675"/>
            <a:ext cx="18288000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i="1" spc="80" dirty="0" err="1">
                <a:solidFill>
                  <a:srgbClr val="000000"/>
                </a:solidFill>
                <a:latin typeface="Eczar SemiBold"/>
              </a:rPr>
              <a:t>Viscum</a:t>
            </a:r>
            <a:r>
              <a:rPr lang="en-US" sz="5000" i="1" spc="80" dirty="0">
                <a:solidFill>
                  <a:srgbClr val="000000"/>
                </a:solidFill>
                <a:latin typeface="Eczar SemiBold"/>
              </a:rPr>
              <a:t> album </a:t>
            </a:r>
            <a:r>
              <a:rPr lang="en-US" sz="5000" spc="80" dirty="0">
                <a:solidFill>
                  <a:srgbClr val="000000"/>
                </a:solidFill>
                <a:latin typeface="Eczar SemiBold"/>
              </a:rPr>
              <a:t>topic and transdermal formulations: development, stability and </a:t>
            </a:r>
            <a:r>
              <a:rPr lang="en-US" sz="5000" i="1" spc="80" dirty="0">
                <a:solidFill>
                  <a:srgbClr val="000000"/>
                </a:solidFill>
                <a:latin typeface="Eczar SemiBold"/>
              </a:rPr>
              <a:t>in vitro </a:t>
            </a:r>
            <a:r>
              <a:rPr lang="en-US" sz="5000" spc="80" dirty="0">
                <a:solidFill>
                  <a:srgbClr val="000000"/>
                </a:solidFill>
                <a:latin typeface="Eczar SemiBold"/>
              </a:rPr>
              <a:t>cytotoxicity evaluation</a:t>
            </a:r>
          </a:p>
        </p:txBody>
      </p:sp>
      <p:pic>
        <p:nvPicPr>
          <p:cNvPr id="25" name="Picture 24" descr="IMG_4596.jpg"/>
          <p:cNvPicPr>
            <a:picLocks noChangeAspect="1"/>
          </p:cNvPicPr>
          <p:nvPr/>
        </p:nvPicPr>
        <p:blipFill rotWithShape="1">
          <a:blip r:embed="rId6" cstate="print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r="29290"/>
          <a:stretch/>
        </p:blipFill>
        <p:spPr>
          <a:xfrm>
            <a:off x="13030200" y="3467100"/>
            <a:ext cx="2623145" cy="2514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 descr="IMG_313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5" r="51484" b="29457"/>
          <a:stretch/>
        </p:blipFill>
        <p:spPr>
          <a:xfrm>
            <a:off x="6553200" y="3390900"/>
            <a:ext cx="3429000" cy="27006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 descr="IMG_314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6" r="55011" b="22403"/>
          <a:stretch/>
        </p:blipFill>
        <p:spPr>
          <a:xfrm>
            <a:off x="6553200" y="6515100"/>
            <a:ext cx="3429000" cy="3069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8" name="Picture 27" descr="cell tipo franz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6743700"/>
            <a:ext cx="4744299" cy="26649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TextBox 44"/>
          <p:cNvSpPr txBox="1"/>
          <p:nvPr/>
        </p:nvSpPr>
        <p:spPr>
          <a:xfrm>
            <a:off x="381000" y="3543300"/>
            <a:ext cx="9879315" cy="705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4400" spc="80" dirty="0" smtClean="0">
                <a:solidFill>
                  <a:srgbClr val="000000"/>
                </a:solidFill>
                <a:latin typeface="Montserrat Classic"/>
              </a:rPr>
              <a:t>Aims:</a:t>
            </a:r>
            <a:endParaRPr lang="en-US" sz="4400" spc="80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30" name="TextBox 45"/>
          <p:cNvSpPr txBox="1"/>
          <p:nvPr/>
        </p:nvSpPr>
        <p:spPr>
          <a:xfrm>
            <a:off x="457200" y="9182100"/>
            <a:ext cx="3819663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i="1" spc="36" dirty="0" err="1" smtClean="0">
                <a:solidFill>
                  <a:srgbClr val="000000"/>
                </a:solidFill>
                <a:latin typeface="Clear Sans Regular"/>
              </a:rPr>
              <a:t>Viscum</a:t>
            </a:r>
            <a:r>
              <a:rPr lang="en-US" sz="2400" i="1" spc="36" dirty="0" smtClean="0">
                <a:solidFill>
                  <a:srgbClr val="000000"/>
                </a:solidFill>
                <a:latin typeface="Clear Sans Regular"/>
              </a:rPr>
              <a:t> album </a:t>
            </a:r>
            <a:r>
              <a:rPr lang="en-US" sz="2400" i="1" spc="36" dirty="0" err="1" smtClean="0">
                <a:solidFill>
                  <a:srgbClr val="000000"/>
                </a:solidFill>
                <a:latin typeface="Clear Sans Regular"/>
              </a:rPr>
              <a:t>ssp</a:t>
            </a:r>
            <a:r>
              <a:rPr lang="en-US" sz="2400" i="1" spc="36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i="1" spc="36" dirty="0" err="1" smtClean="0">
                <a:solidFill>
                  <a:srgbClr val="000000"/>
                </a:solidFill>
                <a:latin typeface="Clear Sans Regular"/>
              </a:rPr>
              <a:t>abietis</a:t>
            </a:r>
            <a:endParaRPr lang="en-US" sz="2400" i="1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6477000" y="9803368"/>
            <a:ext cx="3819663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Formulation development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2" name="TextBox 45"/>
          <p:cNvSpPr txBox="1"/>
          <p:nvPr/>
        </p:nvSpPr>
        <p:spPr>
          <a:xfrm>
            <a:off x="12725400" y="6145768"/>
            <a:ext cx="3819663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err="1" smtClean="0">
                <a:solidFill>
                  <a:srgbClr val="000000"/>
                </a:solidFill>
                <a:latin typeface="Clear Sans Regular"/>
              </a:rPr>
              <a:t>Citotoxic</a:t>
            </a: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 activity</a:t>
            </a:r>
            <a:r>
              <a:rPr lang="en-US" sz="2400" i="1" spc="36" dirty="0" smtClean="0">
                <a:solidFill>
                  <a:srgbClr val="000000"/>
                </a:solidFill>
                <a:latin typeface="Clear Sans Regular"/>
              </a:rPr>
              <a:t> in vitro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33" name="TextBox 45"/>
          <p:cNvSpPr txBox="1"/>
          <p:nvPr/>
        </p:nvSpPr>
        <p:spPr>
          <a:xfrm>
            <a:off x="12496800" y="9650968"/>
            <a:ext cx="46578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Skin permeation evaluation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5"/>
    </mc:Choice>
    <mc:Fallback xmlns="">
      <p:transition xmlns:p14="http://schemas.microsoft.com/office/powerpoint/2010/main" spd="slow" advTm="486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783325" y="159092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6580025" y="159092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5" name="AutoShape 5"/>
          <p:cNvSpPr/>
          <p:nvPr/>
        </p:nvSpPr>
        <p:spPr>
          <a:xfrm>
            <a:off x="12258537" y="1590926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AutoShape 6"/>
          <p:cNvSpPr/>
          <p:nvPr/>
        </p:nvSpPr>
        <p:spPr>
          <a:xfrm>
            <a:off x="783325" y="5043077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AutoShape 7"/>
          <p:cNvSpPr/>
          <p:nvPr/>
        </p:nvSpPr>
        <p:spPr>
          <a:xfrm>
            <a:off x="6580025" y="5043077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AutoShape 8"/>
          <p:cNvSpPr/>
          <p:nvPr/>
        </p:nvSpPr>
        <p:spPr>
          <a:xfrm>
            <a:off x="12258537" y="5043077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9" name="AutoShape 9"/>
          <p:cNvSpPr/>
          <p:nvPr/>
        </p:nvSpPr>
        <p:spPr>
          <a:xfrm>
            <a:off x="3427887" y="163978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0" name="AutoShape 10"/>
          <p:cNvSpPr/>
          <p:nvPr/>
        </p:nvSpPr>
        <p:spPr>
          <a:xfrm>
            <a:off x="9224587" y="163978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11"/>
          <p:cNvSpPr/>
          <p:nvPr/>
        </p:nvSpPr>
        <p:spPr>
          <a:xfrm>
            <a:off x="14903099" y="163978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5" name="AutoShape 15"/>
          <p:cNvSpPr/>
          <p:nvPr/>
        </p:nvSpPr>
        <p:spPr>
          <a:xfrm>
            <a:off x="735700" y="2607530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>
            <a:off x="6532400" y="2607530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2210912" y="2607530"/>
            <a:ext cx="3637567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96347" y="5241947"/>
            <a:ext cx="467053" cy="206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93047" y="5241947"/>
            <a:ext cx="467053" cy="206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71559" y="5241947"/>
            <a:ext cx="467053" cy="206353"/>
          </a:xfrm>
          <a:prstGeom prst="rect">
            <a:avLst/>
          </a:prstGeom>
        </p:spPr>
      </p:pic>
      <p:sp>
        <p:nvSpPr>
          <p:cNvPr id="34" name="AutoShape 34"/>
          <p:cNvSpPr/>
          <p:nvPr/>
        </p:nvSpPr>
        <p:spPr>
          <a:xfrm>
            <a:off x="6465165" y="6427401"/>
            <a:ext cx="3589942" cy="5434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5" name="AutoShape 35"/>
          <p:cNvSpPr/>
          <p:nvPr/>
        </p:nvSpPr>
        <p:spPr>
          <a:xfrm>
            <a:off x="6465165" y="9637886"/>
            <a:ext cx="358994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6" name="AutoShape 36"/>
          <p:cNvSpPr/>
          <p:nvPr/>
        </p:nvSpPr>
        <p:spPr>
          <a:xfrm>
            <a:off x="9109727" y="6476261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8" name="AutoShape 38"/>
          <p:cNvSpPr/>
          <p:nvPr/>
        </p:nvSpPr>
        <p:spPr>
          <a:xfrm>
            <a:off x="6417540" y="7444004"/>
            <a:ext cx="363756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0" name="AutoShape 40"/>
          <p:cNvSpPr/>
          <p:nvPr/>
        </p:nvSpPr>
        <p:spPr>
          <a:xfrm>
            <a:off x="735700" y="6421913"/>
            <a:ext cx="3589942" cy="54349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1" name="Picture 41"/>
          <p:cNvPicPr>
            <a:picLocks noChangeAspect="1"/>
          </p:cNvPicPr>
          <p:nvPr/>
        </p:nvPicPr>
        <p:blipFill rotWithShape="1">
          <a:blip r:embed="rId5"/>
          <a:srcRect t="-2427" b="42624"/>
          <a:stretch/>
        </p:blipFill>
        <p:spPr>
          <a:xfrm>
            <a:off x="2362200" y="3695700"/>
            <a:ext cx="1971421" cy="1315285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51527" y="3696040"/>
            <a:ext cx="1208573" cy="13565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29594" y="8758665"/>
            <a:ext cx="1320580" cy="81876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905000" y="190500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>
                <a:solidFill>
                  <a:srgbClr val="000000"/>
                </a:solidFill>
                <a:latin typeface="Montserrat Classic"/>
              </a:rPr>
              <a:t>Methods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35700" y="2957036"/>
            <a:ext cx="381966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Botanical identification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Dry extract production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580025" y="2933700"/>
            <a:ext cx="3819663" cy="110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TLC</a:t>
            </a:r>
          </a:p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Flavonoids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HPLC UV, MS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258537" y="2933700"/>
            <a:ext cx="381966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Pharmaceutical solvents</a:t>
            </a:r>
          </a:p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Aqueous and dry extract</a:t>
            </a:r>
          </a:p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Rheology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Stability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62000" y="1777634"/>
            <a:ext cx="2324798" cy="71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spc="240" dirty="0">
                <a:solidFill>
                  <a:srgbClr val="000000"/>
                </a:solidFill>
                <a:latin typeface="Anonymous Pro Bold"/>
              </a:rPr>
              <a:t>PLANT HARVEST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580025" y="1755070"/>
            <a:ext cx="2324798" cy="71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2400" b="1" spc="239" dirty="0">
                <a:solidFill>
                  <a:srgbClr val="000000"/>
                </a:solidFill>
                <a:latin typeface="Anonymous Pro Bold"/>
              </a:rPr>
              <a:t>CHEMICAL </a:t>
            </a:r>
          </a:p>
          <a:p>
            <a:pPr>
              <a:lnSpc>
                <a:spcPts val="2799"/>
              </a:lnSpc>
            </a:pPr>
            <a:r>
              <a:rPr lang="en-US" sz="2400" b="1" spc="239" dirty="0">
                <a:solidFill>
                  <a:srgbClr val="000000"/>
                </a:solidFill>
                <a:latin typeface="Anonymous Pro Bold"/>
              </a:rPr>
              <a:t>EVALUATION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258537" y="1755070"/>
            <a:ext cx="2681532" cy="719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spc="240" dirty="0">
                <a:solidFill>
                  <a:srgbClr val="000000"/>
                </a:solidFill>
                <a:latin typeface="Anonymous Pro Bold"/>
              </a:rPr>
              <a:t>FORMULATION</a:t>
            </a:r>
          </a:p>
          <a:p>
            <a:pPr>
              <a:lnSpc>
                <a:spcPts val="2800"/>
              </a:lnSpc>
            </a:pPr>
            <a:r>
              <a:rPr lang="en-US" sz="2400" b="1" spc="240" dirty="0">
                <a:solidFill>
                  <a:srgbClr val="000000"/>
                </a:solidFill>
                <a:latin typeface="Anonymous Pro Bold"/>
              </a:rPr>
              <a:t>DEVELOPMENT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32164" y="1104900"/>
            <a:ext cx="610094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dirty="0">
                <a:solidFill>
                  <a:schemeClr val="accent2"/>
                </a:solidFill>
                <a:latin typeface="Anonymous Pro Bold"/>
              </a:rPr>
              <a:t>01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628864" y="1104900"/>
            <a:ext cx="610094" cy="338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3200" dirty="0">
                <a:solidFill>
                  <a:srgbClr val="C0504D"/>
                </a:solidFill>
                <a:latin typeface="Anonymous Pro Bold"/>
              </a:rPr>
              <a:t>02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307376" y="1104900"/>
            <a:ext cx="610094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dirty="0">
                <a:solidFill>
                  <a:srgbClr val="C0504D"/>
                </a:solidFill>
                <a:latin typeface="Anonymous Pro Bold"/>
              </a:rPr>
              <a:t>03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465165" y="7765990"/>
            <a:ext cx="381966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Permeation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Retention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465165" y="6591545"/>
            <a:ext cx="2324798" cy="71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i="1" spc="240" dirty="0">
                <a:solidFill>
                  <a:srgbClr val="000000"/>
                </a:solidFill>
                <a:latin typeface="Anonymous Pro Bold"/>
              </a:rPr>
              <a:t>EX VIVO</a:t>
            </a:r>
            <a:r>
              <a:rPr lang="en-US" sz="2400" b="1" spc="240" dirty="0">
                <a:solidFill>
                  <a:srgbClr val="000000"/>
                </a:solidFill>
                <a:latin typeface="Anonymous Pro Bold"/>
              </a:rPr>
              <a:t> SKIN ASSAY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514004" y="5950798"/>
            <a:ext cx="610094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>
                <a:solidFill>
                  <a:srgbClr val="C0504D"/>
                </a:solidFill>
                <a:latin typeface="Anonymous Pro Bold"/>
              </a:rPr>
              <a:t>05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59512" y="7714048"/>
            <a:ext cx="381966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err="1" smtClean="0">
                <a:solidFill>
                  <a:srgbClr val="000000"/>
                </a:solidFill>
                <a:latin typeface="Clear Sans Regular"/>
              </a:rPr>
              <a:t>HaCat</a:t>
            </a: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and </a:t>
            </a: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Yoshida cells</a:t>
            </a:r>
          </a:p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2400" spc="36" dirty="0">
                <a:solidFill>
                  <a:srgbClr val="000000"/>
                </a:solidFill>
                <a:latin typeface="Clear Sans Regular"/>
              </a:rPr>
              <a:t>WST-1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59512" y="6539603"/>
            <a:ext cx="2324798" cy="71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i="1" spc="240" dirty="0">
                <a:solidFill>
                  <a:srgbClr val="000000"/>
                </a:solidFill>
                <a:latin typeface="Anonymous Pro Bold"/>
              </a:rPr>
              <a:t>IN VITRO</a:t>
            </a:r>
            <a:r>
              <a:rPr lang="en-US" sz="2400" b="1" spc="240" dirty="0">
                <a:solidFill>
                  <a:srgbClr val="000000"/>
                </a:solidFill>
                <a:latin typeface="Anonymous Pro Bold"/>
              </a:rPr>
              <a:t> ASSAY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08351" y="5898856"/>
            <a:ext cx="610094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>
                <a:solidFill>
                  <a:srgbClr val="C0504D"/>
                </a:solidFill>
                <a:latin typeface="Anonymous Pro Bold"/>
              </a:rPr>
              <a:t>04</a:t>
            </a:r>
          </a:p>
        </p:txBody>
      </p:sp>
      <p:sp>
        <p:nvSpPr>
          <p:cNvPr id="62" name="AutoShape 62"/>
          <p:cNvSpPr/>
          <p:nvPr/>
        </p:nvSpPr>
        <p:spPr>
          <a:xfrm>
            <a:off x="762000" y="9639300"/>
            <a:ext cx="3594167" cy="9536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63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863869" y="3913109"/>
            <a:ext cx="1010616" cy="1077991"/>
          </a:xfrm>
          <a:prstGeom prst="rect">
            <a:avLst/>
          </a:prstGeom>
        </p:spPr>
      </p:pic>
      <p:sp>
        <p:nvSpPr>
          <p:cNvPr id="65" name="AutoShape 36"/>
          <p:cNvSpPr/>
          <p:nvPr/>
        </p:nvSpPr>
        <p:spPr>
          <a:xfrm>
            <a:off x="3377987" y="6461757"/>
            <a:ext cx="9867" cy="967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7" name="AutoShape 38"/>
          <p:cNvSpPr/>
          <p:nvPr/>
        </p:nvSpPr>
        <p:spPr>
          <a:xfrm>
            <a:off x="685800" y="7429500"/>
            <a:ext cx="3637567" cy="952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68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0000" y="9791700"/>
            <a:ext cx="467053" cy="206353"/>
          </a:xfrm>
          <a:prstGeom prst="rect">
            <a:avLst/>
          </a:prstGeom>
        </p:spPr>
      </p:pic>
      <p:pic>
        <p:nvPicPr>
          <p:cNvPr id="69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06700" y="9791700"/>
            <a:ext cx="467053" cy="206353"/>
          </a:xfrm>
          <a:prstGeom prst="rect">
            <a:avLst/>
          </a:prstGeom>
        </p:spPr>
      </p:pic>
      <p:grpSp>
        <p:nvGrpSpPr>
          <p:cNvPr id="70" name="Group 18"/>
          <p:cNvGrpSpPr/>
          <p:nvPr/>
        </p:nvGrpSpPr>
        <p:grpSpPr>
          <a:xfrm>
            <a:off x="17449800" y="9290669"/>
            <a:ext cx="152400" cy="609600"/>
            <a:chOff x="0" y="0"/>
            <a:chExt cx="203200" cy="812800"/>
          </a:xfrm>
        </p:grpSpPr>
        <p:grpSp>
          <p:nvGrpSpPr>
            <p:cNvPr id="71" name="Group 19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76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72" name="Group 21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75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73" name="Group 23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74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77" name="TextBox 45"/>
          <p:cNvSpPr txBox="1"/>
          <p:nvPr/>
        </p:nvSpPr>
        <p:spPr>
          <a:xfrm rot="16200000">
            <a:off x="13605610" y="5025289"/>
            <a:ext cx="7986945" cy="29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200" u="none" spc="368" dirty="0" smtClean="0">
                <a:solidFill>
                  <a:srgbClr val="000000"/>
                </a:solidFill>
                <a:latin typeface="Montserrat Classic"/>
              </a:rPr>
              <a:t>Trans-NCI-NIH Conference on International Perspectives on Integrative Medicine for Cancer Prevention and Cancer Patient Management</a:t>
            </a:r>
            <a:endParaRPr lang="en-US" sz="1200" u="none" spc="368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78" name="Picture 4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61" name="TextBox 45"/>
          <p:cNvSpPr txBox="1"/>
          <p:nvPr/>
        </p:nvSpPr>
        <p:spPr>
          <a:xfrm>
            <a:off x="762000" y="4305300"/>
            <a:ext cx="381966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Exsiccate</a:t>
            </a:r>
            <a:br>
              <a:rPr lang="en-US" sz="2400" spc="36" dirty="0" smtClean="0">
                <a:solidFill>
                  <a:srgbClr val="000000"/>
                </a:solidFill>
                <a:latin typeface="Clear Sans Regular"/>
              </a:rPr>
            </a:b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C.H.18.327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pic>
        <p:nvPicPr>
          <p:cNvPr id="12" name="Picture 11" descr="chlorogenic aci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524500"/>
            <a:ext cx="3810000" cy="2092523"/>
          </a:xfrm>
          <a:prstGeom prst="rect">
            <a:avLst/>
          </a:prstGeom>
        </p:spPr>
      </p:pic>
      <p:sp>
        <p:nvSpPr>
          <p:cNvPr id="66" name="TextBox 45"/>
          <p:cNvSpPr txBox="1"/>
          <p:nvPr/>
        </p:nvSpPr>
        <p:spPr>
          <a:xfrm>
            <a:off x="12877800" y="7581900"/>
            <a:ext cx="3819663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err="1" smtClean="0">
                <a:solidFill>
                  <a:srgbClr val="000000"/>
                </a:solidFill>
                <a:latin typeface="Clear Sans Regular"/>
              </a:rPr>
              <a:t>Chlorogenic</a:t>
            </a: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 acid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pic>
        <p:nvPicPr>
          <p:cNvPr id="18" name="Picture 17" descr="Poloxamere_General_Formula_V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8343900"/>
            <a:ext cx="3581400" cy="1050001"/>
          </a:xfrm>
          <a:prstGeom prst="rect">
            <a:avLst/>
          </a:prstGeom>
        </p:spPr>
      </p:pic>
      <p:sp>
        <p:nvSpPr>
          <p:cNvPr id="79" name="TextBox 45"/>
          <p:cNvSpPr txBox="1"/>
          <p:nvPr/>
        </p:nvSpPr>
        <p:spPr>
          <a:xfrm>
            <a:off x="12944337" y="9639300"/>
            <a:ext cx="3819663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36" dirty="0" err="1" smtClean="0">
                <a:solidFill>
                  <a:srgbClr val="000000"/>
                </a:solidFill>
                <a:latin typeface="Clear Sans Regular"/>
              </a:rPr>
              <a:t>Poloxamer</a:t>
            </a:r>
            <a:r>
              <a:rPr lang="en-US" sz="2400" spc="36" dirty="0" smtClean="0">
                <a:solidFill>
                  <a:srgbClr val="000000"/>
                </a:solidFill>
                <a:latin typeface="Clear Sans Regular"/>
              </a:rPr>
              <a:t> 407</a:t>
            </a:r>
            <a:endParaRPr lang="en-US" sz="2400" spc="36" dirty="0">
              <a:solidFill>
                <a:srgbClr val="000000"/>
              </a:solidFill>
              <a:latin typeface="Clear Sans Regular"/>
            </a:endParaRPr>
          </a:p>
        </p:txBody>
      </p:sp>
      <p:pic>
        <p:nvPicPr>
          <p:cNvPr id="19" name="Picture 18" descr="672px-96-Well_pla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43900"/>
            <a:ext cx="1752600" cy="1178832"/>
          </a:xfrm>
          <a:prstGeom prst="rect">
            <a:avLst/>
          </a:prstGeom>
        </p:spPr>
      </p:pic>
      <p:pic>
        <p:nvPicPr>
          <p:cNvPr id="24" name="Sound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52"/>
    </mc:Choice>
    <mc:Fallback xmlns="">
      <p:transition xmlns:p14="http://schemas.microsoft.com/office/powerpoint/2010/main" spd="slow" advTm="1036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457200" y="5981700"/>
            <a:ext cx="9905999" cy="457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Box 6"/>
          <p:cNvSpPr txBox="1"/>
          <p:nvPr/>
        </p:nvSpPr>
        <p:spPr>
          <a:xfrm>
            <a:off x="7315200" y="1562100"/>
            <a:ext cx="8394563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 smtClean="0">
                <a:solidFill>
                  <a:srgbClr val="000000"/>
                </a:solidFill>
                <a:latin typeface="Anonymous Pro"/>
              </a:rPr>
              <a:t>Non-</a:t>
            </a:r>
            <a:r>
              <a:rPr lang="en-US" sz="2300" spc="276" dirty="0">
                <a:solidFill>
                  <a:srgbClr val="000000"/>
                </a:solidFill>
                <a:latin typeface="Anonymous Pro"/>
              </a:rPr>
              <a:t>N</a:t>
            </a:r>
            <a:r>
              <a:rPr lang="en-US" sz="2300" spc="276" dirty="0" smtClean="0">
                <a:solidFill>
                  <a:srgbClr val="000000"/>
                </a:solidFill>
                <a:latin typeface="Anonymous Pro"/>
              </a:rPr>
              <a:t>ewtonian fluids</a:t>
            </a:r>
            <a:endParaRPr lang="en-US" sz="2300" spc="276" dirty="0">
              <a:solidFill>
                <a:srgbClr val="000000"/>
              </a:solidFill>
              <a:latin typeface="Anonymous Pro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5181600" y="1104900"/>
            <a:ext cx="11430000" cy="457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5181600" y="10020300"/>
            <a:ext cx="11430000" cy="45719"/>
          </a:xfrm>
          <a:prstGeom prst="rect">
            <a:avLst/>
          </a:prstGeom>
          <a:solidFill>
            <a:srgbClr val="000000"/>
          </a:solidFill>
        </p:spPr>
      </p:sp>
      <p:graphicFrame>
        <p:nvGraphicFramePr>
          <p:cNvPr id="29" name="Gráfico 4">
            <a:extLst>
              <a:ext uri="{FF2B5EF4-FFF2-40B4-BE49-F238E27FC236}">
                <a16:creationId xmlns:a16="http://schemas.microsoft.com/office/drawing/2014/main" xmlns="" id="{3B7A4C96-A7F3-4FBD-9E67-1A268FBF8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226180"/>
              </p:ext>
            </p:extLst>
          </p:nvPr>
        </p:nvGraphicFramePr>
        <p:xfrm>
          <a:off x="457200" y="1333500"/>
          <a:ext cx="6477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1" name="Imagem 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 b="4785"/>
          <a:stretch/>
        </p:blipFill>
        <p:spPr bwMode="auto">
          <a:xfrm>
            <a:off x="10820400" y="3848100"/>
            <a:ext cx="57912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2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076619"/>
              </p:ext>
            </p:extLst>
          </p:nvPr>
        </p:nvGraphicFramePr>
        <p:xfrm>
          <a:off x="457200" y="6286500"/>
          <a:ext cx="57150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2590800" y="2171700"/>
            <a:ext cx="685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62400" y="3695700"/>
            <a:ext cx="914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81200" y="1714500"/>
            <a:ext cx="685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029200" y="3467100"/>
            <a:ext cx="685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18 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9" name="TextBox 6"/>
          <p:cNvSpPr txBox="1"/>
          <p:nvPr/>
        </p:nvSpPr>
        <p:spPr>
          <a:xfrm>
            <a:off x="6324600" y="9410700"/>
            <a:ext cx="8394563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 spc="276" dirty="0" smtClean="0">
                <a:solidFill>
                  <a:srgbClr val="000000"/>
                </a:solidFill>
                <a:latin typeface="Anonymous Pro"/>
              </a:rPr>
              <a:t>Hydrogel dry extract</a:t>
            </a:r>
            <a:endParaRPr lang="en-US" sz="2300" spc="276" dirty="0">
              <a:solidFill>
                <a:srgbClr val="000000"/>
              </a:solidFill>
              <a:latin typeface="Anonymous Pro"/>
            </a:endParaRPr>
          </a:p>
        </p:txBody>
      </p:sp>
      <p:sp>
        <p:nvSpPr>
          <p:cNvPr id="41" name="TextBox 44"/>
          <p:cNvSpPr txBox="1"/>
          <p:nvPr/>
        </p:nvSpPr>
        <p:spPr>
          <a:xfrm>
            <a:off x="1905000" y="190500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 smtClean="0">
                <a:solidFill>
                  <a:srgbClr val="000000"/>
                </a:solidFill>
                <a:latin typeface="Montserrat Classic"/>
              </a:rPr>
              <a:t>Results</a:t>
            </a:r>
            <a:endParaRPr lang="en-US" sz="5000" spc="80" dirty="0">
              <a:solidFill>
                <a:srgbClr val="000000"/>
              </a:solidFill>
              <a:latin typeface="Montserrat Classic"/>
            </a:endParaRPr>
          </a:p>
        </p:txBody>
      </p:sp>
      <p:grpSp>
        <p:nvGrpSpPr>
          <p:cNvPr id="42" name="Group 18"/>
          <p:cNvGrpSpPr/>
          <p:nvPr/>
        </p:nvGrpSpPr>
        <p:grpSpPr>
          <a:xfrm>
            <a:off x="17449800" y="9290669"/>
            <a:ext cx="152400" cy="609600"/>
            <a:chOff x="0" y="0"/>
            <a:chExt cx="203200" cy="812800"/>
          </a:xfrm>
        </p:grpSpPr>
        <p:grpSp>
          <p:nvGrpSpPr>
            <p:cNvPr id="43" name="Group 19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48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4" name="Group 21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47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23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46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49" name="TextBox 45"/>
          <p:cNvSpPr txBox="1"/>
          <p:nvPr/>
        </p:nvSpPr>
        <p:spPr>
          <a:xfrm rot="16200000">
            <a:off x="13605610" y="5025289"/>
            <a:ext cx="7986945" cy="29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200" u="none" spc="368" dirty="0" smtClean="0">
                <a:solidFill>
                  <a:srgbClr val="000000"/>
                </a:solidFill>
                <a:latin typeface="Montserrat Classic"/>
              </a:rPr>
              <a:t>Trans-NCI-NIH Conference on International Perspectives on Integrative Medicine for Cancer Prevention and Cancer Patient Management</a:t>
            </a:r>
            <a:endParaRPr lang="en-US" sz="1200" u="none" spc="368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50" name="Picture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5"/>
    </mc:Choice>
    <mc:Fallback xmlns="">
      <p:transition xmlns:p14="http://schemas.microsoft.com/office/powerpoint/2010/main" spd="slow" advTm="642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 rot="-5400000">
            <a:off x="8480883" y="2911017"/>
            <a:ext cx="86907" cy="1400067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6" name="AutoShape 16"/>
          <p:cNvSpPr/>
          <p:nvPr/>
        </p:nvSpPr>
        <p:spPr>
          <a:xfrm rot="-5400000">
            <a:off x="8480882" y="-6080583"/>
            <a:ext cx="86907" cy="1400067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7" name="AutoShape 17"/>
          <p:cNvSpPr/>
          <p:nvPr/>
        </p:nvSpPr>
        <p:spPr>
          <a:xfrm>
            <a:off x="17055241" y="-114300"/>
            <a:ext cx="9525" cy="1067551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8" name="Group 18"/>
          <p:cNvGrpSpPr/>
          <p:nvPr/>
        </p:nvGrpSpPr>
        <p:grpSpPr>
          <a:xfrm>
            <a:off x="17449800" y="9290669"/>
            <a:ext cx="152400" cy="609600"/>
            <a:chOff x="0" y="0"/>
            <a:chExt cx="203200" cy="812800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10800000">
              <a:off x="0" y="304800"/>
              <a:ext cx="203200" cy="203200"/>
              <a:chOff x="0" y="0"/>
              <a:chExt cx="6355080" cy="63550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609600"/>
              <a:ext cx="203200" cy="203200"/>
              <a:chOff x="0" y="0"/>
              <a:chExt cx="6355080" cy="63550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10800000">
              <a:off x="0" y="0"/>
              <a:ext cx="203200" cy="203200"/>
              <a:chOff x="0" y="0"/>
              <a:chExt cx="6355080" cy="635508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31" name="Group 31"/>
          <p:cNvGrpSpPr/>
          <p:nvPr/>
        </p:nvGrpSpPr>
        <p:grpSpPr>
          <a:xfrm rot="-5400000">
            <a:off x="762000" y="9867900"/>
            <a:ext cx="352480" cy="352480"/>
            <a:chOff x="0" y="0"/>
            <a:chExt cx="469974" cy="469974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 rot="5400000">
            <a:off x="257955" y="9867900"/>
            <a:ext cx="352480" cy="352480"/>
            <a:chOff x="0" y="0"/>
            <a:chExt cx="469974" cy="469974"/>
          </a:xfrm>
        </p:grpSpPr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0" y="0"/>
              <a:ext cx="469974" cy="469974"/>
              <a:chOff x="0" y="0"/>
              <a:chExt cx="6355080" cy="635508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5400000">
              <a:off x="78329" y="78329"/>
              <a:ext cx="313316" cy="313316"/>
            </a:xfrm>
            <a:prstGeom prst="rect">
              <a:avLst/>
            </a:prstGeom>
          </p:spPr>
        </p:pic>
      </p:grpSp>
      <p:sp>
        <p:nvSpPr>
          <p:cNvPr id="45" name="TextBox 45"/>
          <p:cNvSpPr txBox="1"/>
          <p:nvPr/>
        </p:nvSpPr>
        <p:spPr>
          <a:xfrm rot="-5400000">
            <a:off x="13605610" y="5025289"/>
            <a:ext cx="7986945" cy="29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39"/>
              </a:lnSpc>
              <a:spcBef>
                <a:spcPct val="0"/>
              </a:spcBef>
            </a:pPr>
            <a:r>
              <a:rPr lang="en-US" sz="1200" u="none" spc="368" dirty="0" smtClean="0">
                <a:solidFill>
                  <a:srgbClr val="000000"/>
                </a:solidFill>
                <a:latin typeface="Montserrat Classic"/>
              </a:rPr>
              <a:t>Trans-NCI-NIH Conference on International Perspectives on Integrative Medicine for Cancer Prevention and Cancer Patient Management</a:t>
            </a:r>
            <a:endParaRPr lang="en-US" sz="1200" u="none" spc="368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42233" y="720564"/>
            <a:ext cx="463046" cy="308136"/>
          </a:xfrm>
          <a:prstGeom prst="rect">
            <a:avLst/>
          </a:prstGeom>
        </p:spPr>
      </p:pic>
      <p:sp>
        <p:nvSpPr>
          <p:cNvPr id="47" name="TextBox 44"/>
          <p:cNvSpPr txBox="1"/>
          <p:nvPr/>
        </p:nvSpPr>
        <p:spPr>
          <a:xfrm>
            <a:off x="1905000" y="190500"/>
            <a:ext cx="99555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spc="80" dirty="0" smtClean="0">
                <a:solidFill>
                  <a:srgbClr val="000000"/>
                </a:solidFill>
                <a:latin typeface="Montserrat Classic"/>
              </a:rPr>
              <a:t>Results</a:t>
            </a:r>
            <a:endParaRPr lang="en-US" sz="5000" spc="80" dirty="0">
              <a:solidFill>
                <a:srgbClr val="000000"/>
              </a:solidFill>
              <a:latin typeface="Montserrat Classic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52399" y="1181100"/>
            <a:ext cx="9296401" cy="4114800"/>
            <a:chOff x="0" y="1333500"/>
            <a:chExt cx="9296401" cy="4114800"/>
          </a:xfrm>
        </p:grpSpPr>
        <p:sp>
          <p:nvSpPr>
            <p:cNvPr id="55" name="Rectangle 54"/>
            <p:cNvSpPr/>
            <p:nvPr/>
          </p:nvSpPr>
          <p:spPr>
            <a:xfrm>
              <a:off x="7543800" y="4305300"/>
              <a:ext cx="1752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0" y="4305300"/>
              <a:ext cx="1752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700" y="1333500"/>
              <a:ext cx="1752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9" b="51685"/>
            <a:stretch/>
          </p:blipFill>
          <p:spPr>
            <a:xfrm>
              <a:off x="533401" y="1333500"/>
              <a:ext cx="8763000" cy="3657600"/>
            </a:xfrm>
            <a:prstGeom prst="rect">
              <a:avLst/>
            </a:prstGeom>
          </p:spPr>
        </p:pic>
        <p:pic>
          <p:nvPicPr>
            <p:cNvPr id="50" name="Picture 49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" t="29712" r="91999" b="29021"/>
            <a:stretch/>
          </p:blipFill>
          <p:spPr>
            <a:xfrm>
              <a:off x="0" y="1714500"/>
              <a:ext cx="630767" cy="2743200"/>
            </a:xfrm>
            <a:prstGeom prst="rect">
              <a:avLst/>
            </a:prstGeom>
          </p:spPr>
        </p:pic>
        <p:pic>
          <p:nvPicPr>
            <p:cNvPr id="51" name="Picture 50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9" t="91509"/>
            <a:stretch/>
          </p:blipFill>
          <p:spPr>
            <a:xfrm>
              <a:off x="762000" y="4991100"/>
              <a:ext cx="8305800" cy="457200"/>
            </a:xfrm>
            <a:prstGeom prst="rect">
              <a:avLst/>
            </a:prstGeom>
          </p:spPr>
        </p:pic>
        <p:pic>
          <p:nvPicPr>
            <p:cNvPr id="52" name="Picture 51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1" t="72700" b="15535"/>
            <a:stretch/>
          </p:blipFill>
          <p:spPr>
            <a:xfrm>
              <a:off x="7772400" y="2116667"/>
              <a:ext cx="1524000" cy="825500"/>
            </a:xfrm>
            <a:prstGeom prst="rect">
              <a:avLst/>
            </a:prstGeom>
          </p:spPr>
        </p:pic>
      </p:grpSp>
      <p:sp>
        <p:nvSpPr>
          <p:cNvPr id="57" name="TextBox 6"/>
          <p:cNvSpPr txBox="1"/>
          <p:nvPr/>
        </p:nvSpPr>
        <p:spPr>
          <a:xfrm>
            <a:off x="152399" y="5319367"/>
            <a:ext cx="9296400" cy="2459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</a:pPr>
            <a:r>
              <a:rPr lang="en-US" sz="2000" dirty="0"/>
              <a:t>Dose response effect of the Hydrogel containing </a:t>
            </a:r>
            <a:r>
              <a:rPr lang="en-US" sz="2000" i="1" dirty="0"/>
              <a:t>V. album</a:t>
            </a:r>
            <a:r>
              <a:rPr lang="en-US" sz="2000" dirty="0"/>
              <a:t> dry and aqueous </a:t>
            </a:r>
            <a:r>
              <a:rPr lang="en-US" sz="2000" dirty="0" smtClean="0"/>
              <a:t>extract </a:t>
            </a:r>
            <a:r>
              <a:rPr lang="en-US" sz="2000" dirty="0"/>
              <a:t>after 24 hours of treatment. Cell growth was assessed with WST-</a:t>
            </a:r>
            <a:r>
              <a:rPr lang="en-US" sz="2000" dirty="0" smtClean="0"/>
              <a:t>1, after </a:t>
            </a:r>
            <a:r>
              <a:rPr lang="en-US" sz="2000" dirty="0"/>
              <a:t>1:30h of incubation. (</a:t>
            </a:r>
            <a:r>
              <a:rPr lang="en-US" sz="2000" dirty="0" err="1"/>
              <a:t>HaCat</a:t>
            </a:r>
            <a:r>
              <a:rPr lang="en-US" sz="2000" dirty="0"/>
              <a:t>: non-</a:t>
            </a:r>
            <a:r>
              <a:rPr lang="en-US" sz="2000" dirty="0" err="1" smtClean="0"/>
              <a:t>tumoral</a:t>
            </a:r>
            <a:r>
              <a:rPr lang="en-US" sz="2000" dirty="0" smtClean="0"/>
              <a:t>; </a:t>
            </a:r>
            <a:r>
              <a:rPr lang="en-US" sz="2000" dirty="0"/>
              <a:t>Yoshida: </a:t>
            </a:r>
            <a:r>
              <a:rPr lang="en-US" sz="2000" dirty="0" err="1" smtClean="0"/>
              <a:t>tumoral</a:t>
            </a:r>
            <a:r>
              <a:rPr lang="en-US" sz="2000" dirty="0" smtClean="0"/>
              <a:t>)</a:t>
            </a:r>
            <a:r>
              <a:rPr lang="en-US" sz="2000" dirty="0"/>
              <a:t>. The hydrogel concentration varied between 2, 5, 10, 15 and 20 mg, corresponding to 100, 250, 500, 750 and 1000 µg of extract, respectively. Vector control (VC; hydrogel without extract) was used at a concentration of 20 mg. M</a:t>
            </a:r>
            <a:r>
              <a:rPr lang="en-US" sz="2000" dirty="0" smtClean="0"/>
              <a:t>ean </a:t>
            </a:r>
            <a:r>
              <a:rPr lang="en-US" sz="2000" dirty="0"/>
              <a:t>± SD </a:t>
            </a:r>
            <a:r>
              <a:rPr lang="en-US" sz="2000" dirty="0" smtClean="0"/>
              <a:t>(n=3). </a:t>
            </a:r>
            <a:r>
              <a:rPr lang="en-US" sz="2000" dirty="0"/>
              <a:t>*p&lt;0.05; **p&lt;0.0001, </a:t>
            </a:r>
            <a:r>
              <a:rPr lang="en-US" sz="2000" dirty="0" smtClean="0"/>
              <a:t>one</a:t>
            </a:r>
            <a:r>
              <a:rPr lang="en-US" sz="2000" dirty="0"/>
              <a:t>-way ANOVA with </a:t>
            </a:r>
            <a:r>
              <a:rPr lang="en-US" sz="2000" dirty="0" err="1"/>
              <a:t>Tukey’s</a:t>
            </a:r>
            <a:r>
              <a:rPr lang="en-US" sz="2000" dirty="0"/>
              <a:t> </a:t>
            </a:r>
            <a:r>
              <a:rPr lang="en-US" sz="2000" dirty="0" smtClean="0"/>
              <a:t>post</a:t>
            </a:r>
            <a:r>
              <a:rPr lang="en-US" sz="2000" dirty="0"/>
              <a:t>-test.</a:t>
            </a:r>
            <a:r>
              <a:rPr lang="pt-BR" sz="2000" dirty="0"/>
              <a:t> </a:t>
            </a:r>
            <a:endParaRPr lang="en-US" sz="2000" spc="276" dirty="0">
              <a:solidFill>
                <a:srgbClr val="000000"/>
              </a:solidFill>
              <a:latin typeface="Anonymous Pro"/>
            </a:endParaRPr>
          </a:p>
        </p:txBody>
      </p:sp>
      <p:pic>
        <p:nvPicPr>
          <p:cNvPr id="58" name="Picture 5"/>
          <p:cNvPicPr>
            <a:picLocks noChangeAspect="1"/>
          </p:cNvPicPr>
          <p:nvPr/>
        </p:nvPicPr>
        <p:blipFill rotWithShape="1">
          <a:blip r:embed="rId7"/>
          <a:srcRect l="4317" t="16037"/>
          <a:stretch/>
        </p:blipFill>
        <p:spPr>
          <a:xfrm>
            <a:off x="9601200" y="1181100"/>
            <a:ext cx="7318910" cy="2992290"/>
          </a:xfrm>
          <a:prstGeom prst="rect">
            <a:avLst/>
          </a:prstGeom>
        </p:spPr>
      </p:pic>
      <p:sp>
        <p:nvSpPr>
          <p:cNvPr id="59" name="TextBox 6"/>
          <p:cNvSpPr txBox="1"/>
          <p:nvPr/>
        </p:nvSpPr>
        <p:spPr>
          <a:xfrm>
            <a:off x="9601200" y="4076700"/>
            <a:ext cx="73152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000" i="1" spc="24" dirty="0"/>
              <a:t>E</a:t>
            </a:r>
            <a:r>
              <a:rPr lang="en-US" sz="2000" i="1" spc="24" dirty="0" smtClean="0"/>
              <a:t>x </a:t>
            </a:r>
            <a:r>
              <a:rPr lang="en-US" sz="2000" i="1" spc="24" dirty="0"/>
              <a:t>vivo </a:t>
            </a:r>
            <a:r>
              <a:rPr lang="en-US" sz="2000" spc="24" dirty="0"/>
              <a:t>skin permeation test</a:t>
            </a:r>
          </a:p>
        </p:txBody>
      </p:sp>
      <p:sp>
        <p:nvSpPr>
          <p:cNvPr id="60" name="AutoShape 12"/>
          <p:cNvSpPr/>
          <p:nvPr/>
        </p:nvSpPr>
        <p:spPr>
          <a:xfrm>
            <a:off x="9677400" y="5219700"/>
            <a:ext cx="7279247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1" name="AutoShape 13"/>
          <p:cNvSpPr/>
          <p:nvPr/>
        </p:nvSpPr>
        <p:spPr>
          <a:xfrm>
            <a:off x="9677400" y="5743514"/>
            <a:ext cx="7279247" cy="958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2" name="TextBox 15"/>
          <p:cNvSpPr txBox="1"/>
          <p:nvPr/>
        </p:nvSpPr>
        <p:spPr>
          <a:xfrm>
            <a:off x="9637153" y="5219700"/>
            <a:ext cx="7279247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19"/>
              </a:lnSpc>
            </a:pPr>
            <a:r>
              <a:rPr lang="en-US" sz="2300" spc="276" dirty="0" smtClean="0">
                <a:solidFill>
                  <a:srgbClr val="000000"/>
                </a:solidFill>
                <a:latin typeface="Anonymous Pro"/>
              </a:rPr>
              <a:t>Contact information</a:t>
            </a:r>
            <a:endParaRPr lang="en-US" sz="2300" spc="276" dirty="0">
              <a:solidFill>
                <a:srgbClr val="000000"/>
              </a:solidFill>
              <a:latin typeface="Anonymous Pro"/>
            </a:endParaRPr>
          </a:p>
        </p:txBody>
      </p:sp>
      <p:sp>
        <p:nvSpPr>
          <p:cNvPr id="63" name="AutoShape 7"/>
          <p:cNvSpPr/>
          <p:nvPr/>
        </p:nvSpPr>
        <p:spPr>
          <a:xfrm rot="16200000">
            <a:off x="7050412" y="5713089"/>
            <a:ext cx="4958702" cy="952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4" name="TextBox 19"/>
          <p:cNvSpPr txBox="1"/>
          <p:nvPr/>
        </p:nvSpPr>
        <p:spPr>
          <a:xfrm>
            <a:off x="9677400" y="5859777"/>
            <a:ext cx="7239000" cy="350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spc="240" dirty="0" err="1" smtClean="0">
                <a:solidFill>
                  <a:srgbClr val="000000"/>
                </a:solidFill>
                <a:latin typeface="Anonymous Pro"/>
              </a:rPr>
              <a:t>joaovcbatista@hotmail.com</a:t>
            </a:r>
            <a:endParaRPr lang="en-US" sz="2000" b="1" spc="240" dirty="0">
              <a:solidFill>
                <a:srgbClr val="000000"/>
              </a:solidFill>
              <a:latin typeface="Anonymous Pro"/>
            </a:endParaRPr>
          </a:p>
        </p:txBody>
      </p:sp>
      <p:pic>
        <p:nvPicPr>
          <p:cNvPr id="65" name="Picture 64" descr="minerv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912" y="7734300"/>
            <a:ext cx="1195688" cy="1747347"/>
          </a:xfrm>
          <a:prstGeom prst="rect">
            <a:avLst/>
          </a:prstGeom>
        </p:spPr>
      </p:pic>
      <p:pic>
        <p:nvPicPr>
          <p:cNvPr id="66" name="Picture 65" descr="hisci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476" y="8115300"/>
            <a:ext cx="3458724" cy="79987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400" y="7429500"/>
            <a:ext cx="2430718" cy="2057400"/>
          </a:xfrm>
          <a:prstGeom prst="rect">
            <a:avLst/>
          </a:prstGeom>
        </p:spPr>
      </p:pic>
      <p:sp>
        <p:nvSpPr>
          <p:cNvPr id="68" name="TextBox 19"/>
          <p:cNvSpPr txBox="1"/>
          <p:nvPr/>
        </p:nvSpPr>
        <p:spPr>
          <a:xfrm>
            <a:off x="9677400" y="6362700"/>
            <a:ext cx="7239000" cy="709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240" dirty="0" smtClean="0">
                <a:solidFill>
                  <a:srgbClr val="000000"/>
                </a:solidFill>
                <a:latin typeface="Anonymous Pro"/>
              </a:rPr>
              <a:t>Federal University of Rio de Janeiro - Brazil</a:t>
            </a:r>
          </a:p>
          <a:p>
            <a:pPr algn="r">
              <a:lnSpc>
                <a:spcPts val="2800"/>
              </a:lnSpc>
            </a:pPr>
            <a:r>
              <a:rPr lang="en-US" sz="2000" spc="240" dirty="0" err="1" smtClean="0">
                <a:solidFill>
                  <a:srgbClr val="000000"/>
                </a:solidFill>
                <a:latin typeface="Anonymous Pro"/>
              </a:rPr>
              <a:t>Verein</a:t>
            </a:r>
            <a:r>
              <a:rPr lang="en-US" sz="2000" spc="240" dirty="0" smtClean="0">
                <a:solidFill>
                  <a:srgbClr val="000000"/>
                </a:solidFill>
                <a:latin typeface="Anonymous Pro"/>
              </a:rPr>
              <a:t> </a:t>
            </a:r>
            <a:r>
              <a:rPr lang="en-US" sz="2000" spc="240" dirty="0" err="1" smtClean="0">
                <a:solidFill>
                  <a:srgbClr val="000000"/>
                </a:solidFill>
                <a:latin typeface="Anonymous Pro"/>
              </a:rPr>
              <a:t>für</a:t>
            </a:r>
            <a:r>
              <a:rPr lang="en-US" sz="2000" spc="240" dirty="0" smtClean="0">
                <a:solidFill>
                  <a:srgbClr val="000000"/>
                </a:solidFill>
                <a:latin typeface="Anonymous Pro"/>
              </a:rPr>
              <a:t> </a:t>
            </a:r>
            <a:r>
              <a:rPr lang="en-US" sz="2000" spc="240" dirty="0" err="1" smtClean="0">
                <a:solidFill>
                  <a:srgbClr val="000000"/>
                </a:solidFill>
                <a:latin typeface="Anonymous Pro"/>
              </a:rPr>
              <a:t>Krebsforschung</a:t>
            </a:r>
            <a:r>
              <a:rPr lang="en-US" sz="2000" spc="240" dirty="0" smtClean="0">
                <a:solidFill>
                  <a:srgbClr val="000000"/>
                </a:solidFill>
                <a:latin typeface="Anonymous Pro"/>
              </a:rPr>
              <a:t> - Switzerland</a:t>
            </a:r>
            <a:endParaRPr lang="en-US" sz="2000" spc="240" dirty="0">
              <a:solidFill>
                <a:srgbClr val="000000"/>
              </a:solidFill>
              <a:latin typeface="Anonymous Pro"/>
            </a:endParaRPr>
          </a:p>
        </p:txBody>
      </p:sp>
      <p:sp>
        <p:nvSpPr>
          <p:cNvPr id="69" name="TextBox 6"/>
          <p:cNvSpPr txBox="1"/>
          <p:nvPr/>
        </p:nvSpPr>
        <p:spPr>
          <a:xfrm>
            <a:off x="152400" y="8267700"/>
            <a:ext cx="9296400" cy="13593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/>
              <a:t>Conclusion: The present results highlight the new </a:t>
            </a:r>
            <a:r>
              <a:rPr lang="en-US" sz="2000" b="1" i="1" dirty="0"/>
              <a:t>V. album</a:t>
            </a:r>
            <a:r>
              <a:rPr lang="en-US" sz="2000" b="1" dirty="0"/>
              <a:t> transdermal application for cancer treatment, opening innovative possibilities to the current injectable formulations.</a:t>
            </a:r>
            <a:endParaRPr lang="pt-BR" sz="2000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5"/>
    </mc:Choice>
    <mc:Fallback xmlns="">
      <p:transition xmlns:p14="http://schemas.microsoft.com/office/powerpoint/2010/main" spd="slow" advTm="708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406</Words>
  <Application>Microsoft Macintosh PowerPoint</Application>
  <PresentationFormat>Custom</PresentationFormat>
  <Paragraphs>57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Arizzia Medical Center</dc:title>
  <cp:lastModifiedBy>Joao Batista</cp:lastModifiedBy>
  <cp:revision>23</cp:revision>
  <dcterms:created xsi:type="dcterms:W3CDTF">2006-08-16T00:00:00Z</dcterms:created>
  <dcterms:modified xsi:type="dcterms:W3CDTF">2020-09-30T00:36:14Z</dcterms:modified>
  <dc:identifier>DAEI7rU6pkw</dc:identifier>
</cp:coreProperties>
</file>