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4" r:id="rId6"/>
  </p:sldMasterIdLst>
  <p:notesMasterIdLst>
    <p:notesMasterId r:id="rId11"/>
  </p:notesMasterIdLst>
  <p:handoutMasterIdLst>
    <p:handoutMasterId r:id="rId12"/>
  </p:handoutMasterIdLst>
  <p:sldIdLst>
    <p:sldId id="256" r:id="rId7"/>
    <p:sldId id="264" r:id="rId8"/>
    <p:sldId id="265" r:id="rId9"/>
    <p:sldId id="266" r:id="rId10"/>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5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FF33"/>
    <a:srgbClr val="FFEC62"/>
    <a:srgbClr val="00FFCC"/>
    <a:srgbClr val="9999FF"/>
    <a:srgbClr val="CC99FF"/>
    <a:srgbClr val="E77119"/>
    <a:srgbClr val="6699FF"/>
    <a:srgbClr val="FFCC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4131" autoAdjust="0"/>
  </p:normalViewPr>
  <p:slideViewPr>
    <p:cSldViewPr>
      <p:cViewPr varScale="1">
        <p:scale>
          <a:sx n="98" d="100"/>
          <a:sy n="98" d="100"/>
        </p:scale>
        <p:origin x="883" y="77"/>
      </p:cViewPr>
      <p:guideLst>
        <p:guide orient="horz" pos="960"/>
        <p:guide pos="5400"/>
      </p:guideLst>
    </p:cSldViewPr>
  </p:slideViewPr>
  <p:outlineViewPr>
    <p:cViewPr>
      <p:scale>
        <a:sx n="33" d="100"/>
        <a:sy n="33" d="100"/>
      </p:scale>
      <p:origin x="0" y="0"/>
    </p:cViewPr>
  </p:outlineViewPr>
  <p:notesTextViewPr>
    <p:cViewPr>
      <p:scale>
        <a:sx n="3" d="2"/>
        <a:sy n="3" d="2"/>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275590551181"/>
          <c:y val="0.10831205159712116"/>
          <c:w val="0.80099160104986877"/>
          <c:h val="0.86404169899036798"/>
        </c:manualLayout>
      </c:layout>
      <c:doughnutChart>
        <c:varyColors val="1"/>
        <c:ser>
          <c:idx val="0"/>
          <c:order val="0"/>
          <c:tx>
            <c:strRef>
              <c:f>Sheet1!$B$1</c:f>
              <c:strCache>
                <c:ptCount val="1"/>
                <c:pt idx="0">
                  <c:v>The smoking cessation support program is helpful</c:v>
                </c:pt>
              </c:strCache>
            </c:strRef>
          </c:tx>
          <c:explosion val="5"/>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F01-455E-9EC0-F6DE3154869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F01-455E-9EC0-F6DE3154869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F01-455E-9EC0-F6DE3154869F}"/>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8F01-455E-9EC0-F6DE3154869F}"/>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8F01-455E-9EC0-F6DE3154869F}"/>
              </c:ext>
            </c:extLst>
          </c:dPt>
          <c:dLbls>
            <c:dLbl>
              <c:idx val="0"/>
              <c:layout>
                <c:manualLayout>
                  <c:x val="9.2336103416435829E-3"/>
                  <c:y val="-5.5555555555555601E-2"/>
                </c:manualLayout>
              </c:layout>
              <c:showLegendKey val="0"/>
              <c:showVal val="1"/>
              <c:showCatName val="0"/>
              <c:showSerName val="0"/>
              <c:showPercent val="0"/>
              <c:showBubbleSize val="0"/>
              <c:extLst>
                <c:ext xmlns:c15="http://schemas.microsoft.com/office/drawing/2012/chart" uri="{CE6537A1-D6FC-4f65-9D91-7224C49458BB}">
                  <c15:layout>
                    <c:manualLayout>
                      <c:w val="0.30046168051708216"/>
                      <c:h val="0.29833333333333334"/>
                    </c:manualLayout>
                  </c15:layout>
                </c:ext>
                <c:ext xmlns:c16="http://schemas.microsoft.com/office/drawing/2014/chart" uri="{C3380CC4-5D6E-409C-BE32-E72D297353CC}">
                  <c16:uniqueId val="{00000001-8F01-455E-9EC0-F6DE3154869F}"/>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742382271468144"/>
                      <c:h val="0.29833333333333334"/>
                    </c:manualLayout>
                  </c15:layout>
                </c:ext>
                <c:ext xmlns:c16="http://schemas.microsoft.com/office/drawing/2014/chart" uri="{C3380CC4-5D6E-409C-BE32-E72D297353CC}">
                  <c16:uniqueId val="{00000003-8F01-455E-9EC0-F6DE3154869F}"/>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954791662122569"/>
                      <c:h val="0.29833333333333334"/>
                    </c:manualLayout>
                  </c15:layout>
                </c:ext>
                <c:ext xmlns:c16="http://schemas.microsoft.com/office/drawing/2014/chart" uri="{C3380CC4-5D6E-409C-BE32-E72D297353CC}">
                  <c16:uniqueId val="{00000005-8F01-455E-9EC0-F6DE3154869F}"/>
                </c:ext>
              </c:extLst>
            </c:dLbl>
            <c:dLbl>
              <c:idx val="3"/>
              <c:layout>
                <c:manualLayout>
                  <c:x val="4.8466533660428926E-2"/>
                  <c:y val="-0.16463417060008012"/>
                </c:manualLayout>
              </c:layout>
              <c:showLegendKey val="0"/>
              <c:showVal val="1"/>
              <c:showCatName val="0"/>
              <c:showSerName val="0"/>
              <c:showPercent val="0"/>
              <c:showBubbleSize val="0"/>
              <c:extLst>
                <c:ext xmlns:c15="http://schemas.microsoft.com/office/drawing/2012/chart" uri="{CE6537A1-D6FC-4f65-9D91-7224C49458BB}">
                  <c15:layout>
                    <c:manualLayout>
                      <c:w val="0.23665743305632497"/>
                      <c:h val="0.16870370370370369"/>
                    </c:manualLayout>
                  </c15:layout>
                </c:ext>
                <c:ext xmlns:c16="http://schemas.microsoft.com/office/drawing/2014/chart" uri="{C3380CC4-5D6E-409C-BE32-E72D297353CC}">
                  <c16:uniqueId val="{00000007-8F01-455E-9EC0-F6DE3154869F}"/>
                </c:ext>
              </c:extLst>
            </c:dLbl>
            <c:dLbl>
              <c:idx val="4"/>
              <c:layout>
                <c:manualLayout>
                  <c:x val="1.3931105190164318E-2"/>
                  <c:y val="0"/>
                </c:manualLayout>
              </c:layout>
              <c:showLegendKey val="0"/>
              <c:showVal val="1"/>
              <c:showCatName val="0"/>
              <c:showSerName val="0"/>
              <c:showPercent val="0"/>
              <c:showBubbleSize val="0"/>
              <c:extLst>
                <c:ext xmlns:c15="http://schemas.microsoft.com/office/drawing/2012/chart" uri="{CE6537A1-D6FC-4f65-9D91-7224C49458BB}">
                  <c15:layout>
                    <c:manualLayout>
                      <c:w val="0.11897007703690377"/>
                      <c:h val="0.10753064093515551"/>
                    </c:manualLayout>
                  </c15:layout>
                </c:ext>
                <c:ext xmlns:c16="http://schemas.microsoft.com/office/drawing/2014/chart" uri="{C3380CC4-5D6E-409C-BE32-E72D297353CC}">
                  <c16:uniqueId val="{00000009-8F01-455E-9EC0-F6DE3154869F}"/>
                </c:ext>
              </c:extLst>
            </c:dLbl>
            <c:spPr>
              <a:noFill/>
              <a:ln>
                <a:noFill/>
              </a:ln>
              <a:effectLst/>
            </c:spPr>
            <c:txPr>
              <a:bodyPr rot="0" spcFirstLastPara="1" vertOverflow="ellipsis" horzOverflow="clip"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0%</c:formatCode>
                <c:ptCount val="5"/>
                <c:pt idx="0">
                  <c:v>0.32</c:v>
                </c:pt>
                <c:pt idx="1">
                  <c:v>0.36</c:v>
                </c:pt>
                <c:pt idx="2">
                  <c:v>0.28000000000000003</c:v>
                </c:pt>
                <c:pt idx="3">
                  <c:v>0.04</c:v>
                </c:pt>
              </c:numCache>
            </c:numRef>
          </c:val>
          <c:extLst>
            <c:ext xmlns:c16="http://schemas.microsoft.com/office/drawing/2014/chart" uri="{C3380CC4-5D6E-409C-BE32-E72D297353CC}">
              <c16:uniqueId val="{0000000A-8F01-455E-9EC0-F6DE3154869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latin typeface="Arial Narrow" panose="020B0606020202030204" pitchFamily="34" charset="0"/>
              </a:rPr>
              <a:t>The app is easy to use</a:t>
            </a:r>
          </a:p>
        </c:rich>
      </c:tx>
      <c:layout>
        <c:manualLayout>
          <c:xMode val="edge"/>
          <c:yMode val="edge"/>
          <c:x val="0.1238509125293547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36349591582183"/>
          <c:y val="0.19276246719160106"/>
          <c:w val="0.3886060357632774"/>
          <c:h val="0.68540980672870455"/>
        </c:manualLayout>
      </c:layout>
      <c:doughnutChart>
        <c:varyColors val="1"/>
        <c:ser>
          <c:idx val="0"/>
          <c:order val="0"/>
          <c:tx>
            <c:strRef>
              <c:f>Sheet1!$B$1</c:f>
              <c:strCache>
                <c:ptCount val="1"/>
                <c:pt idx="0">
                  <c:v>Insight is easy to use</c:v>
                </c:pt>
              </c:strCache>
            </c:strRef>
          </c:tx>
          <c:explosion val="5"/>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AA9-43BE-B297-D5FF9D2F69D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AA9-43BE-B297-D5FF9D2F69D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AA9-43BE-B297-D5FF9D2F69DD}"/>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AA9-43BE-B297-D5FF9D2F69DD}"/>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3AA9-43BE-B297-D5FF9D2F69DD}"/>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AA9-43BE-B297-D5FF9D2F69DD}"/>
                </c:ext>
              </c:extLst>
            </c:dLbl>
            <c:dLbl>
              <c:idx val="3"/>
              <c:layout>
                <c:manualLayout>
                  <c:x val="2.2984819522110372E-3"/>
                  <c:y val="-9.9819355785265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A9-43BE-B297-D5FF9D2F69DD}"/>
                </c:ext>
              </c:extLst>
            </c:dLbl>
            <c:spPr>
              <a:noFill/>
              <a:ln>
                <a:noFill/>
              </a:ln>
              <a:effectLst/>
            </c:spPr>
            <c:txPr>
              <a:bodyPr rot="0" spcFirstLastPara="1" vertOverflow="ellipsis" horzOverflow="clip"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0%</c:formatCode>
                <c:ptCount val="5"/>
                <c:pt idx="0">
                  <c:v>4.2999999999999997E-2</c:v>
                </c:pt>
                <c:pt idx="1">
                  <c:v>0.7</c:v>
                </c:pt>
                <c:pt idx="2">
                  <c:v>0.26</c:v>
                </c:pt>
              </c:numCache>
            </c:numRef>
          </c:val>
          <c:extLst>
            <c:ext xmlns:c16="http://schemas.microsoft.com/office/drawing/2014/chart" uri="{C3380CC4-5D6E-409C-BE32-E72D297353CC}">
              <c16:uniqueId val="{0000000A-3AA9-43BE-B297-D5FF9D2F69D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8150571350188975"/>
          <c:y val="0.33961864222009125"/>
          <c:w val="0.50114567002252219"/>
          <c:h val="0.576830279596899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dirty="0">
                <a:latin typeface="Arial Narrow" panose="020B0606020202030204" pitchFamily="34" charset="0"/>
              </a:rPr>
              <a:t>Comfortable with receiving messages with private info on phone</a:t>
            </a:r>
          </a:p>
        </c:rich>
      </c:tx>
      <c:layout>
        <c:manualLayout>
          <c:xMode val="edge"/>
          <c:yMode val="edge"/>
          <c:x val="0.1398370422398698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859402783442496E-2"/>
          <c:y val="0.2425529858031939"/>
          <c:w val="0.39790363221029451"/>
          <c:h val="0.69363642035225881"/>
        </c:manualLayout>
      </c:layout>
      <c:doughnutChart>
        <c:varyColors val="1"/>
        <c:ser>
          <c:idx val="0"/>
          <c:order val="0"/>
          <c:tx>
            <c:strRef>
              <c:f>Sheet1!$B$1</c:f>
              <c:strCache>
                <c:ptCount val="1"/>
                <c:pt idx="0">
                  <c:v>Comfortable with receiving messages with private info on phone</c:v>
                </c:pt>
              </c:strCache>
            </c:strRef>
          </c:tx>
          <c:explosion val="5"/>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C01-42FE-8F9F-0CC67010995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C01-42FE-8F9F-0CC67010995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3C01-42FE-8F9F-0CC67010995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3C01-42FE-8F9F-0CC67010995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3C01-42FE-8F9F-0CC670109957}"/>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C01-42FE-8F9F-0CC670109957}"/>
                </c:ext>
              </c:extLst>
            </c:dLbl>
            <c:dLbl>
              <c:idx val="3"/>
              <c:layout>
                <c:manualLayout>
                  <c:x val="2.2984819522110372E-3"/>
                  <c:y val="-9.9819355785265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01-42FE-8F9F-0CC670109957}"/>
                </c:ext>
              </c:extLst>
            </c:dLbl>
            <c:spPr>
              <a:noFill/>
              <a:ln>
                <a:noFill/>
              </a:ln>
              <a:effectLst/>
            </c:spPr>
            <c:txPr>
              <a:bodyPr rot="0" spcFirstLastPara="1" vertOverflow="ellipsis" horzOverflow="clip"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0%</c:formatCode>
                <c:ptCount val="5"/>
                <c:pt idx="0">
                  <c:v>0.13</c:v>
                </c:pt>
                <c:pt idx="1">
                  <c:v>0.74</c:v>
                </c:pt>
                <c:pt idx="2">
                  <c:v>0.13</c:v>
                </c:pt>
              </c:numCache>
            </c:numRef>
          </c:val>
          <c:extLst>
            <c:ext xmlns:c16="http://schemas.microsoft.com/office/drawing/2014/chart" uri="{C3380CC4-5D6E-409C-BE32-E72D297353CC}">
              <c16:uniqueId val="{0000000A-3C01-42FE-8F9F-0CC67010995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44290454562447967"/>
          <c:y val="0.33961891925766763"/>
          <c:w val="0.53053079721222796"/>
          <c:h val="0.576830279596899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696284081824E-2"/>
          <c:y val="3.2532481875651269E-2"/>
          <c:w val="0.85252218080660669"/>
          <c:h val="0.95901086792539303"/>
        </c:manualLayout>
      </c:layout>
      <c:doughnutChart>
        <c:varyColors val="1"/>
        <c:ser>
          <c:idx val="0"/>
          <c:order val="0"/>
          <c:tx>
            <c:strRef>
              <c:f>Sheet1!$B$1</c:f>
              <c:strCache>
                <c:ptCount val="1"/>
                <c:pt idx="0">
                  <c:v>Column1</c:v>
                </c:pt>
              </c:strCache>
            </c:strRef>
          </c:tx>
          <c:explosion val="5"/>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0F6-42A8-9E68-A139EA73908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0F6-42A8-9E68-A139EA73908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0F6-42A8-9E68-A139EA73908B}"/>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0F6-42A8-9E68-A139EA73908B}"/>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70F6-42A8-9E68-A139EA73908B}"/>
              </c:ext>
            </c:extLst>
          </c:dPt>
          <c:dLbls>
            <c:dLbl>
              <c:idx val="1"/>
              <c:showLegendKey val="0"/>
              <c:showVal val="1"/>
              <c:showCatName val="0"/>
              <c:showSerName val="0"/>
              <c:showPercent val="0"/>
              <c:showBubbleSize val="0"/>
              <c:extLst>
                <c:ext xmlns:c15="http://schemas.microsoft.com/office/drawing/2012/chart" uri="{CE6537A1-D6FC-4f65-9D91-7224C49458BB}">
                  <c15:layout>
                    <c:manualLayout>
                      <c:w val="0.26124234470691166"/>
                      <c:h val="0.30167004686570398"/>
                    </c:manualLayout>
                  </c15:layout>
                </c:ext>
                <c:ext xmlns:c16="http://schemas.microsoft.com/office/drawing/2014/chart" uri="{C3380CC4-5D6E-409C-BE32-E72D297353CC}">
                  <c16:uniqueId val="{00000003-70F6-42A8-9E68-A139EA73908B}"/>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791776027996499"/>
                      <c:h val="0.30167004686570398"/>
                    </c:manualLayout>
                  </c15:layout>
                </c:ext>
                <c:ext xmlns:c16="http://schemas.microsoft.com/office/drawing/2014/chart" uri="{C3380CC4-5D6E-409C-BE32-E72D297353CC}">
                  <c16:uniqueId val="{00000005-70F6-42A8-9E68-A139EA73908B}"/>
                </c:ext>
              </c:extLst>
            </c:dLbl>
            <c:dLbl>
              <c:idx val="3"/>
              <c:layout>
                <c:manualLayout>
                  <c:x val="2.2984819522110372E-3"/>
                  <c:y val="-9.9819355785265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F6-42A8-9E68-A139EA73908B}"/>
                </c:ext>
              </c:extLst>
            </c:dLbl>
            <c:dLbl>
              <c:idx val="4"/>
              <c:layout>
                <c:manualLayout>
                  <c:x val="1.3931105190164318E-2"/>
                  <c:y val="0"/>
                </c:manualLayout>
              </c:layout>
              <c:showLegendKey val="0"/>
              <c:showVal val="1"/>
              <c:showCatName val="0"/>
              <c:showSerName val="0"/>
              <c:showPercent val="0"/>
              <c:showBubbleSize val="0"/>
              <c:extLst>
                <c:ext xmlns:c15="http://schemas.microsoft.com/office/drawing/2012/chart" uri="{CE6537A1-D6FC-4f65-9D91-7224C49458BB}">
                  <c15:layout>
                    <c:manualLayout>
                      <c:w val="0.11897007703690377"/>
                      <c:h val="0.10753064093515551"/>
                    </c:manualLayout>
                  </c15:layout>
                </c:ext>
                <c:ext xmlns:c16="http://schemas.microsoft.com/office/drawing/2014/chart" uri="{C3380CC4-5D6E-409C-BE32-E72D297353CC}">
                  <c16:uniqueId val="{00000009-70F6-42A8-9E68-A139EA73908B}"/>
                </c:ext>
              </c:extLst>
            </c:dLbl>
            <c:spPr>
              <a:noFill/>
              <a:ln>
                <a:noFill/>
              </a:ln>
              <a:effectLst/>
            </c:spPr>
            <c:txPr>
              <a:bodyPr rot="0" spcFirstLastPara="1" vertOverflow="ellipsis" horzOverflow="clip"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Strongly agree</c:v>
                </c:pt>
                <c:pt idx="1">
                  <c:v>Agree</c:v>
                </c:pt>
                <c:pt idx="2">
                  <c:v>Neutral</c:v>
                </c:pt>
                <c:pt idx="3">
                  <c:v>Disagree</c:v>
                </c:pt>
                <c:pt idx="4">
                  <c:v>Strongly disagree</c:v>
                </c:pt>
              </c:strCache>
            </c:strRef>
          </c:cat>
          <c:val>
            <c:numRef>
              <c:f>Sheet1!$B$2:$B$6</c:f>
              <c:numCache>
                <c:formatCode>0%</c:formatCode>
                <c:ptCount val="5"/>
                <c:pt idx="0">
                  <c:v>0.36</c:v>
                </c:pt>
                <c:pt idx="1">
                  <c:v>0.52</c:v>
                </c:pt>
                <c:pt idx="2">
                  <c:v>0.12</c:v>
                </c:pt>
              </c:numCache>
            </c:numRef>
          </c:val>
          <c:extLst>
            <c:ext xmlns:c16="http://schemas.microsoft.com/office/drawing/2014/chart" uri="{C3380CC4-5D6E-409C-BE32-E72D297353CC}">
              <c16:uniqueId val="{0000000A-70F6-42A8-9E68-A139EA73908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0.23314</cdr:x>
      <cdr:y>0.40909</cdr:y>
    </cdr:from>
    <cdr:to>
      <cdr:x>0.40855</cdr:x>
      <cdr:y>0.6294</cdr:y>
    </cdr:to>
    <cdr:sp macro="" textlink="">
      <cdr:nvSpPr>
        <cdr:cNvPr id="2" name="TextBox 12">
          <a:extLst xmlns:a="http://schemas.openxmlformats.org/drawingml/2006/main">
            <a:ext uri="{FF2B5EF4-FFF2-40B4-BE49-F238E27FC236}">
              <a16:creationId xmlns:a16="http://schemas.microsoft.com/office/drawing/2014/main" id="{A2645E97-4B9F-4078-89DC-BEF390D4F8EC}"/>
            </a:ext>
          </a:extLst>
        </cdr:cNvPr>
        <cdr:cNvSpPr txBox="1"/>
      </cdr:nvSpPr>
      <cdr:spPr>
        <a:xfrm xmlns:a="http://schemas.openxmlformats.org/drawingml/2006/main">
          <a:off x="689356" y="685800"/>
          <a:ext cx="51862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t>SC</a:t>
          </a:r>
        </a:p>
      </cdr:txBody>
    </cdr:sp>
  </cdr:relSizeAnchor>
</c:userShapes>
</file>

<file path=ppt/drawings/drawing2.xml><?xml version="1.0" encoding="utf-8"?>
<c:userShapes xmlns:c="http://schemas.openxmlformats.org/drawingml/2006/chart">
  <cdr:relSizeAnchor xmlns:cdr="http://schemas.openxmlformats.org/drawingml/2006/chartDrawing">
    <cdr:from>
      <cdr:x>0.34482</cdr:x>
      <cdr:y>0.36924</cdr:y>
    </cdr:from>
    <cdr:to>
      <cdr:x>0.7021</cdr:x>
      <cdr:y>0.65833</cdr:y>
    </cdr:to>
    <cdr:sp macro="" textlink="">
      <cdr:nvSpPr>
        <cdr:cNvPr id="2" name="TextBox 12">
          <a:extLst xmlns:a="http://schemas.openxmlformats.org/drawingml/2006/main">
            <a:ext uri="{FF2B5EF4-FFF2-40B4-BE49-F238E27FC236}">
              <a16:creationId xmlns:a16="http://schemas.microsoft.com/office/drawing/2014/main" id="{D910591F-24E7-4B8B-92D1-DCD526016196}"/>
            </a:ext>
          </a:extLst>
        </cdr:cNvPr>
        <cdr:cNvSpPr txBox="1"/>
      </cdr:nvSpPr>
      <cdr:spPr>
        <a:xfrm xmlns:a="http://schemas.openxmlformats.org/drawingml/2006/main">
          <a:off x="500545" y="471736"/>
          <a:ext cx="51862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t>AM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3008" cy="45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086" tIns="46543" rIns="93086" bIns="46543" numCol="1" anchor="t" anchorCtr="0" compatLnSpc="1">
            <a:prstTxWarp prst="textNoShape">
              <a:avLst/>
            </a:prstTxWarp>
          </a:bodyPr>
          <a:lstStyle>
            <a:lvl1pPr defTabSz="929766">
              <a:defRPr sz="1200" baseline="-25000">
                <a:latin typeface="Times New Roman" charset="0"/>
                <a:ea typeface="ＭＳ Ｐゴシック" charset="0"/>
              </a:defRPr>
            </a:lvl1pPr>
          </a:lstStyle>
          <a:p>
            <a:pPr>
              <a:defRPr/>
            </a:pPr>
            <a:endParaRPr lang="en-US"/>
          </a:p>
        </p:txBody>
      </p:sp>
      <p:sp>
        <p:nvSpPr>
          <p:cNvPr id="13315" name="Rectangle 3"/>
          <p:cNvSpPr>
            <a:spLocks noGrp="1" noChangeArrowheads="1"/>
          </p:cNvSpPr>
          <p:nvPr>
            <p:ph type="dt" sz="quarter" idx="1"/>
          </p:nvPr>
        </p:nvSpPr>
        <p:spPr bwMode="auto">
          <a:xfrm>
            <a:off x="3977891" y="0"/>
            <a:ext cx="3023008" cy="45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086" tIns="46543" rIns="93086" bIns="46543" numCol="1" anchor="t" anchorCtr="0" compatLnSpc="1">
            <a:prstTxWarp prst="textNoShape">
              <a:avLst/>
            </a:prstTxWarp>
          </a:bodyPr>
          <a:lstStyle>
            <a:lvl1pPr algn="r" defTabSz="929766">
              <a:defRPr sz="1200" baseline="-25000">
                <a:latin typeface="Times New Roman" charset="0"/>
                <a:ea typeface="ＭＳ Ｐゴシック" charset="0"/>
              </a:defRPr>
            </a:lvl1pPr>
          </a:lstStyle>
          <a:p>
            <a:pPr>
              <a:defRPr/>
            </a:pPr>
            <a:endParaRPr lang="en-US"/>
          </a:p>
        </p:txBody>
      </p:sp>
      <p:sp>
        <p:nvSpPr>
          <p:cNvPr id="13316" name="Rectangle 4"/>
          <p:cNvSpPr>
            <a:spLocks noGrp="1" noChangeArrowheads="1"/>
          </p:cNvSpPr>
          <p:nvPr>
            <p:ph type="ftr" sz="quarter" idx="2"/>
          </p:nvPr>
        </p:nvSpPr>
        <p:spPr bwMode="auto">
          <a:xfrm>
            <a:off x="0" y="8759080"/>
            <a:ext cx="3023008" cy="45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086" tIns="46543" rIns="93086" bIns="46543" numCol="1" anchor="b" anchorCtr="0" compatLnSpc="1">
            <a:prstTxWarp prst="textNoShape">
              <a:avLst/>
            </a:prstTxWarp>
          </a:bodyPr>
          <a:lstStyle>
            <a:lvl1pPr defTabSz="929766">
              <a:defRPr sz="1200" baseline="-25000">
                <a:latin typeface="Times New Roman" charset="0"/>
                <a:ea typeface="ＭＳ Ｐゴシック" charset="0"/>
              </a:defRPr>
            </a:lvl1pPr>
          </a:lstStyle>
          <a:p>
            <a:pPr>
              <a:defRPr/>
            </a:pPr>
            <a:endParaRPr lang="en-US"/>
          </a:p>
        </p:txBody>
      </p:sp>
      <p:sp>
        <p:nvSpPr>
          <p:cNvPr id="13317" name="Rectangle 5"/>
          <p:cNvSpPr>
            <a:spLocks noGrp="1" noChangeArrowheads="1"/>
          </p:cNvSpPr>
          <p:nvPr>
            <p:ph type="sldNum" sz="quarter" idx="3"/>
          </p:nvPr>
        </p:nvSpPr>
        <p:spPr bwMode="auto">
          <a:xfrm>
            <a:off x="3977891" y="8759080"/>
            <a:ext cx="3023008" cy="45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3086" tIns="46543" rIns="93086" bIns="46543" numCol="1" anchor="b" anchorCtr="0" compatLnSpc="1">
            <a:prstTxWarp prst="textNoShape">
              <a:avLst/>
            </a:prstTxWarp>
          </a:bodyPr>
          <a:lstStyle>
            <a:lvl1pPr algn="r" defTabSz="929766">
              <a:defRPr sz="1200" baseline="-25000"/>
            </a:lvl1pPr>
          </a:lstStyle>
          <a:p>
            <a:pPr>
              <a:defRPr/>
            </a:pPr>
            <a:fld id="{0BF2DE25-A012-4DDD-90F5-7AAA5B81E4AA}" type="slidenum">
              <a:rPr lang="en-US"/>
              <a:pPr>
                <a:defRPr/>
              </a:pPr>
              <a:t>‹#›</a:t>
            </a:fld>
            <a:endParaRPr lang="en-US"/>
          </a:p>
        </p:txBody>
      </p:sp>
    </p:spTree>
    <p:extLst>
      <p:ext uri="{BB962C8B-B14F-4D97-AF65-F5344CB8AC3E}">
        <p14:creationId xmlns:p14="http://schemas.microsoft.com/office/powerpoint/2010/main" val="2023978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5177" cy="47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1678" tIns="30840" rIns="61678" bIns="30840" numCol="1" anchor="t" anchorCtr="0" compatLnSpc="1">
            <a:prstTxWarp prst="textNoShape">
              <a:avLst/>
            </a:prstTxWarp>
          </a:bodyPr>
          <a:lstStyle>
            <a:lvl1pPr defTabSz="616681">
              <a:defRPr sz="800" baseline="-25000">
                <a:latin typeface="Times New Roman" charset="0"/>
                <a:ea typeface="ＭＳ Ｐゴシック" charset="0"/>
              </a:defRPr>
            </a:lvl1pPr>
          </a:lstStyle>
          <a:p>
            <a:pPr>
              <a:defRPr/>
            </a:pPr>
            <a:endParaRPr lang="en-US"/>
          </a:p>
        </p:txBody>
      </p:sp>
      <p:sp>
        <p:nvSpPr>
          <p:cNvPr id="15363" name="Rectangle 3"/>
          <p:cNvSpPr>
            <a:spLocks noGrp="1" noChangeArrowheads="1"/>
          </p:cNvSpPr>
          <p:nvPr>
            <p:ph type="dt" idx="1"/>
          </p:nvPr>
        </p:nvSpPr>
        <p:spPr bwMode="auto">
          <a:xfrm>
            <a:off x="3965223" y="0"/>
            <a:ext cx="3045177" cy="47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1678" tIns="30840" rIns="61678" bIns="30840" numCol="1" anchor="t" anchorCtr="0" compatLnSpc="1">
            <a:prstTxWarp prst="textNoShape">
              <a:avLst/>
            </a:prstTxWarp>
          </a:bodyPr>
          <a:lstStyle>
            <a:lvl1pPr algn="r" defTabSz="616681">
              <a:defRPr sz="800" baseline="-25000">
                <a:latin typeface="Times New Roman" charset="0"/>
                <a:ea typeface="ＭＳ Ｐゴシック"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58788" y="714375"/>
            <a:ext cx="6092825" cy="34274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8462" y="4379540"/>
            <a:ext cx="5173476" cy="414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1678" tIns="30840" rIns="61678" bIns="30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759080"/>
            <a:ext cx="3045177" cy="47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1678" tIns="30840" rIns="61678" bIns="30840" numCol="1" anchor="b" anchorCtr="0" compatLnSpc="1">
            <a:prstTxWarp prst="textNoShape">
              <a:avLst/>
            </a:prstTxWarp>
          </a:bodyPr>
          <a:lstStyle>
            <a:lvl1pPr defTabSz="616681">
              <a:defRPr sz="800" baseline="-25000">
                <a:latin typeface="Times New Roman" charset="0"/>
                <a:ea typeface="ＭＳ Ｐゴシック" charset="0"/>
              </a:defRPr>
            </a:lvl1pPr>
          </a:lstStyle>
          <a:p>
            <a:pPr>
              <a:defRPr/>
            </a:pPr>
            <a:endParaRPr lang="en-US"/>
          </a:p>
        </p:txBody>
      </p:sp>
      <p:sp>
        <p:nvSpPr>
          <p:cNvPr id="15367" name="Rectangle 7"/>
          <p:cNvSpPr>
            <a:spLocks noGrp="1" noChangeArrowheads="1"/>
          </p:cNvSpPr>
          <p:nvPr>
            <p:ph type="sldNum" sz="quarter" idx="5"/>
          </p:nvPr>
        </p:nvSpPr>
        <p:spPr bwMode="auto">
          <a:xfrm>
            <a:off x="3965223" y="8759080"/>
            <a:ext cx="3045177" cy="47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1678" tIns="30840" rIns="61678" bIns="30840" numCol="1" anchor="b" anchorCtr="0" compatLnSpc="1">
            <a:prstTxWarp prst="textNoShape">
              <a:avLst/>
            </a:prstTxWarp>
          </a:bodyPr>
          <a:lstStyle>
            <a:lvl1pPr algn="r" defTabSz="616681">
              <a:defRPr sz="800" baseline="-25000"/>
            </a:lvl1pPr>
          </a:lstStyle>
          <a:p>
            <a:pPr>
              <a:defRPr/>
            </a:pPr>
            <a:fld id="{DD99779D-7602-4492-B09D-5F0F68BBC789}" type="slidenum">
              <a:rPr lang="en-US"/>
              <a:pPr>
                <a:defRPr/>
              </a:pPr>
              <a:t>‹#›</a:t>
            </a:fld>
            <a:endParaRPr lang="en-US"/>
          </a:p>
        </p:txBody>
      </p:sp>
    </p:spTree>
    <p:extLst>
      <p:ext uri="{BB962C8B-B14F-4D97-AF65-F5344CB8AC3E}">
        <p14:creationId xmlns:p14="http://schemas.microsoft.com/office/powerpoint/2010/main" val="1499355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14" kern="1200">
        <a:solidFill>
          <a:schemeClr val="tx1"/>
        </a:solidFill>
        <a:latin typeface="Times New Roman" charset="0"/>
        <a:ea typeface="MS PGothic" pitchFamily="34" charset="-128"/>
        <a:cs typeface="+mn-cs"/>
      </a:defRPr>
    </a:lvl1pPr>
    <a:lvl2pPr marL="81610" algn="l" rtl="0" eaLnBrk="0" fontAlgn="base" hangingPunct="0">
      <a:spcBef>
        <a:spcPct val="30000"/>
      </a:spcBef>
      <a:spcAft>
        <a:spcPct val="0"/>
      </a:spcAft>
      <a:defRPr sz="214" kern="1200">
        <a:solidFill>
          <a:schemeClr val="tx1"/>
        </a:solidFill>
        <a:latin typeface="Times New Roman" charset="0"/>
        <a:ea typeface="MS PGothic" pitchFamily="34" charset="-128"/>
        <a:cs typeface="+mn-cs"/>
      </a:defRPr>
    </a:lvl2pPr>
    <a:lvl3pPr marL="163220" algn="l" rtl="0" eaLnBrk="0" fontAlgn="base" hangingPunct="0">
      <a:spcBef>
        <a:spcPct val="30000"/>
      </a:spcBef>
      <a:spcAft>
        <a:spcPct val="0"/>
      </a:spcAft>
      <a:defRPr sz="214" kern="1200">
        <a:solidFill>
          <a:schemeClr val="tx1"/>
        </a:solidFill>
        <a:latin typeface="Times New Roman" charset="0"/>
        <a:ea typeface="MS PGothic" pitchFamily="34" charset="-128"/>
        <a:cs typeface="+mn-cs"/>
      </a:defRPr>
    </a:lvl3pPr>
    <a:lvl4pPr marL="244831" algn="l" rtl="0" eaLnBrk="0" fontAlgn="base" hangingPunct="0">
      <a:spcBef>
        <a:spcPct val="30000"/>
      </a:spcBef>
      <a:spcAft>
        <a:spcPct val="0"/>
      </a:spcAft>
      <a:defRPr sz="214" kern="1200">
        <a:solidFill>
          <a:schemeClr val="tx1"/>
        </a:solidFill>
        <a:latin typeface="Times New Roman" charset="0"/>
        <a:ea typeface="MS PGothic" pitchFamily="34" charset="-128"/>
        <a:cs typeface="+mn-cs"/>
      </a:defRPr>
    </a:lvl4pPr>
    <a:lvl5pPr marL="326441" algn="l" rtl="0" eaLnBrk="0" fontAlgn="base" hangingPunct="0">
      <a:spcBef>
        <a:spcPct val="30000"/>
      </a:spcBef>
      <a:spcAft>
        <a:spcPct val="0"/>
      </a:spcAft>
      <a:defRPr sz="214" kern="1200">
        <a:solidFill>
          <a:schemeClr val="tx1"/>
        </a:solidFill>
        <a:latin typeface="Times New Roman" charset="0"/>
        <a:ea typeface="MS PGothic" pitchFamily="34" charset="-128"/>
        <a:cs typeface="+mn-cs"/>
      </a:defRPr>
    </a:lvl5pPr>
    <a:lvl6pPr marL="408051" algn="l" defTabSz="81610" rtl="0" eaLnBrk="1" latinLnBrk="0" hangingPunct="1">
      <a:defRPr sz="214" kern="1200">
        <a:solidFill>
          <a:schemeClr val="tx1"/>
        </a:solidFill>
        <a:latin typeface="+mn-lt"/>
        <a:ea typeface="+mn-ea"/>
        <a:cs typeface="+mn-cs"/>
      </a:defRPr>
    </a:lvl6pPr>
    <a:lvl7pPr marL="489661" algn="l" defTabSz="81610" rtl="0" eaLnBrk="1" latinLnBrk="0" hangingPunct="1">
      <a:defRPr sz="214" kern="1200">
        <a:solidFill>
          <a:schemeClr val="tx1"/>
        </a:solidFill>
        <a:latin typeface="+mn-lt"/>
        <a:ea typeface="+mn-ea"/>
        <a:cs typeface="+mn-cs"/>
      </a:defRPr>
    </a:lvl7pPr>
    <a:lvl8pPr marL="571271" algn="l" defTabSz="81610" rtl="0" eaLnBrk="1" latinLnBrk="0" hangingPunct="1">
      <a:defRPr sz="214" kern="1200">
        <a:solidFill>
          <a:schemeClr val="tx1"/>
        </a:solidFill>
        <a:latin typeface="+mn-lt"/>
        <a:ea typeface="+mn-ea"/>
        <a:cs typeface="+mn-cs"/>
      </a:defRPr>
    </a:lvl8pPr>
    <a:lvl9pPr marL="652882" algn="l" defTabSz="81610" rtl="0" eaLnBrk="1" latinLnBrk="0" hangingPunct="1">
      <a:defRPr sz="21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9/24/2020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16351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9927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7287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629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65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9880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9677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561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566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038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4469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48A87A34-81AB-432B-8DAE-1953F412C126}" type="datetimeFigureOut">
              <a:rPr lang="en-US" smtClean="0"/>
              <a:pPr/>
              <a:t>9/24/2020</a:t>
            </a:fld>
            <a:endParaRPr lang="en-US"/>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6694560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101000"/>
                    </a14:imgEffect>
                  </a14:imgLayer>
                </a14:imgProps>
              </a:ext>
            </a:extLst>
          </a:blip>
          <a:srcRect/>
          <a:stretch>
            <a:fillRect/>
          </a:stretch>
        </p:blipFill>
        <p:spPr bwMode="auto">
          <a:xfrm>
            <a:off x="0" y="-2626"/>
            <a:ext cx="6858000" cy="5146126"/>
          </a:xfrm>
          <a:prstGeom prst="rect">
            <a:avLst/>
          </a:prstGeom>
          <a:noFill/>
          <a:ln w="9525">
            <a:noFill/>
            <a:miter lim="800000"/>
            <a:headEnd/>
            <a:tailEnd/>
          </a:ln>
          <a:effectLst/>
        </p:spPr>
      </p:pic>
      <p:sp>
        <p:nvSpPr>
          <p:cNvPr id="2" name="Title 1"/>
          <p:cNvSpPr>
            <a:spLocks noGrp="1"/>
          </p:cNvSpPr>
          <p:nvPr>
            <p:ph type="ctrTitle"/>
          </p:nvPr>
        </p:nvSpPr>
        <p:spPr>
          <a:xfrm>
            <a:off x="176893" y="3039762"/>
            <a:ext cx="6558643" cy="1899631"/>
          </a:xfrm>
        </p:spPr>
        <p:txBody>
          <a:bodyPr>
            <a:noAutofit/>
          </a:bodyPr>
          <a:lstStyle/>
          <a:p>
            <a:pPr>
              <a:lnSpc>
                <a:spcPct val="150000"/>
              </a:lnSpc>
            </a:pPr>
            <a:r>
              <a:rPr lang="en-US" sz="2700">
                <a:solidFill>
                  <a:srgbClr val="FFFF00"/>
                </a:solidFill>
                <a:latin typeface="Arial" panose="020B0604020202020204" pitchFamily="34" charset="0"/>
                <a:cs typeface="Arial" panose="020B0604020202020204" pitchFamily="34" charset="0"/>
              </a:rPr>
              <a:t>Potential m-Health application for cancer prevention in Cambodians living with HIV </a:t>
            </a:r>
          </a:p>
        </p:txBody>
      </p:sp>
      <p:sp>
        <p:nvSpPr>
          <p:cNvPr id="5" name="Subtitle 2"/>
          <p:cNvSpPr>
            <a:spLocks noGrp="1"/>
          </p:cNvSpPr>
          <p:nvPr>
            <p:ph type="subTitle" idx="1"/>
          </p:nvPr>
        </p:nvSpPr>
        <p:spPr>
          <a:xfrm>
            <a:off x="7109513" y="299357"/>
            <a:ext cx="1857594" cy="2740405"/>
          </a:xfrm>
        </p:spPr>
        <p:txBody>
          <a:bodyPr>
            <a:normAutofit/>
          </a:bodyPr>
          <a:lstStyle/>
          <a:p>
            <a:pPr algn="l">
              <a:lnSpc>
                <a:spcPct val="100000"/>
              </a:lnSpc>
              <a:spcBef>
                <a:spcPts val="536"/>
              </a:spcBef>
            </a:pPr>
            <a:r>
              <a:rPr lang="en-US" sz="1500">
                <a:solidFill>
                  <a:srgbClr val="002060"/>
                </a:solidFill>
              </a:rPr>
              <a:t>Thanh Cong Bui</a:t>
            </a:r>
          </a:p>
          <a:p>
            <a:pPr algn="l">
              <a:lnSpc>
                <a:spcPct val="100000"/>
              </a:lnSpc>
              <a:spcBef>
                <a:spcPts val="536"/>
              </a:spcBef>
            </a:pPr>
            <a:r>
              <a:rPr lang="en-US" sz="1500">
                <a:solidFill>
                  <a:srgbClr val="002060"/>
                </a:solidFill>
              </a:rPr>
              <a:t>Sopheab Heng</a:t>
            </a:r>
          </a:p>
          <a:p>
            <a:pPr algn="l">
              <a:lnSpc>
                <a:spcPct val="100000"/>
              </a:lnSpc>
              <a:spcBef>
                <a:spcPts val="536"/>
              </a:spcBef>
            </a:pPr>
            <a:r>
              <a:rPr lang="en-US" sz="1500">
                <a:solidFill>
                  <a:srgbClr val="002060"/>
                </a:solidFill>
              </a:rPr>
              <a:t>Michael S. Businelle</a:t>
            </a:r>
          </a:p>
          <a:p>
            <a:pPr algn="l">
              <a:lnSpc>
                <a:spcPct val="100000"/>
              </a:lnSpc>
              <a:spcBef>
                <a:spcPts val="536"/>
              </a:spcBef>
            </a:pPr>
            <a:r>
              <a:rPr lang="en-US" sz="1500" err="1">
                <a:solidFill>
                  <a:srgbClr val="002060"/>
                </a:solidFill>
              </a:rPr>
              <a:t>Chhorvann</a:t>
            </a:r>
            <a:r>
              <a:rPr lang="en-US" sz="1500">
                <a:solidFill>
                  <a:srgbClr val="002060"/>
                </a:solidFill>
              </a:rPr>
              <a:t> </a:t>
            </a:r>
            <a:r>
              <a:rPr lang="en-US" sz="1500" err="1">
                <a:solidFill>
                  <a:srgbClr val="002060"/>
                </a:solidFill>
              </a:rPr>
              <a:t>Chhea</a:t>
            </a:r>
            <a:r>
              <a:rPr lang="en-US" sz="1500">
                <a:solidFill>
                  <a:srgbClr val="002060"/>
                </a:solidFill>
              </a:rPr>
              <a:t> </a:t>
            </a:r>
          </a:p>
          <a:p>
            <a:pPr algn="l">
              <a:lnSpc>
                <a:spcPct val="100000"/>
              </a:lnSpc>
              <a:spcBef>
                <a:spcPts val="536"/>
              </a:spcBef>
            </a:pPr>
            <a:r>
              <a:rPr lang="en-US" sz="1500">
                <a:solidFill>
                  <a:srgbClr val="002060"/>
                </a:solidFill>
              </a:rPr>
              <a:t>Sun Penh Ly</a:t>
            </a:r>
          </a:p>
          <a:p>
            <a:pPr algn="l">
              <a:lnSpc>
                <a:spcPct val="100000"/>
              </a:lnSpc>
              <a:spcBef>
                <a:spcPts val="536"/>
              </a:spcBef>
            </a:pPr>
            <a:r>
              <a:rPr lang="en-US" sz="1500">
                <a:solidFill>
                  <a:srgbClr val="002060"/>
                </a:solidFill>
              </a:rPr>
              <a:t>Jennifer I. Vidrine</a:t>
            </a:r>
          </a:p>
          <a:p>
            <a:pPr algn="l">
              <a:lnSpc>
                <a:spcPct val="100000"/>
              </a:lnSpc>
              <a:spcBef>
                <a:spcPts val="536"/>
              </a:spcBef>
            </a:pPr>
            <a:r>
              <a:rPr lang="en-US" sz="1500">
                <a:solidFill>
                  <a:srgbClr val="002060"/>
                </a:solidFill>
              </a:rPr>
              <a:t>Summer Frank-Pearce</a:t>
            </a:r>
          </a:p>
          <a:p>
            <a:pPr algn="l">
              <a:lnSpc>
                <a:spcPct val="100000"/>
              </a:lnSpc>
              <a:spcBef>
                <a:spcPts val="536"/>
              </a:spcBef>
            </a:pPr>
            <a:r>
              <a:rPr lang="en-US" sz="1500">
                <a:solidFill>
                  <a:srgbClr val="002060"/>
                </a:solidFill>
              </a:rPr>
              <a:t>Damon J. Vidrine</a:t>
            </a:r>
          </a:p>
        </p:txBody>
      </p:sp>
      <p:sp>
        <p:nvSpPr>
          <p:cNvPr id="6" name="Subtitle 2"/>
          <p:cNvSpPr txBox="1">
            <a:spLocks/>
          </p:cNvSpPr>
          <p:nvPr/>
        </p:nvSpPr>
        <p:spPr>
          <a:xfrm>
            <a:off x="8377691" y="4983143"/>
            <a:ext cx="733039" cy="160357"/>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800">
                <a:solidFill>
                  <a:srgbClr val="002060"/>
                </a:solidFill>
              </a:rPr>
              <a:t>October 2020</a:t>
            </a:r>
          </a:p>
        </p:txBody>
      </p:sp>
      <p:sp>
        <p:nvSpPr>
          <p:cNvPr id="7" name="Subtitle 2"/>
          <p:cNvSpPr txBox="1">
            <a:spLocks/>
          </p:cNvSpPr>
          <p:nvPr/>
        </p:nvSpPr>
        <p:spPr>
          <a:xfrm>
            <a:off x="7265241" y="3368650"/>
            <a:ext cx="1546139" cy="124185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500">
              <a:solidFill>
                <a:srgbClr val="FFFF00"/>
              </a:solidFill>
            </a:endParaRPr>
          </a:p>
        </p:txBody>
      </p:sp>
      <p:sp>
        <p:nvSpPr>
          <p:cNvPr id="8" name="TextBox 7">
            <a:extLst>
              <a:ext uri="{FF2B5EF4-FFF2-40B4-BE49-F238E27FC236}">
                <a16:creationId xmlns:a16="http://schemas.microsoft.com/office/drawing/2014/main" id="{D6B85A2D-AC7E-438E-92EE-31537A989F54}"/>
              </a:ext>
            </a:extLst>
          </p:cNvPr>
          <p:cNvSpPr txBox="1"/>
          <p:nvPr/>
        </p:nvSpPr>
        <p:spPr>
          <a:xfrm>
            <a:off x="6912429" y="3097025"/>
            <a:ext cx="2054678" cy="1785104"/>
          </a:xfrm>
          <a:prstGeom prst="rect">
            <a:avLst/>
          </a:prstGeom>
          <a:noFill/>
        </p:spPr>
        <p:txBody>
          <a:bodyPr wrap="square">
            <a:spAutoFit/>
          </a:bodyPr>
          <a:lstStyle/>
          <a:p>
            <a:r>
              <a:rPr lang="en-US" sz="1000" b="1"/>
              <a:t>Corresponding author:</a:t>
            </a:r>
          </a:p>
          <a:p>
            <a:r>
              <a:rPr lang="en-US" sz="1000"/>
              <a:t>Thanh Cong Bui, MD, DrPH,</a:t>
            </a:r>
          </a:p>
          <a:p>
            <a:r>
              <a:rPr lang="en-US" sz="1000"/>
              <a:t>Assistant Professor</a:t>
            </a:r>
          </a:p>
          <a:p>
            <a:r>
              <a:rPr lang="en-US" sz="1000"/>
              <a:t>The University of Oklahoma Health Sciences Center,</a:t>
            </a:r>
          </a:p>
          <a:p>
            <a:r>
              <a:rPr lang="en-US" sz="1000"/>
              <a:t>Stephenson Cancer Center, </a:t>
            </a:r>
          </a:p>
          <a:p>
            <a:r>
              <a:rPr lang="en-US" sz="1000"/>
              <a:t>TSET Health Promotion Research Center,</a:t>
            </a:r>
          </a:p>
          <a:p>
            <a:r>
              <a:rPr lang="en-US" sz="1000"/>
              <a:t>thanh-c-bui@ouhsc.edu, thanh.bui@aya.yale.edu. </a:t>
            </a:r>
          </a:p>
          <a:p>
            <a:r>
              <a:rPr lang="en-US" sz="1000"/>
              <a:t>T: 1-405-271-8001 ext. 50559.</a:t>
            </a:r>
          </a:p>
        </p:txBody>
      </p:sp>
      <p:pic>
        <p:nvPicPr>
          <p:cNvPr id="10" name="Picture 9">
            <a:extLst>
              <a:ext uri="{FF2B5EF4-FFF2-40B4-BE49-F238E27FC236}">
                <a16:creationId xmlns:a16="http://schemas.microsoft.com/office/drawing/2014/main" id="{801076A2-957F-4037-811A-2BB74A70FC0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176892" y="195123"/>
            <a:ext cx="1651908" cy="1682570"/>
          </a:xfrm>
          <a:prstGeom prst="rect">
            <a:avLst/>
          </a:prstGeom>
        </p:spPr>
      </p:pic>
    </p:spTree>
    <p:extLst>
      <p:ext uri="{BB962C8B-B14F-4D97-AF65-F5344CB8AC3E}">
        <p14:creationId xmlns:p14="http://schemas.microsoft.com/office/powerpoint/2010/main" val="154316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Cam pics for presentation\Cambodia08 051.JPG">
            <a:extLst>
              <a:ext uri="{FF2B5EF4-FFF2-40B4-BE49-F238E27FC236}">
                <a16:creationId xmlns:a16="http://schemas.microsoft.com/office/drawing/2014/main" id="{793B5A25-09E1-4B1D-B119-FF7FFFD00D16}"/>
              </a:ext>
            </a:extLst>
          </p:cNvPr>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val="0"/>
              </a:ext>
            </a:extLst>
          </a:blip>
          <a:srcRect l="439" t="26353" r="488" b="15597"/>
          <a:stretch/>
        </p:blipFill>
        <p:spPr bwMode="auto">
          <a:xfrm>
            <a:off x="175378" y="3159351"/>
            <a:ext cx="4255651" cy="1819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3BD4E02-E961-4A65-B43E-5DD130F88A81}"/>
              </a:ext>
            </a:extLst>
          </p:cNvPr>
          <p:cNvSpPr>
            <a:spLocks noGrp="1"/>
          </p:cNvSpPr>
          <p:nvPr>
            <p:ph type="body" idx="1"/>
          </p:nvPr>
        </p:nvSpPr>
        <p:spPr>
          <a:xfrm>
            <a:off x="167424" y="180304"/>
            <a:ext cx="4255985" cy="486446"/>
          </a:xfrm>
          <a:solidFill>
            <a:srgbClr val="002060"/>
          </a:solidFill>
        </p:spPr>
        <p:txBody>
          <a:bodyPr>
            <a:normAutofit/>
          </a:bodyPr>
          <a:lstStyle/>
          <a:p>
            <a:pPr algn="ctr"/>
            <a:r>
              <a:rPr lang="en-US" sz="2400" dirty="0">
                <a:solidFill>
                  <a:schemeClr val="bg1"/>
                </a:solidFill>
                <a:latin typeface="Arial" panose="020B0604020202020204" pitchFamily="34" charset="0"/>
                <a:cs typeface="Arial" panose="020B0604020202020204" pitchFamily="34" charset="0"/>
              </a:rPr>
              <a:t>Introduction</a:t>
            </a:r>
          </a:p>
        </p:txBody>
      </p:sp>
      <p:sp>
        <p:nvSpPr>
          <p:cNvPr id="4" name="Content Placeholder 3">
            <a:extLst>
              <a:ext uri="{FF2B5EF4-FFF2-40B4-BE49-F238E27FC236}">
                <a16:creationId xmlns:a16="http://schemas.microsoft.com/office/drawing/2014/main" id="{0A83FB66-A093-47ED-BA43-A6152EF05A35}"/>
              </a:ext>
            </a:extLst>
          </p:cNvPr>
          <p:cNvSpPr>
            <a:spLocks noGrp="1"/>
          </p:cNvSpPr>
          <p:nvPr>
            <p:ph sz="half" idx="2"/>
          </p:nvPr>
        </p:nvSpPr>
        <p:spPr>
          <a:xfrm>
            <a:off x="167424" y="742950"/>
            <a:ext cx="4255986" cy="3429000"/>
          </a:xfrm>
        </p:spPr>
        <p:txBody>
          <a:bodyPr>
            <a:normAutofit/>
          </a:bodyPr>
          <a:lstStyle/>
          <a:p>
            <a:r>
              <a:rPr lang="en-US" sz="1300" dirty="0">
                <a:solidFill>
                  <a:srgbClr val="002060"/>
                </a:solidFill>
                <a:latin typeface="Arial" panose="020B0604020202020204" pitchFamily="34" charset="0"/>
                <a:cs typeface="Arial" panose="020B0604020202020204" pitchFamily="34" charset="0"/>
              </a:rPr>
              <a:t>With the effectiveness of antiretroviral therapy (ART), non-AIDS-defining cancers have become a leading cause of morbidity and mortality among people living with HIV (PLWH), and tobacco smoking is among the leading causes of these cancers. </a:t>
            </a:r>
          </a:p>
          <a:p>
            <a:r>
              <a:rPr lang="en-US" sz="1300" dirty="0">
                <a:solidFill>
                  <a:srgbClr val="002060"/>
                </a:solidFill>
                <a:latin typeface="Arial" panose="020B0604020202020204" pitchFamily="34" charset="0"/>
                <a:cs typeface="Arial" panose="020B0604020202020204" pitchFamily="34" charset="0"/>
              </a:rPr>
              <a:t>In Cambodia, ~43%-65% of male PLWH smoke. </a:t>
            </a:r>
          </a:p>
          <a:p>
            <a:r>
              <a:rPr lang="en-US" sz="1300" dirty="0">
                <a:solidFill>
                  <a:srgbClr val="002060"/>
                </a:solidFill>
                <a:latin typeface="Arial" panose="020B0604020202020204" pitchFamily="34" charset="0"/>
                <a:cs typeface="Arial" panose="020B0604020202020204" pitchFamily="34" charset="0"/>
              </a:rPr>
              <a:t>Although Cambodia has an outstanding ART coverage rate (81% of ~71,000 Cambodian PLWH), no efforts have been made to provide tobacco cessation treatment or to promote cancer prevention behaviors among PLWH. </a:t>
            </a:r>
          </a:p>
          <a:p>
            <a:r>
              <a:rPr lang="en-US" sz="1300" dirty="0">
                <a:solidFill>
                  <a:srgbClr val="002060"/>
                </a:solidFill>
                <a:latin typeface="Arial" panose="020B0604020202020204" pitchFamily="34" charset="0"/>
                <a:cs typeface="Arial" panose="020B0604020202020204" pitchFamily="34" charset="0"/>
              </a:rPr>
              <a:t>NCI emphasizes the critical need for tailored cancer-prevention strategies for PLWH to prolong their lives. </a:t>
            </a:r>
          </a:p>
        </p:txBody>
      </p:sp>
      <p:sp>
        <p:nvSpPr>
          <p:cNvPr id="7" name="Text Placeholder 2">
            <a:extLst>
              <a:ext uri="{FF2B5EF4-FFF2-40B4-BE49-F238E27FC236}">
                <a16:creationId xmlns:a16="http://schemas.microsoft.com/office/drawing/2014/main" id="{BE62D651-7777-4FCE-8C2B-203175882352}"/>
              </a:ext>
            </a:extLst>
          </p:cNvPr>
          <p:cNvSpPr txBox="1">
            <a:spLocks/>
          </p:cNvSpPr>
          <p:nvPr/>
        </p:nvSpPr>
        <p:spPr>
          <a:xfrm>
            <a:off x="4720591" y="180304"/>
            <a:ext cx="425598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Aims</a:t>
            </a:r>
          </a:p>
        </p:txBody>
      </p:sp>
      <p:sp>
        <p:nvSpPr>
          <p:cNvPr id="8" name="Content Placeholder 3">
            <a:extLst>
              <a:ext uri="{FF2B5EF4-FFF2-40B4-BE49-F238E27FC236}">
                <a16:creationId xmlns:a16="http://schemas.microsoft.com/office/drawing/2014/main" id="{61F05B9E-EB12-46BF-9D20-22B8D3A11F7F}"/>
              </a:ext>
            </a:extLst>
          </p:cNvPr>
          <p:cNvSpPr txBox="1">
            <a:spLocks/>
          </p:cNvSpPr>
          <p:nvPr/>
        </p:nvSpPr>
        <p:spPr>
          <a:xfrm>
            <a:off x="4720591" y="742950"/>
            <a:ext cx="4255986" cy="914400"/>
          </a:xfrm>
          <a:prstGeom prst="rect">
            <a:avLst/>
          </a:prstGeom>
        </p:spPr>
        <p:txBody>
          <a:bodyPr vert="horz" lIns="91440" tIns="45720" rIns="91440" bIns="45720" rtlCol="0">
            <a:norm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US" sz="1300" dirty="0">
                <a:solidFill>
                  <a:srgbClr val="002060"/>
                </a:solidFill>
                <a:latin typeface="Arial" panose="020B0604020202020204" pitchFamily="34" charset="0"/>
                <a:cs typeface="Arial" panose="020B0604020202020204" pitchFamily="34" charset="0"/>
              </a:rPr>
              <a:t>To evaluate the feasibility of a mHealth-based intervention for smoking cessation and potential application to other cancer preventive behaviors among PLWH in Phnom Penh, Cambodia.</a:t>
            </a:r>
            <a:endParaRPr lang="en-US" sz="1300" dirty="0"/>
          </a:p>
        </p:txBody>
      </p:sp>
      <p:sp>
        <p:nvSpPr>
          <p:cNvPr id="10" name="Text Placeholder 2">
            <a:extLst>
              <a:ext uri="{FF2B5EF4-FFF2-40B4-BE49-F238E27FC236}">
                <a16:creationId xmlns:a16="http://schemas.microsoft.com/office/drawing/2014/main" id="{63D30000-7F1D-42DE-BDDD-C64FEE48932B}"/>
              </a:ext>
            </a:extLst>
          </p:cNvPr>
          <p:cNvSpPr txBox="1">
            <a:spLocks/>
          </p:cNvSpPr>
          <p:nvPr/>
        </p:nvSpPr>
        <p:spPr>
          <a:xfrm>
            <a:off x="4720590" y="1733550"/>
            <a:ext cx="425598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Methods</a:t>
            </a:r>
          </a:p>
        </p:txBody>
      </p:sp>
      <p:sp>
        <p:nvSpPr>
          <p:cNvPr id="12" name="Content Placeholder 3">
            <a:extLst>
              <a:ext uri="{FF2B5EF4-FFF2-40B4-BE49-F238E27FC236}">
                <a16:creationId xmlns:a16="http://schemas.microsoft.com/office/drawing/2014/main" id="{DE0F05F4-6809-4203-B780-BCD532196901}"/>
              </a:ext>
            </a:extLst>
          </p:cNvPr>
          <p:cNvSpPr txBox="1">
            <a:spLocks/>
          </p:cNvSpPr>
          <p:nvPr/>
        </p:nvSpPr>
        <p:spPr>
          <a:xfrm>
            <a:off x="4720590" y="2343150"/>
            <a:ext cx="4255986" cy="2620046"/>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US" sz="1300" dirty="0">
                <a:solidFill>
                  <a:srgbClr val="002060"/>
                </a:solidFill>
                <a:latin typeface="Arial" panose="020B0604020202020204" pitchFamily="34" charset="0"/>
                <a:cs typeface="Arial" panose="020B0604020202020204" pitchFamily="34" charset="0"/>
              </a:rPr>
              <a:t>Fifty PLWH at a large ART clinic in Phnom Penh were randomized to Standard Care (SC, n=25), or Automated Messaging (AM, n=25). </a:t>
            </a:r>
          </a:p>
          <a:p>
            <a:r>
              <a:rPr lang="en-US" sz="1300" dirty="0">
                <a:solidFill>
                  <a:srgbClr val="002060"/>
                </a:solidFill>
                <a:latin typeface="Arial" panose="020B0604020202020204" pitchFamily="34" charset="0"/>
                <a:cs typeface="Arial" panose="020B0604020202020204" pitchFamily="34" charset="0"/>
              </a:rPr>
              <a:t>SC consisted of brief advice to quit smoking and self-help written materials. AM consisted of the SC components plus a fully automated smartphone-based treatment program that involved interactive and tailored proactive messaging for 2 months. </a:t>
            </a:r>
          </a:p>
          <a:p>
            <a:r>
              <a:rPr lang="en-US" sz="1300" dirty="0">
                <a:solidFill>
                  <a:srgbClr val="002060"/>
                </a:solidFill>
                <a:latin typeface="Arial" panose="020B0604020202020204" pitchFamily="34" charset="0"/>
                <a:cs typeface="Arial" panose="020B0604020202020204" pitchFamily="34" charset="0"/>
              </a:rPr>
              <a:t>This analysis and presentation focus on the </a:t>
            </a:r>
            <a:r>
              <a:rPr lang="en-US" sz="1300" u="sng" dirty="0">
                <a:solidFill>
                  <a:srgbClr val="002060"/>
                </a:solidFill>
                <a:latin typeface="Arial" panose="020B0604020202020204" pitchFamily="34" charset="0"/>
                <a:cs typeface="Arial" panose="020B0604020202020204" pitchFamily="34" charset="0"/>
              </a:rPr>
              <a:t>feasibility</a:t>
            </a:r>
            <a:r>
              <a:rPr lang="en-US" sz="1300" dirty="0">
                <a:solidFill>
                  <a:srgbClr val="002060"/>
                </a:solidFill>
                <a:latin typeface="Arial" panose="020B0604020202020204" pitchFamily="34" charset="0"/>
                <a:cs typeface="Arial" panose="020B0604020202020204" pitchFamily="34" charset="0"/>
              </a:rPr>
              <a:t> of smartphone-delivered ecological momentary assessments (EMA) and daily AM intervention.</a:t>
            </a:r>
            <a:endParaRPr lang="en-US" sz="1300" dirty="0"/>
          </a:p>
        </p:txBody>
      </p:sp>
    </p:spTree>
    <p:extLst>
      <p:ext uri="{BB962C8B-B14F-4D97-AF65-F5344CB8AC3E}">
        <p14:creationId xmlns:p14="http://schemas.microsoft.com/office/powerpoint/2010/main" val="327910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47BC73-A230-4893-917F-EA0C2EBB3FF1}"/>
              </a:ext>
            </a:extLst>
          </p:cNvPr>
          <p:cNvSpPr txBox="1">
            <a:spLocks/>
          </p:cNvSpPr>
          <p:nvPr/>
        </p:nvSpPr>
        <p:spPr>
          <a:xfrm>
            <a:off x="4720591" y="180304"/>
            <a:ext cx="425598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Results</a:t>
            </a:r>
          </a:p>
        </p:txBody>
      </p:sp>
      <p:sp>
        <p:nvSpPr>
          <p:cNvPr id="5" name="Content Placeholder 3">
            <a:extLst>
              <a:ext uri="{FF2B5EF4-FFF2-40B4-BE49-F238E27FC236}">
                <a16:creationId xmlns:a16="http://schemas.microsoft.com/office/drawing/2014/main" id="{42A0C342-4550-456A-ACFF-92DC3E0258F9}"/>
              </a:ext>
            </a:extLst>
          </p:cNvPr>
          <p:cNvSpPr txBox="1">
            <a:spLocks/>
          </p:cNvSpPr>
          <p:nvPr/>
        </p:nvSpPr>
        <p:spPr>
          <a:xfrm>
            <a:off x="4705350" y="2724149"/>
            <a:ext cx="4255986" cy="2239047"/>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US" sz="1300" dirty="0">
                <a:solidFill>
                  <a:srgbClr val="002060"/>
                </a:solidFill>
                <a:latin typeface="Arial" panose="020B0604020202020204" pitchFamily="34" charset="0"/>
                <a:cs typeface="Arial" panose="020B0604020202020204" pitchFamily="34" charset="0"/>
              </a:rPr>
              <a:t>Of all prescheduled events (79 for AM and 19 for SC, including weekly EMAs and intervention messages), 75% were delivered successfully (i.e., the phones were properly charged, turned on, and not lost).</a:t>
            </a:r>
          </a:p>
          <a:p>
            <a:r>
              <a:rPr lang="en-US" sz="1300" dirty="0">
                <a:solidFill>
                  <a:srgbClr val="002060"/>
                </a:solidFill>
                <a:latin typeface="Arial" panose="020B0604020202020204" pitchFamily="34" charset="0"/>
                <a:cs typeface="Arial" panose="020B0604020202020204" pitchFamily="34" charset="0"/>
              </a:rPr>
              <a:t>Of all delivered events, 81% were read or completed as indicated by digital date/time stamp.</a:t>
            </a:r>
          </a:p>
          <a:p>
            <a:r>
              <a:rPr lang="en-US" sz="1300" dirty="0">
                <a:solidFill>
                  <a:srgbClr val="002060"/>
                </a:solidFill>
                <a:latin typeface="Arial" panose="020B0604020202020204" pitchFamily="34" charset="0"/>
                <a:cs typeface="Arial" panose="020B0604020202020204" pitchFamily="34" charset="0"/>
              </a:rPr>
              <a:t>The mean number of times opening or having any activity in the app per day was 1.1 for both groups </a:t>
            </a:r>
            <a:br>
              <a:rPr lang="en-US" sz="1300" dirty="0">
                <a:solidFill>
                  <a:srgbClr val="002060"/>
                </a:solidFill>
                <a:latin typeface="Arial" panose="020B0604020202020204" pitchFamily="34" charset="0"/>
                <a:cs typeface="Arial" panose="020B0604020202020204" pitchFamily="34" charset="0"/>
              </a:rPr>
            </a:br>
            <a:r>
              <a:rPr lang="en-US" sz="13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1300" dirty="0">
                <a:solidFill>
                  <a:srgbClr val="002060"/>
                </a:solidFill>
                <a:latin typeface="Arial" panose="020B0604020202020204" pitchFamily="34" charset="0"/>
                <a:cs typeface="Arial" panose="020B0604020202020204" pitchFamily="34" charset="0"/>
              </a:rPr>
              <a:t>participants were highly engaged and interactive.</a:t>
            </a:r>
          </a:p>
        </p:txBody>
      </p:sp>
      <p:pic>
        <p:nvPicPr>
          <p:cNvPr id="37" name="Picture 36">
            <a:extLst>
              <a:ext uri="{FF2B5EF4-FFF2-40B4-BE49-F238E27FC236}">
                <a16:creationId xmlns:a16="http://schemas.microsoft.com/office/drawing/2014/main" id="{B0DE0F92-323B-40B0-B368-6CB4D85F7D0A}"/>
              </a:ext>
            </a:extLst>
          </p:cNvPr>
          <p:cNvPicPr>
            <a:picLocks noChangeAspect="1"/>
          </p:cNvPicPr>
          <p:nvPr/>
        </p:nvPicPr>
        <p:blipFill>
          <a:blip r:embed="rId2"/>
          <a:stretch>
            <a:fillRect/>
          </a:stretch>
        </p:blipFill>
        <p:spPr>
          <a:xfrm>
            <a:off x="440753" y="666751"/>
            <a:ext cx="3674048" cy="4296445"/>
          </a:xfrm>
          <a:prstGeom prst="rect">
            <a:avLst/>
          </a:prstGeom>
        </p:spPr>
      </p:pic>
      <p:sp>
        <p:nvSpPr>
          <p:cNvPr id="39" name="Text Placeholder 2">
            <a:extLst>
              <a:ext uri="{FF2B5EF4-FFF2-40B4-BE49-F238E27FC236}">
                <a16:creationId xmlns:a16="http://schemas.microsoft.com/office/drawing/2014/main" id="{7887F0F6-280B-443F-83EF-F1277374C09A}"/>
              </a:ext>
            </a:extLst>
          </p:cNvPr>
          <p:cNvSpPr txBox="1">
            <a:spLocks/>
          </p:cNvSpPr>
          <p:nvPr/>
        </p:nvSpPr>
        <p:spPr>
          <a:xfrm>
            <a:off x="167425" y="180304"/>
            <a:ext cx="425598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Methods (continued)</a:t>
            </a:r>
          </a:p>
        </p:txBody>
      </p:sp>
      <p:pic>
        <p:nvPicPr>
          <p:cNvPr id="53" name="Picture 52">
            <a:extLst>
              <a:ext uri="{FF2B5EF4-FFF2-40B4-BE49-F238E27FC236}">
                <a16:creationId xmlns:a16="http://schemas.microsoft.com/office/drawing/2014/main" id="{F7D663BC-E48E-4271-B387-12CB20B5986F}"/>
              </a:ext>
            </a:extLst>
          </p:cNvPr>
          <p:cNvPicPr>
            <a:picLocks noChangeAspect="1"/>
          </p:cNvPicPr>
          <p:nvPr/>
        </p:nvPicPr>
        <p:blipFill>
          <a:blip r:embed="rId3"/>
          <a:stretch>
            <a:fillRect/>
          </a:stretch>
        </p:blipFill>
        <p:spPr>
          <a:xfrm>
            <a:off x="4791183" y="742950"/>
            <a:ext cx="4114800" cy="1779202"/>
          </a:xfrm>
          <a:prstGeom prst="rect">
            <a:avLst/>
          </a:prstGeom>
        </p:spPr>
      </p:pic>
    </p:spTree>
    <p:extLst>
      <p:ext uri="{BB962C8B-B14F-4D97-AF65-F5344CB8AC3E}">
        <p14:creationId xmlns:p14="http://schemas.microsoft.com/office/powerpoint/2010/main" val="144394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7691CD1E-9E36-4B3E-A68B-3E6570DCE80B}"/>
              </a:ext>
            </a:extLst>
          </p:cNvPr>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720592" y="2905796"/>
            <a:ext cx="4248364" cy="2057400"/>
          </a:xfrm>
          <a:prstGeom prst="rect">
            <a:avLst/>
          </a:prstGeom>
          <a:noFill/>
          <a:ln w="9525">
            <a:noFill/>
            <a:miter lim="800000"/>
            <a:headEnd/>
            <a:tailEnd/>
          </a:ln>
          <a:effectLst/>
        </p:spPr>
      </p:pic>
      <p:graphicFrame>
        <p:nvGraphicFramePr>
          <p:cNvPr id="4" name="Chart 3">
            <a:extLst>
              <a:ext uri="{FF2B5EF4-FFF2-40B4-BE49-F238E27FC236}">
                <a16:creationId xmlns:a16="http://schemas.microsoft.com/office/drawing/2014/main" id="{8F0AFC4C-69CA-4486-9A07-AC74E090B9DC}"/>
              </a:ext>
            </a:extLst>
          </p:cNvPr>
          <p:cNvGraphicFramePr/>
          <p:nvPr>
            <p:extLst>
              <p:ext uri="{D42A27DB-BD31-4B8C-83A1-F6EECF244321}">
                <p14:modId xmlns:p14="http://schemas.microsoft.com/office/powerpoint/2010/main" val="1564671168"/>
              </p:ext>
            </p:extLst>
          </p:nvPr>
        </p:nvGraphicFramePr>
        <p:xfrm>
          <a:off x="2971800" y="742950"/>
          <a:ext cx="1451610" cy="144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4647BC73-A230-4893-917F-EA0C2EBB3FF1}"/>
              </a:ext>
            </a:extLst>
          </p:cNvPr>
          <p:cNvSpPr txBox="1">
            <a:spLocks/>
          </p:cNvSpPr>
          <p:nvPr/>
        </p:nvSpPr>
        <p:spPr>
          <a:xfrm>
            <a:off x="4720591" y="180304"/>
            <a:ext cx="425598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Results (continued)</a:t>
            </a:r>
          </a:p>
        </p:txBody>
      </p:sp>
      <p:sp>
        <p:nvSpPr>
          <p:cNvPr id="5" name="Content Placeholder 3">
            <a:extLst>
              <a:ext uri="{FF2B5EF4-FFF2-40B4-BE49-F238E27FC236}">
                <a16:creationId xmlns:a16="http://schemas.microsoft.com/office/drawing/2014/main" id="{42A0C342-4550-456A-ACFF-92DC3E0258F9}"/>
              </a:ext>
            </a:extLst>
          </p:cNvPr>
          <p:cNvSpPr txBox="1">
            <a:spLocks/>
          </p:cNvSpPr>
          <p:nvPr/>
        </p:nvSpPr>
        <p:spPr>
          <a:xfrm>
            <a:off x="4720591" y="2952750"/>
            <a:ext cx="3280409" cy="2010446"/>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US" sz="1300" dirty="0">
                <a:solidFill>
                  <a:srgbClr val="FFFF00"/>
                </a:solidFill>
                <a:latin typeface="Arial" panose="020B0604020202020204" pitchFamily="34" charset="0"/>
                <a:cs typeface="Arial" panose="020B0604020202020204" pitchFamily="34" charset="0"/>
              </a:rPr>
              <a:t>mHealth-based interventions </a:t>
            </a:r>
            <a:r>
              <a:rPr lang="en-US" sz="1300" u="sng" dirty="0">
                <a:solidFill>
                  <a:srgbClr val="FFFF00"/>
                </a:solidFill>
                <a:latin typeface="Arial" panose="020B0604020202020204" pitchFamily="34" charset="0"/>
                <a:cs typeface="Arial" panose="020B0604020202020204" pitchFamily="34" charset="0"/>
              </a:rPr>
              <a:t>are highly acceptable and feasible</a:t>
            </a:r>
            <a:r>
              <a:rPr lang="en-US" sz="1300" dirty="0">
                <a:solidFill>
                  <a:srgbClr val="FFFF00"/>
                </a:solidFill>
                <a:latin typeface="Arial" panose="020B0604020202020204" pitchFamily="34" charset="0"/>
                <a:cs typeface="Arial" panose="020B0604020202020204" pitchFamily="34" charset="0"/>
              </a:rPr>
              <a:t> in Cambodia where mobile phone services are widely used and inexpensive. </a:t>
            </a:r>
          </a:p>
          <a:p>
            <a:r>
              <a:rPr lang="en-US" sz="1300" dirty="0">
                <a:solidFill>
                  <a:srgbClr val="FFFF00"/>
                </a:solidFill>
                <a:latin typeface="Arial" panose="020B0604020202020204" pitchFamily="34" charset="0"/>
                <a:cs typeface="Arial" panose="020B0604020202020204" pitchFamily="34" charset="0"/>
              </a:rPr>
              <a:t>The feasibility and suitability suggest that mHealth approach has the potential for large scale implementation in promoting smoking cessation and other cancer prevention behaviors (e.g., cancer screening) in Cambodia.</a:t>
            </a:r>
          </a:p>
        </p:txBody>
      </p:sp>
      <p:sp>
        <p:nvSpPr>
          <p:cNvPr id="39" name="Text Placeholder 2">
            <a:extLst>
              <a:ext uri="{FF2B5EF4-FFF2-40B4-BE49-F238E27FC236}">
                <a16:creationId xmlns:a16="http://schemas.microsoft.com/office/drawing/2014/main" id="{7887F0F6-280B-443F-83EF-F1277374C09A}"/>
              </a:ext>
            </a:extLst>
          </p:cNvPr>
          <p:cNvSpPr txBox="1">
            <a:spLocks/>
          </p:cNvSpPr>
          <p:nvPr/>
        </p:nvSpPr>
        <p:spPr>
          <a:xfrm>
            <a:off x="167425" y="180304"/>
            <a:ext cx="425598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Results (continued)</a:t>
            </a:r>
          </a:p>
        </p:txBody>
      </p:sp>
      <p:graphicFrame>
        <p:nvGraphicFramePr>
          <p:cNvPr id="2" name="Chart 1">
            <a:extLst>
              <a:ext uri="{FF2B5EF4-FFF2-40B4-BE49-F238E27FC236}">
                <a16:creationId xmlns:a16="http://schemas.microsoft.com/office/drawing/2014/main" id="{124AE012-6E78-4A55-8097-6FC0BF4CFDBA}"/>
              </a:ext>
            </a:extLst>
          </p:cNvPr>
          <p:cNvGraphicFramePr/>
          <p:nvPr>
            <p:extLst>
              <p:ext uri="{D42A27DB-BD31-4B8C-83A1-F6EECF244321}">
                <p14:modId xmlns:p14="http://schemas.microsoft.com/office/powerpoint/2010/main" val="824443879"/>
              </p:ext>
            </p:extLst>
          </p:nvPr>
        </p:nvGraphicFramePr>
        <p:xfrm>
          <a:off x="167424" y="666750"/>
          <a:ext cx="2956776"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59A007D7-97D7-4597-826D-F0B38D795A85}"/>
              </a:ext>
            </a:extLst>
          </p:cNvPr>
          <p:cNvGraphicFramePr/>
          <p:nvPr>
            <p:extLst>
              <p:ext uri="{D42A27DB-BD31-4B8C-83A1-F6EECF244321}">
                <p14:modId xmlns:p14="http://schemas.microsoft.com/office/powerpoint/2010/main" val="4063817065"/>
              </p:ext>
            </p:extLst>
          </p:nvPr>
        </p:nvGraphicFramePr>
        <p:xfrm>
          <a:off x="175045" y="2419350"/>
          <a:ext cx="3101555" cy="17792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7D019DC3-40C7-4F8B-BBC7-D07A4F257699}"/>
              </a:ext>
            </a:extLst>
          </p:cNvPr>
          <p:cNvGraphicFramePr/>
          <p:nvPr>
            <p:extLst>
              <p:ext uri="{D42A27DB-BD31-4B8C-83A1-F6EECF244321}">
                <p14:modId xmlns:p14="http://schemas.microsoft.com/office/powerpoint/2010/main" val="4231992692"/>
              </p:ext>
            </p:extLst>
          </p:nvPr>
        </p:nvGraphicFramePr>
        <p:xfrm>
          <a:off x="2971800" y="2818165"/>
          <a:ext cx="1451610" cy="1277585"/>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5141594E-CDFE-4E5B-BCF1-EFF02641C770}"/>
              </a:ext>
            </a:extLst>
          </p:cNvPr>
          <p:cNvSpPr txBox="1"/>
          <p:nvPr/>
        </p:nvSpPr>
        <p:spPr>
          <a:xfrm>
            <a:off x="3491973" y="1320284"/>
            <a:ext cx="518629" cy="369332"/>
          </a:xfrm>
          <a:prstGeom prst="rect">
            <a:avLst/>
          </a:prstGeom>
          <a:noFill/>
        </p:spPr>
        <p:txBody>
          <a:bodyPr wrap="square" rtlCol="0">
            <a:spAutoFit/>
          </a:bodyPr>
          <a:lstStyle/>
          <a:p>
            <a:r>
              <a:rPr lang="en-US" dirty="0"/>
              <a:t>AM</a:t>
            </a:r>
          </a:p>
        </p:txBody>
      </p:sp>
      <p:sp>
        <p:nvSpPr>
          <p:cNvPr id="12" name="TextBox 11">
            <a:extLst>
              <a:ext uri="{FF2B5EF4-FFF2-40B4-BE49-F238E27FC236}">
                <a16:creationId xmlns:a16="http://schemas.microsoft.com/office/drawing/2014/main" id="{458D4C65-4FE1-4FDD-8851-D7B7C1E2EDA3}"/>
              </a:ext>
            </a:extLst>
          </p:cNvPr>
          <p:cNvSpPr txBox="1"/>
          <p:nvPr/>
        </p:nvSpPr>
        <p:spPr>
          <a:xfrm>
            <a:off x="767481" y="3308951"/>
            <a:ext cx="518629" cy="369332"/>
          </a:xfrm>
          <a:prstGeom prst="rect">
            <a:avLst/>
          </a:prstGeom>
          <a:noFill/>
        </p:spPr>
        <p:txBody>
          <a:bodyPr wrap="square" rtlCol="0">
            <a:spAutoFit/>
          </a:bodyPr>
          <a:lstStyle/>
          <a:p>
            <a:r>
              <a:rPr lang="en-US" dirty="0"/>
              <a:t>SC</a:t>
            </a:r>
          </a:p>
        </p:txBody>
      </p:sp>
      <p:sp>
        <p:nvSpPr>
          <p:cNvPr id="19" name="Text Placeholder 2">
            <a:extLst>
              <a:ext uri="{FF2B5EF4-FFF2-40B4-BE49-F238E27FC236}">
                <a16:creationId xmlns:a16="http://schemas.microsoft.com/office/drawing/2014/main" id="{F7B2B1A7-505C-4D15-80E5-E686D0AA2B7B}"/>
              </a:ext>
            </a:extLst>
          </p:cNvPr>
          <p:cNvSpPr txBox="1">
            <a:spLocks/>
          </p:cNvSpPr>
          <p:nvPr/>
        </p:nvSpPr>
        <p:spPr>
          <a:xfrm>
            <a:off x="4724400" y="2419350"/>
            <a:ext cx="4244555" cy="486446"/>
          </a:xfrm>
          <a:prstGeom prst="rect">
            <a:avLst/>
          </a:prstGeom>
          <a:solidFill>
            <a:srgbClr val="002060"/>
          </a:solidFill>
        </p:spPr>
        <p:txBody>
          <a:bodyPr vert="horz" lIns="91440" tIns="45720" rIns="91440" bIns="45720" rtlCol="0" anchor="ctr">
            <a:normAutofit/>
          </a:bodyPr>
          <a:lstStyle>
            <a:lvl1pPr marL="0" indent="0" algn="l" defTabSz="685800" rtl="0" eaLnBrk="1" latinLnBrk="0" hangingPunct="1">
              <a:lnSpc>
                <a:spcPct val="90000"/>
              </a:lnSpc>
              <a:spcBef>
                <a:spcPts val="0"/>
              </a:spcBef>
              <a:buClr>
                <a:schemeClr val="accent1"/>
              </a:buClr>
              <a:buSzPct val="80000"/>
              <a:buFont typeface="Corbel" pitchFamily="34" charset="0"/>
              <a:buNone/>
              <a:defRPr sz="1800" b="1" kern="1200">
                <a:solidFill>
                  <a:schemeClr val="accent1"/>
                </a:solidFill>
                <a:latin typeface="+mn-lt"/>
                <a:ea typeface="+mn-ea"/>
                <a:cs typeface="+mn-cs"/>
              </a:defRPr>
            </a:lvl1pPr>
            <a:lvl2pPr marL="3429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500" b="1" kern="1200">
                <a:solidFill>
                  <a:schemeClr val="accent1"/>
                </a:solidFill>
                <a:latin typeface="+mn-lt"/>
                <a:ea typeface="+mn-ea"/>
                <a:cs typeface="+mn-cs"/>
              </a:defRPr>
            </a:lvl2pPr>
            <a:lvl3pPr marL="6858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350" b="1" kern="1200">
                <a:solidFill>
                  <a:schemeClr val="accent1"/>
                </a:solidFill>
                <a:latin typeface="+mn-lt"/>
                <a:ea typeface="+mn-ea"/>
                <a:cs typeface="+mn-cs"/>
              </a:defRPr>
            </a:lvl3pPr>
            <a:lvl4pPr marL="10287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4pPr>
            <a:lvl5pPr marL="13716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5pPr>
            <a:lvl6pPr marL="17145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6pPr>
            <a:lvl7pPr marL="20574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7pPr>
            <a:lvl8pPr marL="24003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8pPr>
            <a:lvl9pPr marL="2743200" indent="0" algn="l" defTabSz="685800" rtl="0" eaLnBrk="1" latinLnBrk="0" hangingPunct="1">
              <a:lnSpc>
                <a:spcPct val="90000"/>
              </a:lnSpc>
              <a:spcBef>
                <a:spcPts val="150"/>
              </a:spcBef>
              <a:spcAft>
                <a:spcPts val="300"/>
              </a:spcAft>
              <a:buClr>
                <a:schemeClr val="accent1"/>
              </a:buClr>
              <a:buSzPct val="80000"/>
              <a:buFont typeface="Corbel" pitchFamily="34" charset="0"/>
              <a:buNone/>
              <a:defRPr sz="1200" b="1" kern="1200">
                <a:solidFill>
                  <a:schemeClr val="accen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Conclusion</a:t>
            </a:r>
          </a:p>
        </p:txBody>
      </p:sp>
      <p:sp>
        <p:nvSpPr>
          <p:cNvPr id="20" name="Text Box 362">
            <a:extLst>
              <a:ext uri="{FF2B5EF4-FFF2-40B4-BE49-F238E27FC236}">
                <a16:creationId xmlns:a16="http://schemas.microsoft.com/office/drawing/2014/main" id="{CCD97039-A1AC-459D-8EAE-370D0AD9D91A}"/>
              </a:ext>
            </a:extLst>
          </p:cNvPr>
          <p:cNvSpPr txBox="1">
            <a:spLocks noChangeArrowheads="1"/>
          </p:cNvSpPr>
          <p:nvPr/>
        </p:nvSpPr>
        <p:spPr bwMode="auto">
          <a:xfrm>
            <a:off x="167424" y="4454287"/>
            <a:ext cx="4255986" cy="687689"/>
          </a:xfrm>
          <a:prstGeom prst="rect">
            <a:avLst/>
          </a:prstGeom>
          <a:solidFill>
            <a:schemeClr val="accent3">
              <a:lumMod val="20000"/>
              <a:lumOff val="80000"/>
            </a:schemeClr>
          </a:solidFill>
          <a:ln>
            <a:noFill/>
          </a:ln>
          <a:effectLst/>
        </p:spPr>
        <p:txBody>
          <a:bodyPr wrap="square" lIns="57150" tIns="42863" rIns="57150" bIns="28575">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spcBef>
                <a:spcPts val="94"/>
              </a:spcBef>
              <a:defRPr/>
            </a:pPr>
            <a:r>
              <a:rPr lang="en-US" sz="800" b="1" dirty="0">
                <a:latin typeface="Arial" panose="020B0604020202020204" pitchFamily="34" charset="0"/>
                <a:cs typeface="Arial" panose="020B0604020202020204" pitchFamily="34" charset="0"/>
              </a:rPr>
              <a:t>Acknowledgement:</a:t>
            </a:r>
            <a:r>
              <a:rPr lang="en-US" sz="800" dirty="0">
                <a:latin typeface="Arial" panose="020B0604020202020204" pitchFamily="34" charset="0"/>
                <a:cs typeface="Arial" panose="020B0604020202020204" pitchFamily="34" charset="0"/>
              </a:rPr>
              <a:t> This work was supported in part by the US NCI Cancer Center Support Grant P30CA225520 awarded to the University of Oklahoma Stephenson Cancer Center and used the mHealth Shared Resource. This work was also supported in part by a grant from the Oklahoma Tobacco Settlement Endowment Trust (092-016-00021). </a:t>
            </a:r>
            <a:r>
              <a:rPr lang="en-US" sz="800" b="1" dirty="0">
                <a:latin typeface="Arial" panose="020B0604020202020204" pitchFamily="34" charset="0"/>
                <a:cs typeface="Arial" panose="020B0604020202020204" pitchFamily="34" charset="0"/>
              </a:rPr>
              <a:t>Disclosures:</a:t>
            </a:r>
            <a:r>
              <a:rPr lang="en-US" sz="800" dirty="0">
                <a:latin typeface="Arial" panose="020B0604020202020204" pitchFamily="34" charset="0"/>
                <a:cs typeface="Arial" panose="020B0604020202020204" pitchFamily="34" charset="0"/>
              </a:rPr>
              <a:t> All authors declare that they have no conflicts of interest.</a:t>
            </a:r>
            <a:endParaRPr lang="en-US" sz="800" dirty="0">
              <a:solidFill>
                <a:schemeClr val="bg1"/>
              </a:solidFill>
              <a:latin typeface="Arial Black" panose="020B0A040201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78E07D53-C03B-4C0C-B5C4-452DBE3EAA54}"/>
              </a:ext>
            </a:extLst>
          </p:cNvPr>
          <p:cNvGrpSpPr/>
          <p:nvPr/>
        </p:nvGrpSpPr>
        <p:grpSpPr>
          <a:xfrm>
            <a:off x="4953000" y="742950"/>
            <a:ext cx="3764172" cy="1509179"/>
            <a:chOff x="4953000" y="742950"/>
            <a:chExt cx="3764172" cy="1509179"/>
          </a:xfrm>
        </p:grpSpPr>
        <p:pic>
          <p:nvPicPr>
            <p:cNvPr id="16" name="Picture 15">
              <a:extLst>
                <a:ext uri="{FF2B5EF4-FFF2-40B4-BE49-F238E27FC236}">
                  <a16:creationId xmlns:a16="http://schemas.microsoft.com/office/drawing/2014/main" id="{5B10AF99-4201-4D5E-8C66-EE35DE2872BB}"/>
                </a:ext>
              </a:extLst>
            </p:cNvPr>
            <p:cNvPicPr>
              <a:picLocks noChangeAspect="1"/>
            </p:cNvPicPr>
            <p:nvPr/>
          </p:nvPicPr>
          <p:blipFill>
            <a:blip r:embed="rId7"/>
            <a:stretch>
              <a:fillRect/>
            </a:stretch>
          </p:blipFill>
          <p:spPr>
            <a:xfrm>
              <a:off x="4953000" y="742950"/>
              <a:ext cx="3764172" cy="1509179"/>
            </a:xfrm>
            <a:prstGeom prst="rect">
              <a:avLst/>
            </a:prstGeom>
          </p:spPr>
        </p:pic>
        <p:sp>
          <p:nvSpPr>
            <p:cNvPr id="23" name="Rectangle: Rounded Corners 22">
              <a:extLst>
                <a:ext uri="{FF2B5EF4-FFF2-40B4-BE49-F238E27FC236}">
                  <a16:creationId xmlns:a16="http://schemas.microsoft.com/office/drawing/2014/main" id="{3B49DCB5-F1C2-4A23-B4A5-9E9403FAB4BA}"/>
                </a:ext>
              </a:extLst>
            </p:cNvPr>
            <p:cNvSpPr/>
            <p:nvPr/>
          </p:nvSpPr>
          <p:spPr>
            <a:xfrm>
              <a:off x="7421880" y="1664970"/>
              <a:ext cx="502920" cy="354330"/>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037051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escription0 xmlns="d58ab457-8f99-49fb-b5de-d8fc2f392c93" xsi:nil="true"/>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E6C034EF91ABFE40A3BB16097092E818" ma:contentTypeVersion="1" ma:contentTypeDescription="Create a new document." ma:contentTypeScope="" ma:versionID="0d407aee0ab238d025489b7ae63f16f1">
  <xsd:schema xmlns:xsd="http://www.w3.org/2001/XMLSchema" xmlns:xs="http://www.w3.org/2001/XMLSchema" xmlns:p="http://schemas.microsoft.com/office/2006/metadata/properties" xmlns:ns2="d58ab457-8f99-49fb-b5de-d8fc2f392c93" xmlns:ns3="4b41ec08-e9bc-454c-924c-be73e3dc329b" targetNamespace="http://schemas.microsoft.com/office/2006/metadata/properties" ma:root="true" ma:fieldsID="a1cb3eabd5f00a44e009fe95cd73949f" ns2:_="" ns3:_="">
    <xsd:import namespace="d58ab457-8f99-49fb-b5de-d8fc2f392c93"/>
    <xsd:import namespace="4b41ec08-e9bc-454c-924c-be73e3dc329b"/>
    <xsd:element name="properties">
      <xsd:complexType>
        <xsd:sequence>
          <xsd:element name="documentManagement">
            <xsd:complexType>
              <xsd:all>
                <xsd:element ref="ns2:Description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ab457-8f99-49fb-b5de-d8fc2f392c93"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1ec08-e9bc-454c-924c-be73e3dc329b"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9E062-A36C-45BD-80BC-1BDA8E4B200F}">
  <ds:schemaRefs>
    <ds:schemaRef ds:uri="http://schemas.microsoft.com/office/2006/metadata/longProperties"/>
  </ds:schemaRefs>
</ds:datastoreItem>
</file>

<file path=customXml/itemProps2.xml><?xml version="1.0" encoding="utf-8"?>
<ds:datastoreItem xmlns:ds="http://schemas.openxmlformats.org/officeDocument/2006/customXml" ds:itemID="{8338F10A-07C9-4DA8-A29A-1250935CE963}">
  <ds:schemaRefs>
    <ds:schemaRef ds:uri="http://schemas.microsoft.com/sharepoint/v3/contenttype/forms"/>
  </ds:schemaRefs>
</ds:datastoreItem>
</file>

<file path=customXml/itemProps3.xml><?xml version="1.0" encoding="utf-8"?>
<ds:datastoreItem xmlns:ds="http://schemas.openxmlformats.org/officeDocument/2006/customXml" ds:itemID="{7C61C76C-55EC-4A3D-ADF2-4ECA5B6D00D8}">
  <ds:schemaRefs>
    <ds:schemaRef ds:uri="http://schemas.microsoft.com/sharepoint/events"/>
  </ds:schemaRefs>
</ds:datastoreItem>
</file>

<file path=customXml/itemProps4.xml><?xml version="1.0" encoding="utf-8"?>
<ds:datastoreItem xmlns:ds="http://schemas.openxmlformats.org/officeDocument/2006/customXml" ds:itemID="{D0E8909A-24F9-46AD-8C0B-12BCCABCCAA5}">
  <ds:schemaRef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 ds:uri="http://purl.org/dc/elements/1.1/"/>
    <ds:schemaRef ds:uri="d58ab457-8f99-49fb-b5de-d8fc2f392c93"/>
    <ds:schemaRef ds:uri="http://schemas.microsoft.com/office/infopath/2007/PartnerControls"/>
    <ds:schemaRef ds:uri="4b41ec08-e9bc-454c-924c-be73e3dc329b"/>
  </ds:schemaRefs>
</ds:datastoreItem>
</file>

<file path=customXml/itemProps5.xml><?xml version="1.0" encoding="utf-8"?>
<ds:datastoreItem xmlns:ds="http://schemas.openxmlformats.org/officeDocument/2006/customXml" ds:itemID="{5F072FF0-795A-4E8D-B238-697C5879D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ab457-8f99-49fb-b5de-d8fc2f392c93"/>
    <ds:schemaRef ds:uri="4b41ec08-e9bc-454c-924c-be73e3dc3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TM03457444[[fn=Basis]]</Template>
  <TotalTime>13136</TotalTime>
  <Words>569</Words>
  <Application>Microsoft Office PowerPoint</Application>
  <PresentationFormat>On-screen Show (16:9)</PresentationFormat>
  <Paragraphs>54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Black</vt:lpstr>
      <vt:lpstr>Arial Narrow</vt:lpstr>
      <vt:lpstr>Calibri</vt:lpstr>
      <vt:lpstr>Corbel</vt:lpstr>
      <vt:lpstr>Times New Roman</vt:lpstr>
      <vt:lpstr>Basis</vt:lpstr>
      <vt:lpstr>Potential m-Health application for cancer prevention in Cambodians living with HIV </vt:lpstr>
      <vt:lpstr>PowerPoint Presentation</vt:lpstr>
      <vt:lpstr>PowerPoint Presentation</vt:lpstr>
      <vt:lpstr>PowerPoint Presentation</vt:lpstr>
    </vt:vector>
  </TitlesOfParts>
  <Company>H. Lee Moffitt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Template- Gradient</dc:title>
  <dc:creator>l. kuba</dc:creator>
  <cp:lastModifiedBy>THANH BUI</cp:lastModifiedBy>
  <cp:revision>496</cp:revision>
  <cp:lastPrinted>2018-01-31T21:11:15Z</cp:lastPrinted>
  <dcterms:created xsi:type="dcterms:W3CDTF">2002-05-21T13:51:21Z</dcterms:created>
  <dcterms:modified xsi:type="dcterms:W3CDTF">2020-09-24T20:01:02Z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RDTKDKXDDPQX-78-91</vt:lpwstr>
  </property>
  <property fmtid="{D5CDD505-2E9C-101B-9397-08002B2CF9AE}" pid="3" name="_dlc_DocIdItemGuid">
    <vt:lpwstr>8f28e8d8-04e3-4310-bd56-320656f4cb37</vt:lpwstr>
  </property>
  <property fmtid="{D5CDD505-2E9C-101B-9397-08002B2CF9AE}" pid="4" name="_dlc_DocIdUrl">
    <vt:lpwstr>http://moffittnet.moffitt.org/sites/Research/BusinessCommunications/_layouts/DocIdRedir.aspx?ID=RDTKDKXDDPQX-78-91, RDTKDKXDDPQX-78-91</vt:lpwstr>
  </property>
  <property fmtid="{D5CDD505-2E9C-101B-9397-08002B2CF9AE}" pid="5" name="xd_Signature">
    <vt:lpwstr/>
  </property>
  <property fmtid="{D5CDD505-2E9C-101B-9397-08002B2CF9AE}" pid="6" name="Order">
    <vt:lpwstr>11400.0000000000</vt:lpwstr>
  </property>
  <property fmtid="{D5CDD505-2E9C-101B-9397-08002B2CF9AE}" pid="7" name="TemplateUrl">
    <vt:lpwstr/>
  </property>
  <property fmtid="{D5CDD505-2E9C-101B-9397-08002B2CF9AE}" pid="8" name="xd_ProgID">
    <vt:lpwstr/>
  </property>
  <property fmtid="{D5CDD505-2E9C-101B-9397-08002B2CF9AE}" pid="9" name="_dlc_DocIdPersistId">
    <vt:lpwstr/>
  </property>
  <property fmtid="{D5CDD505-2E9C-101B-9397-08002B2CF9AE}" pid="10" name="ContentTypeId">
    <vt:lpwstr>0x010100F124125A049EC94F87A0F278BCDDB9E5</vt:lpwstr>
  </property>
</Properties>
</file>