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785" r:id="rId2"/>
    <p:sldId id="786" r:id="rId3"/>
    <p:sldId id="788" r:id="rId4"/>
    <p:sldId id="789" r:id="rId5"/>
  </p:sldIdLst>
  <p:sldSz cx="9144000" cy="6858000" type="letter"/>
  <p:notesSz cx="7053263" cy="93567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400" kern="1200">
        <a:solidFill>
          <a:schemeClr val="tx2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400" kern="1200">
        <a:solidFill>
          <a:schemeClr val="tx2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400" kern="1200">
        <a:solidFill>
          <a:schemeClr val="tx2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400" kern="1200">
        <a:solidFill>
          <a:schemeClr val="tx2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8">
          <p15:clr>
            <a:srgbClr val="A4A3A4"/>
          </p15:clr>
        </p15:guide>
        <p15:guide id="2" pos="22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ECBE2"/>
    <a:srgbClr val="FFFFFF"/>
    <a:srgbClr val="ACB8CD"/>
    <a:srgbClr val="004081"/>
    <a:srgbClr val="00274E"/>
    <a:srgbClr val="002448"/>
    <a:srgbClr val="A30A36"/>
    <a:srgbClr val="C0C0C0"/>
    <a:srgbClr val="003264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8" autoAdjust="0"/>
    <p:restoredTop sz="98410" autoAdjust="0"/>
  </p:normalViewPr>
  <p:slideViewPr>
    <p:cSldViewPr snapToGrid="0">
      <p:cViewPr varScale="1">
        <p:scale>
          <a:sx n="111" d="100"/>
          <a:sy n="111" d="100"/>
        </p:scale>
        <p:origin x="134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-2058" y="-84"/>
      </p:cViewPr>
      <p:guideLst>
        <p:guide orient="horz" pos="2948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588"/>
            <a:ext cx="3055938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831" tIns="0" rIns="18831" bIns="0" numCol="1" anchor="t" anchorCtr="0" compatLnSpc="1">
            <a:prstTxWarp prst="textNoShape">
              <a:avLst/>
            </a:prstTxWarp>
          </a:bodyPr>
          <a:lstStyle>
            <a:lvl1pPr defTabSz="942975" eaLnBrk="0" hangingPunct="0">
              <a:defRPr sz="1000" i="1" smtClean="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7325" y="1588"/>
            <a:ext cx="3055938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831" tIns="0" rIns="18831" bIns="0" numCol="1" anchor="t" anchorCtr="0" compatLnSpc="1">
            <a:prstTxWarp prst="textNoShape">
              <a:avLst/>
            </a:prstTxWarp>
          </a:bodyPr>
          <a:lstStyle>
            <a:lvl1pPr algn="r" defTabSz="942975" eaLnBrk="0" hangingPunct="0">
              <a:defRPr sz="1000" i="1" smtClean="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0000"/>
            <a:ext cx="30559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831" tIns="0" rIns="18831" bIns="0" numCol="1" anchor="b" anchorCtr="0" compatLnSpc="1">
            <a:prstTxWarp prst="textNoShape">
              <a:avLst/>
            </a:prstTxWarp>
          </a:bodyPr>
          <a:lstStyle>
            <a:lvl1pPr defTabSz="942975" eaLnBrk="0" hangingPunct="0">
              <a:defRPr sz="1000" i="1" smtClean="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7325" y="8890000"/>
            <a:ext cx="30559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831" tIns="0" rIns="18831" bIns="0" numCol="1" anchor="b" anchorCtr="0" compatLnSpc="1">
            <a:prstTxWarp prst="textNoShape">
              <a:avLst/>
            </a:prstTxWarp>
          </a:bodyPr>
          <a:lstStyle>
            <a:lvl1pPr algn="r" defTabSz="942975" eaLnBrk="0" hangingPunct="0">
              <a:defRPr sz="1000" i="1">
                <a:solidFill>
                  <a:schemeClr val="tx1"/>
                </a:solidFill>
              </a:defRPr>
            </a:lvl1pPr>
          </a:lstStyle>
          <a:p>
            <a:fld id="{7D3A3A36-2ED5-A849-B224-CBBC756744D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133725" y="8909050"/>
            <a:ext cx="779463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589" tIns="47079" rIns="92589" bIns="47079">
            <a:spAutoFit/>
          </a:bodyPr>
          <a:lstStyle/>
          <a:p>
            <a:pPr algn="ctr" defTabSz="973138" eaLnBrk="0" hangingPunct="0"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</a:rPr>
              <a:t>Page </a:t>
            </a:r>
            <a:fld id="{427AC760-51F0-8C4B-BA1A-49039431634D}" type="slidenum">
              <a:rPr lang="en-US" sz="1200">
                <a:solidFill>
                  <a:schemeClr val="tx1"/>
                </a:solidFill>
              </a:rPr>
              <a:pPr algn="ctr" defTabSz="973138" eaLnBrk="0" hangingPunct="0">
                <a:lnSpc>
                  <a:spcPct val="90000"/>
                </a:lnSpc>
              </a:pPr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373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588"/>
            <a:ext cx="3055938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831" tIns="0" rIns="18831" bIns="0" numCol="1" anchor="t" anchorCtr="0" compatLnSpc="1">
            <a:prstTxWarp prst="textNoShape">
              <a:avLst/>
            </a:prstTxWarp>
          </a:bodyPr>
          <a:lstStyle>
            <a:lvl1pPr defTabSz="942975" eaLnBrk="0" hangingPunct="0">
              <a:defRPr sz="1000" i="1" smtClean="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7325" y="1588"/>
            <a:ext cx="3055938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831" tIns="0" rIns="18831" bIns="0" numCol="1" anchor="t" anchorCtr="0" compatLnSpc="1">
            <a:prstTxWarp prst="textNoShape">
              <a:avLst/>
            </a:prstTxWarp>
          </a:bodyPr>
          <a:lstStyle>
            <a:lvl1pPr algn="r" defTabSz="942975" eaLnBrk="0" hangingPunct="0">
              <a:defRPr sz="1000" i="1" smtClean="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0000"/>
            <a:ext cx="30559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831" tIns="0" rIns="18831" bIns="0" numCol="1" anchor="b" anchorCtr="0" compatLnSpc="1">
            <a:prstTxWarp prst="textNoShape">
              <a:avLst/>
            </a:prstTxWarp>
          </a:bodyPr>
          <a:lstStyle>
            <a:lvl1pPr defTabSz="942975" eaLnBrk="0" hangingPunct="0">
              <a:defRPr sz="1000" i="1" smtClean="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7325" y="8890000"/>
            <a:ext cx="30559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831" tIns="0" rIns="18831" bIns="0" numCol="1" anchor="b" anchorCtr="0" compatLnSpc="1">
            <a:prstTxWarp prst="textNoShape">
              <a:avLst/>
            </a:prstTxWarp>
          </a:bodyPr>
          <a:lstStyle>
            <a:lvl1pPr algn="r" defTabSz="942975" eaLnBrk="0" hangingPunct="0">
              <a:defRPr sz="1000" i="1">
                <a:solidFill>
                  <a:schemeClr val="tx1"/>
                </a:solidFill>
              </a:defRPr>
            </a:lvl1pPr>
          </a:lstStyle>
          <a:p>
            <a:fld id="{61307627-106A-B14C-93C5-C8FFBB7D68B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141663" y="8909050"/>
            <a:ext cx="763587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589" tIns="47079" rIns="92589" bIns="47079">
            <a:spAutoFit/>
          </a:bodyPr>
          <a:lstStyle/>
          <a:p>
            <a:pPr algn="ctr" defTabSz="973138" eaLnBrk="0" hangingPunct="0"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</a:rPr>
              <a:t>Page </a:t>
            </a:r>
            <a:fld id="{25911ABC-1FE8-BB40-95B7-C2484DF26B10}" type="slidenum">
              <a:rPr lang="en-US" sz="1200">
                <a:solidFill>
                  <a:schemeClr val="tx1"/>
                </a:solidFill>
              </a:rPr>
              <a:pPr algn="ctr" defTabSz="973138" eaLnBrk="0" hangingPunct="0">
                <a:lnSpc>
                  <a:spcPct val="90000"/>
                </a:lnSpc>
              </a:pPr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717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41438" y="5159375"/>
            <a:ext cx="4349750" cy="32623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80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7900" y="476250"/>
            <a:ext cx="5162550" cy="420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297" tIns="51787" rIns="97297" bIns="51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Body Text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9570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30288" rtl="0" eaLnBrk="0" fontAlgn="base" hangingPunct="0">
      <a:lnSpc>
        <a:spcPct val="87000"/>
      </a:lnSpc>
      <a:spcBef>
        <a:spcPct val="4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84188" algn="l" defTabSz="1030288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71550" algn="l" defTabSz="1030288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457325" algn="l" defTabSz="1030288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944688" algn="l" defTabSz="1030288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2767013" y="6564313"/>
            <a:ext cx="2513012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7648" tIns="48825" rIns="97648" bIns="48825">
            <a:spAutoFit/>
          </a:bodyPr>
          <a:lstStyle>
            <a:lvl1pPr defTabSz="969963">
              <a:defRPr>
                <a:solidFill>
                  <a:schemeClr val="tx1"/>
                </a:solidFill>
                <a:latin typeface="Arial" charset="0"/>
              </a:defRPr>
            </a:lvl1pPr>
            <a:lvl2pPr marL="484188" defTabSz="969963">
              <a:defRPr>
                <a:solidFill>
                  <a:schemeClr val="tx1"/>
                </a:solidFill>
                <a:latin typeface="Arial" charset="0"/>
              </a:defRPr>
            </a:lvl2pPr>
            <a:lvl3pPr marL="969963" defTabSz="969963">
              <a:defRPr>
                <a:solidFill>
                  <a:schemeClr val="tx1"/>
                </a:solidFill>
                <a:latin typeface="Arial" charset="0"/>
              </a:defRPr>
            </a:lvl3pPr>
            <a:lvl4pPr marL="1454150" defTabSz="969963">
              <a:defRPr>
                <a:solidFill>
                  <a:schemeClr val="tx1"/>
                </a:solidFill>
                <a:latin typeface="Arial" charset="0"/>
              </a:defRPr>
            </a:lvl4pPr>
            <a:lvl5pPr marL="1939925" defTabSz="969963">
              <a:defRPr>
                <a:solidFill>
                  <a:schemeClr val="tx1"/>
                </a:solidFill>
                <a:latin typeface="Arial" charset="0"/>
              </a:defRPr>
            </a:lvl5pPr>
            <a:lvl6pPr marL="23971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543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115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687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  <a:defRPr/>
            </a:pPr>
            <a:endParaRPr lang="en-US" altLang="en-US" sz="1900" smtClean="0">
              <a:ea typeface="+mn-ea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35013" y="2508250"/>
            <a:ext cx="7551737" cy="547688"/>
          </a:xfrm>
        </p:spPr>
        <p:txBody>
          <a:bodyPr/>
          <a:lstStyle>
            <a:lvl1pPr marL="228600" indent="0" algn="ctr">
              <a:buFont typeface="Wingdings" pitchFamily="2" charset="2"/>
              <a:buNone/>
              <a:defRPr sz="23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US" altLang="en-US" noProof="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735013" y="1890713"/>
            <a:ext cx="7551737" cy="5429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US" altLang="en-US" noProof="0" dirty="0" smtClean="0"/>
          </a:p>
        </p:txBody>
      </p:sp>
      <p:pic>
        <p:nvPicPr>
          <p:cNvPr id="2" name="Picture 1" descr="CCEB_logo_PSOM_pp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5130800"/>
            <a:ext cx="8205028" cy="143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62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638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825500"/>
            <a:ext cx="3836988" cy="1743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9163" y="825500"/>
            <a:ext cx="3836987" cy="1743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37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5159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430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240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81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986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3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25" y="204788"/>
            <a:ext cx="8520113" cy="55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495300" y="1003300"/>
            <a:ext cx="7937500" cy="4673600"/>
          </a:xfrm>
        </p:spPr>
        <p:txBody>
          <a:bodyPr/>
          <a:lstStyle/>
          <a:p>
            <a:r>
              <a:rPr lang="en-US" dirty="0" smtClean="0"/>
              <a:t>Placeholder for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89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6550"/>
            <a:ext cx="3008313" cy="7175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319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819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125" y="153988"/>
            <a:ext cx="8520113" cy="55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30200" y="1066800"/>
            <a:ext cx="3619500" cy="31369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17500" y="4292601"/>
            <a:ext cx="3008313" cy="412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for a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1"/>
          </p:nvPr>
        </p:nvSpPr>
        <p:spPr>
          <a:xfrm>
            <a:off x="4330700" y="1079501"/>
            <a:ext cx="4381500" cy="4140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1101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2767013" y="6564313"/>
            <a:ext cx="2513012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7648" tIns="48825" rIns="97648" bIns="48825">
            <a:spAutoFit/>
          </a:bodyPr>
          <a:lstStyle>
            <a:lvl1pPr defTabSz="969963">
              <a:defRPr>
                <a:solidFill>
                  <a:schemeClr val="tx1"/>
                </a:solidFill>
                <a:latin typeface="Arial" charset="0"/>
              </a:defRPr>
            </a:lvl1pPr>
            <a:lvl2pPr marL="484188" defTabSz="969963">
              <a:defRPr>
                <a:solidFill>
                  <a:schemeClr val="tx1"/>
                </a:solidFill>
                <a:latin typeface="Arial" charset="0"/>
              </a:defRPr>
            </a:lvl2pPr>
            <a:lvl3pPr marL="969963" defTabSz="969963">
              <a:defRPr>
                <a:solidFill>
                  <a:schemeClr val="tx1"/>
                </a:solidFill>
                <a:latin typeface="Arial" charset="0"/>
              </a:defRPr>
            </a:lvl3pPr>
            <a:lvl4pPr marL="1454150" defTabSz="969963">
              <a:defRPr>
                <a:solidFill>
                  <a:schemeClr val="tx1"/>
                </a:solidFill>
                <a:latin typeface="Arial" charset="0"/>
              </a:defRPr>
            </a:lvl4pPr>
            <a:lvl5pPr marL="1939925" defTabSz="969963">
              <a:defRPr>
                <a:solidFill>
                  <a:schemeClr val="tx1"/>
                </a:solidFill>
                <a:latin typeface="Arial" charset="0"/>
              </a:defRPr>
            </a:lvl5pPr>
            <a:lvl6pPr marL="23971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543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115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687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  <a:defRPr/>
            </a:pPr>
            <a:endParaRPr lang="en-US" altLang="en-US" sz="1900" smtClean="0">
              <a:ea typeface="+mn-ea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6613" y="4984750"/>
            <a:ext cx="7551737" cy="547688"/>
          </a:xfrm>
        </p:spPr>
        <p:txBody>
          <a:bodyPr/>
          <a:lstStyle>
            <a:lvl1pPr marL="228600" indent="0" algn="ctr">
              <a:buFont typeface="Wingdings" pitchFamily="2" charset="2"/>
              <a:buNone/>
              <a:defRPr sz="23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US" altLang="en-US" noProof="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811213" y="4291013"/>
            <a:ext cx="7551737" cy="542925"/>
          </a:xfrm>
        </p:spPr>
        <p:txBody>
          <a:bodyPr anchor="ctr"/>
          <a:lstStyle>
            <a:lvl1pPr algn="ctr">
              <a:defRPr baseline="0"/>
            </a:lvl1pPr>
          </a:lstStyle>
          <a:p>
            <a:pPr lvl="0"/>
            <a:r>
              <a:rPr lang="en-US" altLang="en-US" noProof="0" dirty="0" smtClean="0"/>
              <a:t>More info: </a:t>
            </a:r>
            <a:r>
              <a:rPr lang="en-US" altLang="en-US" noProof="0" dirty="0" err="1" smtClean="0"/>
              <a:t>cceb.med.upenn.edu</a:t>
            </a:r>
            <a:endParaRPr lang="en-US" altLang="en-US" noProof="0" dirty="0" smtClean="0"/>
          </a:p>
        </p:txBody>
      </p:sp>
      <p:pic>
        <p:nvPicPr>
          <p:cNvPr id="2" name="Picture 1" descr="CCEB_logo_PSOM_pp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701800"/>
            <a:ext cx="8205028" cy="143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710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825500"/>
            <a:ext cx="7826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97648" rIns="0" bIns="9764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Level 1</a:t>
            </a:r>
          </a:p>
          <a:p>
            <a:pPr lvl="1"/>
            <a:r>
              <a:rPr lang="en-US"/>
              <a:t>Level two</a:t>
            </a:r>
          </a:p>
          <a:p>
            <a:pPr lvl="2"/>
            <a:r>
              <a:rPr lang="en-US"/>
              <a:t>Level three</a:t>
            </a:r>
          </a:p>
          <a:p>
            <a:pPr lvl="3"/>
            <a:r>
              <a:rPr lang="en-US"/>
              <a:t>Level four</a:t>
            </a:r>
          </a:p>
          <a:p>
            <a:pPr lvl="4"/>
            <a:r>
              <a:rPr lang="en-US"/>
              <a:t>Level five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4025" y="90488"/>
            <a:ext cx="8520113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767013" y="6564313"/>
            <a:ext cx="2513012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7648" tIns="48825" rIns="97648" bIns="48825">
            <a:spAutoFit/>
          </a:bodyPr>
          <a:lstStyle>
            <a:lvl1pPr defTabSz="969963">
              <a:defRPr>
                <a:solidFill>
                  <a:schemeClr val="tx1"/>
                </a:solidFill>
                <a:latin typeface="Arial" charset="0"/>
              </a:defRPr>
            </a:lvl1pPr>
            <a:lvl2pPr marL="484188" defTabSz="969963">
              <a:defRPr>
                <a:solidFill>
                  <a:schemeClr val="tx1"/>
                </a:solidFill>
                <a:latin typeface="Arial" charset="0"/>
              </a:defRPr>
            </a:lvl2pPr>
            <a:lvl3pPr marL="969963" defTabSz="969963">
              <a:defRPr>
                <a:solidFill>
                  <a:schemeClr val="tx1"/>
                </a:solidFill>
                <a:latin typeface="Arial" charset="0"/>
              </a:defRPr>
            </a:lvl3pPr>
            <a:lvl4pPr marL="1454150" defTabSz="969963">
              <a:defRPr>
                <a:solidFill>
                  <a:schemeClr val="tx1"/>
                </a:solidFill>
                <a:latin typeface="Arial" charset="0"/>
              </a:defRPr>
            </a:lvl4pPr>
            <a:lvl5pPr marL="1939925" defTabSz="969963">
              <a:defRPr>
                <a:solidFill>
                  <a:schemeClr val="tx1"/>
                </a:solidFill>
                <a:latin typeface="Arial" charset="0"/>
              </a:defRPr>
            </a:lvl5pPr>
            <a:lvl6pPr marL="23971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543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115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68725" defTabSz="9699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  <a:defRPr/>
            </a:pPr>
            <a:endParaRPr lang="en-US" altLang="en-US" sz="1900" smtClean="0">
              <a:ea typeface="+mn-ea"/>
            </a:endParaRPr>
          </a:p>
        </p:txBody>
      </p:sp>
      <p:pic>
        <p:nvPicPr>
          <p:cNvPr id="5" name="Picture 4" descr="CCEB_logo_PSOM_2c-adj-word.jpg"/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5791200"/>
            <a:ext cx="6035040" cy="8778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3" r:id="rId3"/>
    <p:sldLayoutId id="2147483664" r:id="rId4"/>
    <p:sldLayoutId id="2147483665" r:id="rId5"/>
    <p:sldLayoutId id="2147483667" r:id="rId6"/>
    <p:sldLayoutId id="2147483672" r:id="rId7"/>
    <p:sldLayoutId id="2147483673" r:id="rId8"/>
  </p:sldLayoutIdLst>
  <p:txStyles>
    <p:titleStyle>
      <a:lvl1pPr algn="l" defTabSz="969963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AA2B3E"/>
          </a:solidFill>
          <a:latin typeface="+mj-lt"/>
          <a:ea typeface="ＭＳ Ｐゴシック" charset="0"/>
          <a:cs typeface="+mj-cs"/>
        </a:defRPr>
      </a:lvl1pPr>
      <a:lvl2pPr algn="l" defTabSz="969963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AA2B3E"/>
          </a:solidFill>
          <a:latin typeface="Arial" charset="0"/>
          <a:ea typeface="ＭＳ Ｐゴシック" charset="0"/>
        </a:defRPr>
      </a:lvl2pPr>
      <a:lvl3pPr algn="l" defTabSz="969963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AA2B3E"/>
          </a:solidFill>
          <a:latin typeface="Arial" charset="0"/>
          <a:ea typeface="ＭＳ Ｐゴシック" charset="0"/>
        </a:defRPr>
      </a:lvl3pPr>
      <a:lvl4pPr algn="l" defTabSz="969963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AA2B3E"/>
          </a:solidFill>
          <a:latin typeface="Arial" charset="0"/>
          <a:ea typeface="ＭＳ Ｐゴシック" charset="0"/>
        </a:defRPr>
      </a:lvl4pPr>
      <a:lvl5pPr algn="l" defTabSz="969963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AA2B3E"/>
          </a:solidFill>
          <a:latin typeface="Arial" charset="0"/>
          <a:ea typeface="ＭＳ Ｐゴシック" charset="0"/>
        </a:defRPr>
      </a:lvl5pPr>
      <a:lvl6pPr marL="457200" algn="l" defTabSz="969963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AA2B3E"/>
          </a:solidFill>
          <a:latin typeface="Arial" charset="0"/>
        </a:defRPr>
      </a:lvl6pPr>
      <a:lvl7pPr marL="914400" algn="l" defTabSz="969963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AA2B3E"/>
          </a:solidFill>
          <a:latin typeface="Arial" charset="0"/>
        </a:defRPr>
      </a:lvl7pPr>
      <a:lvl8pPr marL="1371600" algn="l" defTabSz="969963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AA2B3E"/>
          </a:solidFill>
          <a:latin typeface="Arial" charset="0"/>
        </a:defRPr>
      </a:lvl8pPr>
      <a:lvl9pPr marL="1828800" algn="l" defTabSz="969963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AA2B3E"/>
          </a:solidFill>
          <a:latin typeface="Arial" charset="0"/>
        </a:defRPr>
      </a:lvl9pPr>
    </p:titleStyle>
    <p:bodyStyle>
      <a:lvl1pPr marL="242888" indent="-242888" algn="l" defTabSz="901700" rtl="0" eaLnBrk="1" fontAlgn="base" hangingPunct="1">
        <a:spcBef>
          <a:spcPts val="400"/>
        </a:spcBef>
        <a:spcAft>
          <a:spcPts val="200"/>
        </a:spcAft>
        <a:buClr>
          <a:schemeClr val="tx2"/>
        </a:buClr>
        <a:buFont typeface="Wingdings" charset="0"/>
        <a:buChar char="w"/>
        <a:defRPr sz="2000" b="1">
          <a:solidFill>
            <a:srgbClr val="000000"/>
          </a:solidFill>
          <a:latin typeface="+mn-lt"/>
          <a:ea typeface="ＭＳ Ｐゴシック" charset="0"/>
          <a:cs typeface="+mn-cs"/>
        </a:defRPr>
      </a:lvl1pPr>
      <a:lvl2pPr marL="660400" indent="-303213" algn="l" defTabSz="901700" rtl="0" eaLnBrk="1" fontAlgn="base" hangingPunct="1">
        <a:spcBef>
          <a:spcPts val="200"/>
        </a:spcBef>
        <a:spcAft>
          <a:spcPts val="200"/>
        </a:spcAft>
        <a:buClr>
          <a:schemeClr val="tx2"/>
        </a:buClr>
        <a:buChar char="•"/>
        <a:defRPr>
          <a:solidFill>
            <a:srgbClr val="000000"/>
          </a:solidFill>
          <a:latin typeface="+mn-lt"/>
          <a:ea typeface="ＭＳ Ｐゴシック" charset="0"/>
        </a:defRPr>
      </a:lvl2pPr>
      <a:lvl3pPr marL="1077913" indent="-303213" algn="l" defTabSz="901700" rtl="0" eaLnBrk="1" fontAlgn="base" hangingPunct="1">
        <a:spcBef>
          <a:spcPts val="200"/>
        </a:spcBef>
        <a:spcAft>
          <a:spcPts val="200"/>
        </a:spcAft>
        <a:buClr>
          <a:schemeClr val="tx2"/>
        </a:buClr>
        <a:buFont typeface="Arial" charset="0"/>
        <a:buChar char="–"/>
        <a:defRPr>
          <a:solidFill>
            <a:srgbClr val="000000"/>
          </a:solidFill>
          <a:latin typeface="+mn-lt"/>
          <a:ea typeface="ＭＳ Ｐゴシック" charset="0"/>
        </a:defRPr>
      </a:lvl3pPr>
      <a:lvl4pPr marL="1438275" indent="-246063" algn="l" defTabSz="901700" rtl="0" eaLnBrk="1" fontAlgn="base" hangingPunct="1">
        <a:spcBef>
          <a:spcPts val="200"/>
        </a:spcBef>
        <a:spcAft>
          <a:spcPts val="200"/>
        </a:spcAft>
        <a:buClr>
          <a:schemeClr val="tx2"/>
        </a:buClr>
        <a:buFont typeface="Franklin Gothic Book" charset="0"/>
        <a:buChar char="○"/>
        <a:defRPr sz="1600">
          <a:solidFill>
            <a:srgbClr val="000000"/>
          </a:solidFill>
          <a:latin typeface="+mn-lt"/>
          <a:ea typeface="ＭＳ Ｐゴシック" charset="0"/>
        </a:defRPr>
      </a:lvl4pPr>
      <a:lvl5pPr marL="1795463" indent="-242888" algn="l" defTabSz="901700" rtl="0" eaLnBrk="1" fontAlgn="base" hangingPunct="1">
        <a:spcBef>
          <a:spcPts val="200"/>
        </a:spcBef>
        <a:spcAft>
          <a:spcPts val="200"/>
        </a:spcAft>
        <a:buClr>
          <a:schemeClr val="tx2"/>
        </a:buClr>
        <a:buFont typeface="Franklin Gothic Book" charset="0"/>
        <a:buChar char="–"/>
        <a:defRPr sz="1600">
          <a:solidFill>
            <a:srgbClr val="000000"/>
          </a:solidFill>
          <a:latin typeface="+mn-lt"/>
          <a:ea typeface="ＭＳ Ｐゴシック" charset="0"/>
        </a:defRPr>
      </a:lvl5pPr>
      <a:lvl6pPr marL="2252663" indent="-242888" algn="l" defTabSz="901700" rtl="0" eaLnBrk="1" fontAlgn="base" hangingPunct="1">
        <a:spcBef>
          <a:spcPts val="200"/>
        </a:spcBef>
        <a:spcAft>
          <a:spcPts val="200"/>
        </a:spcAft>
        <a:buClr>
          <a:schemeClr val="tx2"/>
        </a:buClr>
        <a:buFont typeface="Franklin Gothic Book" pitchFamily="34" charset="0"/>
        <a:buChar char="–"/>
        <a:defRPr sz="1600">
          <a:solidFill>
            <a:srgbClr val="000000"/>
          </a:solidFill>
          <a:latin typeface="+mn-lt"/>
        </a:defRPr>
      </a:lvl6pPr>
      <a:lvl7pPr marL="2709863" indent="-242888" algn="l" defTabSz="901700" rtl="0" eaLnBrk="1" fontAlgn="base" hangingPunct="1">
        <a:spcBef>
          <a:spcPts val="200"/>
        </a:spcBef>
        <a:spcAft>
          <a:spcPts val="200"/>
        </a:spcAft>
        <a:buClr>
          <a:schemeClr val="tx2"/>
        </a:buClr>
        <a:buFont typeface="Franklin Gothic Book" pitchFamily="34" charset="0"/>
        <a:buChar char="–"/>
        <a:defRPr sz="1600">
          <a:solidFill>
            <a:srgbClr val="000000"/>
          </a:solidFill>
          <a:latin typeface="+mn-lt"/>
        </a:defRPr>
      </a:lvl7pPr>
      <a:lvl8pPr marL="3167063" indent="-242888" algn="l" defTabSz="901700" rtl="0" eaLnBrk="1" fontAlgn="base" hangingPunct="1">
        <a:spcBef>
          <a:spcPts val="200"/>
        </a:spcBef>
        <a:spcAft>
          <a:spcPts val="200"/>
        </a:spcAft>
        <a:buClr>
          <a:schemeClr val="tx2"/>
        </a:buClr>
        <a:buFont typeface="Franklin Gothic Book" pitchFamily="34" charset="0"/>
        <a:buChar char="–"/>
        <a:defRPr sz="1600">
          <a:solidFill>
            <a:srgbClr val="000000"/>
          </a:solidFill>
          <a:latin typeface="+mn-lt"/>
        </a:defRPr>
      </a:lvl8pPr>
      <a:lvl9pPr marL="3624263" indent="-242888" algn="l" defTabSz="901700" rtl="0" eaLnBrk="1" fontAlgn="base" hangingPunct="1">
        <a:spcBef>
          <a:spcPts val="200"/>
        </a:spcBef>
        <a:spcAft>
          <a:spcPts val="200"/>
        </a:spcAft>
        <a:buClr>
          <a:schemeClr val="tx2"/>
        </a:buClr>
        <a:buFont typeface="Franklin Gothic Book" pitchFamily="34" charset="0"/>
        <a:buChar char="–"/>
        <a:defRPr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tfriebel@upenn.edu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30213" y="2744653"/>
            <a:ext cx="7848600" cy="628090"/>
          </a:xfrm>
        </p:spPr>
        <p:txBody>
          <a:bodyPr/>
          <a:lstStyle/>
          <a:p>
            <a:r>
              <a:rPr lang="en-US" sz="1400" dirty="0"/>
              <a:t>Tara </a:t>
            </a:r>
            <a:r>
              <a:rPr lang="en-US" sz="1400" dirty="0" smtClean="0"/>
              <a:t>Friebel Klingner, Nandita </a:t>
            </a:r>
            <a:r>
              <a:rPr lang="en-US" sz="1400" dirty="0"/>
              <a:t>Mitra, Douglas </a:t>
            </a:r>
            <a:r>
              <a:rPr lang="en-US" sz="1400" dirty="0" smtClean="0"/>
              <a:t>J. Wiebe</a:t>
            </a:r>
            <a:r>
              <a:rPr lang="en-US" sz="1400" dirty="0"/>
              <a:t>, Timothy R. Rebbeck, Anne Marie McCarthy, Surbhi Grover</a:t>
            </a:r>
          </a:p>
        </p:txBody>
      </p:sp>
      <p:sp>
        <p:nvSpPr>
          <p:cNvPr id="307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30213" y="1782763"/>
            <a:ext cx="7551737" cy="542925"/>
          </a:xfrm>
        </p:spPr>
        <p:txBody>
          <a:bodyPr/>
          <a:lstStyle/>
          <a:p>
            <a:r>
              <a:rPr lang="en-US" dirty="0" smtClean="0"/>
              <a:t>Biological and demographic factors associated with late stage cervical cancer diagnosis in Botswana</a:t>
            </a:r>
            <a:endParaRPr lang="en-US" dirty="0">
              <a:latin typeface="Arial" charset="0"/>
            </a:endParaRPr>
          </a:p>
        </p:txBody>
      </p:sp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758824" y="4168775"/>
            <a:ext cx="7360607" cy="843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/>
              <a:t>Trans NCI-NIH Conference on International Perspectives on Integrative Medicine for Cancer Prevention and Cancer Patient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>
              <a:spcBef>
                <a:spcPct val="30000"/>
              </a:spcBef>
            </a:pPr>
            <a:r>
              <a:rPr lang="en-US" sz="1600" b="1" dirty="0" smtClean="0">
                <a:solidFill>
                  <a:schemeClr val="tx1"/>
                </a:solidFill>
              </a:rPr>
              <a:t>October 2-4, 2020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758825" y="3847450"/>
            <a:ext cx="39624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anchor="b">
            <a:spAutoFit/>
          </a:bodyPr>
          <a:lstStyle>
            <a:lvl1pPr eaLnBrk="0" hangingPunct="0">
              <a:defRPr sz="1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en-US" sz="1600" b="1" dirty="0" smtClean="0">
                <a:solidFill>
                  <a:srgbClr val="004081"/>
                </a:solidFill>
              </a:rPr>
              <a:t>Tara Friebel Klingner, MPH</a:t>
            </a:r>
            <a:endParaRPr lang="en-US" sz="1600" b="1" dirty="0">
              <a:solidFill>
                <a:srgbClr val="00408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12" y="5285893"/>
            <a:ext cx="4852899" cy="125928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4957011" y="5544152"/>
            <a:ext cx="3455469" cy="126090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65890" y="673422"/>
            <a:ext cx="4635768" cy="558800"/>
          </a:xfrm>
        </p:spPr>
        <p:txBody>
          <a:bodyPr/>
          <a:lstStyle/>
          <a:p>
            <a:r>
              <a:rPr lang="en-US" dirty="0" smtClean="0"/>
              <a:t>Aim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890" y="1530580"/>
            <a:ext cx="3999076" cy="3716115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Background</a:t>
            </a:r>
          </a:p>
          <a:p>
            <a:r>
              <a:rPr lang="en-US" sz="1600" dirty="0" smtClean="0"/>
              <a:t>Cervical </a:t>
            </a:r>
            <a:r>
              <a:rPr lang="en-US" sz="1600" dirty="0"/>
              <a:t>cancer </a:t>
            </a:r>
            <a:r>
              <a:rPr lang="en-US" sz="1600" dirty="0" smtClean="0"/>
              <a:t>in Botswana</a:t>
            </a:r>
          </a:p>
          <a:p>
            <a:pPr lvl="1"/>
            <a:r>
              <a:rPr lang="en-US" sz="1400" dirty="0"/>
              <a:t>T</a:t>
            </a:r>
            <a:r>
              <a:rPr lang="en-US" sz="1400" dirty="0" smtClean="0"/>
              <a:t>he </a:t>
            </a:r>
            <a:r>
              <a:rPr lang="en-US" sz="1400" dirty="0"/>
              <a:t>most commonly diagnosed cancer </a:t>
            </a:r>
            <a:endParaRPr lang="en-US" sz="1400" dirty="0" smtClean="0"/>
          </a:p>
          <a:p>
            <a:pPr lvl="1"/>
            <a:r>
              <a:rPr lang="en-US" sz="1400" dirty="0" smtClean="0"/>
              <a:t>Leading </a:t>
            </a:r>
            <a:r>
              <a:rPr lang="en-US" sz="1400" dirty="0"/>
              <a:t>cause of cancer death in women </a:t>
            </a:r>
            <a:endParaRPr lang="en-US" sz="1400" dirty="0" smtClean="0"/>
          </a:p>
          <a:p>
            <a:pPr lvl="1"/>
            <a:r>
              <a:rPr lang="en-US" sz="1400" dirty="0" smtClean="0"/>
              <a:t>A national cervical cancer screening program</a:t>
            </a:r>
          </a:p>
          <a:p>
            <a:pPr lvl="1"/>
            <a:r>
              <a:rPr lang="en-US" sz="1400" dirty="0" smtClean="0"/>
              <a:t>Approximately 50% are diagnosed </a:t>
            </a:r>
            <a:r>
              <a:rPr lang="en-US" sz="1400" dirty="0"/>
              <a:t>at a late stage </a:t>
            </a:r>
            <a:r>
              <a:rPr lang="en-US" sz="1400" dirty="0" smtClean="0"/>
              <a:t>when </a:t>
            </a:r>
            <a:r>
              <a:rPr lang="en-US" sz="1400" dirty="0"/>
              <a:t>the mortality rate is high. </a:t>
            </a:r>
          </a:p>
          <a:p>
            <a:r>
              <a:rPr lang="en-US" sz="1600" dirty="0" smtClean="0"/>
              <a:t>Aim</a:t>
            </a:r>
          </a:p>
          <a:p>
            <a:pPr lvl="1"/>
            <a:r>
              <a:rPr lang="en-US" sz="1400" dirty="0" smtClean="0"/>
              <a:t>Identifying </a:t>
            </a:r>
            <a:r>
              <a:rPr lang="en-US" sz="1400" dirty="0"/>
              <a:t>patients with attributes </a:t>
            </a:r>
            <a:r>
              <a:rPr lang="en-US" sz="1400" dirty="0" smtClean="0"/>
              <a:t>associated </a:t>
            </a:r>
            <a:r>
              <a:rPr lang="en-US" sz="1400" dirty="0"/>
              <a:t>with late stage </a:t>
            </a:r>
            <a:r>
              <a:rPr lang="en-US" sz="1400" dirty="0" smtClean="0"/>
              <a:t>cervical </a:t>
            </a:r>
            <a:r>
              <a:rPr lang="en-US" sz="1400" dirty="0"/>
              <a:t>cancer </a:t>
            </a:r>
            <a:r>
              <a:rPr lang="en-US" sz="1400" dirty="0" smtClean="0"/>
              <a:t>diagnosis in Botswana is </a:t>
            </a:r>
            <a:r>
              <a:rPr lang="en-US" sz="1400" dirty="0"/>
              <a:t>needed to </a:t>
            </a:r>
            <a:r>
              <a:rPr lang="en-US" sz="1400" dirty="0" smtClean="0"/>
              <a:t>guide interventions intended to reduce morbidity </a:t>
            </a:r>
            <a:r>
              <a:rPr lang="en-US" sz="1400" dirty="0"/>
              <a:t>and </a:t>
            </a:r>
            <a:r>
              <a:rPr lang="en-US" sz="1400" dirty="0" smtClean="0"/>
              <a:t>mortality of this disease.</a:t>
            </a:r>
            <a:endParaRPr lang="en-US" sz="1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459857" y="484741"/>
            <a:ext cx="4412337" cy="667161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Methods</a:t>
            </a:r>
          </a:p>
          <a:p>
            <a:r>
              <a:rPr lang="en-US" sz="1600" b="0" dirty="0"/>
              <a:t>This </a:t>
            </a:r>
            <a:r>
              <a:rPr lang="en-US" sz="1600" b="0" dirty="0" smtClean="0"/>
              <a:t>is a cross-sectional </a:t>
            </a:r>
            <a:r>
              <a:rPr lang="en-US" sz="1600" b="0" dirty="0"/>
              <a:t>study </a:t>
            </a:r>
            <a:r>
              <a:rPr lang="en-US" sz="1600" b="0" dirty="0" smtClean="0"/>
              <a:t>of cervical </a:t>
            </a:r>
            <a:r>
              <a:rPr lang="en-US" sz="1600" b="0" dirty="0"/>
              <a:t>cancer </a:t>
            </a:r>
            <a:r>
              <a:rPr lang="en-US" sz="1600" b="0" dirty="0" smtClean="0"/>
              <a:t>patients </a:t>
            </a:r>
            <a:r>
              <a:rPr lang="en-US" sz="1600" b="0" dirty="0"/>
              <a:t>from January 2015 to March 2020 </a:t>
            </a:r>
            <a:r>
              <a:rPr lang="en-US" sz="1600" b="0" dirty="0" smtClean="0"/>
              <a:t>diagnosed at two tertiary hospitals in </a:t>
            </a:r>
            <a:r>
              <a:rPr lang="en-US" sz="1600" b="0" dirty="0"/>
              <a:t>Gaborone, Botswana.  </a:t>
            </a:r>
          </a:p>
          <a:p>
            <a:r>
              <a:rPr lang="en-US" sz="1600" dirty="0"/>
              <a:t>Outcome of </a:t>
            </a:r>
            <a:r>
              <a:rPr lang="en-US" sz="1600" dirty="0" smtClean="0"/>
              <a:t>interest</a:t>
            </a:r>
          </a:p>
          <a:p>
            <a:pPr lvl="1"/>
            <a:r>
              <a:rPr lang="en-US" sz="1400" dirty="0"/>
              <a:t>e</a:t>
            </a:r>
            <a:r>
              <a:rPr lang="en-US" sz="1400" dirty="0" smtClean="0"/>
              <a:t>arly vs. late stage cervical cancer</a:t>
            </a:r>
          </a:p>
          <a:p>
            <a:r>
              <a:rPr lang="en-US" sz="1600" dirty="0" smtClean="0"/>
              <a:t>Exposures </a:t>
            </a:r>
            <a:r>
              <a:rPr lang="en-US" sz="1600" dirty="0"/>
              <a:t>and </a:t>
            </a:r>
            <a:r>
              <a:rPr lang="en-US" sz="1600" dirty="0" smtClean="0"/>
              <a:t>covariates</a:t>
            </a:r>
          </a:p>
          <a:p>
            <a:pPr lvl="1"/>
            <a:r>
              <a:rPr lang="en-US" sz="1400" dirty="0" smtClean="0"/>
              <a:t>age</a:t>
            </a:r>
          </a:p>
          <a:p>
            <a:pPr lvl="1"/>
            <a:r>
              <a:rPr lang="en-US" sz="1400" dirty="0" smtClean="0"/>
              <a:t>marital status</a:t>
            </a:r>
          </a:p>
          <a:p>
            <a:pPr lvl="1"/>
            <a:r>
              <a:rPr lang="en-US" sz="1400" dirty="0" smtClean="0"/>
              <a:t>residence</a:t>
            </a:r>
          </a:p>
          <a:p>
            <a:pPr lvl="1"/>
            <a:r>
              <a:rPr lang="en-US" sz="1400" dirty="0" smtClean="0"/>
              <a:t>HIV status </a:t>
            </a:r>
          </a:p>
          <a:p>
            <a:pPr lvl="1"/>
            <a:r>
              <a:rPr lang="en-US" sz="1400" dirty="0" smtClean="0"/>
              <a:t>screening history</a:t>
            </a:r>
          </a:p>
          <a:p>
            <a:pPr lvl="1"/>
            <a:r>
              <a:rPr lang="en-US" sz="1400" dirty="0" smtClean="0"/>
              <a:t>history </a:t>
            </a:r>
            <a:r>
              <a:rPr lang="en-US" sz="1400" dirty="0"/>
              <a:t>of abnormal vaginal </a:t>
            </a:r>
            <a:r>
              <a:rPr lang="en-US" sz="1400" dirty="0" smtClean="0"/>
              <a:t>bleeding</a:t>
            </a:r>
          </a:p>
          <a:p>
            <a:pPr lvl="1"/>
            <a:r>
              <a:rPr lang="en-US" sz="1400" dirty="0" smtClean="0"/>
              <a:t>history </a:t>
            </a:r>
            <a:r>
              <a:rPr lang="en-US" sz="1400" dirty="0"/>
              <a:t>of visiting </a:t>
            </a:r>
            <a:r>
              <a:rPr lang="en-US" sz="1400" dirty="0" smtClean="0"/>
              <a:t>traditional healer</a:t>
            </a:r>
          </a:p>
          <a:p>
            <a:r>
              <a:rPr lang="en-US" sz="1600" dirty="0" smtClean="0"/>
              <a:t>Statistical Analysis</a:t>
            </a:r>
          </a:p>
          <a:p>
            <a:pPr lvl="1"/>
            <a:r>
              <a:rPr lang="en-US" sz="1400" dirty="0" smtClean="0"/>
              <a:t>stratified </a:t>
            </a:r>
            <a:r>
              <a:rPr lang="en-US" sz="1400" dirty="0"/>
              <a:t>by HIV </a:t>
            </a:r>
            <a:r>
              <a:rPr lang="en-US" sz="1400" dirty="0" smtClean="0"/>
              <a:t>status</a:t>
            </a:r>
          </a:p>
          <a:p>
            <a:pPr lvl="1"/>
            <a:r>
              <a:rPr lang="en-US" sz="1400" dirty="0"/>
              <a:t>u</a:t>
            </a:r>
            <a:r>
              <a:rPr lang="en-US" sz="1400" dirty="0" smtClean="0"/>
              <a:t>nivariate </a:t>
            </a:r>
            <a:r>
              <a:rPr lang="en-US" sz="1400" dirty="0"/>
              <a:t>analyses to </a:t>
            </a:r>
            <a:r>
              <a:rPr lang="en-US" sz="1400" dirty="0" smtClean="0"/>
              <a:t>examine differences between disease stage and covariates</a:t>
            </a:r>
          </a:p>
          <a:p>
            <a:pPr lvl="1"/>
            <a:r>
              <a:rPr lang="en-US" sz="1400" dirty="0"/>
              <a:t>m</a:t>
            </a:r>
            <a:r>
              <a:rPr lang="en-US" sz="1400" dirty="0" smtClean="0"/>
              <a:t>ultivariable </a:t>
            </a:r>
            <a:r>
              <a:rPr lang="en-US" sz="1400" dirty="0"/>
              <a:t>logistic regression with multiple imputation </a:t>
            </a:r>
            <a:r>
              <a:rPr lang="en-US" sz="1400" dirty="0" smtClean="0"/>
              <a:t>to estimate </a:t>
            </a:r>
            <a:r>
              <a:rPr lang="en-US" sz="1400" dirty="0"/>
              <a:t>odds ratios for association of variables and late stage </a:t>
            </a:r>
            <a:r>
              <a:rPr lang="en-US" sz="1400" dirty="0" smtClean="0"/>
              <a:t>disease  </a:t>
            </a:r>
            <a:endParaRPr lang="en-US" sz="1400" dirty="0"/>
          </a:p>
          <a:p>
            <a:endParaRPr lang="en-US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3" y="5416608"/>
            <a:ext cx="4785522" cy="125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15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100" y="452438"/>
            <a:ext cx="7991475" cy="558800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62" y="5449523"/>
            <a:ext cx="4852899" cy="1259286"/>
          </a:xfrm>
          <a:prstGeom prst="rect">
            <a:avLst/>
          </a:prstGeom>
        </p:spPr>
      </p:pic>
      <p:graphicFrame>
        <p:nvGraphicFramePr>
          <p:cNvPr id="5" name="Picture Placeholder 4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044891118"/>
              </p:ext>
            </p:extLst>
          </p:nvPr>
        </p:nvGraphicFramePr>
        <p:xfrm>
          <a:off x="303117" y="1827014"/>
          <a:ext cx="8588842" cy="25877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8359">
                  <a:extLst>
                    <a:ext uri="{9D8B030D-6E8A-4147-A177-3AD203B41FA5}">
                      <a16:colId xmlns:a16="http://schemas.microsoft.com/office/drawing/2014/main" val="461848267"/>
                    </a:ext>
                  </a:extLst>
                </a:gridCol>
                <a:gridCol w="648206">
                  <a:extLst>
                    <a:ext uri="{9D8B030D-6E8A-4147-A177-3AD203B41FA5}">
                      <a16:colId xmlns:a16="http://schemas.microsoft.com/office/drawing/2014/main" val="3327649923"/>
                    </a:ext>
                  </a:extLst>
                </a:gridCol>
                <a:gridCol w="779646">
                  <a:extLst>
                    <a:ext uri="{9D8B030D-6E8A-4147-A177-3AD203B41FA5}">
                      <a16:colId xmlns:a16="http://schemas.microsoft.com/office/drawing/2014/main" val="477621370"/>
                    </a:ext>
                  </a:extLst>
                </a:gridCol>
                <a:gridCol w="683394">
                  <a:extLst>
                    <a:ext uri="{9D8B030D-6E8A-4147-A177-3AD203B41FA5}">
                      <a16:colId xmlns:a16="http://schemas.microsoft.com/office/drawing/2014/main" val="2758582312"/>
                    </a:ext>
                  </a:extLst>
                </a:gridCol>
                <a:gridCol w="644893">
                  <a:extLst>
                    <a:ext uri="{9D8B030D-6E8A-4147-A177-3AD203B41FA5}">
                      <a16:colId xmlns:a16="http://schemas.microsoft.com/office/drawing/2014/main" val="635560316"/>
                    </a:ext>
                  </a:extLst>
                </a:gridCol>
                <a:gridCol w="115503">
                  <a:extLst>
                    <a:ext uri="{9D8B030D-6E8A-4147-A177-3AD203B41FA5}">
                      <a16:colId xmlns:a16="http://schemas.microsoft.com/office/drawing/2014/main" val="81267316"/>
                    </a:ext>
                  </a:extLst>
                </a:gridCol>
                <a:gridCol w="626208">
                  <a:extLst>
                    <a:ext uri="{9D8B030D-6E8A-4147-A177-3AD203B41FA5}">
                      <a16:colId xmlns:a16="http://schemas.microsoft.com/office/drawing/2014/main" val="1199495067"/>
                    </a:ext>
                  </a:extLst>
                </a:gridCol>
                <a:gridCol w="665784">
                  <a:extLst>
                    <a:ext uri="{9D8B030D-6E8A-4147-A177-3AD203B41FA5}">
                      <a16:colId xmlns:a16="http://schemas.microsoft.com/office/drawing/2014/main" val="1226160947"/>
                    </a:ext>
                  </a:extLst>
                </a:gridCol>
                <a:gridCol w="566191">
                  <a:extLst>
                    <a:ext uri="{9D8B030D-6E8A-4147-A177-3AD203B41FA5}">
                      <a16:colId xmlns:a16="http://schemas.microsoft.com/office/drawing/2014/main" val="564940127"/>
                    </a:ext>
                  </a:extLst>
                </a:gridCol>
                <a:gridCol w="214634">
                  <a:extLst>
                    <a:ext uri="{9D8B030D-6E8A-4147-A177-3AD203B41FA5}">
                      <a16:colId xmlns:a16="http://schemas.microsoft.com/office/drawing/2014/main" val="4191302048"/>
                    </a:ext>
                  </a:extLst>
                </a:gridCol>
                <a:gridCol w="600614">
                  <a:extLst>
                    <a:ext uri="{9D8B030D-6E8A-4147-A177-3AD203B41FA5}">
                      <a16:colId xmlns:a16="http://schemas.microsoft.com/office/drawing/2014/main" val="1139177248"/>
                    </a:ext>
                  </a:extLst>
                </a:gridCol>
                <a:gridCol w="185272">
                  <a:extLst>
                    <a:ext uri="{9D8B030D-6E8A-4147-A177-3AD203B41FA5}">
                      <a16:colId xmlns:a16="http://schemas.microsoft.com/office/drawing/2014/main" val="3011823126"/>
                    </a:ext>
                  </a:extLst>
                </a:gridCol>
                <a:gridCol w="510138">
                  <a:extLst>
                    <a:ext uri="{9D8B030D-6E8A-4147-A177-3AD203B41FA5}">
                      <a16:colId xmlns:a16="http://schemas.microsoft.com/office/drawing/2014/main" val="1055013216"/>
                    </a:ext>
                  </a:extLst>
                </a:gridCol>
              </a:tblGrid>
              <a:tr h="4035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 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effectLst/>
                        </a:rPr>
                        <a:t>aOR</a:t>
                      </a:r>
                      <a:endParaRPr lang="en-US" sz="1400" dirty="0" smtClea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95% CI</a:t>
                      </a:r>
                      <a:endParaRPr lang="en-US" sz="1400" dirty="0" smtClea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P-value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aOR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95% CI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P-value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aOR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95% CI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P-value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extLst>
                  <a:ext uri="{0D108BD9-81ED-4DB2-BD59-A6C34878D82A}">
                    <a16:rowId xmlns:a16="http://schemas.microsoft.com/office/drawing/2014/main" val="281953121"/>
                  </a:ext>
                </a:extLst>
              </a:tr>
              <a:tr h="2421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 cohort n=984*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HIV Positive </a:t>
                      </a:r>
                      <a:r>
                        <a:rPr lang="en-US" sz="1200" dirty="0" smtClean="0">
                          <a:effectLst/>
                        </a:rPr>
                        <a:t>n=674**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HIV Negative </a:t>
                      </a:r>
                      <a:r>
                        <a:rPr lang="en-US" sz="1200" dirty="0" smtClean="0">
                          <a:effectLst/>
                        </a:rPr>
                        <a:t>n=293*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82412"/>
                  </a:ext>
                </a:extLst>
              </a:tr>
              <a:tr h="275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Age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1.01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1.00 -1.03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0.067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1.01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0.99-1.02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1.02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1.00-1.04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0.041</a:t>
                      </a:r>
                      <a:r>
                        <a:rPr lang="en-US" sz="1200" b="1" baseline="30000" dirty="0" smtClean="0"/>
                        <a:t>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extLst>
                  <a:ext uri="{0D108BD9-81ED-4DB2-BD59-A6C34878D82A}">
                    <a16:rowId xmlns:a16="http://schemas.microsoft.com/office/drawing/2014/main" val="2157391769"/>
                  </a:ext>
                </a:extLst>
              </a:tr>
              <a:tr h="275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Single vs. </a:t>
                      </a:r>
                      <a:r>
                        <a:rPr lang="en-US" sz="1400" dirty="0" smtClean="0">
                          <a:effectLst/>
                        </a:rPr>
                        <a:t>Married/ Widowed/Divorced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1.35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1.02-1.86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0.044</a:t>
                      </a:r>
                      <a:r>
                        <a:rPr lang="en-US" sz="1200" b="1" baseline="30000" dirty="0" smtClean="0"/>
                        <a:t>†</a:t>
                      </a:r>
                      <a:endParaRPr lang="en-US" sz="1200" baseline="30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1.23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0.85-1.79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0.273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1.59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0.94-2.70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0.087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extLst>
                  <a:ext uri="{0D108BD9-81ED-4DB2-BD59-A6C34878D82A}">
                    <a16:rowId xmlns:a16="http://schemas.microsoft.com/office/drawing/2014/main" val="2590963505"/>
                  </a:ext>
                </a:extLst>
              </a:tr>
              <a:tr h="4035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Cervical cancer screening </a:t>
                      </a:r>
                      <a:r>
                        <a:rPr lang="en-US" sz="1400" dirty="0" smtClean="0">
                          <a:effectLst/>
                        </a:rPr>
                        <a:t>ever vs</a:t>
                      </a:r>
                      <a:r>
                        <a:rPr lang="en-US" sz="1400" dirty="0">
                          <a:effectLst/>
                        </a:rPr>
                        <a:t>. never screened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0.65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0.49-0.85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0.002</a:t>
                      </a:r>
                      <a:r>
                        <a:rPr lang="en-US" sz="1200" b="1" baseline="30000" dirty="0" smtClean="0"/>
                        <a:t>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0.44-0.86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0.004</a:t>
                      </a:r>
                      <a:r>
                        <a:rPr lang="en-US" sz="1200" b="1" baseline="30000" dirty="0" smtClean="0"/>
                        <a:t>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0.80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0.48-1.35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0.413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extLst>
                  <a:ext uri="{0D108BD9-81ED-4DB2-BD59-A6C34878D82A}">
                    <a16:rowId xmlns:a16="http://schemas.microsoft.com/office/drawing/2014/main" val="1597491699"/>
                  </a:ext>
                </a:extLst>
              </a:tr>
              <a:tr h="3632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Abnormal vaginal bleeding (yes/no)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2.32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1.70-3.16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&lt;</a:t>
                      </a:r>
                      <a:r>
                        <a:rPr lang="en-US" sz="1200" dirty="0" smtClean="0">
                          <a:effectLst/>
                        </a:rPr>
                        <a:t>0.001</a:t>
                      </a:r>
                      <a:r>
                        <a:rPr lang="en-US" sz="1200" b="1" baseline="30000" dirty="0" smtClean="0"/>
                        <a:t>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2.10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1.46-3.01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&lt;</a:t>
                      </a:r>
                      <a:r>
                        <a:rPr lang="en-US" sz="1200" dirty="0" smtClean="0">
                          <a:effectLst/>
                        </a:rPr>
                        <a:t>0.001</a:t>
                      </a:r>
                      <a:r>
                        <a:rPr lang="en-US" sz="1200" b="1" baseline="30000" dirty="0" smtClean="0"/>
                        <a:t>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3.06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1.52-5.71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0.001</a:t>
                      </a:r>
                      <a:r>
                        <a:rPr lang="en-US" sz="1200" b="1" baseline="30000" dirty="0" smtClean="0"/>
                        <a:t>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extLst>
                  <a:ext uri="{0D108BD9-81ED-4DB2-BD59-A6C34878D82A}">
                    <a16:rowId xmlns:a16="http://schemas.microsoft.com/office/drawing/2014/main" val="1060735187"/>
                  </a:ext>
                </a:extLst>
              </a:tr>
              <a:tr h="3632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HIV (positive vs. negative)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1.37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0.97-1.93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0.077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10" marR="4711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14512" marR="1451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512" marR="14512" marT="0" marB="0"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14512" marR="1451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14512" marR="14512" marT="0" marB="0"/>
                </a:tc>
                <a:extLst>
                  <a:ext uri="{0D108BD9-81ED-4DB2-BD59-A6C34878D82A}">
                    <a16:rowId xmlns:a16="http://schemas.microsoft.com/office/drawing/2014/main" val="2965087545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794115"/>
              </p:ext>
            </p:extLst>
          </p:nvPr>
        </p:nvGraphicFramePr>
        <p:xfrm>
          <a:off x="5266063" y="4939681"/>
          <a:ext cx="3515264" cy="11742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0040">
                  <a:extLst>
                    <a:ext uri="{9D8B030D-6E8A-4147-A177-3AD203B41FA5}">
                      <a16:colId xmlns:a16="http://schemas.microsoft.com/office/drawing/2014/main" val="3702398509"/>
                    </a:ext>
                  </a:extLst>
                </a:gridCol>
                <a:gridCol w="450742">
                  <a:extLst>
                    <a:ext uri="{9D8B030D-6E8A-4147-A177-3AD203B41FA5}">
                      <a16:colId xmlns:a16="http://schemas.microsoft.com/office/drawing/2014/main" val="3484121781"/>
                    </a:ext>
                  </a:extLst>
                </a:gridCol>
                <a:gridCol w="1059672">
                  <a:extLst>
                    <a:ext uri="{9D8B030D-6E8A-4147-A177-3AD203B41FA5}">
                      <a16:colId xmlns:a16="http://schemas.microsoft.com/office/drawing/2014/main" val="36048972"/>
                    </a:ext>
                  </a:extLst>
                </a:gridCol>
                <a:gridCol w="634810">
                  <a:extLst>
                    <a:ext uri="{9D8B030D-6E8A-4147-A177-3AD203B41FA5}">
                      <a16:colId xmlns:a16="http://schemas.microsoft.com/office/drawing/2014/main" val="13050381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OR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95% CI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P-value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4452243"/>
                  </a:ext>
                </a:extLst>
              </a:tr>
              <a:tr h="278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27886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Visit with a natural healer </a:t>
                      </a:r>
                      <a:r>
                        <a:rPr lang="en-US" sz="1200" dirty="0" smtClean="0">
                          <a:effectLst/>
                        </a:rPr>
                        <a:t>(ever vs. never)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1.61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1.00-2.63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0.042</a:t>
                      </a:r>
                      <a:r>
                        <a:rPr lang="en-US" sz="1200" b="1" baseline="30000" dirty="0" smtClean="0"/>
                        <a:t>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991859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77831" y="1491147"/>
            <a:ext cx="69889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ea typeface="Arial" panose="020B0604020202020204" pitchFamily="34" charset="0"/>
              </a:rPr>
              <a:t>Table 1: Imputed </a:t>
            </a:r>
            <a:r>
              <a:rPr lang="en-US" b="1" dirty="0">
                <a:latin typeface="Arial" panose="020B0604020202020204" pitchFamily="34" charset="0"/>
                <a:ea typeface="Arial" panose="020B0604020202020204" pitchFamily="34" charset="0"/>
              </a:rPr>
              <a:t>m</a:t>
            </a:r>
            <a:r>
              <a:rPr lang="en-US" b="1" dirty="0" smtClean="0">
                <a:latin typeface="Arial" panose="020B0604020202020204" pitchFamily="34" charset="0"/>
                <a:ea typeface="Arial" panose="020B0604020202020204" pitchFamily="34" charset="0"/>
              </a:rPr>
              <a:t>ultivariable analysis </a:t>
            </a:r>
            <a:r>
              <a:rPr lang="en-US" b="1" dirty="0">
                <a:latin typeface="Arial" panose="020B0604020202020204" pitchFamily="34" charset="0"/>
                <a:ea typeface="Arial" panose="020B0604020202020204" pitchFamily="34" charset="0"/>
              </a:rPr>
              <a:t>of factors with late stage cervical cancer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2281" y="4864747"/>
            <a:ext cx="14726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Table 2: Rural residence </a:t>
            </a:r>
            <a:r>
              <a:rPr lang="en-US" b="1" dirty="0"/>
              <a:t>and </a:t>
            </a:r>
            <a:r>
              <a:rPr lang="en-US" b="1" dirty="0" smtClean="0"/>
              <a:t>visit </a:t>
            </a:r>
            <a:r>
              <a:rPr lang="en-US" b="1" dirty="0"/>
              <a:t>with a </a:t>
            </a:r>
            <a:r>
              <a:rPr lang="en-US" b="1" dirty="0" smtClean="0"/>
              <a:t>natural </a:t>
            </a:r>
            <a:r>
              <a:rPr lang="en-US" b="1" dirty="0"/>
              <a:t>h</a:t>
            </a:r>
            <a:r>
              <a:rPr lang="en-US" b="1" dirty="0" smtClean="0"/>
              <a:t>ealer</a:t>
            </a:r>
            <a:endParaRPr lang="en-US" dirty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18122" y="456301"/>
            <a:ext cx="6522869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 study population </a:t>
            </a:r>
            <a:r>
              <a:rPr lang="en-US" dirty="0" smtClean="0"/>
              <a:t>included:  </a:t>
            </a:r>
            <a:r>
              <a:rPr lang="en-US" dirty="0"/>
              <a:t>984 cervical cancer patients, </a:t>
            </a:r>
            <a:r>
              <a:rPr lang="en-US" dirty="0" smtClean="0"/>
              <a:t>440 </a:t>
            </a:r>
            <a:r>
              <a:rPr lang="en-US" dirty="0"/>
              <a:t>(44.7%) presented at late </a:t>
            </a:r>
            <a:r>
              <a:rPr lang="en-US" dirty="0" smtClean="0"/>
              <a:t>stage, 674 </a:t>
            </a:r>
            <a:r>
              <a:rPr lang="en-US" dirty="0"/>
              <a:t>(69.7%) were HIV </a:t>
            </a:r>
            <a:r>
              <a:rPr lang="en-US" dirty="0" smtClean="0"/>
              <a:t>positive, and the </a:t>
            </a:r>
            <a:r>
              <a:rPr lang="en-US" dirty="0"/>
              <a:t>mean age at diagnosis was 50.5 </a:t>
            </a:r>
            <a:r>
              <a:rPr lang="en-US" dirty="0" smtClean="0"/>
              <a:t>years.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7831" y="4414792"/>
            <a:ext cx="654161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*Adjusted for residence, visit with traditional healer, </a:t>
            </a:r>
          </a:p>
          <a:p>
            <a:r>
              <a:rPr lang="en-US" sz="800" dirty="0" smtClean="0"/>
              <a:t>**Adjusted </a:t>
            </a:r>
            <a:r>
              <a:rPr lang="en-US" sz="800" dirty="0"/>
              <a:t>for residence, visit with traditional healer</a:t>
            </a:r>
            <a:r>
              <a:rPr lang="en-US" sz="800" dirty="0" smtClean="0"/>
              <a:t>, CD4 count and Anti Retroviral Therapy</a:t>
            </a:r>
          </a:p>
          <a:p>
            <a:r>
              <a:rPr lang="en-US" sz="800" dirty="0" err="1" smtClean="0"/>
              <a:t>aOR</a:t>
            </a:r>
            <a:r>
              <a:rPr lang="en-US" sz="800" dirty="0"/>
              <a:t>: adjusted odds </a:t>
            </a:r>
            <a:r>
              <a:rPr lang="en-US" sz="800" dirty="0" smtClean="0"/>
              <a:t>ratio, </a:t>
            </a:r>
            <a:r>
              <a:rPr lang="en-US" sz="800" dirty="0"/>
              <a:t>95% CI: 95% Confidence </a:t>
            </a:r>
            <a:r>
              <a:rPr lang="en-US" sz="800" dirty="0" smtClean="0"/>
              <a:t>Interval</a:t>
            </a:r>
            <a:endParaRPr lang="en-US" sz="800" dirty="0"/>
          </a:p>
          <a:p>
            <a:r>
              <a:rPr lang="en-US" sz="800" baseline="30000" dirty="0"/>
              <a:t>†</a:t>
            </a:r>
            <a:r>
              <a:rPr lang="en-US" sz="800" dirty="0" smtClean="0"/>
              <a:t>p&lt;0.05</a:t>
            </a:r>
            <a:endParaRPr lang="en-US" sz="800" dirty="0"/>
          </a:p>
          <a:p>
            <a:endParaRPr lang="en-US" sz="900" dirty="0"/>
          </a:p>
        </p:txBody>
      </p:sp>
      <p:sp>
        <p:nvSpPr>
          <p:cNvPr id="13" name="Rectangle 12"/>
          <p:cNvSpPr/>
          <p:nvPr/>
        </p:nvSpPr>
        <p:spPr>
          <a:xfrm>
            <a:off x="5171173" y="6060360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 smtClean="0"/>
              <a:t>OR</a:t>
            </a:r>
            <a:r>
              <a:rPr lang="en-US" sz="800" dirty="0"/>
              <a:t>: </a:t>
            </a:r>
            <a:r>
              <a:rPr lang="en-US" sz="800" dirty="0" smtClean="0"/>
              <a:t>odds ratio, </a:t>
            </a:r>
            <a:r>
              <a:rPr lang="en-US" sz="800" dirty="0"/>
              <a:t>95% CI: 95% Confidence Interval</a:t>
            </a:r>
          </a:p>
          <a:p>
            <a:r>
              <a:rPr lang="en-US" sz="800" baseline="30000" dirty="0"/>
              <a:t>†</a:t>
            </a:r>
            <a:r>
              <a:rPr lang="en-US" sz="800" dirty="0"/>
              <a:t>p&lt;0.05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63184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590" y="514350"/>
            <a:ext cx="2844800" cy="717550"/>
          </a:xfrm>
        </p:spPr>
        <p:txBody>
          <a:bodyPr/>
          <a:lstStyle/>
          <a:p>
            <a:r>
              <a:rPr lang="en-US" sz="3200" dirty="0" smtClean="0"/>
              <a:t>Conclusions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590" y="1366091"/>
            <a:ext cx="8301210" cy="3813578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Patient attributes</a:t>
            </a:r>
          </a:p>
          <a:p>
            <a:r>
              <a:rPr lang="en-US" sz="1400" b="0" dirty="0" smtClean="0"/>
              <a:t>This </a:t>
            </a:r>
            <a:r>
              <a:rPr lang="en-US" sz="1400" b="0" dirty="0"/>
              <a:t>is the </a:t>
            </a:r>
            <a:r>
              <a:rPr lang="en-US" sz="1400" b="0" dirty="0" smtClean="0"/>
              <a:t>largest </a:t>
            </a:r>
            <a:r>
              <a:rPr lang="en-US" sz="1400" b="0" dirty="0"/>
              <a:t>study in Botswana </a:t>
            </a:r>
            <a:r>
              <a:rPr lang="en-US" sz="1400" b="0" dirty="0" smtClean="0"/>
              <a:t>to identify lack of screening </a:t>
            </a:r>
            <a:r>
              <a:rPr lang="en-US" sz="1400" b="0" dirty="0"/>
              <a:t>and abnormal vaginal bleeding </a:t>
            </a:r>
            <a:r>
              <a:rPr lang="en-US" sz="1400" b="0" dirty="0" smtClean="0"/>
              <a:t>as </a:t>
            </a:r>
            <a:r>
              <a:rPr lang="en-US" sz="1400" b="0" dirty="0"/>
              <a:t>the most influential factors driving late stage presentation of cervical cancer </a:t>
            </a:r>
            <a:r>
              <a:rPr lang="en-US" sz="1400" b="0" dirty="0" smtClean="0"/>
              <a:t>in women in </a:t>
            </a:r>
            <a:r>
              <a:rPr lang="en-US" sz="1400" b="0" dirty="0"/>
              <a:t>Botswana.  </a:t>
            </a:r>
            <a:endParaRPr lang="en-US" sz="1400" b="0" dirty="0" smtClean="0"/>
          </a:p>
          <a:p>
            <a:r>
              <a:rPr lang="en-US" sz="1400" b="0" dirty="0" smtClean="0"/>
              <a:t>Screening history </a:t>
            </a:r>
            <a:r>
              <a:rPr lang="en-US" sz="1400" b="0" dirty="0"/>
              <a:t>had the strongest association for </a:t>
            </a:r>
            <a:r>
              <a:rPr lang="en-US" sz="1400" b="0" dirty="0" smtClean="0"/>
              <a:t>women living with HIV, </a:t>
            </a:r>
            <a:r>
              <a:rPr lang="en-US" sz="1400" b="0" dirty="0"/>
              <a:t>while experiencing abnormal vaginal bleeding was most strongly associated in women without HIV.  </a:t>
            </a:r>
            <a:endParaRPr lang="en-US" sz="1400" b="0" dirty="0" smtClean="0"/>
          </a:p>
          <a:p>
            <a:r>
              <a:rPr lang="en-US" sz="1400" b="0" dirty="0" smtClean="0"/>
              <a:t>Additionally</a:t>
            </a:r>
            <a:r>
              <a:rPr lang="en-US" sz="1400" b="0" dirty="0"/>
              <a:t>, this is the first study in Botswana to identify women </a:t>
            </a:r>
            <a:r>
              <a:rPr lang="en-US" sz="1400" b="0" dirty="0" smtClean="0"/>
              <a:t>living in rural areas to be associated with the increased likelihood </a:t>
            </a:r>
            <a:r>
              <a:rPr lang="en-US" sz="1400" b="0" dirty="0"/>
              <a:t>of being diagnosed with a late stage tumor.  </a:t>
            </a:r>
            <a:endParaRPr lang="en-US" sz="1400" b="0" dirty="0" smtClean="0"/>
          </a:p>
          <a:p>
            <a:pPr marL="0" indent="0">
              <a:buNone/>
            </a:pPr>
            <a:r>
              <a:rPr lang="en-US" sz="1600" dirty="0" smtClean="0"/>
              <a:t>Identifiable interventions</a:t>
            </a:r>
            <a:endParaRPr lang="en-US" sz="1400" dirty="0" smtClean="0"/>
          </a:p>
          <a:p>
            <a:r>
              <a:rPr lang="en-US" sz="1400" b="0" dirty="0" smtClean="0"/>
              <a:t>Investing </a:t>
            </a:r>
            <a:r>
              <a:rPr lang="en-US" sz="1400" b="0" dirty="0"/>
              <a:t>in educational programs to raise awareness among communities and providers, including traditional healers, about the benefits of cervical cancer screening and the importance of seeking prompt care for abnormal vaginal </a:t>
            </a:r>
            <a:r>
              <a:rPr lang="en-US" sz="1400" b="0" dirty="0" smtClean="0"/>
              <a:t>bleeding</a:t>
            </a:r>
          </a:p>
          <a:p>
            <a:r>
              <a:rPr lang="en-US" sz="1400" b="0" dirty="0"/>
              <a:t>C</a:t>
            </a:r>
            <a:r>
              <a:rPr lang="en-US" sz="1400" b="0" dirty="0" smtClean="0"/>
              <a:t>ontinuing </a:t>
            </a:r>
            <a:r>
              <a:rPr lang="en-US" sz="1400" b="0" dirty="0"/>
              <a:t>to invest resources in national screening </a:t>
            </a:r>
            <a:r>
              <a:rPr lang="en-US" sz="1400" b="0" dirty="0" smtClean="0"/>
              <a:t>programs to </a:t>
            </a:r>
            <a:r>
              <a:rPr lang="en-US" sz="1400" b="0" dirty="0"/>
              <a:t>combat the growing burden of cervical </a:t>
            </a:r>
            <a:r>
              <a:rPr lang="en-US" sz="1400" b="0" dirty="0" smtClean="0"/>
              <a:t>cancer.</a:t>
            </a:r>
            <a:endParaRPr lang="en-US" sz="1400" b="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3555203" y="4790639"/>
            <a:ext cx="2272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hlinkClick r:id="rId2"/>
            </a:endParaRPr>
          </a:p>
          <a:p>
            <a:r>
              <a:rPr lang="en-US" sz="1600" dirty="0" smtClean="0">
                <a:hlinkClick r:id="rId2"/>
              </a:rPr>
              <a:t>tfriebel@upenn.edu</a:t>
            </a:r>
            <a:endParaRPr lang="en-US" sz="1600" dirty="0" smtClean="0"/>
          </a:p>
          <a:p>
            <a:r>
              <a:rPr lang="en-US" sz="1600" dirty="0" smtClean="0"/>
              <a:t>Twitter: @</a:t>
            </a:r>
            <a:r>
              <a:rPr lang="en-US" sz="1600" dirty="0" err="1" smtClean="0"/>
              <a:t>tara_friebel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2157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elman School of Medicine Template 2011">
  <a:themeElements>
    <a:clrScheme name="Perelman School of Medicine Template 2011 10">
      <a:dk1>
        <a:srgbClr val="000000"/>
      </a:dk1>
      <a:lt1>
        <a:srgbClr val="FFFFFF"/>
      </a:lt1>
      <a:dk2>
        <a:srgbClr val="800000"/>
      </a:dk2>
      <a:lt2>
        <a:srgbClr val="C0C0C0"/>
      </a:lt2>
      <a:accent1>
        <a:srgbClr val="0099E6"/>
      </a:accent1>
      <a:accent2>
        <a:srgbClr val="F6C700"/>
      </a:accent2>
      <a:accent3>
        <a:srgbClr val="FFFFFF"/>
      </a:accent3>
      <a:accent4>
        <a:srgbClr val="000000"/>
      </a:accent4>
      <a:accent5>
        <a:srgbClr val="AACAF0"/>
      </a:accent5>
      <a:accent6>
        <a:srgbClr val="DFB400"/>
      </a:accent6>
      <a:hlink>
        <a:srgbClr val="003399"/>
      </a:hlink>
      <a:folHlink>
        <a:srgbClr val="6600CC"/>
      </a:folHlink>
    </a:clrScheme>
    <a:fontScheme name="Perelman School of Medicine Template 201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erelman School of Medicine Template 2011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elman School of Medicine Template 201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elman School of Medicine Template 2011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elman School of Medicine Template 2011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elman School of Medicine Template 2011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elman School of Medicine Template 2011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elman School of Medicine Template 2011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elman School of Medicine Template 2011 8">
        <a:dk1>
          <a:srgbClr val="4A85FA"/>
        </a:dk1>
        <a:lt1>
          <a:srgbClr val="FFFFFF"/>
        </a:lt1>
        <a:dk2>
          <a:srgbClr val="001D3A"/>
        </a:dk2>
        <a:lt2>
          <a:srgbClr val="003366"/>
        </a:lt2>
        <a:accent1>
          <a:srgbClr val="A66E5A"/>
        </a:accent1>
        <a:accent2>
          <a:srgbClr val="BA003E"/>
        </a:accent2>
        <a:accent3>
          <a:srgbClr val="AAABAE"/>
        </a:accent3>
        <a:accent4>
          <a:srgbClr val="DADADA"/>
        </a:accent4>
        <a:accent5>
          <a:srgbClr val="D0BAB5"/>
        </a:accent5>
        <a:accent6>
          <a:srgbClr val="A80037"/>
        </a:accent6>
        <a:hlink>
          <a:srgbClr val="666633"/>
        </a:hlink>
        <a:folHlink>
          <a:srgbClr val="FEC42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elman School of Medicine Template 2011 9">
        <a:dk1>
          <a:srgbClr val="000000"/>
        </a:dk1>
        <a:lt1>
          <a:srgbClr val="FFFFFF"/>
        </a:lt1>
        <a:dk2>
          <a:srgbClr val="A20000"/>
        </a:dk2>
        <a:lt2>
          <a:srgbClr val="C0C0C0"/>
        </a:lt2>
        <a:accent1>
          <a:srgbClr val="0099E6"/>
        </a:accent1>
        <a:accent2>
          <a:srgbClr val="F6C700"/>
        </a:accent2>
        <a:accent3>
          <a:srgbClr val="FFFFFF"/>
        </a:accent3>
        <a:accent4>
          <a:srgbClr val="000000"/>
        </a:accent4>
        <a:accent5>
          <a:srgbClr val="AACAF0"/>
        </a:accent5>
        <a:accent6>
          <a:srgbClr val="DFB400"/>
        </a:accent6>
        <a:hlink>
          <a:srgbClr val="003399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elman School of Medicine Template 2011 10">
        <a:dk1>
          <a:srgbClr val="000000"/>
        </a:dk1>
        <a:lt1>
          <a:srgbClr val="FFFFFF"/>
        </a:lt1>
        <a:dk2>
          <a:srgbClr val="800000"/>
        </a:dk2>
        <a:lt2>
          <a:srgbClr val="C0C0C0"/>
        </a:lt2>
        <a:accent1>
          <a:srgbClr val="0099E6"/>
        </a:accent1>
        <a:accent2>
          <a:srgbClr val="F6C700"/>
        </a:accent2>
        <a:accent3>
          <a:srgbClr val="FFFFFF"/>
        </a:accent3>
        <a:accent4>
          <a:srgbClr val="000000"/>
        </a:accent4>
        <a:accent5>
          <a:srgbClr val="AACAF0"/>
        </a:accent5>
        <a:accent6>
          <a:srgbClr val="DFB400"/>
        </a:accent6>
        <a:hlink>
          <a:srgbClr val="003399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CEB-ppt-final" id="{355329B1-917C-423D-98D2-F868F540A881}" vid="{3F23C4DA-158C-47E2-9D80-617487844C8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CCEB-ppt-final</Template>
  <TotalTime>2744</TotalTime>
  <Pages>32</Pages>
  <Words>627</Words>
  <Application>Microsoft Office PowerPoint</Application>
  <PresentationFormat>Letter Paper (8.5x11 in)</PresentationFormat>
  <Paragraphs>123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MS PGothic</vt:lpstr>
      <vt:lpstr>Arial</vt:lpstr>
      <vt:lpstr>Franklin Gothic Book</vt:lpstr>
      <vt:lpstr>Times New Roman</vt:lpstr>
      <vt:lpstr>Wingdings</vt:lpstr>
      <vt:lpstr>Perelman School of Medicine Template 2011</vt:lpstr>
      <vt:lpstr>Biological and demographic factors associated with late stage cervical cancer diagnosis in Botswana</vt:lpstr>
      <vt:lpstr>Aim and Methods</vt:lpstr>
      <vt:lpstr>Results</vt:lpstr>
      <vt:lpstr>Conclusions</vt:lpstr>
    </vt:vector>
  </TitlesOfParts>
  <Company>PMACS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Biological and demographic factors associated with late stage at cervical cancer presentation in Botswana</dc:title>
  <dc:creator>Tara Friebel</dc:creator>
  <cp:lastModifiedBy>Tara Friebel</cp:lastModifiedBy>
  <cp:revision>23</cp:revision>
  <cp:lastPrinted>2003-06-10T14:31:25Z</cp:lastPrinted>
  <dcterms:created xsi:type="dcterms:W3CDTF">2020-09-29T15:21:12Z</dcterms:created>
  <dcterms:modified xsi:type="dcterms:W3CDTF">2020-10-01T13:05:13Z</dcterms:modified>
</cp:coreProperties>
</file>