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83" r:id="rId2"/>
    <p:sldId id="305" r:id="rId3"/>
    <p:sldId id="270" r:id="rId4"/>
    <p:sldId id="273"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05" autoAdjust="0"/>
  </p:normalViewPr>
  <p:slideViewPr>
    <p:cSldViewPr>
      <p:cViewPr varScale="1">
        <p:scale>
          <a:sx n="65" d="100"/>
          <a:sy n="65" d="100"/>
        </p:scale>
        <p:origin x="1310" y="5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110DA7-C4EC-4880-A294-A2A1DAB94461}" type="datetimeFigureOut">
              <a:rPr lang="en-US" smtClean="0"/>
              <a:t>9/30/2020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587BE0-C37C-4211-89F8-29C208E49E2F}" type="slidenum">
              <a:rPr lang="en-US" smtClean="0"/>
              <a:t>‹#›</a:t>
            </a:fld>
            <a:endParaRPr lang="en-US"/>
          </a:p>
        </p:txBody>
      </p:sp>
    </p:spTree>
    <p:extLst>
      <p:ext uri="{BB962C8B-B14F-4D97-AF65-F5344CB8AC3E}">
        <p14:creationId xmlns:p14="http://schemas.microsoft.com/office/powerpoint/2010/main" val="1141379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89FE27B2-51B2-4939-A7FB-573F03AB9D60}" type="slidenum">
              <a:rPr lang="en-US" altLang="en-US" smtClean="0"/>
              <a:pPr eaLnBrk="1" hangingPunct="1"/>
              <a:t>1</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itchFamily="34" charset="0"/>
              </a:rPr>
              <a:t>Host of studies in vitro and in cultured cells of rather poor quality – many used extracts made from materials that were poorly defined. Nevertheless, substantial claims made for them. MRC conducted toxicity study in vervet monkeys – no evidence of toxicity. </a:t>
            </a: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149FBC54-2158-4BD0-A05B-87DFE5E53D35}" type="slidenum">
              <a:rPr lang="en-US" altLang="en-US" smtClean="0"/>
              <a:pPr/>
              <a:t>2</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EBDCCD-39DC-4E57-BEE1-B1F523F06B2E}"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3272024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EBDCCD-39DC-4E57-BEE1-B1F523F06B2E}"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3062540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EBDCCD-39DC-4E57-BEE1-B1F523F06B2E}"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333168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EBDCCD-39DC-4E57-BEE1-B1F523F06B2E}"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2113285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EBDCCD-39DC-4E57-BEE1-B1F523F06B2E}"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4076711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EBDCCD-39DC-4E57-BEE1-B1F523F06B2E}" type="datetimeFigureOut">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4291072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EBDCCD-39DC-4E57-BEE1-B1F523F06B2E}" type="datetimeFigureOut">
              <a:rPr lang="en-US" smtClean="0"/>
              <a:t>9/30/2020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1561981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EBDCCD-39DC-4E57-BEE1-B1F523F06B2E}" type="datetimeFigureOut">
              <a:rPr lang="en-US" smtClean="0"/>
              <a:t>9/30/2020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119398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BDCCD-39DC-4E57-BEE1-B1F523F06B2E}" type="datetimeFigureOut">
              <a:rPr lang="en-US" smtClean="0"/>
              <a:t>9/30/2020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1349051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EBDCCD-39DC-4E57-BEE1-B1F523F06B2E}" type="datetimeFigureOut">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1555660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EBDCCD-39DC-4E57-BEE1-B1F523F06B2E}" type="datetimeFigureOut">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E77C1D-B076-43E7-AAA7-716A62853A44}" type="slidenum">
              <a:rPr lang="en-US" smtClean="0"/>
              <a:t>‹#›</a:t>
            </a:fld>
            <a:endParaRPr lang="en-US"/>
          </a:p>
        </p:txBody>
      </p:sp>
    </p:spTree>
    <p:extLst>
      <p:ext uri="{BB962C8B-B14F-4D97-AF65-F5344CB8AC3E}">
        <p14:creationId xmlns:p14="http://schemas.microsoft.com/office/powerpoint/2010/main" val="3246745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BDCCD-39DC-4E57-BEE1-B1F523F06B2E}" type="datetimeFigureOut">
              <a:rPr lang="en-US" smtClean="0"/>
              <a:t>9/30/2020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77C1D-B076-43E7-AAA7-716A62853A44}" type="slidenum">
              <a:rPr lang="en-US" smtClean="0"/>
              <a:t>‹#›</a:t>
            </a:fld>
            <a:endParaRPr lang="en-US"/>
          </a:p>
        </p:txBody>
      </p:sp>
    </p:spTree>
    <p:extLst>
      <p:ext uri="{BB962C8B-B14F-4D97-AF65-F5344CB8AC3E}">
        <p14:creationId xmlns:p14="http://schemas.microsoft.com/office/powerpoint/2010/main" val="1190258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sutherlandia.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457200" y="1066800"/>
            <a:ext cx="8229600" cy="4525963"/>
          </a:xfrm>
        </p:spPr>
        <p:txBody>
          <a:bodyPr>
            <a:normAutofit fontScale="70000" lnSpcReduction="20000"/>
          </a:bodyPr>
          <a:lstStyle/>
          <a:p>
            <a:pPr algn="ctr">
              <a:buFontTx/>
              <a:buNone/>
            </a:pPr>
            <a:r>
              <a:rPr lang="en-GB" altLang="en-US" sz="4000" b="1" dirty="0" smtClean="0"/>
              <a:t>Clinical Studies </a:t>
            </a:r>
            <a:r>
              <a:rPr lang="en-GB" altLang="en-US" sz="4000" b="1" dirty="0"/>
              <a:t>of </a:t>
            </a:r>
            <a:r>
              <a:rPr lang="en-GB" altLang="en-US" sz="4000" b="1" i="1" dirty="0" err="1"/>
              <a:t>Sutherlandia</a:t>
            </a:r>
            <a:r>
              <a:rPr lang="en-GB" altLang="en-US" sz="4000" b="1" i="1" dirty="0"/>
              <a:t> </a:t>
            </a:r>
            <a:r>
              <a:rPr lang="en-GB" altLang="en-US" sz="4000" b="1" i="1" dirty="0" err="1"/>
              <a:t>frutescens</a:t>
            </a:r>
            <a:r>
              <a:rPr lang="en-GB" altLang="en-US" sz="4000" b="1" i="1" dirty="0"/>
              <a:t> </a:t>
            </a:r>
            <a:r>
              <a:rPr lang="en-GB" altLang="en-US" sz="4000" b="1" dirty="0"/>
              <a:t>(L.) </a:t>
            </a:r>
            <a:r>
              <a:rPr lang="en-GB" altLang="en-US" sz="4000" b="1" dirty="0" err="1"/>
              <a:t>R.Br</a:t>
            </a:r>
            <a:r>
              <a:rPr lang="en-GB" altLang="en-US" sz="4000" b="1" dirty="0"/>
              <a:t>. </a:t>
            </a:r>
            <a:r>
              <a:rPr lang="en-GB" altLang="en-US" b="1" dirty="0"/>
              <a:t/>
            </a:r>
            <a:br>
              <a:rPr lang="en-GB" altLang="en-US" b="1" dirty="0"/>
            </a:br>
            <a:r>
              <a:rPr lang="en-GB" altLang="en-US" dirty="0"/>
              <a:t>a South African Botanical Used for Stress Resilience, and Mitigation of Symptoms of HIV/</a:t>
            </a:r>
            <a:r>
              <a:rPr lang="en-GB" altLang="en-US" dirty="0" err="1"/>
              <a:t>Mtb</a:t>
            </a:r>
            <a:r>
              <a:rPr lang="en-GB" altLang="en-US" dirty="0"/>
              <a:t> </a:t>
            </a:r>
            <a:r>
              <a:rPr lang="en-GB" altLang="en-US" dirty="0" smtClean="0"/>
              <a:t>Infection, Cancer and Diabetes </a:t>
            </a:r>
            <a:endParaRPr lang="en-US" altLang="en-US" b="1" i="1" dirty="0" smtClean="0"/>
          </a:p>
          <a:p>
            <a:pPr algn="ctr">
              <a:buFontTx/>
              <a:buNone/>
            </a:pPr>
            <a:endParaRPr lang="en-US" altLang="en-US" sz="2600" b="1" i="1" dirty="0" smtClean="0"/>
          </a:p>
          <a:p>
            <a:pPr algn="ctr">
              <a:buFontTx/>
              <a:buNone/>
            </a:pPr>
            <a:r>
              <a:rPr lang="en-US" altLang="en-US" sz="2600" b="1" dirty="0" smtClean="0"/>
              <a:t>William R. Folk, PhD </a:t>
            </a:r>
          </a:p>
          <a:p>
            <a:pPr algn="ctr">
              <a:buFontTx/>
              <a:buNone/>
            </a:pPr>
            <a:r>
              <a:rPr lang="en-US" altLang="en-US" sz="2200" i="1" dirty="0" smtClean="0"/>
              <a:t>Professor of Biochemistry and Adjunct in Public Health,</a:t>
            </a:r>
          </a:p>
          <a:p>
            <a:pPr algn="ctr">
              <a:buFontTx/>
              <a:buNone/>
            </a:pPr>
            <a:r>
              <a:rPr lang="en-US" altLang="en-US" sz="2200" i="1" dirty="0" smtClean="0"/>
              <a:t>University of Missouri 21</a:t>
            </a:r>
            <a:r>
              <a:rPr lang="en-US" altLang="en-US" sz="2200" i="1" baseline="30000" dirty="0" smtClean="0"/>
              <a:t>st</a:t>
            </a:r>
            <a:r>
              <a:rPr lang="en-US" altLang="en-US" sz="2200" i="1" dirty="0" smtClean="0"/>
              <a:t> century Corps of Discovery Lecturer</a:t>
            </a:r>
          </a:p>
          <a:p>
            <a:pPr algn="ctr">
              <a:buNone/>
            </a:pPr>
            <a:r>
              <a:rPr lang="en-US" sz="1800" dirty="0" smtClean="0"/>
              <a:t>(https</a:t>
            </a:r>
            <a:r>
              <a:rPr lang="en-US" sz="1800" dirty="0"/>
              <a:t>://corpsofdiscovery.missouri.edu</a:t>
            </a:r>
            <a:r>
              <a:rPr lang="en-US" sz="1800" dirty="0" smtClean="0"/>
              <a:t>/)</a:t>
            </a:r>
            <a:endParaRPr lang="en-US" sz="1800" dirty="0"/>
          </a:p>
          <a:p>
            <a:pPr algn="ctr">
              <a:buFontTx/>
              <a:buNone/>
            </a:pPr>
            <a:endParaRPr lang="en-US" altLang="en-US" sz="2200" i="1" dirty="0" smtClean="0"/>
          </a:p>
          <a:p>
            <a:pPr algn="ctr">
              <a:buFontTx/>
              <a:buNone/>
            </a:pPr>
            <a:endParaRPr lang="en-US" altLang="en-US" sz="2200" i="1" dirty="0" smtClean="0"/>
          </a:p>
          <a:p>
            <a:pPr marL="0" indent="0" algn="ctr">
              <a:buNone/>
            </a:pPr>
            <a:r>
              <a:rPr lang="en-US" altLang="en-US" sz="2200" i="1" dirty="0" smtClean="0">
                <a:cs typeface="Times New Roman" pitchFamily="18" charset="0"/>
              </a:rPr>
              <a:t> Principal Investigator and U.S. Co-Director </a:t>
            </a:r>
          </a:p>
          <a:p>
            <a:pPr marL="0" indent="0" algn="ctr">
              <a:buNone/>
            </a:pPr>
            <a:r>
              <a:rPr lang="en-US" altLang="en-US" sz="2200" i="1" dirty="0" smtClean="0">
                <a:cs typeface="Times New Roman" pitchFamily="18" charset="0"/>
              </a:rPr>
              <a:t> The International Center for Indigenous </a:t>
            </a:r>
            <a:r>
              <a:rPr lang="en-US" altLang="en-US" sz="2200" i="1" dirty="0" err="1" smtClean="0">
                <a:cs typeface="Times New Roman" pitchFamily="18" charset="0"/>
              </a:rPr>
              <a:t>Phytotherapy</a:t>
            </a:r>
            <a:r>
              <a:rPr lang="en-US" altLang="en-US" sz="2200" i="1" dirty="0" smtClean="0">
                <a:cs typeface="Times New Roman" pitchFamily="18" charset="0"/>
              </a:rPr>
              <a:t> Studies (TICIPS)</a:t>
            </a:r>
            <a:endParaRPr lang="en-US" altLang="en-US" sz="2200" i="1" dirty="0" smtClean="0"/>
          </a:p>
          <a:p>
            <a:pPr algn="ctr">
              <a:buFontTx/>
              <a:buNone/>
            </a:pPr>
            <a:r>
              <a:rPr lang="en-US" altLang="en-US" sz="2200" i="1" dirty="0"/>
              <a:t>T</a:t>
            </a:r>
            <a:r>
              <a:rPr lang="en-US" altLang="en-US" sz="2200" i="1" dirty="0" smtClean="0"/>
              <a:t>he University of Missouri and the University of the Western Cape</a:t>
            </a:r>
          </a:p>
          <a:p>
            <a:pPr algn="ctr">
              <a:buFontTx/>
              <a:buNone/>
            </a:pPr>
            <a:r>
              <a:rPr lang="en-US" altLang="en-US" sz="2200" i="1" dirty="0" smtClean="0"/>
              <a:t>(folkw@missouri.edu) </a:t>
            </a:r>
            <a:r>
              <a:rPr lang="en-US" altLang="en-US" b="1" i="1" dirty="0" smtClean="0"/>
              <a:t/>
            </a:r>
            <a:br>
              <a:rPr lang="en-US" altLang="en-US" b="1" i="1" dirty="0" smtClean="0"/>
            </a:br>
            <a:r>
              <a:rPr lang="en-GB" altLang="en-US" sz="4800" b="1" dirty="0" smtClean="0"/>
              <a:t> </a:t>
            </a:r>
            <a:endParaRPr lang="en-US" altLang="en-US" dirty="0" smtClean="0"/>
          </a:p>
        </p:txBody>
      </p:sp>
      <p:pic>
        <p:nvPicPr>
          <p:cNvPr id="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9440" y="5487360"/>
            <a:ext cx="736560" cy="842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6"/>
          <p:cNvPicPr>
            <a:picLocks noChangeAspect="1" noChangeArrowheads="1"/>
          </p:cNvPicPr>
          <p:nvPr/>
        </p:nvPicPr>
        <p:blipFill rotWithShape="1">
          <a:blip r:embed="rId4">
            <a:extLst>
              <a:ext uri="{28A0092B-C50C-407E-A947-70E740481C1C}">
                <a14:useLocalDpi xmlns:a14="http://schemas.microsoft.com/office/drawing/2010/main" val="0"/>
              </a:ext>
            </a:extLst>
          </a:blip>
          <a:srcRect l="-55325" r="55325"/>
          <a:stretch/>
        </p:blipFill>
        <p:spPr bwMode="auto">
          <a:xfrm>
            <a:off x="1981200" y="5445125"/>
            <a:ext cx="3589333" cy="1125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48488" y="5410200"/>
            <a:ext cx="936625"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229600" cy="633412"/>
          </a:xfrm>
        </p:spPr>
        <p:txBody>
          <a:bodyPr>
            <a:normAutofit/>
          </a:bodyPr>
          <a:lstStyle/>
          <a:p>
            <a:pPr eaLnBrk="1" hangingPunct="1"/>
            <a:r>
              <a:rPr lang="en-GB" altLang="en-US" sz="3200" u="sng" dirty="0" smtClean="0"/>
              <a:t>Uses </a:t>
            </a:r>
            <a:r>
              <a:rPr lang="en-GB" altLang="en-US" sz="3200" u="sng" dirty="0" smtClean="0"/>
              <a:t>of </a:t>
            </a:r>
            <a:r>
              <a:rPr lang="en-GB" altLang="en-US" sz="3200" u="sng" dirty="0" err="1" smtClean="0"/>
              <a:t>Sutherlandia</a:t>
            </a:r>
            <a:r>
              <a:rPr lang="en-GB" altLang="en-US" sz="3200" u="sng" dirty="0" smtClean="0"/>
              <a:t> </a:t>
            </a:r>
            <a:r>
              <a:rPr lang="en-GB" altLang="en-US" sz="3200" u="sng" dirty="0" smtClean="0"/>
              <a:t>and TICIPS </a:t>
            </a:r>
            <a:r>
              <a:rPr lang="en-GB" altLang="en-US" sz="3200" u="sng" dirty="0" smtClean="0"/>
              <a:t>Research</a:t>
            </a:r>
          </a:p>
        </p:txBody>
      </p:sp>
      <p:sp>
        <p:nvSpPr>
          <p:cNvPr id="9219" name="Rectangle 3"/>
          <p:cNvSpPr>
            <a:spLocks noGrp="1" noChangeArrowheads="1"/>
          </p:cNvSpPr>
          <p:nvPr>
            <p:ph type="body" idx="1"/>
          </p:nvPr>
        </p:nvSpPr>
        <p:spPr>
          <a:xfrm>
            <a:off x="468313" y="908050"/>
            <a:ext cx="8229600" cy="5040313"/>
          </a:xfrm>
        </p:spPr>
        <p:txBody>
          <a:bodyPr>
            <a:normAutofit fontScale="92500" lnSpcReduction="20000"/>
          </a:bodyPr>
          <a:lstStyle/>
          <a:p>
            <a:pPr eaLnBrk="1" hangingPunct="1"/>
            <a:r>
              <a:rPr lang="en-US" altLang="en-US" sz="2000" i="1" dirty="0" smtClean="0"/>
              <a:t>Sutherlandia </a:t>
            </a:r>
            <a:r>
              <a:rPr lang="en-US" altLang="en-US" sz="2000" i="1" dirty="0" err="1" smtClean="0"/>
              <a:t>frutescens</a:t>
            </a:r>
            <a:r>
              <a:rPr lang="en-US" altLang="en-US" sz="2000" i="1" dirty="0" smtClean="0"/>
              <a:t> </a:t>
            </a:r>
            <a:r>
              <a:rPr lang="en-US" altLang="en-US" sz="2000" dirty="0" smtClean="0"/>
              <a:t>(‘Sutherlandia’ / ‘</a:t>
            </a:r>
            <a:r>
              <a:rPr lang="en-US" altLang="en-US" sz="2000" dirty="0" err="1" smtClean="0"/>
              <a:t>Unwele</a:t>
            </a:r>
            <a:r>
              <a:rPr lang="en-US" altLang="en-US" sz="2000" dirty="0" smtClean="0"/>
              <a:t>’ / ‘Cancer Bush’) is extensively used in southern Africa by traditional medical practitioners (usually in combination with other plant products), and by the public seeking ‘natural’ cures. </a:t>
            </a:r>
          </a:p>
          <a:p>
            <a:pPr eaLnBrk="1" hangingPunct="1"/>
            <a:r>
              <a:rPr lang="en-US" altLang="en-US" sz="2000" dirty="0" smtClean="0"/>
              <a:t>Sutherlandia is claimed to be an ‘</a:t>
            </a:r>
            <a:r>
              <a:rPr lang="en-US" altLang="en-US" sz="2000" dirty="0" err="1" smtClean="0"/>
              <a:t>adaptogen</a:t>
            </a:r>
            <a:r>
              <a:rPr lang="en-US" altLang="en-US" sz="2000" dirty="0" smtClean="0"/>
              <a:t>’, to modulate the immune system and to help individuals manage stress and symptoms of HIV infection. Claims also are made for treating diabetes and cancers </a:t>
            </a:r>
            <a:r>
              <a:rPr lang="en-US" altLang="en-US" sz="2000" i="1" dirty="0" smtClean="0"/>
              <a:t>etc</a:t>
            </a:r>
            <a:r>
              <a:rPr lang="en-US" altLang="en-US" sz="2000" dirty="0" smtClean="0"/>
              <a:t>.</a:t>
            </a:r>
          </a:p>
          <a:p>
            <a:pPr eaLnBrk="1" hangingPunct="1"/>
            <a:r>
              <a:rPr lang="en-US" altLang="en-US" sz="2000" dirty="0" smtClean="0"/>
              <a:t>Sutherlandia </a:t>
            </a:r>
            <a:r>
              <a:rPr lang="en-US" altLang="en-US" sz="2000" dirty="0" smtClean="0"/>
              <a:t>is available throughout the world by internet sales (</a:t>
            </a:r>
            <a:r>
              <a:rPr lang="en-US" altLang="en-US" sz="2000" dirty="0" smtClean="0">
                <a:hlinkClick r:id="rId3"/>
              </a:rPr>
              <a:t>http://www.Sutherlandia.org</a:t>
            </a:r>
            <a:r>
              <a:rPr lang="en-US" altLang="en-US" sz="2000" dirty="0" smtClean="0"/>
              <a:t>), and is undoubtedly used in combination with </a:t>
            </a:r>
            <a:r>
              <a:rPr lang="en-US" altLang="en-US" sz="2000" dirty="0" smtClean="0"/>
              <a:t>allopathic/conventional </a:t>
            </a:r>
            <a:r>
              <a:rPr lang="en-US" altLang="en-US" sz="2000" dirty="0" smtClean="0"/>
              <a:t>medicines, but with no assurance of safety</a:t>
            </a:r>
            <a:r>
              <a:rPr lang="en-US" altLang="en-US" sz="2000" dirty="0" smtClean="0"/>
              <a:t>.</a:t>
            </a:r>
          </a:p>
          <a:p>
            <a:r>
              <a:rPr lang="en-US" altLang="en-US" sz="2000" dirty="0"/>
              <a:t>Sutherlandia toxicology studied in primates, found no evidence of harm at high doses. </a:t>
            </a:r>
            <a:r>
              <a:rPr lang="en-US" altLang="en-US" sz="2000" dirty="0" smtClean="0"/>
              <a:t>TICIPS RCT in healthy adult humans found no significant adverse events (</a:t>
            </a:r>
            <a:r>
              <a:rPr lang="en-US" sz="2000" dirty="0" err="1"/>
              <a:t>PLoS</a:t>
            </a:r>
            <a:r>
              <a:rPr lang="en-US" sz="2000" dirty="0"/>
              <a:t> </a:t>
            </a:r>
            <a:r>
              <a:rPr lang="en-US" sz="2000" dirty="0" err="1"/>
              <a:t>Clin</a:t>
            </a:r>
            <a:r>
              <a:rPr lang="en-US" sz="2000" dirty="0"/>
              <a:t> Trials. </a:t>
            </a:r>
            <a:r>
              <a:rPr lang="en-US" sz="2000" dirty="0" smtClean="0"/>
              <a:t>2007, </a:t>
            </a:r>
            <a:r>
              <a:rPr lang="en-US" sz="2000" dirty="0" err="1"/>
              <a:t>doi</a:t>
            </a:r>
            <a:r>
              <a:rPr lang="en-US" sz="2000" dirty="0"/>
              <a:t>: </a:t>
            </a:r>
            <a:r>
              <a:rPr lang="en-US" sz="2000" dirty="0" smtClean="0"/>
              <a:t>0.1371/journal.pctr.0020016)</a:t>
            </a:r>
            <a:endParaRPr lang="en-US" altLang="en-US" sz="2000" dirty="0" smtClean="0"/>
          </a:p>
          <a:p>
            <a:r>
              <a:rPr lang="en-US" altLang="en-US" sz="2000" dirty="0" smtClean="0"/>
              <a:t>TICIPS RCT in HIV+ adults found no effect on HIV progression, but determined potential interference with </a:t>
            </a:r>
            <a:r>
              <a:rPr lang="en-US" altLang="en-US" sz="2000" dirty="0" err="1" smtClean="0"/>
              <a:t>mTB</a:t>
            </a:r>
            <a:r>
              <a:rPr lang="en-US" altLang="en-US" sz="2000" dirty="0" smtClean="0"/>
              <a:t> prophylaxis (</a:t>
            </a:r>
            <a:r>
              <a:rPr lang="en-US" sz="2000" dirty="0" err="1"/>
              <a:t>PLoS</a:t>
            </a:r>
            <a:r>
              <a:rPr lang="en-US" sz="2000" dirty="0"/>
              <a:t> One. </a:t>
            </a:r>
            <a:r>
              <a:rPr lang="en-US" sz="2000" dirty="0" smtClean="0"/>
              <a:t>2015. </a:t>
            </a:r>
            <a:r>
              <a:rPr lang="en-US" sz="2000" dirty="0" err="1"/>
              <a:t>doi</a:t>
            </a:r>
            <a:r>
              <a:rPr lang="en-US" sz="2000" dirty="0"/>
              <a:t>: </a:t>
            </a:r>
            <a:r>
              <a:rPr lang="en-US" sz="2000" dirty="0" smtClean="0"/>
              <a:t>10.1371/journal.pone.0128522).</a:t>
            </a:r>
          </a:p>
          <a:p>
            <a:r>
              <a:rPr lang="en-US" altLang="en-US" sz="2100" dirty="0" smtClean="0"/>
              <a:t>TICIPS studies in cell culture and animals indicates potential interaction with isoniazid used for </a:t>
            </a:r>
            <a:r>
              <a:rPr lang="en-US" altLang="en-US" sz="2100" dirty="0" err="1" smtClean="0"/>
              <a:t>Mtb</a:t>
            </a:r>
            <a:r>
              <a:rPr lang="en-US" altLang="en-US" sz="2100" dirty="0" smtClean="0"/>
              <a:t> prophylaxis (</a:t>
            </a:r>
            <a:r>
              <a:rPr lang="en-US" sz="2100" dirty="0" err="1"/>
              <a:t>Neuromolecular</a:t>
            </a:r>
            <a:r>
              <a:rPr lang="en-US" sz="2100" dirty="0"/>
              <a:t> Med. </a:t>
            </a:r>
            <a:r>
              <a:rPr lang="en-US" sz="2100" dirty="0" smtClean="0"/>
              <a:t>2016. </a:t>
            </a:r>
            <a:r>
              <a:rPr lang="en-US" sz="2100" dirty="0" err="1" smtClean="0"/>
              <a:t>doi</a:t>
            </a:r>
            <a:r>
              <a:rPr lang="en-US" sz="2100" dirty="0"/>
              <a:t>: </a:t>
            </a:r>
            <a:r>
              <a:rPr lang="en-US" sz="2100" dirty="0" smtClean="0"/>
              <a:t>10.1007/s12017-016-8402-1).</a:t>
            </a:r>
            <a:endParaRPr lang="en-GB" altLang="en-US" sz="2100" dirty="0"/>
          </a:p>
          <a:p>
            <a:pPr eaLnBrk="1" hangingPunct="1"/>
            <a:endParaRPr lang="en-US" altLang="en-U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8"/>
          <p:cNvSpPr>
            <a:spLocks noChangeArrowheads="1"/>
          </p:cNvSpPr>
          <p:nvPr/>
        </p:nvSpPr>
        <p:spPr bwMode="auto">
          <a:xfrm>
            <a:off x="6659563" y="5300663"/>
            <a:ext cx="1633537" cy="12969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endParaRPr lang="en-US" altLang="en-US" sz="1800"/>
          </a:p>
        </p:txBody>
      </p:sp>
      <p:pic>
        <p:nvPicPr>
          <p:cNvPr id="225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963" y="-152400"/>
            <a:ext cx="8142287" cy="30368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532" name="Rectangle 1"/>
          <p:cNvSpPr>
            <a:spLocks noChangeArrowheads="1"/>
          </p:cNvSpPr>
          <p:nvPr/>
        </p:nvSpPr>
        <p:spPr bwMode="auto">
          <a:xfrm>
            <a:off x="282575" y="2843213"/>
            <a:ext cx="8682038" cy="369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en-US" altLang="en-US" sz="1300" b="1" dirty="0"/>
              <a:t>Background</a:t>
            </a:r>
          </a:p>
          <a:p>
            <a:pPr eaLnBrk="1" hangingPunct="1">
              <a:spcBef>
                <a:spcPct val="0"/>
              </a:spcBef>
              <a:buFontTx/>
              <a:buNone/>
            </a:pPr>
            <a:r>
              <a:rPr lang="en-US" altLang="en-US" sz="1300" b="1" dirty="0"/>
              <a:t>A two-stage randomized double-blind placebo controlled study was used to evaluate the safety of consuming dried </a:t>
            </a:r>
            <a:r>
              <a:rPr lang="en-US" altLang="en-US" sz="1300" b="1" i="1" dirty="0"/>
              <a:t>S</a:t>
            </a:r>
            <a:r>
              <a:rPr lang="en-US" altLang="en-US" sz="1300" b="1" dirty="0"/>
              <a:t>. </a:t>
            </a:r>
            <a:r>
              <a:rPr lang="en-US" altLang="en-US" sz="1300" b="1" i="1" dirty="0" err="1"/>
              <a:t>frutescens</a:t>
            </a:r>
            <a:r>
              <a:rPr lang="en-US" altLang="en-US" sz="1300" b="1" dirty="0"/>
              <a:t> by HIV seropositive adults with CD4 T-lymphocyte count of &gt;350 cells/</a:t>
            </a:r>
            <a:r>
              <a:rPr lang="en-US" altLang="en-US" sz="1300" b="1" dirty="0" err="1"/>
              <a:t>μL</a:t>
            </a:r>
            <a:r>
              <a:rPr lang="en-US" altLang="en-US" sz="1300" b="1" dirty="0"/>
              <a:t>. All subjects used isoniazid preventive therapy (IPT) to control co-infection by Mycobacterium tuberculosis, which is prevalent.</a:t>
            </a:r>
          </a:p>
          <a:p>
            <a:pPr eaLnBrk="1" hangingPunct="1">
              <a:spcBef>
                <a:spcPct val="0"/>
              </a:spcBef>
              <a:buFontTx/>
              <a:buNone/>
            </a:pPr>
            <a:r>
              <a:rPr lang="en-US" altLang="en-US" sz="1300" b="1" dirty="0"/>
              <a:t>Methods</a:t>
            </a:r>
          </a:p>
          <a:p>
            <a:pPr eaLnBrk="1" hangingPunct="1">
              <a:spcBef>
                <a:spcPct val="0"/>
              </a:spcBef>
              <a:buFontTx/>
              <a:buNone/>
            </a:pPr>
            <a:r>
              <a:rPr lang="en-US" altLang="en-US" sz="1300" b="1" dirty="0"/>
              <a:t>In Stage 1 56 participants were randomized to </a:t>
            </a:r>
            <a:r>
              <a:rPr lang="en-US" altLang="en-US" sz="1300" b="1" i="1" dirty="0"/>
              <a:t>S</a:t>
            </a:r>
            <a:r>
              <a:rPr lang="en-US" altLang="en-US" sz="1300" b="1" dirty="0"/>
              <a:t>. </a:t>
            </a:r>
            <a:r>
              <a:rPr lang="en-US" altLang="en-US" sz="1300" b="1" i="1" dirty="0" err="1"/>
              <a:t>frutescens</a:t>
            </a:r>
            <a:r>
              <a:rPr lang="en-US" altLang="en-US" sz="1300" b="1" dirty="0"/>
              <a:t> 400, 800 or 1,200 mg twice daily or matching placebo for 24 weeks. In Stage 2 77 additional participants were randomized to either 1,200 mg </a:t>
            </a:r>
            <a:r>
              <a:rPr lang="en-US" altLang="en-US" sz="1300" b="1" i="1" dirty="0"/>
              <a:t>S</a:t>
            </a:r>
            <a:r>
              <a:rPr lang="en-US" altLang="en-US" sz="1300" b="1" dirty="0"/>
              <a:t>. </a:t>
            </a:r>
            <a:r>
              <a:rPr lang="en-US" altLang="en-US" sz="1300" b="1" i="1" dirty="0" err="1"/>
              <a:t>frutescens</a:t>
            </a:r>
            <a:r>
              <a:rPr lang="en-US" altLang="en-US" sz="1300" b="1" dirty="0"/>
              <a:t> or placebo. In the final analysis data from Stage 1 and Stage 2 were combined such that 107 participants were </a:t>
            </a:r>
            <a:r>
              <a:rPr lang="en-US" altLang="en-US" sz="1300" b="1" dirty="0" err="1"/>
              <a:t>analysed</a:t>
            </a:r>
            <a:r>
              <a:rPr lang="en-US" altLang="en-US" sz="1300" b="1" dirty="0"/>
              <a:t> (54 in the </a:t>
            </a:r>
            <a:r>
              <a:rPr lang="en-US" altLang="en-US" sz="1300" b="1" i="1" dirty="0"/>
              <a:t>S</a:t>
            </a:r>
            <a:r>
              <a:rPr lang="en-US" altLang="en-US" sz="1300" b="1" dirty="0"/>
              <a:t>. </a:t>
            </a:r>
            <a:r>
              <a:rPr lang="en-US" altLang="en-US" sz="1300" b="1" i="1" dirty="0" err="1"/>
              <a:t>frutescens</a:t>
            </a:r>
            <a:r>
              <a:rPr lang="en-US" altLang="en-US" sz="1300" b="1" dirty="0"/>
              <a:t> 1,200 mg arm and 53 in the placebo arm).</a:t>
            </a:r>
          </a:p>
          <a:p>
            <a:pPr eaLnBrk="1" hangingPunct="1">
              <a:spcBef>
                <a:spcPct val="0"/>
              </a:spcBef>
              <a:buFontTx/>
              <a:buNone/>
            </a:pPr>
            <a:r>
              <a:rPr lang="en-US" altLang="en-US" sz="1300" b="1" dirty="0">
                <a:solidFill>
                  <a:srgbClr val="FF0000"/>
                </a:solidFill>
              </a:rPr>
              <a:t>Results</a:t>
            </a:r>
          </a:p>
          <a:p>
            <a:pPr eaLnBrk="1" hangingPunct="1">
              <a:spcBef>
                <a:spcPct val="0"/>
              </a:spcBef>
              <a:buFontTx/>
              <a:buNone/>
            </a:pPr>
            <a:r>
              <a:rPr lang="en-US" altLang="en-US" sz="1300" b="1" i="1" dirty="0">
                <a:solidFill>
                  <a:srgbClr val="FF0000"/>
                </a:solidFill>
              </a:rPr>
              <a:t>S</a:t>
            </a:r>
            <a:r>
              <a:rPr lang="en-US" altLang="en-US" sz="1300" b="1" dirty="0">
                <a:solidFill>
                  <a:srgbClr val="FF0000"/>
                </a:solidFill>
              </a:rPr>
              <a:t>. </a:t>
            </a:r>
            <a:r>
              <a:rPr lang="en-US" altLang="en-US" sz="1300" b="1" i="1" dirty="0" err="1">
                <a:solidFill>
                  <a:srgbClr val="FF0000"/>
                </a:solidFill>
              </a:rPr>
              <a:t>frutescens</a:t>
            </a:r>
            <a:r>
              <a:rPr lang="en-US" altLang="en-US" sz="1300" b="1" dirty="0">
                <a:solidFill>
                  <a:srgbClr val="FF0000"/>
                </a:solidFill>
              </a:rPr>
              <a:t> did not change HIV viral load, and CD4 T-lymphocyte count was similar in the two arms at 24 weeks; however, mean and total burden of infection (BOI; defined as days of infection-related events in each participant) was greater in the </a:t>
            </a:r>
            <a:r>
              <a:rPr lang="en-US" altLang="en-US" sz="1300" b="1" i="1" dirty="0">
                <a:solidFill>
                  <a:srgbClr val="FF0000"/>
                </a:solidFill>
              </a:rPr>
              <a:t>S</a:t>
            </a:r>
            <a:r>
              <a:rPr lang="en-US" altLang="en-US" sz="1300" b="1" dirty="0">
                <a:solidFill>
                  <a:srgbClr val="FF0000"/>
                </a:solidFill>
              </a:rPr>
              <a:t>. </a:t>
            </a:r>
            <a:r>
              <a:rPr lang="en-US" altLang="en-US" sz="1300" b="1" i="1" dirty="0" err="1">
                <a:solidFill>
                  <a:srgbClr val="FF0000"/>
                </a:solidFill>
              </a:rPr>
              <a:t>frutescens</a:t>
            </a:r>
            <a:r>
              <a:rPr lang="en-US" altLang="en-US" sz="1300" b="1" dirty="0">
                <a:solidFill>
                  <a:srgbClr val="FF0000"/>
                </a:solidFill>
              </a:rPr>
              <a:t> arm: mean (SD) 5.0 (5.5) vs. 9.0 (12.7) days (p = 0.045), attributed to two active tuberculosis infections in subjects taking isoniazid preventive therapy (IPT).</a:t>
            </a:r>
          </a:p>
          <a:p>
            <a:pPr eaLnBrk="1" hangingPunct="1">
              <a:spcBef>
                <a:spcPct val="0"/>
              </a:spcBef>
              <a:buFontTx/>
              <a:buNone/>
            </a:pPr>
            <a:r>
              <a:rPr lang="en-US" altLang="en-US" sz="1300" b="1" dirty="0">
                <a:solidFill>
                  <a:srgbClr val="FF0000"/>
                </a:solidFill>
              </a:rPr>
              <a:t>Conclusion</a:t>
            </a:r>
          </a:p>
          <a:p>
            <a:pPr eaLnBrk="1" hangingPunct="1">
              <a:spcBef>
                <a:spcPct val="0"/>
              </a:spcBef>
              <a:buFontTx/>
              <a:buNone/>
            </a:pPr>
            <a:r>
              <a:rPr lang="en-US" altLang="en-US" sz="1300" b="1" dirty="0">
                <a:solidFill>
                  <a:srgbClr val="FF0000"/>
                </a:solidFill>
              </a:rPr>
              <a:t>A possible interaction between </a:t>
            </a:r>
            <a:r>
              <a:rPr lang="en-US" altLang="en-US" sz="1300" b="1" i="1" dirty="0">
                <a:solidFill>
                  <a:srgbClr val="FF0000"/>
                </a:solidFill>
              </a:rPr>
              <a:t>S</a:t>
            </a:r>
            <a:r>
              <a:rPr lang="en-US" altLang="en-US" sz="1300" b="1" dirty="0">
                <a:solidFill>
                  <a:srgbClr val="FF0000"/>
                </a:solidFill>
              </a:rPr>
              <a:t>. </a:t>
            </a:r>
            <a:r>
              <a:rPr lang="en-US" altLang="en-US" sz="1300" b="1" i="1" dirty="0" err="1">
                <a:solidFill>
                  <a:srgbClr val="FF0000"/>
                </a:solidFill>
              </a:rPr>
              <a:t>frutescens</a:t>
            </a:r>
            <a:r>
              <a:rPr lang="en-US" altLang="en-US" sz="1300" b="1" dirty="0">
                <a:solidFill>
                  <a:srgbClr val="FF0000"/>
                </a:solidFill>
              </a:rPr>
              <a:t> and IPT needs further evaluation, and may presage antagonistic interactions with other herbs having similar biochemical (antioxidant) properties</a:t>
            </a:r>
            <a:r>
              <a:rPr lang="en-US" altLang="en-US" sz="1200" b="1" dirty="0">
                <a:solidFill>
                  <a:srgbClr val="FF0000"/>
                </a:solidFill>
              </a:rPr>
              <a:t>. </a:t>
            </a:r>
          </a:p>
        </p:txBody>
      </p:sp>
      <p:sp>
        <p:nvSpPr>
          <p:cNvPr id="2" name="TextBox 1"/>
          <p:cNvSpPr txBox="1"/>
          <p:nvPr/>
        </p:nvSpPr>
        <p:spPr>
          <a:xfrm>
            <a:off x="2514600" y="-64532"/>
            <a:ext cx="4267200" cy="369332"/>
          </a:xfrm>
          <a:prstGeom prst="rect">
            <a:avLst/>
          </a:prstGeom>
          <a:noFill/>
        </p:spPr>
        <p:txBody>
          <a:bodyPr wrap="square" rtlCol="0">
            <a:spAutoFit/>
          </a:bodyPr>
          <a:lstStyle/>
          <a:p>
            <a:r>
              <a:rPr lang="en-US" dirty="0" smtClean="0"/>
              <a:t>2015  </a:t>
            </a:r>
            <a:r>
              <a:rPr lang="en-US" dirty="0" err="1"/>
              <a:t>doi</a:t>
            </a:r>
            <a:r>
              <a:rPr lang="en-US" dirty="0"/>
              <a:t>: 10.1371/journal.pone.0128522.</a:t>
            </a:r>
            <a:endParaRPr lang="en-US" dirty="0"/>
          </a:p>
        </p:txBody>
      </p:sp>
      <p:pic>
        <p:nvPicPr>
          <p:cNvPr id="7" name="Picture 4" descr="Sutherlandia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00571" y="808037"/>
            <a:ext cx="2771229" cy="208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fontScale="90000"/>
          </a:bodyPr>
          <a:lstStyle/>
          <a:p>
            <a:r>
              <a:rPr lang="en-US" altLang="en-US" sz="2200" b="1" dirty="0" smtClean="0"/>
              <a:t>Use of botanicals containing antioxidants may compromise the activation of isoniazid, promoting </a:t>
            </a:r>
            <a:r>
              <a:rPr lang="en-US" altLang="en-US" sz="2200" b="1" dirty="0" err="1" smtClean="0"/>
              <a:t>Mtb</a:t>
            </a:r>
            <a:r>
              <a:rPr lang="en-US" altLang="en-US" sz="2200" b="1" dirty="0" smtClean="0"/>
              <a:t> drug resistance. </a:t>
            </a:r>
            <a:r>
              <a:rPr lang="en-US" altLang="en-US" sz="2200" b="1" dirty="0" smtClean="0"/>
              <a:t>Such interference is also likely to occur with conventional treatments of cancer, diabetes, etc.</a:t>
            </a:r>
            <a:r>
              <a:rPr lang="en-US" altLang="en-US" sz="1800" b="1" dirty="0" smtClean="0"/>
              <a:t/>
            </a:r>
            <a:br>
              <a:rPr lang="en-US" altLang="en-US" sz="1800" b="1" dirty="0" smtClean="0"/>
            </a:br>
            <a:r>
              <a:rPr lang="en-US" altLang="en-US" sz="1800" b="1" dirty="0" smtClean="0"/>
              <a:t>(</a:t>
            </a:r>
            <a:r>
              <a:rPr lang="en-US" sz="1800" b="1" dirty="0" err="1"/>
              <a:t>Neuromolecular</a:t>
            </a:r>
            <a:r>
              <a:rPr lang="en-US" sz="1800" b="1" dirty="0"/>
              <a:t> Med. 2016. </a:t>
            </a:r>
            <a:r>
              <a:rPr lang="en-US" sz="1800" b="1" dirty="0" err="1"/>
              <a:t>doi</a:t>
            </a:r>
            <a:r>
              <a:rPr lang="en-US" sz="1800" b="1" dirty="0"/>
              <a:t>: 10.1007/s12017-016-8402-1).</a:t>
            </a:r>
            <a:r>
              <a:rPr lang="en-GB" altLang="en-US" sz="1800" dirty="0"/>
              <a:t/>
            </a:r>
            <a:br>
              <a:rPr lang="en-GB" altLang="en-US" sz="1800" dirty="0"/>
            </a:br>
            <a:endParaRPr lang="en-US" altLang="en-US" sz="1800" b="1" dirty="0" smtClean="0"/>
          </a:p>
        </p:txBody>
      </p:sp>
      <p:pic>
        <p:nvPicPr>
          <p:cNvPr id="24579"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257425" y="1844675"/>
            <a:ext cx="4762500" cy="3952875"/>
          </a:xfrm>
        </p:spPr>
      </p:pic>
      <p:sp>
        <p:nvSpPr>
          <p:cNvPr id="2" name="Lightning Bolt 1"/>
          <p:cNvSpPr/>
          <p:nvPr/>
        </p:nvSpPr>
        <p:spPr>
          <a:xfrm>
            <a:off x="3586163" y="1866900"/>
            <a:ext cx="914400" cy="914400"/>
          </a:xfrm>
          <a:prstGeom prst="lightningBol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581" name="TextBox 2"/>
          <p:cNvSpPr txBox="1">
            <a:spLocks noChangeArrowheads="1"/>
          </p:cNvSpPr>
          <p:nvPr/>
        </p:nvSpPr>
        <p:spPr bwMode="auto">
          <a:xfrm>
            <a:off x="3146425" y="1474788"/>
            <a:ext cx="2865438" cy="369887"/>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en-US" altLang="en-US" sz="1800" dirty="0">
                <a:solidFill>
                  <a:srgbClr val="C00000"/>
                </a:solidFill>
              </a:rPr>
              <a:t>Anti-oxidants in botanicals</a:t>
            </a:r>
            <a:endParaRPr lang="en-US" altLang="en-US"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629</TotalTime>
  <Words>660</Words>
  <Application>Microsoft Office PowerPoint</Application>
  <PresentationFormat>On-screen Show (4:3)</PresentationFormat>
  <Paragraphs>33</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Times New Roman</vt:lpstr>
      <vt:lpstr>Office Theme</vt:lpstr>
      <vt:lpstr>PowerPoint Presentation</vt:lpstr>
      <vt:lpstr>Uses of Sutherlandia and TICIPS Research</vt:lpstr>
      <vt:lpstr>PowerPoint Presentation</vt:lpstr>
      <vt:lpstr>Use of botanicals containing antioxidants may compromise the activation of isoniazid, promoting Mtb drug resistance. Such interference is also likely to occur with conventional treatments of cancer, diabetes, etc. (Neuromolecular Med. 2016. doi: 10.1007/s12017-016-8402-1). </vt:lpstr>
    </vt:vector>
  </TitlesOfParts>
  <Company>University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Studies of Sutherlandia: Reconciling the Traditional and  the Conventional in Health Care</dc:title>
  <dc:creator>folkw</dc:creator>
  <cp:lastModifiedBy>Folk, William</cp:lastModifiedBy>
  <cp:revision>70</cp:revision>
  <dcterms:created xsi:type="dcterms:W3CDTF">2016-05-23T12:37:14Z</dcterms:created>
  <dcterms:modified xsi:type="dcterms:W3CDTF">2020-09-30T14:37:37Z</dcterms:modified>
</cp:coreProperties>
</file>