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421" r:id="rId5"/>
    <p:sldId id="420" r:id="rId6"/>
    <p:sldId id="265" r:id="rId7"/>
    <p:sldId id="3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4">
          <p15:clr>
            <a:srgbClr val="A4A3A4"/>
          </p15:clr>
        </p15:guide>
        <p15:guide id="2" pos="2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50021"/>
    <a:srgbClr val="737373"/>
    <a:srgbClr val="2986E2"/>
    <a:srgbClr val="FFFFFF"/>
    <a:srgbClr val="83D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74"/>
  </p:normalViewPr>
  <p:slideViewPr>
    <p:cSldViewPr snapToGrid="0" snapToObjects="1">
      <p:cViewPr>
        <p:scale>
          <a:sx n="91" d="100"/>
          <a:sy n="91" d="100"/>
        </p:scale>
        <p:origin x="748" y="172"/>
      </p:cViewPr>
      <p:guideLst>
        <p:guide orient="horz" pos="3584"/>
        <p:guide pos="277"/>
      </p:guideLst>
    </p:cSldViewPr>
  </p:slideViewPr>
  <p:notesTextViewPr>
    <p:cViewPr>
      <p:scale>
        <a:sx n="100" d="100"/>
        <a:sy n="100" d="100"/>
      </p:scale>
      <p:origin x="0" y="0"/>
    </p:cViewPr>
  </p:notesTextViewPr>
  <p:notesViewPr>
    <p:cSldViewPr snapToGrid="0" snapToObjects="1">
      <p:cViewPr varScale="1">
        <p:scale>
          <a:sx n="79" d="100"/>
          <a:sy n="79"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602123-8971-469A-84C0-0BAF921870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Date Placeholder 2">
            <a:extLst>
              <a:ext uri="{FF2B5EF4-FFF2-40B4-BE49-F238E27FC236}">
                <a16:creationId xmlns:a16="http://schemas.microsoft.com/office/drawing/2014/main" id="{627C0BA1-EEC0-4954-BAA6-B4DA581A85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5661B-7A11-47A8-89B8-4C8C8DEAF512}" type="datetimeFigureOut">
              <a:rPr lang="es-PR" smtClean="0"/>
              <a:t>09/30/2020</a:t>
            </a:fld>
            <a:endParaRPr lang="es-PR"/>
          </a:p>
        </p:txBody>
      </p:sp>
      <p:sp>
        <p:nvSpPr>
          <p:cNvPr id="4" name="Footer Placeholder 3">
            <a:extLst>
              <a:ext uri="{FF2B5EF4-FFF2-40B4-BE49-F238E27FC236}">
                <a16:creationId xmlns:a16="http://schemas.microsoft.com/office/drawing/2014/main" id="{24CC4640-8C24-4BC0-88A1-64F466AC69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5" name="Slide Number Placeholder 4">
            <a:extLst>
              <a:ext uri="{FF2B5EF4-FFF2-40B4-BE49-F238E27FC236}">
                <a16:creationId xmlns:a16="http://schemas.microsoft.com/office/drawing/2014/main" id="{3083068B-8106-4C06-AF12-6F118A0856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B4CF2A-C0AD-4BA2-A085-3DB22D078E40}" type="slidenum">
              <a:rPr lang="es-PR" smtClean="0"/>
              <a:t>‹#›</a:t>
            </a:fld>
            <a:endParaRPr lang="es-PR"/>
          </a:p>
        </p:txBody>
      </p:sp>
    </p:spTree>
    <p:extLst>
      <p:ext uri="{BB962C8B-B14F-4D97-AF65-F5344CB8AC3E}">
        <p14:creationId xmlns:p14="http://schemas.microsoft.com/office/powerpoint/2010/main" val="384531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37634-2079-BD4B-A278-C56327FDE558}" type="datetimeFigureOut">
              <a:rPr lang="en-US" smtClean="0"/>
              <a:pPr/>
              <a:t>9/30/2020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9FBE3-7C1E-604C-A973-421AC64550EC}" type="slidenum">
              <a:rPr lang="en-US" smtClean="0"/>
              <a:pPr/>
              <a:t>‹#›</a:t>
            </a:fld>
            <a:endParaRPr lang="en-US"/>
          </a:p>
        </p:txBody>
      </p:sp>
    </p:spTree>
    <p:extLst>
      <p:ext uri="{BB962C8B-B14F-4D97-AF65-F5344CB8AC3E}">
        <p14:creationId xmlns:p14="http://schemas.microsoft.com/office/powerpoint/2010/main" val="4030395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channel/UC7R-91vM3Q5v3wSrqrYL-m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rgbClr val="C00000"/>
                </a:solidFill>
                <a:latin typeface="Baskerville Old Face" pitchFamily="18" charset="0"/>
              </a:rPr>
              <a:t>FIPOL</a:t>
            </a:r>
            <a:r>
              <a:rPr lang="en-US" sz="2400" dirty="0">
                <a:latin typeface="Baskerville Old Face" pitchFamily="18" charset="0"/>
              </a:rPr>
              <a:t> is a international collaboration that aims to connect psycho-oncologists, clinicians, and researchers interested in the area of Psychosocial Oncology and behavioral medicine from Latin America including Central America, South America, the Caribbean as well as Spain and the US. </a:t>
            </a:r>
          </a:p>
          <a:p>
            <a:r>
              <a:rPr lang="en-US" sz="2400" dirty="0">
                <a:latin typeface="Baskerville Old Face" pitchFamily="18" charset="0"/>
              </a:rPr>
              <a:t>Our goal is to develop capacity, training opportunity, research collaboration, and awareness about the latest events and developments in the field of psychosocial oncology. </a:t>
            </a:r>
          </a:p>
          <a:p>
            <a:r>
              <a:rPr lang="en-US" sz="2400" b="1" dirty="0">
                <a:solidFill>
                  <a:srgbClr val="C00000"/>
                </a:solidFill>
                <a:latin typeface="Baskerville Old Face" pitchFamily="18" charset="0"/>
              </a:rPr>
              <a:t>FIPOL</a:t>
            </a:r>
            <a:r>
              <a:rPr lang="en-US" sz="2400" dirty="0">
                <a:latin typeface="Baskerville Old Face" pitchFamily="18" charset="0"/>
              </a:rPr>
              <a:t> has two main components a website and a monthly webinar.</a:t>
            </a:r>
          </a:p>
          <a:p>
            <a:pPr lvl="1"/>
            <a:r>
              <a:rPr lang="en-US" sz="1700" dirty="0">
                <a:latin typeface="Baskerville Old Face" pitchFamily="18" charset="0"/>
              </a:rPr>
              <a:t>Website (https://sites.google.com/view/fipola)</a:t>
            </a:r>
          </a:p>
          <a:p>
            <a:r>
              <a:rPr lang="en-US" sz="1700" dirty="0">
                <a:latin typeface="Baskerville Old Face" pitchFamily="18" charset="0"/>
              </a:rPr>
              <a:t>Monthly webinar (</a:t>
            </a:r>
            <a:r>
              <a:rPr lang="en-US" sz="1800" u="sng" dirty="0">
                <a:latin typeface="Baskerville Old Face" pitchFamily="18" charset="0"/>
                <a:hlinkClick r:id="rId3"/>
              </a:rPr>
              <a:t>https://www.youtube.com/channel/UC7R-91vM3Q5v3wSrqrYL-mw</a:t>
            </a:r>
            <a:r>
              <a:rPr lang="en-US" sz="1700" dirty="0">
                <a:latin typeface="Baskerville Old Face" pitchFamily="18" charset="0"/>
              </a:rPr>
              <a:t>)</a:t>
            </a:r>
            <a:r>
              <a:rPr lang="en-US" b="1" dirty="0">
                <a:solidFill>
                  <a:srgbClr val="FF0000"/>
                </a:solidFill>
                <a:latin typeface="Baskerville Old Face" pitchFamily="18" charset="0"/>
              </a:rPr>
              <a:t> FIPOL</a:t>
            </a:r>
            <a:r>
              <a:rPr lang="en-US" dirty="0">
                <a:latin typeface="Baskerville Old Face" pitchFamily="18" charset="0"/>
              </a:rPr>
              <a:t> is a international collaboration that aims to connect psycho-oncologists, clinicians, and researchers interested in the area of Psychosocial Oncology and behavioral medicine from Latin America including Central America, South America, the Caribbean as well as Spain and the US. </a:t>
            </a:r>
          </a:p>
          <a:p>
            <a:r>
              <a:rPr lang="en-US" dirty="0">
                <a:latin typeface="Baskerville Old Face" pitchFamily="18" charset="0"/>
              </a:rPr>
              <a:t>Our goal is to develop capacity, training opportunity, research collaboration, and awareness about the latest events and developments in the field of psychosocial oncology. </a:t>
            </a:r>
          </a:p>
          <a:p>
            <a:r>
              <a:rPr lang="en-US" b="1" dirty="0">
                <a:solidFill>
                  <a:srgbClr val="FF0000"/>
                </a:solidFill>
                <a:latin typeface="Baskerville Old Face" pitchFamily="18" charset="0"/>
              </a:rPr>
              <a:t>FIPOL</a:t>
            </a:r>
            <a:r>
              <a:rPr lang="en-US" dirty="0">
                <a:latin typeface="Baskerville Old Face" pitchFamily="18" charset="0"/>
              </a:rPr>
              <a:t> has two main components a website and a monthly webinar.</a:t>
            </a:r>
          </a:p>
          <a:p>
            <a:pPr lvl="1"/>
            <a:r>
              <a:rPr lang="en-US" sz="1700" dirty="0">
                <a:latin typeface="Baskerville Old Face" pitchFamily="18" charset="0"/>
              </a:rPr>
              <a:t>Website (https://sites.google.com/view/fipola)</a:t>
            </a:r>
          </a:p>
          <a:p>
            <a:pPr lvl="1"/>
            <a:r>
              <a:rPr lang="en-US" sz="1700" dirty="0">
                <a:latin typeface="Baskerville Old Face" pitchFamily="18" charset="0"/>
              </a:rPr>
              <a:t>Monthly webinar (</a:t>
            </a:r>
            <a:r>
              <a:rPr lang="en-US" sz="1800" u="sng" dirty="0">
                <a:latin typeface="Baskerville Old Face" pitchFamily="18" charset="0"/>
                <a:hlinkClick r:id="rId3"/>
              </a:rPr>
              <a:t>https://www.youtube.com/channel/UC7R-91vM3Q5v3wSrqrYL-mw</a:t>
            </a:r>
            <a:r>
              <a:rPr lang="en-US" sz="1700" dirty="0">
                <a:latin typeface="Baskerville Old Face" pitchFamily="18" charset="0"/>
              </a:rPr>
              <a:t>)</a:t>
            </a:r>
          </a:p>
          <a:p>
            <a:endParaRPr lang="es-PR" dirty="0"/>
          </a:p>
        </p:txBody>
      </p:sp>
      <p:sp>
        <p:nvSpPr>
          <p:cNvPr id="4" name="Slide Number Placeholder 3"/>
          <p:cNvSpPr>
            <a:spLocks noGrp="1"/>
          </p:cNvSpPr>
          <p:nvPr>
            <p:ph type="sldNum" sz="quarter" idx="10"/>
          </p:nvPr>
        </p:nvSpPr>
        <p:spPr/>
        <p:txBody>
          <a:bodyPr/>
          <a:lstStyle/>
          <a:p>
            <a:fld id="{3339FBE3-7C1E-604C-A973-421AC64550EC}" type="slidenum">
              <a:rPr lang="en-US" smtClean="0"/>
              <a:pPr/>
              <a:t>2</a:t>
            </a:fld>
            <a:endParaRPr lang="en-US"/>
          </a:p>
        </p:txBody>
      </p:sp>
    </p:spTree>
    <p:extLst>
      <p:ext uri="{BB962C8B-B14F-4D97-AF65-F5344CB8AC3E}">
        <p14:creationId xmlns:p14="http://schemas.microsoft.com/office/powerpoint/2010/main" val="123473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the staff of the</a:t>
            </a:r>
            <a:r>
              <a:rPr lang="en-US" baseline="0" dirty="0"/>
              <a:t> Immigrant Health &amp; Cancer Disparities Service</a:t>
            </a:r>
            <a:endParaRPr lang="en-US" dirty="0"/>
          </a:p>
        </p:txBody>
      </p:sp>
      <p:sp>
        <p:nvSpPr>
          <p:cNvPr id="4" name="Slide Number Placeholder 3"/>
          <p:cNvSpPr>
            <a:spLocks noGrp="1"/>
          </p:cNvSpPr>
          <p:nvPr>
            <p:ph type="sldNum" sz="quarter" idx="10"/>
          </p:nvPr>
        </p:nvSpPr>
        <p:spPr/>
        <p:txBody>
          <a:bodyPr/>
          <a:lstStyle/>
          <a:p>
            <a:fld id="{A83DC9A1-31C7-4BE7-BA73-FD9391970360}" type="slidenum">
              <a:rPr lang="en-US" smtClean="0"/>
              <a:pPr/>
              <a:t>4</a:t>
            </a:fld>
            <a:endParaRPr lang="en-US"/>
          </a:p>
        </p:txBody>
      </p:sp>
    </p:spTree>
    <p:extLst>
      <p:ext uri="{BB962C8B-B14F-4D97-AF65-F5344CB8AC3E}">
        <p14:creationId xmlns:p14="http://schemas.microsoft.com/office/powerpoint/2010/main" val="1607356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a:solidFill>
                  <a:srgbClr val="FFFFFF"/>
                </a:solidFill>
              </a:defRPr>
            </a:lvl1pPr>
          </a:lstStyle>
          <a:p>
            <a:r>
              <a:rPr lang="en-US" dirty="0"/>
              <a:t>Date or Reference</a:t>
            </a:r>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12" name="Rectangle 11"/>
          <p:cNvSpPr/>
          <p:nvPr userDrawn="1"/>
        </p:nvSpPr>
        <p:spPr>
          <a:xfrm>
            <a:off x="274588" y="5998818"/>
            <a:ext cx="8869412" cy="859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MSKCC_super_pos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2735" y="940537"/>
            <a:ext cx="8030529" cy="8861273"/>
          </a:xfrm>
          <a:prstGeom prst="rect">
            <a:avLst/>
          </a:prstGeom>
        </p:spPr>
      </p:pic>
      <p:sp>
        <p:nvSpPr>
          <p:cNvPr id="2" name="Title 1"/>
          <p:cNvSpPr>
            <a:spLocks noGrp="1"/>
          </p:cNvSpPr>
          <p:nvPr>
            <p:ph type="ctrTitle"/>
          </p:nvPr>
        </p:nvSpPr>
        <p:spPr>
          <a:xfrm>
            <a:off x="427675" y="2262458"/>
            <a:ext cx="7772400" cy="1470025"/>
          </a:xfrm>
          <a:prstGeom prst="rect">
            <a:avLst/>
          </a:prstGeom>
        </p:spPr>
        <p:txBody>
          <a:bodyPr>
            <a:normAutofit/>
          </a:bodyPr>
          <a:lstStyle>
            <a:lvl1pPr>
              <a:defRPr sz="4000">
                <a:solidFill>
                  <a:srgbClr val="CC0000"/>
                </a:solidFill>
              </a:defRPr>
            </a:lvl1pPr>
          </a:lstStyle>
          <a:p>
            <a:r>
              <a:rPr lang="en-US" dirty="0"/>
              <a:t>Click to edit Master title style</a:t>
            </a:r>
          </a:p>
        </p:txBody>
      </p:sp>
      <p:sp>
        <p:nvSpPr>
          <p:cNvPr id="3" name="Subtitle 2"/>
          <p:cNvSpPr>
            <a:spLocks noGrp="1"/>
          </p:cNvSpPr>
          <p:nvPr>
            <p:ph type="subTitle" idx="1"/>
          </p:nvPr>
        </p:nvSpPr>
        <p:spPr>
          <a:xfrm>
            <a:off x="427675" y="4691832"/>
            <a:ext cx="6400800" cy="1306986"/>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MSK_logo_simp_hor_s_pos_d188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4216" y="501625"/>
            <a:ext cx="3555178" cy="741413"/>
          </a:xfrm>
          <a:prstGeom prst="rect">
            <a:avLst/>
          </a:prstGeom>
        </p:spPr>
      </p:pic>
    </p:spTree>
    <p:extLst>
      <p:ext uri="{BB962C8B-B14F-4D97-AF65-F5344CB8AC3E}">
        <p14:creationId xmlns:p14="http://schemas.microsoft.com/office/powerpoint/2010/main" val="164362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3949" y="89097"/>
            <a:ext cx="8545707" cy="108001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53949" y="983048"/>
            <a:ext cx="8545707" cy="517631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675063" y="6356350"/>
            <a:ext cx="2133600" cy="365125"/>
          </a:xfrm>
        </p:spPr>
        <p:txBody>
          <a:bodyPr/>
          <a:lstStyle>
            <a:lvl1pP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317060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3949" y="89097"/>
            <a:ext cx="8545707" cy="108001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66018"/>
            <a:ext cx="40386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66018"/>
            <a:ext cx="40386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82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3949" y="89097"/>
            <a:ext cx="8545707" cy="1080011"/>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330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3068"/>
            <a:ext cx="4040188"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733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13078"/>
            <a:ext cx="4041775"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214175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MSKCC_logo_hor_s_rev_rgb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775" y="402166"/>
            <a:ext cx="2158312" cy="664760"/>
          </a:xfrm>
          <a:prstGeom prst="rect">
            <a:avLst/>
          </a:prstGeom>
        </p:spPr>
      </p:pic>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2" name="Rectangle 1"/>
          <p:cNvSpPr/>
          <p:nvPr userDrawn="1"/>
        </p:nvSpPr>
        <p:spPr>
          <a:xfrm>
            <a:off x="266620" y="5929158"/>
            <a:ext cx="8877380" cy="92884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4" name="Picture 3" descr="MSKCC_super_pos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2735" y="940537"/>
            <a:ext cx="8030529" cy="8861273"/>
          </a:xfrm>
          <a:prstGeom prst="rect">
            <a:avLst/>
          </a:prstGeom>
        </p:spPr>
      </p:pic>
      <p:sp>
        <p:nvSpPr>
          <p:cNvPr id="5" name="Text Placeholder 4"/>
          <p:cNvSpPr>
            <a:spLocks noGrp="1"/>
          </p:cNvSpPr>
          <p:nvPr>
            <p:ph type="body" sz="quarter" idx="12"/>
          </p:nvPr>
        </p:nvSpPr>
        <p:spPr>
          <a:xfrm>
            <a:off x="694614" y="2617788"/>
            <a:ext cx="7731836" cy="2082800"/>
          </a:xfrm>
        </p:spPr>
        <p:txBody>
          <a:bodyPr>
            <a:normAutofit/>
          </a:bodyPr>
          <a:lstStyle>
            <a:lvl1pPr marL="0" indent="0">
              <a:buFontTx/>
              <a:buNone/>
              <a:defRPr sz="4400">
                <a:solidFill>
                  <a:srgbClr val="CC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5144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353949" y="89098"/>
            <a:ext cx="8545707" cy="685234"/>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5869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50850"/>
            <a:ext cx="5486400" cy="4135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675063" y="6356350"/>
            <a:ext cx="21336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353949" y="89098"/>
            <a:ext cx="8545707" cy="685234"/>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a:t>Click to edit Master title style</a:t>
            </a:r>
            <a:endParaRPr lang="en-US" dirty="0"/>
          </a:p>
        </p:txBody>
      </p:sp>
    </p:spTree>
    <p:extLst>
      <p:ext uri="{BB962C8B-B14F-4D97-AF65-F5344CB8AC3E}">
        <p14:creationId xmlns:p14="http://schemas.microsoft.com/office/powerpoint/2010/main" val="378966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3949" y="1413024"/>
            <a:ext cx="8545707" cy="47131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04056" y="6356350"/>
            <a:ext cx="2895600" cy="365125"/>
          </a:xfrm>
          <a:prstGeom prst="rect">
            <a:avLst/>
          </a:prstGeom>
        </p:spPr>
        <p:txBody>
          <a:bodyPr vert="horz" lIns="91440" tIns="45720" rIns="91440" bIns="45720" rtlCol="0" anchor="ctr"/>
          <a:lstStyle>
            <a:lvl1pPr algn="l">
              <a:defRPr sz="1200">
                <a:solidFill>
                  <a:srgbClr val="000000"/>
                </a:solidFill>
                <a:latin typeface="Arial"/>
                <a:cs typeface="Arial"/>
              </a:defRPr>
            </a:lvl1pPr>
          </a:lstStyle>
          <a:p>
            <a:r>
              <a:rPr lang="en-US" dirty="0"/>
              <a:t>Reference</a:t>
            </a:r>
          </a:p>
        </p:txBody>
      </p:sp>
      <p:sp>
        <p:nvSpPr>
          <p:cNvPr id="6" name="Slide Number Placeholder 5"/>
          <p:cNvSpPr>
            <a:spLocks noGrp="1"/>
          </p:cNvSpPr>
          <p:nvPr>
            <p:ph type="sldNum" sz="quarter" idx="4"/>
          </p:nvPr>
        </p:nvSpPr>
        <p:spPr>
          <a:xfrm>
            <a:off x="3675063" y="6356350"/>
            <a:ext cx="2133600"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fld id="{D9DADDD7-F6DB-DE43-84D3-BDE65D6DBA61}" type="slidenum">
              <a:rPr lang="en-US" smtClean="0"/>
              <a:pPr/>
              <a:t>‹#›</a:t>
            </a:fld>
            <a:endParaRPr lang="en-US" dirty="0"/>
          </a:p>
        </p:txBody>
      </p:sp>
      <p:cxnSp>
        <p:nvCxnSpPr>
          <p:cNvPr id="10" name="Straight Connector 9"/>
          <p:cNvCxnSpPr/>
          <p:nvPr/>
        </p:nvCxnSpPr>
        <p:spPr>
          <a:xfrm>
            <a:off x="353949" y="6126164"/>
            <a:ext cx="8545707"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348586" y="274638"/>
            <a:ext cx="8551069" cy="1138386"/>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descr="MSK_logo_simp_hor_s_pos_d1884.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561" y="6087548"/>
            <a:ext cx="2427642" cy="895010"/>
          </a:xfrm>
          <a:prstGeom prst="rect">
            <a:avLst/>
          </a:prstGeom>
        </p:spPr>
      </p:pic>
      <p:pic>
        <p:nvPicPr>
          <p:cNvPr id="8" name="Picture 7" descr="motion.jpg">
            <a:extLst>
              <a:ext uri="{FF2B5EF4-FFF2-40B4-BE49-F238E27FC236}">
                <a16:creationId xmlns:a16="http://schemas.microsoft.com/office/drawing/2014/main" id="{36FE1CE2-F753-49D5-A1FA-D7CD23A9998A}"/>
              </a:ext>
            </a:extLst>
          </p:cNvPr>
          <p:cNvPicPr/>
          <p:nvPr userDrawn="1"/>
        </p:nvPicPr>
        <p:blipFill>
          <a:blip r:embed="rId10" cstate="print"/>
          <a:stretch>
            <a:fillRect/>
          </a:stretch>
        </p:blipFill>
        <p:spPr>
          <a:xfrm>
            <a:off x="7074030" y="158679"/>
            <a:ext cx="1825625" cy="914400"/>
          </a:xfrm>
          <a:prstGeom prst="rect">
            <a:avLst/>
          </a:prstGeom>
          <a:ln>
            <a:noFill/>
          </a:ln>
          <a:effectLst>
            <a:softEdge rad="112500"/>
          </a:effectLst>
        </p:spPr>
      </p:pic>
    </p:spTree>
    <p:extLst>
      <p:ext uri="{BB962C8B-B14F-4D97-AF65-F5344CB8AC3E}">
        <p14:creationId xmlns:p14="http://schemas.microsoft.com/office/powerpoint/2010/main" val="2187665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8" r:id="rId5"/>
    <p:sldLayoutId id="2147483655" r:id="rId6"/>
    <p:sldLayoutId id="2147483657" r:id="rId7"/>
  </p:sldLayoutIdLst>
  <p:txStyles>
    <p:titleStyle>
      <a:lvl1pPr algn="l" defTabSz="457200" rtl="0" eaLnBrk="1" latinLnBrk="0" hangingPunct="1">
        <a:spcBef>
          <a:spcPct val="0"/>
        </a:spcBef>
        <a:buNone/>
        <a:defRPr sz="3200" b="1" kern="1200">
          <a:solidFill>
            <a:srgbClr val="CC0000"/>
          </a:solidFill>
          <a:latin typeface="Baskerville Old Face" panose="02020602080505020303" pitchFamily="18" charset="0"/>
          <a:ea typeface="+mj-ea"/>
          <a:cs typeface="Arial"/>
        </a:defRPr>
      </a:lvl1pPr>
    </p:titleStyle>
    <p:bodyStyle>
      <a:lvl1pPr marL="342900" indent="-342900" algn="l" defTabSz="457200" rtl="0" eaLnBrk="1" latinLnBrk="0" hangingPunct="1">
        <a:spcBef>
          <a:spcPct val="20000"/>
        </a:spcBef>
        <a:buFont typeface="Arial"/>
        <a:buChar char="•"/>
        <a:defRPr sz="2000" b="1" kern="1200">
          <a:solidFill>
            <a:schemeClr val="tx1"/>
          </a:solidFill>
          <a:latin typeface="Baskerville Old Face" panose="02020602080505020303" pitchFamily="18" charset="0"/>
          <a:ea typeface="+mn-ea"/>
          <a:cs typeface="Arial"/>
        </a:defRPr>
      </a:lvl1pPr>
      <a:lvl2pPr marL="742950" indent="-285750" algn="l" defTabSz="457200" rtl="0" eaLnBrk="1" latinLnBrk="0" hangingPunct="1">
        <a:spcBef>
          <a:spcPct val="20000"/>
        </a:spcBef>
        <a:buFont typeface="Arial"/>
        <a:buChar char="–"/>
        <a:defRPr sz="2000" b="1" kern="1200">
          <a:solidFill>
            <a:schemeClr val="tx1"/>
          </a:solidFill>
          <a:latin typeface="Baskerville Old Face" panose="02020602080505020303" pitchFamily="18" charset="0"/>
          <a:ea typeface="+mn-ea"/>
          <a:cs typeface="Arial"/>
        </a:defRPr>
      </a:lvl2pPr>
      <a:lvl3pPr marL="1143000" indent="-228600" algn="l" defTabSz="457200" rtl="0" eaLnBrk="1" latinLnBrk="0" hangingPunct="1">
        <a:spcBef>
          <a:spcPct val="20000"/>
        </a:spcBef>
        <a:buFont typeface="Arial"/>
        <a:buChar char="•"/>
        <a:defRPr sz="2000" b="1" kern="1200">
          <a:solidFill>
            <a:schemeClr val="tx1"/>
          </a:solidFill>
          <a:latin typeface="Baskerville Old Face" panose="02020602080505020303" pitchFamily="18" charset="0"/>
          <a:ea typeface="+mn-ea"/>
          <a:cs typeface="Arial"/>
        </a:defRPr>
      </a:lvl3pPr>
      <a:lvl4pPr marL="1600200" indent="-228600" algn="l" defTabSz="457200" rtl="0" eaLnBrk="1" latinLnBrk="0" hangingPunct="1">
        <a:spcBef>
          <a:spcPct val="20000"/>
        </a:spcBef>
        <a:buFont typeface="Arial"/>
        <a:buChar char="–"/>
        <a:defRPr sz="2000" b="1" kern="1200">
          <a:solidFill>
            <a:schemeClr val="tx1"/>
          </a:solidFill>
          <a:latin typeface="Baskerville Old Face" panose="02020602080505020303" pitchFamily="18" charset="0"/>
          <a:ea typeface="+mn-ea"/>
          <a:cs typeface="Arial"/>
        </a:defRPr>
      </a:lvl4pPr>
      <a:lvl5pPr marL="2057400" indent="-228600" algn="l" defTabSz="457200" rtl="0" eaLnBrk="1" latinLnBrk="0" hangingPunct="1">
        <a:spcBef>
          <a:spcPct val="20000"/>
        </a:spcBef>
        <a:buFont typeface="Arial"/>
        <a:buChar char="»"/>
        <a:defRPr sz="2000" b="1" kern="1200">
          <a:solidFill>
            <a:schemeClr val="tx1"/>
          </a:solidFill>
          <a:latin typeface="Baskerville Old Face" panose="020206020805050203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ipol.info/" TargetMode="External"/><Relationship Id="rId2" Type="http://schemas.openxmlformats.org/officeDocument/2006/relationships/hyperlink" Target="http://www.youtube.com/c/FIPOLLati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fipol.info/" TargetMode="External"/><Relationship Id="rId13" Type="http://schemas.openxmlformats.org/officeDocument/2006/relationships/image" Target="https://lh3.googleusercontent.com/bo8PFsG6mC6GKZIerUwzyQMIbl3TIU8jFryBwcvvNqzlFig1JLl5EfnkI0eg06WJb4qt4ljEiR70wjxSdjq-pXolbb-MU5A0VSvLy4o1Im1gZ2AEfMtcGq8_xx39KjS7LNwyba64" TargetMode="External"/><Relationship Id="rId1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0.jpeg"/><Relationship Id="rId17" Type="http://schemas.openxmlformats.org/officeDocument/2006/relationships/hyperlink" Target="youtube.com/c/FIPOLLatino" TargetMode="External"/><Relationship Id="rId2" Type="http://schemas.openxmlformats.org/officeDocument/2006/relationships/slideLayout" Target="../slideLayouts/slideLayout4.xml"/><Relationship Id="rId16" Type="http://schemas.openxmlformats.org/officeDocument/2006/relationships/image" Target="https://lh6.googleusercontent.com/IaYMfHW_Oa6HJAKgEpDD6caOZSnZN_lQEEycFC0MMHiN8BDCUsBZIR012Sgts_V-lYkQ60GOKGUefu_hYDuUXTstPxWTt9blqhYSxV6p1Ne8DWMVDKDMWNZ20SKJI1NfHVwajQbF" TargetMode="External"/><Relationship Id="rId1" Type="http://schemas.openxmlformats.org/officeDocument/2006/relationships/video" Target="https://www.youtube.com/embed/Bgke3qhNw50" TargetMode="External"/><Relationship Id="rId6" Type="http://schemas.openxmlformats.org/officeDocument/2006/relationships/image" Target="../media/image6.emf"/><Relationship Id="rId11" Type="http://schemas.openxmlformats.org/officeDocument/2006/relationships/hyperlink" Target="https://twitter.com/FIPOLatino" TargetMode="External"/><Relationship Id="rId5" Type="http://schemas.openxmlformats.org/officeDocument/2006/relationships/hyperlink" Target="https://www.youtube.com/playlist?list=PLIy9_bNTIalhz_3z3o73HbCVKt-ivuaZd" TargetMode="External"/><Relationship Id="rId15" Type="http://schemas.openxmlformats.org/officeDocument/2006/relationships/image" Target="../media/image11.png"/><Relationship Id="rId10" Type="http://schemas.openxmlformats.org/officeDocument/2006/relationships/image" Target="../media/image9.png"/><Relationship Id="rId19" Type="http://schemas.openxmlformats.org/officeDocument/2006/relationships/image" Target="../media/image13.jpeg"/><Relationship Id="rId4" Type="http://schemas.openxmlformats.org/officeDocument/2006/relationships/hyperlink" Target="http://www.youtube.com/c/FIPOLLatino" TargetMode="External"/><Relationship Id="rId9" Type="http://schemas.openxmlformats.org/officeDocument/2006/relationships/image" Target="../media/image8.png"/><Relationship Id="rId14" Type="http://schemas.openxmlformats.org/officeDocument/2006/relationships/hyperlink" Target="https://www.facebook.com/FIPOL-18744423161436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2.png"/><Relationship Id="rId3" Type="http://schemas.openxmlformats.org/officeDocument/2006/relationships/hyperlink" Target="mailto:costasmr@mskcc.org" TargetMode="External"/><Relationship Id="rId7" Type="http://schemas.openxmlformats.org/officeDocument/2006/relationships/hyperlink" Target="https://www.youtube.com/channel/UC7R-91vM3Q5v3wSrqrYL-mw" TargetMode="External"/><Relationship Id="rId12" Type="http://schemas.openxmlformats.org/officeDocument/2006/relationships/hyperlink" Target="youtube.com/c/FIPOLLatin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witter.com/FIPOLatino" TargetMode="External"/><Relationship Id="rId11" Type="http://schemas.openxmlformats.org/officeDocument/2006/relationships/image" Target="https://lh6.googleusercontent.com/IaYMfHW_Oa6HJAKgEpDD6caOZSnZN_lQEEycFC0MMHiN8BDCUsBZIR012Sgts_V-lYkQ60GOKGUefu_hYDuUXTstPxWTt9blqhYSxV6p1Ne8DWMVDKDMWNZ20SKJI1NfHVwajQbF" TargetMode="External"/><Relationship Id="rId5" Type="http://schemas.openxmlformats.org/officeDocument/2006/relationships/hyperlink" Target="https://www.facebook.com/FIPOL-1874442316143663/" TargetMode="External"/><Relationship Id="rId10" Type="http://schemas.openxmlformats.org/officeDocument/2006/relationships/image" Target="../media/image11.png"/><Relationship Id="rId4" Type="http://schemas.openxmlformats.org/officeDocument/2006/relationships/hyperlink" Target="https://sites.google.com/view/fipola/inicio" TargetMode="External"/><Relationship Id="rId9" Type="http://schemas.openxmlformats.org/officeDocument/2006/relationships/image" Target="https://lh3.googleusercontent.com/bo8PFsG6mC6GKZIerUwzyQMIbl3TIU8jFryBwcvvNqzlFig1JLl5EfnkI0eg06WJb4qt4ljEiR70wjxSdjq-pXolbb-MU5A0VSvLy4o1Im1gZ2AEfMtcGq8_xx39KjS7LNwyba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888874-AC3E-47C4-85C9-BC174F2DBEAF}"/>
              </a:ext>
            </a:extLst>
          </p:cNvPr>
          <p:cNvSpPr>
            <a:spLocks noGrp="1"/>
          </p:cNvSpPr>
          <p:nvPr>
            <p:ph type="title"/>
          </p:nvPr>
        </p:nvSpPr>
        <p:spPr>
          <a:xfrm>
            <a:off x="353950" y="397869"/>
            <a:ext cx="6821648" cy="771239"/>
          </a:xfrm>
        </p:spPr>
        <p:txBody>
          <a:bodyPr>
            <a:noAutofit/>
          </a:bodyPr>
          <a:lstStyle/>
          <a:p>
            <a:pPr lvl="0" defTabSz="914400" eaLnBrk="0" fontAlgn="base" hangingPunct="0">
              <a:spcAft>
                <a:spcPct val="0"/>
              </a:spcAft>
            </a:pPr>
            <a:r>
              <a:rPr lang="en-US" altLang="en-US" sz="2500" dirty="0">
                <a:solidFill>
                  <a:srgbClr val="C00000"/>
                </a:solidFill>
                <a:ea typeface="Times New Roman" panose="02020603050405020304" pitchFamily="18" charset="0"/>
                <a:cs typeface="Times New Roman" panose="02020603050405020304" pitchFamily="18" charset="0"/>
              </a:rPr>
              <a:t>FIPOL: An Initiative to Develop Networks, Collaborations, and Educational Opportunities in Psychosocial Oncology for Latin America</a:t>
            </a:r>
            <a:endParaRPr lang="en-US" sz="2500" dirty="0">
              <a:solidFill>
                <a:srgbClr val="C00000"/>
              </a:solidFill>
            </a:endParaRPr>
          </a:p>
        </p:txBody>
      </p:sp>
      <p:sp>
        <p:nvSpPr>
          <p:cNvPr id="8" name="Content Placeholder 7">
            <a:extLst>
              <a:ext uri="{FF2B5EF4-FFF2-40B4-BE49-F238E27FC236}">
                <a16:creationId xmlns:a16="http://schemas.microsoft.com/office/drawing/2014/main" id="{4B21D22B-A447-4364-92AC-E30D10F19722}"/>
              </a:ext>
            </a:extLst>
          </p:cNvPr>
          <p:cNvSpPr>
            <a:spLocks noGrp="1"/>
          </p:cNvSpPr>
          <p:nvPr>
            <p:ph idx="1"/>
          </p:nvPr>
        </p:nvSpPr>
        <p:spPr>
          <a:xfrm>
            <a:off x="353949" y="1465171"/>
            <a:ext cx="8545707" cy="1040701"/>
          </a:xfrm>
          <a:ln>
            <a:solidFill>
              <a:srgbClr val="A50021"/>
            </a:solidFill>
          </a:ln>
        </p:spPr>
        <p:txBody>
          <a:bodyPr>
            <a:normAutofit fontScale="70000" lnSpcReduction="20000"/>
          </a:bodyPr>
          <a:lstStyle/>
          <a:p>
            <a:pPr marL="0" lvl="0" indent="0" algn="ctr" defTabSz="914400" eaLnBrk="0" fontAlgn="base" hangingPunct="0">
              <a:spcBef>
                <a:spcPct val="0"/>
              </a:spcBef>
              <a:spcAft>
                <a:spcPct val="0"/>
              </a:spcAft>
              <a:buNone/>
            </a:pPr>
            <a:r>
              <a:rPr lang="en-US" altLang="en-US" sz="1500" dirty="0">
                <a:solidFill>
                  <a:srgbClr val="737373"/>
                </a:solidFill>
                <a:ea typeface="Times New Roman" panose="02020603050405020304" pitchFamily="18" charset="0"/>
                <a:cs typeface="Times New Roman" panose="02020603050405020304" pitchFamily="18" charset="0"/>
              </a:rPr>
              <a:t>Rosario Costas-</a:t>
            </a:r>
            <a:r>
              <a:rPr lang="en-US" altLang="en-US" sz="1500" dirty="0" err="1">
                <a:solidFill>
                  <a:srgbClr val="737373"/>
                </a:solidFill>
                <a:ea typeface="Times New Roman" panose="02020603050405020304" pitchFamily="18" charset="0"/>
                <a:cs typeface="Times New Roman" panose="02020603050405020304" pitchFamily="18" charset="0"/>
              </a:rPr>
              <a:t>Muñiz</a:t>
            </a:r>
            <a:r>
              <a:rPr lang="en-US" altLang="en-US" sz="1500" dirty="0">
                <a:solidFill>
                  <a:srgbClr val="737373"/>
                </a:solidFill>
                <a:ea typeface="Times New Roman" panose="02020603050405020304" pitchFamily="18" charset="0"/>
                <a:cs typeface="Times New Roman" panose="02020603050405020304" pitchFamily="18" charset="0"/>
              </a:rPr>
              <a:t>, PhD</a:t>
            </a:r>
            <a:r>
              <a:rPr lang="en-US" altLang="en-US" sz="1500" baseline="30000" dirty="0">
                <a:solidFill>
                  <a:srgbClr val="737373"/>
                </a:solidFill>
                <a:ea typeface="Times New Roman" panose="02020603050405020304" pitchFamily="18" charset="0"/>
                <a:cs typeface="Times New Roman" panose="02020603050405020304" pitchFamily="18" charset="0"/>
              </a:rPr>
              <a:t>1,2</a:t>
            </a:r>
            <a:r>
              <a:rPr lang="en-US" altLang="en-US" sz="1500" dirty="0">
                <a:solidFill>
                  <a:srgbClr val="737373"/>
                </a:solidFill>
                <a:ea typeface="Times New Roman" panose="02020603050405020304" pitchFamily="18" charset="0"/>
                <a:cs typeface="Times New Roman" panose="02020603050405020304" pitchFamily="18" charset="0"/>
              </a:rPr>
              <a:t>, Oscar Galindo-Vazquez, PhD</a:t>
            </a:r>
            <a:r>
              <a:rPr lang="en-US" altLang="en-US" sz="1500" baseline="30000" dirty="0">
                <a:solidFill>
                  <a:srgbClr val="737373"/>
                </a:solidFill>
                <a:ea typeface="Times New Roman" panose="02020603050405020304" pitchFamily="18" charset="0"/>
                <a:cs typeface="Times New Roman" panose="02020603050405020304" pitchFamily="18" charset="0"/>
              </a:rPr>
              <a:t>3</a:t>
            </a:r>
            <a:r>
              <a:rPr lang="en-US" altLang="en-US" sz="1500" dirty="0">
                <a:solidFill>
                  <a:srgbClr val="737373"/>
                </a:solidFill>
                <a:ea typeface="Times New Roman" panose="02020603050405020304" pitchFamily="18" charset="0"/>
                <a:cs typeface="Times New Roman" panose="02020603050405020304" pitchFamily="18" charset="0"/>
              </a:rPr>
              <a:t>, Maria F. Montana, Mg</a:t>
            </a:r>
            <a:r>
              <a:rPr lang="en-US" altLang="en-US" sz="1500" baseline="30000" dirty="0">
                <a:solidFill>
                  <a:srgbClr val="737373"/>
                </a:solidFill>
                <a:ea typeface="Times New Roman" panose="02020603050405020304" pitchFamily="18" charset="0"/>
                <a:cs typeface="Times New Roman" panose="02020603050405020304" pitchFamily="18" charset="0"/>
              </a:rPr>
              <a:t>7</a:t>
            </a:r>
            <a:r>
              <a:rPr lang="en-US" altLang="en-US" sz="1500" dirty="0">
                <a:solidFill>
                  <a:srgbClr val="737373"/>
                </a:solidFill>
                <a:ea typeface="Times New Roman" panose="02020603050405020304" pitchFamily="18" charset="0"/>
                <a:cs typeface="Times New Roman" panose="02020603050405020304" pitchFamily="18" charset="0"/>
              </a:rPr>
              <a:t>,  Lourdes Ruda-Santolaria, Mg</a:t>
            </a:r>
            <a:r>
              <a:rPr lang="en-US" altLang="en-US" sz="1500" baseline="30000" dirty="0">
                <a:solidFill>
                  <a:srgbClr val="737373"/>
                </a:solidFill>
                <a:ea typeface="Times New Roman" panose="02020603050405020304" pitchFamily="18" charset="0"/>
                <a:cs typeface="Times New Roman" panose="02020603050405020304" pitchFamily="18" charset="0"/>
              </a:rPr>
              <a:t>6</a:t>
            </a:r>
            <a:r>
              <a:rPr lang="en-US" altLang="en-US" sz="1500" dirty="0">
                <a:solidFill>
                  <a:srgbClr val="737373"/>
                </a:solidFill>
                <a:ea typeface="Times New Roman" panose="02020603050405020304" pitchFamily="18" charset="0"/>
                <a:cs typeface="Times New Roman" panose="02020603050405020304" pitchFamily="18" charset="0"/>
              </a:rPr>
              <a:t>, </a:t>
            </a:r>
          </a:p>
          <a:p>
            <a:pPr marL="0" lvl="0" indent="0" algn="ctr" defTabSz="914400" eaLnBrk="0" fontAlgn="base" hangingPunct="0">
              <a:spcBef>
                <a:spcPct val="0"/>
              </a:spcBef>
              <a:spcAft>
                <a:spcPct val="0"/>
              </a:spcAft>
              <a:buNone/>
            </a:pPr>
            <a:r>
              <a:rPr lang="en-US" altLang="en-US" sz="1500" dirty="0">
                <a:solidFill>
                  <a:srgbClr val="737373"/>
                </a:solidFill>
                <a:ea typeface="Times New Roman" panose="02020603050405020304" pitchFamily="18" charset="0"/>
                <a:cs typeface="Times New Roman" panose="02020603050405020304" pitchFamily="18" charset="0"/>
              </a:rPr>
              <a:t>Jose C. Sanchez-Ramirez, Mg</a:t>
            </a:r>
            <a:r>
              <a:rPr lang="en-US" altLang="en-US" sz="1500" baseline="30000" dirty="0">
                <a:solidFill>
                  <a:srgbClr val="737373"/>
                </a:solidFill>
                <a:ea typeface="Times New Roman" panose="02020603050405020304" pitchFamily="18" charset="0"/>
                <a:cs typeface="Times New Roman" panose="02020603050405020304" pitchFamily="18" charset="0"/>
              </a:rPr>
              <a:t>5</a:t>
            </a:r>
            <a:r>
              <a:rPr lang="en-US" altLang="en-US" sz="1500" dirty="0">
                <a:solidFill>
                  <a:srgbClr val="737373"/>
                </a:solidFill>
                <a:ea typeface="Times New Roman" panose="02020603050405020304" pitchFamily="18" charset="0"/>
                <a:cs typeface="Times New Roman" panose="02020603050405020304" pitchFamily="18" charset="0"/>
              </a:rPr>
              <a:t>, Normarie Torres-Blasco, PhD</a:t>
            </a:r>
            <a:r>
              <a:rPr lang="en-US" altLang="en-US" sz="1500" baseline="30000" dirty="0">
                <a:solidFill>
                  <a:srgbClr val="737373"/>
                </a:solidFill>
                <a:ea typeface="Times New Roman" panose="02020603050405020304" pitchFamily="18" charset="0"/>
                <a:cs typeface="Times New Roman" panose="02020603050405020304" pitchFamily="18" charset="0"/>
              </a:rPr>
              <a:t>4</a:t>
            </a:r>
            <a:r>
              <a:rPr lang="en-US" altLang="en-US" sz="1500" dirty="0">
                <a:solidFill>
                  <a:srgbClr val="737373"/>
                </a:solidFill>
                <a:ea typeface="Times New Roman" panose="02020603050405020304" pitchFamily="18" charset="0"/>
                <a:cs typeface="Times New Roman" panose="02020603050405020304" pitchFamily="18" charset="0"/>
              </a:rPr>
              <a:t>, </a:t>
            </a:r>
            <a:r>
              <a:rPr lang="en-US" altLang="en-US" sz="1500" dirty="0" err="1">
                <a:solidFill>
                  <a:srgbClr val="737373"/>
                </a:solidFill>
                <a:ea typeface="Times New Roman" panose="02020603050405020304" pitchFamily="18" charset="0"/>
                <a:cs typeface="Times New Roman" panose="02020603050405020304" pitchFamily="18" charset="0"/>
              </a:rPr>
              <a:t>Eida</a:t>
            </a:r>
            <a:r>
              <a:rPr lang="en-US" altLang="en-US" sz="1500" dirty="0">
                <a:solidFill>
                  <a:srgbClr val="737373"/>
                </a:solidFill>
                <a:ea typeface="Times New Roman" panose="02020603050405020304" pitchFamily="18" charset="0"/>
                <a:cs typeface="Times New Roman" panose="02020603050405020304" pitchFamily="18" charset="0"/>
              </a:rPr>
              <a:t> Castro-Figueroa, PsyD MS</a:t>
            </a:r>
            <a:r>
              <a:rPr lang="en-US" altLang="en-US" sz="1500" baseline="30000" dirty="0">
                <a:solidFill>
                  <a:srgbClr val="737373"/>
                </a:solidFill>
                <a:ea typeface="Times New Roman" panose="02020603050405020304" pitchFamily="18" charset="0"/>
                <a:cs typeface="Times New Roman" panose="02020603050405020304" pitchFamily="18" charset="0"/>
              </a:rPr>
              <a:t>4</a:t>
            </a:r>
            <a:r>
              <a:rPr lang="en-US" altLang="en-US" sz="1500" dirty="0">
                <a:solidFill>
                  <a:srgbClr val="737373"/>
                </a:solidFill>
                <a:ea typeface="Times New Roman" panose="02020603050405020304" pitchFamily="18" charset="0"/>
                <a:cs typeface="Times New Roman" panose="02020603050405020304" pitchFamily="18" charset="0"/>
              </a:rPr>
              <a:t>, Loida </a:t>
            </a:r>
            <a:r>
              <a:rPr lang="en-US" altLang="en-US" sz="1500" dirty="0" err="1">
                <a:solidFill>
                  <a:srgbClr val="737373"/>
                </a:solidFill>
                <a:ea typeface="Times New Roman" panose="02020603050405020304" pitchFamily="18" charset="0"/>
                <a:cs typeface="Times New Roman" panose="02020603050405020304" pitchFamily="18" charset="0"/>
              </a:rPr>
              <a:t>Esenarro</a:t>
            </a:r>
            <a:r>
              <a:rPr lang="en-US" altLang="en-US" sz="1500" dirty="0">
                <a:solidFill>
                  <a:srgbClr val="737373"/>
                </a:solidFill>
                <a:ea typeface="Times New Roman" panose="02020603050405020304" pitchFamily="18" charset="0"/>
                <a:cs typeface="Times New Roman" panose="02020603050405020304" pitchFamily="18" charset="0"/>
              </a:rPr>
              <a:t>-Valencia Mg</a:t>
            </a:r>
            <a:r>
              <a:rPr lang="en-US" altLang="en-US" sz="1500" baseline="30000" dirty="0">
                <a:solidFill>
                  <a:srgbClr val="737373"/>
                </a:solidFill>
                <a:ea typeface="Times New Roman" panose="02020603050405020304" pitchFamily="18" charset="0"/>
                <a:cs typeface="Times New Roman" panose="02020603050405020304" pitchFamily="18" charset="0"/>
              </a:rPr>
              <a:t>5</a:t>
            </a:r>
            <a:r>
              <a:rPr lang="en-US" altLang="en-US" sz="1500" dirty="0">
                <a:solidFill>
                  <a:srgbClr val="737373"/>
                </a:solidFill>
                <a:ea typeface="Times New Roman" panose="02020603050405020304" pitchFamily="18" charset="0"/>
                <a:cs typeface="Times New Roman" panose="02020603050405020304" pitchFamily="18" charset="0"/>
              </a:rPr>
              <a:t>, </a:t>
            </a:r>
            <a:endParaRPr lang="en-US" altLang="en-US" sz="1500" dirty="0">
              <a:solidFill>
                <a:srgbClr val="737373"/>
              </a:solidFill>
            </a:endParaRPr>
          </a:p>
          <a:p>
            <a:pPr marL="0" lvl="0" indent="0" algn="ctr" defTabSz="914400" eaLnBrk="0" fontAlgn="base" hangingPunct="0">
              <a:spcBef>
                <a:spcPct val="0"/>
              </a:spcBef>
              <a:spcAft>
                <a:spcPct val="0"/>
              </a:spcAft>
              <a:buNone/>
            </a:pPr>
            <a:r>
              <a:rPr lang="en-US" altLang="en-US" sz="1500" dirty="0">
                <a:solidFill>
                  <a:srgbClr val="737373"/>
                </a:solidFill>
                <a:ea typeface="Times New Roman" panose="02020603050405020304" pitchFamily="18" charset="0"/>
                <a:cs typeface="Times New Roman" panose="02020603050405020304" pitchFamily="18" charset="0"/>
              </a:rPr>
              <a:t>William Breitbart, MD</a:t>
            </a:r>
            <a:r>
              <a:rPr lang="en-US" altLang="en-US" sz="1500" baseline="30000" dirty="0">
                <a:solidFill>
                  <a:srgbClr val="737373"/>
                </a:solidFill>
                <a:ea typeface="Times New Roman" panose="02020603050405020304" pitchFamily="18" charset="0"/>
                <a:cs typeface="Times New Roman" panose="02020603050405020304" pitchFamily="18" charset="0"/>
              </a:rPr>
              <a:t>1,2</a:t>
            </a:r>
            <a:r>
              <a:rPr lang="en-US" altLang="en-US" sz="1500" dirty="0">
                <a:solidFill>
                  <a:srgbClr val="737373"/>
                </a:solidFill>
                <a:ea typeface="Times New Roman" panose="02020603050405020304" pitchFamily="18" charset="0"/>
                <a:cs typeface="Times New Roman" panose="02020603050405020304" pitchFamily="18" charset="0"/>
              </a:rPr>
              <a:t>, Francesca </a:t>
            </a:r>
            <a:r>
              <a:rPr lang="en-US" altLang="en-US" sz="1500" dirty="0" err="1">
                <a:solidFill>
                  <a:srgbClr val="737373"/>
                </a:solidFill>
                <a:ea typeface="Times New Roman" panose="02020603050405020304" pitchFamily="18" charset="0"/>
                <a:cs typeface="Times New Roman" panose="02020603050405020304" pitchFamily="18" charset="0"/>
              </a:rPr>
              <a:t>Gany</a:t>
            </a:r>
            <a:r>
              <a:rPr lang="en-US" altLang="en-US" sz="1500" dirty="0">
                <a:solidFill>
                  <a:srgbClr val="737373"/>
                </a:solidFill>
                <a:ea typeface="Times New Roman" panose="02020603050405020304" pitchFamily="18" charset="0"/>
                <a:cs typeface="Times New Roman" panose="02020603050405020304" pitchFamily="18" charset="0"/>
              </a:rPr>
              <a:t>, MD, MS</a:t>
            </a:r>
            <a:r>
              <a:rPr lang="en-US" altLang="en-US" sz="1500" baseline="30000" dirty="0">
                <a:solidFill>
                  <a:srgbClr val="737373"/>
                </a:solidFill>
                <a:ea typeface="Times New Roman" panose="02020603050405020304" pitchFamily="18" charset="0"/>
                <a:cs typeface="Times New Roman" panose="02020603050405020304" pitchFamily="18" charset="0"/>
              </a:rPr>
              <a:t>1,2</a:t>
            </a:r>
            <a:endParaRPr lang="en-US" altLang="en-US" sz="1500" dirty="0">
              <a:solidFill>
                <a:srgbClr val="737373"/>
              </a:solidFill>
            </a:endParaRPr>
          </a:p>
          <a:p>
            <a:pPr marL="0" lvl="0" indent="0" defTabSz="914400" eaLnBrk="0" fontAlgn="base" hangingPunct="0">
              <a:spcBef>
                <a:spcPct val="0"/>
              </a:spcBef>
              <a:spcAft>
                <a:spcPct val="0"/>
              </a:spcAft>
              <a:buNone/>
            </a:pPr>
            <a:r>
              <a:rPr lang="en-US" altLang="en-US" sz="1600" baseline="30000" dirty="0">
                <a:solidFill>
                  <a:srgbClr val="737373"/>
                </a:solidFill>
                <a:ea typeface="Times New Roman" panose="02020603050405020304" pitchFamily="18" charset="0"/>
                <a:cs typeface="Times New Roman" panose="02020603050405020304" pitchFamily="18" charset="0"/>
              </a:rPr>
              <a:t>1</a:t>
            </a:r>
            <a:r>
              <a:rPr lang="en-US" altLang="en-US" sz="1600" dirty="0">
                <a:solidFill>
                  <a:srgbClr val="737373"/>
                </a:solidFill>
                <a:ea typeface="Times New Roman" panose="02020603050405020304" pitchFamily="18" charset="0"/>
                <a:cs typeface="Times New Roman" panose="02020603050405020304" pitchFamily="18" charset="0"/>
              </a:rPr>
              <a:t>Department of Psychiatry &amp; Behavioral Sciences, Memorial Sloan Kettering Cancer Center, New York, NY, US; </a:t>
            </a:r>
            <a:r>
              <a:rPr lang="en-US" altLang="en-US" sz="1600" baseline="30000" dirty="0">
                <a:solidFill>
                  <a:srgbClr val="737373"/>
                </a:solidFill>
                <a:ea typeface="Times New Roman" panose="02020603050405020304" pitchFamily="18" charset="0"/>
                <a:cs typeface="Times New Roman" panose="02020603050405020304" pitchFamily="18" charset="0"/>
              </a:rPr>
              <a:t>2</a:t>
            </a:r>
            <a:r>
              <a:rPr lang="en-US" altLang="en-US" sz="1600" dirty="0">
                <a:solidFill>
                  <a:srgbClr val="737373"/>
                </a:solidFill>
                <a:ea typeface="Times New Roman" panose="02020603050405020304" pitchFamily="18" charset="0"/>
                <a:cs typeface="Times New Roman" panose="02020603050405020304" pitchFamily="18" charset="0"/>
              </a:rPr>
              <a:t>Weill Cornell Medical College, Department of Psychiatry, New York, NY, US; </a:t>
            </a:r>
            <a:r>
              <a:rPr lang="en-US" altLang="en-US" sz="1600" baseline="30000" dirty="0">
                <a:solidFill>
                  <a:srgbClr val="737373"/>
                </a:solidFill>
                <a:ea typeface="Times New Roman" panose="02020603050405020304" pitchFamily="18" charset="0"/>
                <a:cs typeface="Times New Roman" panose="02020603050405020304" pitchFamily="18" charset="0"/>
              </a:rPr>
              <a:t>3</a:t>
            </a:r>
            <a:r>
              <a:rPr lang="en-US" altLang="en-US" sz="1600" dirty="0">
                <a:solidFill>
                  <a:srgbClr val="737373"/>
                </a:solidFill>
                <a:ea typeface="Times New Roman" panose="02020603050405020304" pitchFamily="18" charset="0"/>
                <a:cs typeface="Times New Roman" panose="02020603050405020304" pitchFamily="18" charset="0"/>
              </a:rPr>
              <a:t>Instituto Nacional de </a:t>
            </a:r>
            <a:r>
              <a:rPr lang="en-US" altLang="en-US" sz="1600" dirty="0" err="1">
                <a:solidFill>
                  <a:srgbClr val="737373"/>
                </a:solidFill>
                <a:ea typeface="Times New Roman" panose="02020603050405020304" pitchFamily="18" charset="0"/>
                <a:cs typeface="Times New Roman" panose="02020603050405020304" pitchFamily="18" charset="0"/>
              </a:rPr>
              <a:t>Cancerología</a:t>
            </a:r>
            <a:r>
              <a:rPr lang="en-US" altLang="en-US" sz="1600" dirty="0">
                <a:solidFill>
                  <a:srgbClr val="737373"/>
                </a:solidFill>
                <a:ea typeface="Times New Roman" panose="02020603050405020304" pitchFamily="18" charset="0"/>
                <a:cs typeface="Times New Roman" panose="02020603050405020304" pitchFamily="18" charset="0"/>
              </a:rPr>
              <a:t> (</a:t>
            </a:r>
            <a:r>
              <a:rPr lang="en-US" altLang="en-US" sz="1600" dirty="0" err="1">
                <a:solidFill>
                  <a:srgbClr val="737373"/>
                </a:solidFill>
                <a:ea typeface="Times New Roman" panose="02020603050405020304" pitchFamily="18" charset="0"/>
                <a:cs typeface="Times New Roman" panose="02020603050405020304" pitchFamily="18" charset="0"/>
              </a:rPr>
              <a:t>InCan</a:t>
            </a:r>
            <a:r>
              <a:rPr lang="en-US" altLang="en-US" sz="1600" dirty="0">
                <a:solidFill>
                  <a:srgbClr val="737373"/>
                </a:solidFill>
                <a:ea typeface="Times New Roman" panose="02020603050405020304" pitchFamily="18" charset="0"/>
                <a:cs typeface="Times New Roman" panose="02020603050405020304" pitchFamily="18" charset="0"/>
              </a:rPr>
              <a:t>), Mexico City, Mexico; </a:t>
            </a:r>
            <a:r>
              <a:rPr lang="en-US" altLang="en-US" sz="1600" baseline="30000" dirty="0">
                <a:solidFill>
                  <a:srgbClr val="737373"/>
                </a:solidFill>
                <a:ea typeface="Times New Roman" panose="02020603050405020304" pitchFamily="18" charset="0"/>
                <a:cs typeface="Times New Roman" panose="02020603050405020304" pitchFamily="18" charset="0"/>
              </a:rPr>
              <a:t>4</a:t>
            </a:r>
            <a:r>
              <a:rPr lang="en-US" altLang="en-US" sz="1600" dirty="0">
                <a:solidFill>
                  <a:srgbClr val="737373"/>
                </a:solidFill>
                <a:ea typeface="Times New Roman" panose="02020603050405020304" pitchFamily="18" charset="0"/>
                <a:cs typeface="Times New Roman" panose="02020603050405020304" pitchFamily="18" charset="0"/>
              </a:rPr>
              <a:t>Department of Psychiatry and Human Behavior, Ponce Research Institute, Ponce Health Sciences University, Puerto Rico US; </a:t>
            </a:r>
            <a:r>
              <a:rPr lang="en-US" altLang="en-US" sz="1600" baseline="30000" dirty="0">
                <a:solidFill>
                  <a:srgbClr val="737373"/>
                </a:solidFill>
                <a:ea typeface="Times New Roman" panose="02020603050405020304" pitchFamily="18" charset="0"/>
                <a:cs typeface="Times New Roman" panose="02020603050405020304" pitchFamily="18" charset="0"/>
              </a:rPr>
              <a:t>5</a:t>
            </a:r>
            <a:r>
              <a:rPr lang="en-US" altLang="en-US" sz="1600" dirty="0">
                <a:solidFill>
                  <a:srgbClr val="737373"/>
                </a:solidFill>
                <a:ea typeface="Times New Roman" panose="02020603050405020304" pitchFamily="18" charset="0"/>
                <a:cs typeface="Times New Roman" panose="02020603050405020304" pitchFamily="18" charset="0"/>
              </a:rPr>
              <a:t>Instituto Nacional de </a:t>
            </a:r>
            <a:r>
              <a:rPr lang="en-US" altLang="en-US" sz="1600" dirty="0" err="1">
                <a:solidFill>
                  <a:srgbClr val="737373"/>
                </a:solidFill>
                <a:ea typeface="Times New Roman" panose="02020603050405020304" pitchFamily="18" charset="0"/>
                <a:cs typeface="Times New Roman" panose="02020603050405020304" pitchFamily="18" charset="0"/>
              </a:rPr>
              <a:t>Enfermedades</a:t>
            </a:r>
            <a:r>
              <a:rPr lang="en-US" altLang="en-US" sz="1600" dirty="0">
                <a:solidFill>
                  <a:srgbClr val="737373"/>
                </a:solidFill>
                <a:ea typeface="Times New Roman" panose="02020603050405020304" pitchFamily="18" charset="0"/>
                <a:cs typeface="Times New Roman" panose="02020603050405020304" pitchFamily="18" charset="0"/>
              </a:rPr>
              <a:t> </a:t>
            </a:r>
            <a:r>
              <a:rPr lang="en-US" altLang="en-US" sz="1600" dirty="0" err="1">
                <a:solidFill>
                  <a:srgbClr val="737373"/>
                </a:solidFill>
                <a:ea typeface="Times New Roman" panose="02020603050405020304" pitchFamily="18" charset="0"/>
                <a:cs typeface="Times New Roman" panose="02020603050405020304" pitchFamily="18" charset="0"/>
              </a:rPr>
              <a:t>Neoplásicas</a:t>
            </a:r>
            <a:r>
              <a:rPr lang="en-US" altLang="en-US" sz="1600" dirty="0">
                <a:solidFill>
                  <a:srgbClr val="737373"/>
                </a:solidFill>
                <a:ea typeface="Times New Roman" panose="02020603050405020304" pitchFamily="18" charset="0"/>
                <a:cs typeface="Times New Roman" panose="02020603050405020304" pitchFamily="18" charset="0"/>
              </a:rPr>
              <a:t>, Lima, Perú; </a:t>
            </a:r>
            <a:r>
              <a:rPr lang="en-US" altLang="en-US" sz="1600" baseline="30000" dirty="0">
                <a:solidFill>
                  <a:srgbClr val="737373"/>
                </a:solidFill>
                <a:ea typeface="Times New Roman" panose="02020603050405020304" pitchFamily="18" charset="0"/>
                <a:cs typeface="Times New Roman" panose="02020603050405020304" pitchFamily="18" charset="0"/>
              </a:rPr>
              <a:t>6</a:t>
            </a:r>
            <a:r>
              <a:rPr lang="en-US" altLang="en-US" sz="1600" dirty="0">
                <a:solidFill>
                  <a:srgbClr val="737373"/>
                </a:solidFill>
                <a:ea typeface="Arial" panose="020B0604020202020204" pitchFamily="34" charset="0"/>
                <a:cs typeface="Times New Roman" panose="02020603050405020304" pitchFamily="18" charset="0"/>
              </a:rPr>
              <a:t>Pontificia Universidad </a:t>
            </a:r>
            <a:r>
              <a:rPr lang="en-US" altLang="en-US" sz="1600" dirty="0" err="1">
                <a:solidFill>
                  <a:srgbClr val="737373"/>
                </a:solidFill>
                <a:ea typeface="Arial" panose="020B0604020202020204" pitchFamily="34" charset="0"/>
                <a:cs typeface="Times New Roman" panose="02020603050405020304" pitchFamily="18" charset="0"/>
              </a:rPr>
              <a:t>Católica</a:t>
            </a:r>
            <a:r>
              <a:rPr lang="en-US" altLang="en-US" sz="1600" dirty="0">
                <a:solidFill>
                  <a:srgbClr val="737373"/>
                </a:solidFill>
                <a:ea typeface="Arial" panose="020B0604020202020204" pitchFamily="34" charset="0"/>
                <a:cs typeface="Times New Roman" panose="02020603050405020304" pitchFamily="18" charset="0"/>
              </a:rPr>
              <a:t> del Perú</a:t>
            </a:r>
            <a:r>
              <a:rPr lang="en-US" altLang="en-US" sz="1600" dirty="0">
                <a:solidFill>
                  <a:srgbClr val="737373"/>
                </a:solidFill>
                <a:ea typeface="Times New Roman" panose="02020603050405020304" pitchFamily="18" charset="0"/>
                <a:cs typeface="Times New Roman" panose="02020603050405020304" pitchFamily="18" charset="0"/>
              </a:rPr>
              <a:t>, Lima, Perú; </a:t>
            </a:r>
            <a:r>
              <a:rPr lang="en-US" altLang="en-US" sz="1600" baseline="30000" dirty="0">
                <a:solidFill>
                  <a:srgbClr val="737373"/>
                </a:solidFill>
                <a:ea typeface="Times New Roman" panose="02020603050405020304" pitchFamily="18" charset="0"/>
                <a:cs typeface="Times New Roman" panose="02020603050405020304" pitchFamily="18" charset="0"/>
              </a:rPr>
              <a:t>7</a:t>
            </a:r>
            <a:r>
              <a:rPr lang="en-US" altLang="en-US" sz="1600" dirty="0">
                <a:solidFill>
                  <a:srgbClr val="737373"/>
                </a:solidFill>
                <a:ea typeface="Times New Roman" panose="02020603050405020304" pitchFamily="18" charset="0"/>
                <a:cs typeface="Times New Roman" panose="02020603050405020304" pitchFamily="18" charset="0"/>
              </a:rPr>
              <a:t>Hospital </a:t>
            </a:r>
            <a:r>
              <a:rPr lang="en-US" altLang="en-US" sz="1600" dirty="0" err="1">
                <a:solidFill>
                  <a:srgbClr val="737373"/>
                </a:solidFill>
                <a:ea typeface="Times New Roman" panose="02020603050405020304" pitchFamily="18" charset="0"/>
                <a:cs typeface="Times New Roman" panose="02020603050405020304" pitchFamily="18" charset="0"/>
              </a:rPr>
              <a:t>Británico</a:t>
            </a:r>
            <a:r>
              <a:rPr lang="en-US" altLang="en-US" sz="1600" dirty="0">
                <a:solidFill>
                  <a:srgbClr val="737373"/>
                </a:solidFill>
                <a:ea typeface="Times New Roman" panose="02020603050405020304" pitchFamily="18" charset="0"/>
                <a:cs typeface="Times New Roman" panose="02020603050405020304" pitchFamily="18" charset="0"/>
              </a:rPr>
              <a:t>, Buenos Aires, Argentina</a:t>
            </a:r>
          </a:p>
        </p:txBody>
      </p:sp>
      <p:sp>
        <p:nvSpPr>
          <p:cNvPr id="14" name="Rectangle 6">
            <a:extLst>
              <a:ext uri="{FF2B5EF4-FFF2-40B4-BE49-F238E27FC236}">
                <a16:creationId xmlns:a16="http://schemas.microsoft.com/office/drawing/2014/main" id="{B1C08565-4899-476A-A21B-5D2604E0E0C6}"/>
              </a:ext>
            </a:extLst>
          </p:cNvPr>
          <p:cNvSpPr>
            <a:spLocks noChangeArrowheads="1"/>
          </p:cNvSpPr>
          <p:nvPr/>
        </p:nvSpPr>
        <p:spPr bwMode="auto">
          <a:xfrm>
            <a:off x="0" y="12631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Content Placeholder 7">
            <a:extLst>
              <a:ext uri="{FF2B5EF4-FFF2-40B4-BE49-F238E27FC236}">
                <a16:creationId xmlns:a16="http://schemas.microsoft.com/office/drawing/2014/main" id="{6F7FAE6D-6E97-4308-9C75-88526BD2C4DF}"/>
              </a:ext>
            </a:extLst>
          </p:cNvPr>
          <p:cNvSpPr txBox="1">
            <a:spLocks/>
          </p:cNvSpPr>
          <p:nvPr/>
        </p:nvSpPr>
        <p:spPr>
          <a:xfrm>
            <a:off x="353950" y="2505872"/>
            <a:ext cx="8545707" cy="1340189"/>
          </a:xfrm>
          <a:prstGeom prst="rect">
            <a:avLst/>
          </a:prstGeom>
          <a:ln>
            <a:solidFill>
              <a:srgbClr val="A5002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1pPr>
            <a:lvl2pPr marL="742950" indent="-28575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2pPr>
            <a:lvl3pPr marL="1143000" indent="-2286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3pPr>
            <a:lvl4pPr marL="1600200" indent="-2286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4pPr>
            <a:lvl5pPr marL="2057400" indent="-2286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1400" b="1" dirty="0">
                <a:solidFill>
                  <a:srgbClr val="CC0000"/>
                </a:solidFill>
              </a:rPr>
              <a:t>Aims: FIPOL</a:t>
            </a:r>
            <a:r>
              <a:rPr lang="en-US" sz="1400" dirty="0">
                <a:solidFill>
                  <a:srgbClr val="737373"/>
                </a:solidFill>
              </a:rPr>
              <a:t> is an international collaboration, founded in 2017, aiming to connect Spanish-speaking clinicians and researchers interested in psychosocial oncology, complementary treatments (i.e. mind-body approaches, physical activity), palliative care and behavioral medicine from Latin America, the US, and Spain. The goal of the network is to develop collaborative research projects and programs, develop and host webinars, disseminate the latest research in psychosocial oncology, facilitate exchanges, and offer information about training opportunities, collaborations, and developments in the field. </a:t>
            </a:r>
          </a:p>
        </p:txBody>
      </p:sp>
      <p:sp>
        <p:nvSpPr>
          <p:cNvPr id="17" name="Rectangle 16">
            <a:extLst>
              <a:ext uri="{FF2B5EF4-FFF2-40B4-BE49-F238E27FC236}">
                <a16:creationId xmlns:a16="http://schemas.microsoft.com/office/drawing/2014/main" id="{F7B101A5-98D1-43AD-98B3-EF3E5488ED67}"/>
              </a:ext>
            </a:extLst>
          </p:cNvPr>
          <p:cNvSpPr/>
          <p:nvPr/>
        </p:nvSpPr>
        <p:spPr>
          <a:xfrm>
            <a:off x="353950" y="3846061"/>
            <a:ext cx="8545707" cy="2123658"/>
          </a:xfrm>
          <a:prstGeom prst="rect">
            <a:avLst/>
          </a:prstGeom>
          <a:ln>
            <a:solidFill>
              <a:srgbClr val="A50021"/>
            </a:solidFill>
          </a:ln>
        </p:spPr>
        <p:txBody>
          <a:bodyPr wrap="square">
            <a:spAutoFit/>
          </a:bodyPr>
          <a:lstStyle/>
          <a:p>
            <a:pPr>
              <a:spcBef>
                <a:spcPts val="600"/>
              </a:spcBef>
            </a:pPr>
            <a:r>
              <a:rPr lang="en-US" sz="1400" b="1" dirty="0">
                <a:solidFill>
                  <a:srgbClr val="CC0000"/>
                </a:solidFill>
                <a:latin typeface="Baskerville Old Face" panose="02020602080505020303" pitchFamily="18" charset="0"/>
              </a:rPr>
              <a:t>Design/Methods: FIPOL</a:t>
            </a:r>
            <a:r>
              <a:rPr lang="en-US" sz="1400" dirty="0">
                <a:solidFill>
                  <a:srgbClr val="CC0000"/>
                </a:solidFill>
                <a:latin typeface="Baskerville Old Face" panose="02020602080505020303" pitchFamily="18" charset="0"/>
              </a:rPr>
              <a:t> </a:t>
            </a:r>
            <a:r>
              <a:rPr lang="en-US" sz="1400" dirty="0">
                <a:solidFill>
                  <a:srgbClr val="737373"/>
                </a:solidFill>
                <a:latin typeface="Baskerville Old Face" panose="02020602080505020303" pitchFamily="18" charset="0"/>
              </a:rPr>
              <a:t>achieves it goals through initiatives in Research, Training, Resources Development and Communication. </a:t>
            </a:r>
          </a:p>
          <a:p>
            <a:pPr>
              <a:spcBef>
                <a:spcPts val="600"/>
              </a:spcBef>
            </a:pPr>
            <a:r>
              <a:rPr lang="en-US" sz="1400" dirty="0">
                <a:solidFill>
                  <a:srgbClr val="737373"/>
                </a:solidFill>
                <a:latin typeface="Baskerville Old Face" panose="02020602080505020303" pitchFamily="18" charset="0"/>
              </a:rPr>
              <a:t>Our current research agenda includes five studies (three are CoVID-19 related). </a:t>
            </a:r>
          </a:p>
          <a:p>
            <a:pPr>
              <a:spcBef>
                <a:spcPts val="600"/>
              </a:spcBef>
            </a:pPr>
            <a:r>
              <a:rPr lang="en-US" sz="1400" dirty="0">
                <a:solidFill>
                  <a:srgbClr val="737373"/>
                </a:solidFill>
                <a:latin typeface="Baskerville Old Face" panose="02020602080505020303" pitchFamily="18" charset="0"/>
              </a:rPr>
              <a:t>Our training initiative includes the development of over 20 webinars accessible on our YouTube page (</a:t>
            </a:r>
            <a:r>
              <a:rPr lang="en-US" sz="1400" u="sng" dirty="0">
                <a:solidFill>
                  <a:srgbClr val="737373"/>
                </a:solidFill>
                <a:latin typeface="Baskerville Old Face" panose="02020602080505020303" pitchFamily="18" charset="0"/>
                <a:hlinkClick r:id="rId2">
                  <a:extLst>
                    <a:ext uri="{A12FA001-AC4F-418D-AE19-62706E023703}">
                      <ahyp:hlinkClr xmlns:ahyp="http://schemas.microsoft.com/office/drawing/2018/hyperlinkcolor" val="tx"/>
                    </a:ext>
                  </a:extLst>
                </a:hlinkClick>
              </a:rPr>
              <a:t>youtube.com/c/</a:t>
            </a:r>
            <a:r>
              <a:rPr lang="en-US" sz="1400" u="sng" dirty="0" err="1">
                <a:solidFill>
                  <a:srgbClr val="737373"/>
                </a:solidFill>
                <a:latin typeface="Baskerville Old Face" panose="02020602080505020303" pitchFamily="18" charset="0"/>
                <a:hlinkClick r:id="rId2">
                  <a:extLst>
                    <a:ext uri="{A12FA001-AC4F-418D-AE19-62706E023703}">
                      <ahyp:hlinkClr xmlns:ahyp="http://schemas.microsoft.com/office/drawing/2018/hyperlinkcolor" val="tx"/>
                    </a:ext>
                  </a:extLst>
                </a:hlinkClick>
              </a:rPr>
              <a:t>FIPOLLatino</a:t>
            </a:r>
            <a:r>
              <a:rPr lang="en-US" sz="1400" dirty="0">
                <a:solidFill>
                  <a:srgbClr val="737373"/>
                </a:solidFill>
                <a:latin typeface="Baskerville Old Face" panose="02020602080505020303" pitchFamily="18" charset="0"/>
              </a:rPr>
              <a:t>) taught by cancer and psychosocial providers and researchers.</a:t>
            </a:r>
          </a:p>
          <a:p>
            <a:pPr>
              <a:spcBef>
                <a:spcPts val="600"/>
              </a:spcBef>
            </a:pPr>
            <a:r>
              <a:rPr lang="en-US" sz="1400" dirty="0">
                <a:solidFill>
                  <a:srgbClr val="737373"/>
                </a:solidFill>
                <a:latin typeface="Baskerville Old Face" panose="02020602080505020303" pitchFamily="18" charset="0"/>
              </a:rPr>
              <a:t>Our network has developed research, webinars and resources during the pandemic to serve the needs of patients and professionals, (see our website </a:t>
            </a:r>
            <a:r>
              <a:rPr lang="en-US" sz="1400" u="sng" dirty="0">
                <a:solidFill>
                  <a:srgbClr val="737373"/>
                </a:solidFill>
                <a:latin typeface="Baskerville Old Face" panose="02020602080505020303" pitchFamily="18" charset="0"/>
                <a:hlinkClick r:id="rId3">
                  <a:extLst>
                    <a:ext uri="{A12FA001-AC4F-418D-AE19-62706E023703}">
                      <ahyp:hlinkClr xmlns:ahyp="http://schemas.microsoft.com/office/drawing/2018/hyperlinkcolor" val="tx"/>
                    </a:ext>
                  </a:extLst>
                </a:hlinkClick>
              </a:rPr>
              <a:t>www.fipol.info</a:t>
            </a:r>
            <a:r>
              <a:rPr lang="en-US" sz="1400" dirty="0">
                <a:solidFill>
                  <a:srgbClr val="737373"/>
                </a:solidFill>
                <a:latin typeface="Baskerville Old Face" panose="02020602080505020303" pitchFamily="18" charset="0"/>
              </a:rPr>
              <a:t>). </a:t>
            </a:r>
          </a:p>
          <a:p>
            <a:pPr>
              <a:spcBef>
                <a:spcPts val="600"/>
              </a:spcBef>
            </a:pPr>
            <a:r>
              <a:rPr lang="en-US" sz="1400" dirty="0">
                <a:solidFill>
                  <a:srgbClr val="737373"/>
                </a:solidFill>
                <a:latin typeface="Baskerville Old Face" panose="02020602080505020303" pitchFamily="18" charset="0"/>
              </a:rPr>
              <a:t>Our communication approach includes our website and social media presence (i.e. LinkedIn, Facebook, and Twitter). </a:t>
            </a:r>
          </a:p>
        </p:txBody>
      </p:sp>
    </p:spTree>
    <p:extLst>
      <p:ext uri="{BB962C8B-B14F-4D97-AF65-F5344CB8AC3E}">
        <p14:creationId xmlns:p14="http://schemas.microsoft.com/office/powerpoint/2010/main" val="165224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2D5E-11A2-4123-9F8B-0830502FD559}"/>
              </a:ext>
            </a:extLst>
          </p:cNvPr>
          <p:cNvSpPr>
            <a:spLocks noGrp="1"/>
          </p:cNvSpPr>
          <p:nvPr>
            <p:ph type="title"/>
          </p:nvPr>
        </p:nvSpPr>
        <p:spPr/>
        <p:txBody>
          <a:bodyPr>
            <a:normAutofit/>
          </a:bodyPr>
          <a:lstStyle/>
          <a:p>
            <a:r>
              <a:rPr lang="en-US" sz="1800" dirty="0">
                <a:solidFill>
                  <a:srgbClr val="C00000"/>
                </a:solidFill>
              </a:rPr>
              <a:t>Results &amp; Achievements</a:t>
            </a:r>
            <a:br>
              <a:rPr lang="en-US" sz="1800" dirty="0"/>
            </a:br>
            <a:r>
              <a:rPr lang="es-US" sz="1800" i="1" dirty="0">
                <a:solidFill>
                  <a:srgbClr val="C00000"/>
                </a:solidFill>
              </a:rPr>
              <a:t>Formación en Investigación Psicosocial Oncológica para Latinoamérica</a:t>
            </a:r>
            <a:br>
              <a:rPr lang="en-US" sz="1800" dirty="0">
                <a:solidFill>
                  <a:srgbClr val="C00000"/>
                </a:solidFill>
              </a:rPr>
            </a:br>
            <a:r>
              <a:rPr lang="en-US" sz="1800" dirty="0">
                <a:solidFill>
                  <a:srgbClr val="C00000"/>
                </a:solidFill>
              </a:rPr>
              <a:t>Training on Psychosocial Oncology Research for Latin America</a:t>
            </a:r>
            <a:endParaRPr lang="es-PR" sz="1800" dirty="0">
              <a:solidFill>
                <a:srgbClr val="C00000"/>
              </a:solidFill>
            </a:endParaRPr>
          </a:p>
        </p:txBody>
      </p:sp>
      <p:sp>
        <p:nvSpPr>
          <p:cNvPr id="3" name="Content Placeholder 2">
            <a:extLst>
              <a:ext uri="{FF2B5EF4-FFF2-40B4-BE49-F238E27FC236}">
                <a16:creationId xmlns:a16="http://schemas.microsoft.com/office/drawing/2014/main" id="{5FB603D1-522A-4FA6-B6E3-54E181D2932C}"/>
              </a:ext>
            </a:extLst>
          </p:cNvPr>
          <p:cNvSpPr>
            <a:spLocks noGrp="1"/>
          </p:cNvSpPr>
          <p:nvPr>
            <p:ph sz="half" idx="2"/>
          </p:nvPr>
        </p:nvSpPr>
        <p:spPr>
          <a:xfrm>
            <a:off x="353949" y="1029968"/>
            <a:ext cx="4169602" cy="3934434"/>
          </a:xfrm>
          <a:ln>
            <a:solidFill>
              <a:srgbClr val="A50021"/>
            </a:solidFill>
          </a:ln>
        </p:spPr>
        <p:txBody>
          <a:bodyPr>
            <a:normAutofit/>
          </a:bodyPr>
          <a:lstStyle/>
          <a:p>
            <a:pPr marL="58738" lvl="1" indent="-58738">
              <a:spcBef>
                <a:spcPts val="0"/>
              </a:spcBef>
              <a:buNone/>
            </a:pPr>
            <a:r>
              <a:rPr lang="en-US" b="1" dirty="0">
                <a:solidFill>
                  <a:srgbClr val="C00000"/>
                </a:solidFill>
              </a:rPr>
              <a:t>Training</a:t>
            </a:r>
            <a:r>
              <a:rPr lang="en-US" dirty="0">
                <a:solidFill>
                  <a:srgbClr val="C00000"/>
                </a:solidFill>
              </a:rPr>
              <a:t>		     </a:t>
            </a:r>
            <a:r>
              <a:rPr lang="es-PR" sz="1200" u="sng" dirty="0">
                <a:hlinkClick r:id="rId4"/>
              </a:rPr>
              <a:t>www.youtube.com/c/FIPOLLatino</a:t>
            </a:r>
            <a:endParaRPr lang="en-US" sz="1200" dirty="0">
              <a:solidFill>
                <a:srgbClr val="C00000"/>
              </a:solidFill>
            </a:endParaRPr>
          </a:p>
          <a:p>
            <a:pPr marL="58738" lvl="1" indent="-58738">
              <a:spcBef>
                <a:spcPts val="0"/>
              </a:spcBef>
              <a:buNone/>
            </a:pPr>
            <a:r>
              <a:rPr lang="en-US" sz="1400" dirty="0">
                <a:solidFill>
                  <a:schemeClr val="tx1">
                    <a:lumMod val="65000"/>
                    <a:lumOff val="35000"/>
                  </a:schemeClr>
                </a:solidFill>
              </a:rPr>
              <a:t>Over 20 webinars on </a:t>
            </a:r>
          </a:p>
          <a:p>
            <a:pPr marL="58738" lvl="1" indent="-58738">
              <a:spcBef>
                <a:spcPts val="0"/>
              </a:spcBef>
              <a:buNone/>
            </a:pPr>
            <a:r>
              <a:rPr lang="en-US" sz="1400" dirty="0">
                <a:solidFill>
                  <a:schemeClr val="tx1">
                    <a:lumMod val="65000"/>
                    <a:lumOff val="35000"/>
                  </a:schemeClr>
                </a:solidFill>
              </a:rPr>
              <a:t>psychosocial oncology, </a:t>
            </a:r>
          </a:p>
          <a:p>
            <a:pPr marL="58738" lvl="1" indent="-58738">
              <a:spcBef>
                <a:spcPts val="0"/>
              </a:spcBef>
              <a:buNone/>
            </a:pPr>
            <a:r>
              <a:rPr lang="en-US" sz="1400" dirty="0">
                <a:solidFill>
                  <a:schemeClr val="tx1">
                    <a:lumMod val="65000"/>
                    <a:lumOff val="35000"/>
                  </a:schemeClr>
                </a:solidFill>
              </a:rPr>
              <a:t>supportive care, and </a:t>
            </a:r>
          </a:p>
          <a:p>
            <a:pPr marL="58738" lvl="1" indent="-58738">
              <a:spcBef>
                <a:spcPts val="0"/>
              </a:spcBef>
              <a:buNone/>
            </a:pPr>
            <a:r>
              <a:rPr lang="en-US" sz="1400" dirty="0">
                <a:solidFill>
                  <a:schemeClr val="tx1">
                    <a:lumMod val="65000"/>
                    <a:lumOff val="35000"/>
                  </a:schemeClr>
                </a:solidFill>
              </a:rPr>
              <a:t>health services </a:t>
            </a:r>
          </a:p>
          <a:p>
            <a:pPr marL="58738" lvl="1" indent="-58738">
              <a:spcBef>
                <a:spcPts val="0"/>
              </a:spcBef>
              <a:buNone/>
            </a:pPr>
            <a:r>
              <a:rPr lang="en-US" sz="1400" dirty="0">
                <a:solidFill>
                  <a:schemeClr val="tx1">
                    <a:lumMod val="65000"/>
                    <a:lumOff val="35000"/>
                  </a:schemeClr>
                </a:solidFill>
              </a:rPr>
              <a:t>Next webinar July 24: </a:t>
            </a:r>
          </a:p>
          <a:p>
            <a:pPr marL="58738" lvl="1" indent="-58738">
              <a:spcBef>
                <a:spcPts val="0"/>
              </a:spcBef>
              <a:buNone/>
            </a:pPr>
            <a:r>
              <a:rPr lang="en-US" sz="1400" dirty="0">
                <a:solidFill>
                  <a:schemeClr val="tx1">
                    <a:lumMod val="65000"/>
                    <a:lumOff val="35000"/>
                  </a:schemeClr>
                </a:solidFill>
              </a:rPr>
              <a:t>Self-care in health care</a:t>
            </a:r>
          </a:p>
          <a:p>
            <a:pPr marL="58738" lvl="1" indent="-58738">
              <a:spcBef>
                <a:spcPts val="0"/>
              </a:spcBef>
              <a:buNone/>
            </a:pPr>
            <a:r>
              <a:rPr lang="en-US" sz="1400" dirty="0">
                <a:solidFill>
                  <a:schemeClr val="tx1">
                    <a:lumMod val="65000"/>
                    <a:lumOff val="35000"/>
                  </a:schemeClr>
                </a:solidFill>
              </a:rPr>
              <a:t>professionals</a:t>
            </a:r>
          </a:p>
          <a:p>
            <a:pPr marL="58738" lvl="1" indent="-58738">
              <a:spcBef>
                <a:spcPts val="0"/>
              </a:spcBef>
              <a:buNone/>
            </a:pPr>
            <a:r>
              <a:rPr lang="en-US" sz="1400" dirty="0">
                <a:solidFill>
                  <a:schemeClr val="tx1">
                    <a:lumMod val="65000"/>
                    <a:lumOff val="35000"/>
                  </a:schemeClr>
                </a:solidFill>
              </a:rPr>
              <a:t>who provide care during COVID-19</a:t>
            </a:r>
          </a:p>
          <a:p>
            <a:pPr marL="58738" lvl="1" indent="-58738">
              <a:spcBef>
                <a:spcPts val="0"/>
              </a:spcBef>
              <a:buNone/>
            </a:pPr>
            <a:r>
              <a:rPr lang="en-US" b="1" dirty="0">
                <a:solidFill>
                  <a:srgbClr val="C00000"/>
                </a:solidFill>
              </a:rPr>
              <a:t>Resources</a:t>
            </a:r>
            <a:r>
              <a:rPr lang="en-US" sz="1400" dirty="0">
                <a:solidFill>
                  <a:srgbClr val="C00000"/>
                </a:solidFill>
              </a:rPr>
              <a:t>		     </a:t>
            </a:r>
            <a:r>
              <a:rPr lang="es-PR" sz="900" u="sng" dirty="0">
                <a:hlinkClick r:id="rId5"/>
              </a:rPr>
              <a:t>https://www.youtube.com/playlist?list=PLIy9_bNTIalhz_3z3o73HbCVKt-ivuaZd</a:t>
            </a:r>
            <a:r>
              <a:rPr lang="es-PR" sz="900" u="sng" dirty="0"/>
              <a:t> </a:t>
            </a:r>
          </a:p>
          <a:p>
            <a:pPr marL="58738" lvl="1" indent="-58738">
              <a:spcBef>
                <a:spcPts val="0"/>
              </a:spcBef>
              <a:buNone/>
            </a:pPr>
            <a:endParaRPr lang="en-US" sz="1400" dirty="0">
              <a:solidFill>
                <a:schemeClr val="tx1">
                  <a:lumMod val="65000"/>
                  <a:lumOff val="35000"/>
                </a:schemeClr>
              </a:solidFill>
            </a:endParaRPr>
          </a:p>
          <a:p>
            <a:pPr marL="58738" lvl="1" indent="-58738">
              <a:spcBef>
                <a:spcPts val="0"/>
              </a:spcBef>
              <a:buNone/>
            </a:pPr>
            <a:r>
              <a:rPr lang="en-US" sz="1400" dirty="0">
                <a:solidFill>
                  <a:schemeClr val="tx1">
                    <a:lumMod val="65000"/>
                    <a:lumOff val="35000"/>
                  </a:schemeClr>
                </a:solidFill>
              </a:rPr>
              <a:t>Series of videos for </a:t>
            </a:r>
          </a:p>
          <a:p>
            <a:pPr marL="58738" lvl="1" indent="-58738">
              <a:spcBef>
                <a:spcPts val="0"/>
              </a:spcBef>
              <a:buNone/>
            </a:pPr>
            <a:r>
              <a:rPr lang="en-US" sz="1400" dirty="0">
                <a:solidFill>
                  <a:schemeClr val="tx1">
                    <a:lumMod val="65000"/>
                    <a:lumOff val="35000"/>
                  </a:schemeClr>
                </a:solidFill>
              </a:rPr>
              <a:t>patients on </a:t>
            </a:r>
          </a:p>
          <a:p>
            <a:pPr marL="58738" lvl="1" indent="-58738">
              <a:spcBef>
                <a:spcPts val="0"/>
              </a:spcBef>
              <a:buNone/>
            </a:pPr>
            <a:r>
              <a:rPr lang="en-US" sz="1400" dirty="0">
                <a:solidFill>
                  <a:schemeClr val="tx1">
                    <a:lumMod val="65000"/>
                    <a:lumOff val="35000"/>
                  </a:schemeClr>
                </a:solidFill>
              </a:rPr>
              <a:t>Coping with Stress </a:t>
            </a:r>
          </a:p>
          <a:p>
            <a:pPr marL="58738" lvl="1" indent="-58738">
              <a:spcBef>
                <a:spcPts val="0"/>
              </a:spcBef>
              <a:buNone/>
            </a:pPr>
            <a:r>
              <a:rPr lang="en-US" sz="1400" dirty="0">
                <a:solidFill>
                  <a:schemeClr val="tx1">
                    <a:lumMod val="65000"/>
                    <a:lumOff val="35000"/>
                  </a:schemeClr>
                </a:solidFill>
              </a:rPr>
              <a:t>and Self-care </a:t>
            </a:r>
          </a:p>
          <a:p>
            <a:pPr marL="58738" lvl="1" indent="-58738">
              <a:spcBef>
                <a:spcPts val="0"/>
              </a:spcBef>
              <a:buNone/>
            </a:pPr>
            <a:r>
              <a:rPr lang="en-US" sz="1400" dirty="0">
                <a:solidFill>
                  <a:schemeClr val="tx1">
                    <a:lumMod val="65000"/>
                    <a:lumOff val="35000"/>
                  </a:schemeClr>
                </a:solidFill>
              </a:rPr>
              <a:t>during COVID-19</a:t>
            </a:r>
          </a:p>
          <a:p>
            <a:pPr marL="58738" lvl="1" indent="-58738">
              <a:spcBef>
                <a:spcPts val="0"/>
              </a:spcBef>
              <a:buNone/>
            </a:pPr>
            <a:endParaRPr lang="en-US" sz="1400" dirty="0">
              <a:solidFill>
                <a:schemeClr val="tx1">
                  <a:lumMod val="65000"/>
                  <a:lumOff val="35000"/>
                </a:schemeClr>
              </a:solidFill>
            </a:endParaRPr>
          </a:p>
          <a:p>
            <a:pPr marL="58738" lvl="1" indent="-58738">
              <a:buNone/>
            </a:pPr>
            <a:endParaRPr lang="en-US" sz="1400" dirty="0">
              <a:solidFill>
                <a:schemeClr val="tx1">
                  <a:lumMod val="65000"/>
                  <a:lumOff val="35000"/>
                </a:schemeClr>
              </a:solidFill>
            </a:endParaRPr>
          </a:p>
          <a:p>
            <a:pPr marL="58738" lvl="1" indent="-58738">
              <a:buNone/>
            </a:pPr>
            <a:endParaRPr lang="en-US" sz="1400" dirty="0">
              <a:solidFill>
                <a:schemeClr val="tx1">
                  <a:lumMod val="65000"/>
                  <a:lumOff val="35000"/>
                </a:schemeClr>
              </a:solidFill>
            </a:endParaRPr>
          </a:p>
          <a:p>
            <a:pPr marL="58738" lvl="1" indent="-58738">
              <a:buNone/>
            </a:pPr>
            <a:endParaRPr lang="en-US" sz="1400" dirty="0">
              <a:solidFill>
                <a:schemeClr val="tx1">
                  <a:lumMod val="65000"/>
                  <a:lumOff val="35000"/>
                </a:schemeClr>
              </a:solidFill>
            </a:endParaRPr>
          </a:p>
          <a:p>
            <a:pPr marL="58738" lvl="1" indent="-58738">
              <a:buNone/>
            </a:pPr>
            <a:endParaRPr lang="en-US" dirty="0">
              <a:latin typeface="Baskerville Old Face" panose="02020602080505020303" pitchFamily="18" charset="0"/>
            </a:endParaRPr>
          </a:p>
        </p:txBody>
      </p:sp>
      <p:pic>
        <p:nvPicPr>
          <p:cNvPr id="13" name="Content Placeholder 12">
            <a:extLst>
              <a:ext uri="{FF2B5EF4-FFF2-40B4-BE49-F238E27FC236}">
                <a16:creationId xmlns:a16="http://schemas.microsoft.com/office/drawing/2014/main" id="{4F0A8E8C-FC5B-4670-85AE-69CAA495D790}"/>
              </a:ext>
            </a:extLst>
          </p:cNvPr>
          <p:cNvPicPr>
            <a:picLocks noGrp="1" noChangeAspect="1"/>
          </p:cNvPicPr>
          <p:nvPr>
            <p:ph sz="quarter" idx="4"/>
          </p:nvPr>
        </p:nvPicPr>
        <p:blipFill rotWithShape="1">
          <a:blip r:embed="rId6"/>
          <a:srcRect l="7308" r="40667"/>
          <a:stretch/>
        </p:blipFill>
        <p:spPr>
          <a:xfrm>
            <a:off x="6747040" y="1434661"/>
            <a:ext cx="1981876" cy="3269448"/>
          </a:xfrm>
          <a:prstGeom prst="rect">
            <a:avLst/>
          </a:prstGeom>
        </p:spPr>
      </p:pic>
      <p:pic>
        <p:nvPicPr>
          <p:cNvPr id="15" name="Picture 14">
            <a:extLst>
              <a:ext uri="{FF2B5EF4-FFF2-40B4-BE49-F238E27FC236}">
                <a16:creationId xmlns:a16="http://schemas.microsoft.com/office/drawing/2014/main" id="{23812934-D428-49F0-BE81-3AD44FA07C5D}"/>
              </a:ext>
            </a:extLst>
          </p:cNvPr>
          <p:cNvPicPr>
            <a:picLocks noChangeAspect="1"/>
          </p:cNvPicPr>
          <p:nvPr/>
        </p:nvPicPr>
        <p:blipFill rotWithShape="1">
          <a:blip r:embed="rId7"/>
          <a:srcRect l="50860" t="12433" r="1291" b="7998"/>
          <a:stretch/>
        </p:blipFill>
        <p:spPr>
          <a:xfrm>
            <a:off x="2242568" y="1430018"/>
            <a:ext cx="2017266" cy="1341823"/>
          </a:xfrm>
          <a:prstGeom prst="rect">
            <a:avLst/>
          </a:prstGeom>
        </p:spPr>
      </p:pic>
      <p:sp>
        <p:nvSpPr>
          <p:cNvPr id="18" name="Content Placeholder 2">
            <a:extLst>
              <a:ext uri="{FF2B5EF4-FFF2-40B4-BE49-F238E27FC236}">
                <a16:creationId xmlns:a16="http://schemas.microsoft.com/office/drawing/2014/main" id="{B1DFEFA0-1E06-4F5F-AC19-4FA2C100644E}"/>
              </a:ext>
            </a:extLst>
          </p:cNvPr>
          <p:cNvSpPr txBox="1">
            <a:spLocks/>
          </p:cNvSpPr>
          <p:nvPr/>
        </p:nvSpPr>
        <p:spPr>
          <a:xfrm>
            <a:off x="4523551" y="1029969"/>
            <a:ext cx="4275892" cy="3934434"/>
          </a:xfrm>
          <a:prstGeom prst="rect">
            <a:avLst/>
          </a:prstGeom>
          <a:ln>
            <a:solidFill>
              <a:srgbClr val="A5002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kern="1200">
                <a:solidFill>
                  <a:schemeClr val="tx1"/>
                </a:solidFill>
                <a:latin typeface="Baskerville Old Face" panose="02020602080505020303" pitchFamily="18" charset="0"/>
                <a:ea typeface="+mn-ea"/>
                <a:cs typeface="Arial"/>
              </a:defRPr>
            </a:lvl1pPr>
            <a:lvl2pPr marL="742950" indent="-28575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2pPr>
            <a:lvl3pPr marL="1143000" indent="-228600" algn="l" defTabSz="457200" rtl="0" eaLnBrk="1" latinLnBrk="0" hangingPunct="1">
              <a:spcBef>
                <a:spcPct val="20000"/>
              </a:spcBef>
              <a:buFont typeface="Arial"/>
              <a:buChar char="•"/>
              <a:defRPr sz="1800" b="0" kern="1200">
                <a:solidFill>
                  <a:schemeClr val="tx1"/>
                </a:solidFill>
                <a:latin typeface="Baskerville Old Face" panose="02020602080505020303" pitchFamily="18" charset="0"/>
                <a:ea typeface="+mn-ea"/>
                <a:cs typeface="Arial"/>
              </a:defRPr>
            </a:lvl3pPr>
            <a:lvl4pPr marL="1600200" indent="-228600" algn="l" defTabSz="457200" rtl="0" eaLnBrk="1" latinLnBrk="0" hangingPunct="1">
              <a:spcBef>
                <a:spcPct val="20000"/>
              </a:spcBef>
              <a:buFont typeface="Arial"/>
              <a:buChar char="–"/>
              <a:defRPr sz="1600" b="0" kern="1200">
                <a:solidFill>
                  <a:schemeClr val="tx1"/>
                </a:solidFill>
                <a:latin typeface="Baskerville Old Face" panose="02020602080505020303" pitchFamily="18" charset="0"/>
                <a:ea typeface="+mn-ea"/>
                <a:cs typeface="Arial"/>
              </a:defRPr>
            </a:lvl4pPr>
            <a:lvl5pPr marL="2057400" indent="-228600" algn="l" defTabSz="457200" rtl="0" eaLnBrk="1" latinLnBrk="0" hangingPunct="1">
              <a:spcBef>
                <a:spcPct val="20000"/>
              </a:spcBef>
              <a:buFont typeface="Arial"/>
              <a:buChar char="»"/>
              <a:defRPr sz="1600" b="0" kern="1200">
                <a:solidFill>
                  <a:schemeClr val="tx1"/>
                </a:solidFill>
                <a:latin typeface="Baskerville Old Face" panose="02020602080505020303" pitchFamily="18" charset="0"/>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58738" lvl="1" indent="-58738">
              <a:spcBef>
                <a:spcPts val="0"/>
              </a:spcBef>
              <a:buFont typeface="Arial"/>
              <a:buNone/>
            </a:pPr>
            <a:r>
              <a:rPr lang="en-US" b="1" dirty="0">
                <a:solidFill>
                  <a:srgbClr val="C00000"/>
                </a:solidFill>
              </a:rPr>
              <a:t>Communication</a:t>
            </a:r>
            <a:r>
              <a:rPr lang="en-US" dirty="0">
                <a:solidFill>
                  <a:srgbClr val="C00000"/>
                </a:solidFill>
              </a:rPr>
              <a:t>            </a:t>
            </a:r>
            <a:r>
              <a:rPr lang="es-PR" sz="1200" u="sng" dirty="0">
                <a:hlinkClick r:id="rId8"/>
              </a:rPr>
              <a:t>www.fipol.info</a:t>
            </a:r>
            <a:r>
              <a:rPr lang="es-PR" sz="1200" u="sng" dirty="0"/>
              <a:t> </a:t>
            </a:r>
            <a:endParaRPr lang="en-US" sz="1200" dirty="0">
              <a:solidFill>
                <a:srgbClr val="C00000"/>
              </a:solidFill>
            </a:endParaRPr>
          </a:p>
          <a:p>
            <a:pPr marL="58738" lvl="1" indent="-58738">
              <a:spcBef>
                <a:spcPts val="0"/>
              </a:spcBef>
              <a:buFont typeface="Arial"/>
              <a:buNone/>
            </a:pPr>
            <a:r>
              <a:rPr lang="en-US" sz="1400" dirty="0">
                <a:solidFill>
                  <a:schemeClr val="tx1">
                    <a:lumMod val="65000"/>
                    <a:lumOff val="35000"/>
                  </a:schemeClr>
                </a:solidFill>
              </a:rPr>
              <a:t>Website</a:t>
            </a:r>
          </a:p>
          <a:p>
            <a:pPr marL="58738" lvl="1" indent="-58738">
              <a:spcBef>
                <a:spcPts val="0"/>
              </a:spcBef>
              <a:buFont typeface="Arial"/>
              <a:buNone/>
            </a:pPr>
            <a:endParaRPr lang="en-US" sz="1400" dirty="0">
              <a:solidFill>
                <a:schemeClr val="tx1">
                  <a:lumMod val="65000"/>
                  <a:lumOff val="35000"/>
                </a:schemeClr>
              </a:solidFill>
            </a:endParaRPr>
          </a:p>
          <a:p>
            <a:pPr marL="58738" lvl="1" indent="-58738">
              <a:spcBef>
                <a:spcPts val="0"/>
              </a:spcBef>
              <a:buFont typeface="Arial"/>
              <a:buNone/>
            </a:pPr>
            <a:endParaRPr lang="en-US" sz="1400" dirty="0">
              <a:solidFill>
                <a:schemeClr val="tx1">
                  <a:lumMod val="65000"/>
                  <a:lumOff val="35000"/>
                </a:schemeClr>
              </a:solidFill>
            </a:endParaRPr>
          </a:p>
          <a:p>
            <a:pPr marL="58738" lvl="1" indent="-58738">
              <a:spcBef>
                <a:spcPts val="0"/>
              </a:spcBef>
              <a:buFont typeface="Arial"/>
              <a:buNone/>
            </a:pPr>
            <a:endParaRPr lang="en-US" sz="1400" dirty="0">
              <a:solidFill>
                <a:schemeClr val="tx1">
                  <a:lumMod val="65000"/>
                  <a:lumOff val="35000"/>
                </a:schemeClr>
              </a:solidFill>
            </a:endParaRPr>
          </a:p>
          <a:p>
            <a:pPr marL="58738" lvl="1" indent="-58738">
              <a:spcBef>
                <a:spcPts val="0"/>
              </a:spcBef>
              <a:buFont typeface="Arial"/>
              <a:buNone/>
            </a:pPr>
            <a:endParaRPr lang="en-US" sz="1400" dirty="0">
              <a:solidFill>
                <a:schemeClr val="tx1">
                  <a:lumMod val="65000"/>
                  <a:lumOff val="35000"/>
                </a:schemeClr>
              </a:solidFill>
            </a:endParaRPr>
          </a:p>
          <a:p>
            <a:pPr marL="58738" lvl="1" indent="-58738">
              <a:spcBef>
                <a:spcPts val="0"/>
              </a:spcBef>
              <a:buFont typeface="Arial"/>
              <a:buNone/>
            </a:pPr>
            <a:endParaRPr lang="en-US" sz="1400" dirty="0">
              <a:solidFill>
                <a:schemeClr val="tx1">
                  <a:lumMod val="65000"/>
                  <a:lumOff val="35000"/>
                </a:schemeClr>
              </a:solidFill>
            </a:endParaRPr>
          </a:p>
          <a:p>
            <a:pPr marL="58738" lvl="1" indent="-58738">
              <a:spcBef>
                <a:spcPts val="0"/>
              </a:spcBef>
              <a:buFont typeface="Arial"/>
              <a:buNone/>
            </a:pPr>
            <a:endParaRPr lang="en-US" sz="1400" dirty="0">
              <a:solidFill>
                <a:schemeClr val="tx1">
                  <a:lumMod val="65000"/>
                  <a:lumOff val="35000"/>
                </a:schemeClr>
              </a:solidFill>
            </a:endParaRPr>
          </a:p>
          <a:p>
            <a:pPr marL="58738" lvl="1" indent="-58738">
              <a:spcBef>
                <a:spcPts val="0"/>
              </a:spcBef>
              <a:buFont typeface="Arial"/>
              <a:buNone/>
            </a:pPr>
            <a:endParaRPr lang="en-US" sz="1400" dirty="0">
              <a:solidFill>
                <a:schemeClr val="tx1">
                  <a:lumMod val="65000"/>
                  <a:lumOff val="35000"/>
                </a:schemeClr>
              </a:solidFill>
            </a:endParaRPr>
          </a:p>
          <a:p>
            <a:pPr marL="58738" lvl="1" indent="-58738">
              <a:spcBef>
                <a:spcPts val="0"/>
              </a:spcBef>
              <a:buFont typeface="Arial"/>
              <a:buNone/>
            </a:pPr>
            <a:r>
              <a:rPr lang="en-US" sz="1400" dirty="0">
                <a:solidFill>
                  <a:schemeClr val="tx1">
                    <a:lumMod val="65000"/>
                    <a:lumOff val="35000"/>
                  </a:schemeClr>
                </a:solidFill>
              </a:rPr>
              <a:t>Social Media</a:t>
            </a:r>
          </a:p>
          <a:p>
            <a:pPr marL="58738" lvl="1" indent="-58738">
              <a:spcBef>
                <a:spcPts val="0"/>
              </a:spcBef>
              <a:buFont typeface="Arial"/>
              <a:buNone/>
            </a:pPr>
            <a:r>
              <a:rPr lang="en-US" sz="1400" dirty="0">
                <a:solidFill>
                  <a:schemeClr val="tx1">
                    <a:lumMod val="65000"/>
                    <a:lumOff val="35000"/>
                  </a:schemeClr>
                </a:solidFill>
              </a:rPr>
              <a:t>   </a:t>
            </a:r>
          </a:p>
          <a:p>
            <a:pPr marL="58738" lvl="1" indent="-58738">
              <a:buFont typeface="Arial"/>
              <a:buNone/>
            </a:pPr>
            <a:endParaRPr lang="en-US" sz="1400" dirty="0">
              <a:solidFill>
                <a:schemeClr val="tx1">
                  <a:lumMod val="65000"/>
                  <a:lumOff val="35000"/>
                </a:schemeClr>
              </a:solidFill>
            </a:endParaRPr>
          </a:p>
          <a:p>
            <a:pPr marL="58738" lvl="1" indent="-58738">
              <a:buFont typeface="Arial"/>
              <a:buNone/>
            </a:pPr>
            <a:endParaRPr lang="en-US" sz="1400" dirty="0">
              <a:solidFill>
                <a:schemeClr val="tx1">
                  <a:lumMod val="65000"/>
                  <a:lumOff val="35000"/>
                </a:schemeClr>
              </a:solidFill>
            </a:endParaRPr>
          </a:p>
          <a:p>
            <a:pPr marL="58738" lvl="1" indent="-58738">
              <a:buFont typeface="Arial"/>
              <a:buNone/>
            </a:pPr>
            <a:endParaRPr lang="en-US" dirty="0"/>
          </a:p>
        </p:txBody>
      </p:sp>
      <p:pic>
        <p:nvPicPr>
          <p:cNvPr id="1026" name="Picture 2" descr="image.png">
            <a:extLst>
              <a:ext uri="{FF2B5EF4-FFF2-40B4-BE49-F238E27FC236}">
                <a16:creationId xmlns:a16="http://schemas.microsoft.com/office/drawing/2014/main" id="{66FBE419-3849-4BFD-94B1-EDDA21DC0E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2640" y="1690742"/>
            <a:ext cx="2030306" cy="12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6674A44-16C4-406D-B1A0-5D7ADD31FA15}"/>
              </a:ext>
            </a:extLst>
          </p:cNvPr>
          <p:cNvPicPr>
            <a:picLocks noChangeAspect="1"/>
          </p:cNvPicPr>
          <p:nvPr/>
        </p:nvPicPr>
        <p:blipFill rotWithShape="1">
          <a:blip r:embed="rId10"/>
          <a:srcRect b="26788"/>
          <a:stretch/>
        </p:blipFill>
        <p:spPr>
          <a:xfrm>
            <a:off x="4609215" y="3855018"/>
            <a:ext cx="2168125" cy="948895"/>
          </a:xfrm>
          <a:prstGeom prst="rect">
            <a:avLst/>
          </a:prstGeom>
        </p:spPr>
      </p:pic>
      <p:pic>
        <p:nvPicPr>
          <p:cNvPr id="1029" name="Picture 5" descr="twitter logo | AJC1 | Flickr">
            <a:hlinkClick r:id="rId11"/>
            <a:extLst>
              <a:ext uri="{FF2B5EF4-FFF2-40B4-BE49-F238E27FC236}">
                <a16:creationId xmlns:a16="http://schemas.microsoft.com/office/drawing/2014/main" id="{29EBB5E5-D2A7-4405-9E6F-4594074BC098}"/>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692721" y="3459795"/>
            <a:ext cx="353122" cy="390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Facebook icon.jpg - Wikimedia Commons">
            <a:hlinkClick r:id="rId14"/>
            <a:extLst>
              <a:ext uri="{FF2B5EF4-FFF2-40B4-BE49-F238E27FC236}">
                <a16:creationId xmlns:a16="http://schemas.microsoft.com/office/drawing/2014/main" id="{C639BB68-6F63-47EF-8E81-0832484BDA03}"/>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175257" y="3459795"/>
            <a:ext cx="353122" cy="3902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a:hlinkClick r:id="rId17" action="ppaction://hlinkfile"/>
            <a:extLst>
              <a:ext uri="{FF2B5EF4-FFF2-40B4-BE49-F238E27FC236}">
                <a16:creationId xmlns:a16="http://schemas.microsoft.com/office/drawing/2014/main" id="{2482283F-F308-4BC2-9FD7-ADB56772500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7793" y="3459795"/>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1189906D-136F-4538-85BB-5A71B12E8E56}"/>
              </a:ext>
            </a:extLst>
          </p:cNvPr>
          <p:cNvSpPr>
            <a:spLocks noChangeArrowheads="1"/>
          </p:cNvSpPr>
          <p:nvPr/>
        </p:nvSpPr>
        <p:spPr bwMode="auto">
          <a:xfrm>
            <a:off x="0" y="0"/>
            <a:ext cx="8920976" cy="41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R"/>
          </a:p>
        </p:txBody>
      </p:sp>
      <p:sp>
        <p:nvSpPr>
          <p:cNvPr id="7" name="Rectangle 7">
            <a:extLst>
              <a:ext uri="{FF2B5EF4-FFF2-40B4-BE49-F238E27FC236}">
                <a16:creationId xmlns:a16="http://schemas.microsoft.com/office/drawing/2014/main" id="{F6BEF407-6355-4850-B6E1-4D626AC26F05}"/>
              </a:ext>
            </a:extLst>
          </p:cNvPr>
          <p:cNvSpPr>
            <a:spLocks noChangeArrowheads="1"/>
          </p:cNvSpPr>
          <p:nvPr/>
        </p:nvSpPr>
        <p:spPr bwMode="auto">
          <a:xfrm>
            <a:off x="0" y="984249"/>
            <a:ext cx="89209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PR"/>
          </a:p>
        </p:txBody>
      </p:sp>
      <p:pic>
        <p:nvPicPr>
          <p:cNvPr id="16" name="Online Media 3" title="PALMA: Consejos para promover su salud mental durante el coronavirus">
            <a:hlinkClick r:id="" action="ppaction://media"/>
            <a:extLst>
              <a:ext uri="{FF2B5EF4-FFF2-40B4-BE49-F238E27FC236}">
                <a16:creationId xmlns:a16="http://schemas.microsoft.com/office/drawing/2014/main" id="{39CD001D-12B1-4A17-A11E-0AE9EDD9394F}"/>
              </a:ext>
            </a:extLst>
          </p:cNvPr>
          <p:cNvPicPr>
            <a:picLocks noRot="1" noChangeAspect="1"/>
          </p:cNvPicPr>
          <p:nvPr>
            <a:videoFile r:link="rId1"/>
          </p:nvPr>
        </p:nvPicPr>
        <p:blipFill>
          <a:blip r:embed="rId19"/>
          <a:stretch>
            <a:fillRect/>
          </a:stretch>
        </p:blipFill>
        <p:spPr>
          <a:xfrm>
            <a:off x="2041912" y="3611509"/>
            <a:ext cx="2217921" cy="1247580"/>
          </a:xfrm>
          <a:prstGeom prst="rect">
            <a:avLst/>
          </a:prstGeom>
        </p:spPr>
      </p:pic>
      <p:sp>
        <p:nvSpPr>
          <p:cNvPr id="12" name="TextBox 11">
            <a:extLst>
              <a:ext uri="{FF2B5EF4-FFF2-40B4-BE49-F238E27FC236}">
                <a16:creationId xmlns:a16="http://schemas.microsoft.com/office/drawing/2014/main" id="{10AFE4A1-2CE9-4D6C-91CE-A17F38A19E50}"/>
              </a:ext>
            </a:extLst>
          </p:cNvPr>
          <p:cNvSpPr txBox="1"/>
          <p:nvPr/>
        </p:nvSpPr>
        <p:spPr>
          <a:xfrm>
            <a:off x="353949" y="4965192"/>
            <a:ext cx="8445494" cy="1169551"/>
          </a:xfrm>
          <a:prstGeom prst="rect">
            <a:avLst/>
          </a:prstGeom>
          <a:noFill/>
          <a:ln>
            <a:solidFill>
              <a:srgbClr val="A50021"/>
            </a:solidFill>
          </a:ln>
        </p:spPr>
        <p:txBody>
          <a:bodyPr wrap="square" rtlCol="0">
            <a:spAutoFit/>
          </a:bodyPr>
          <a:lstStyle/>
          <a:p>
            <a:pPr lvl="0" defTabSz="914400" eaLnBrk="0" fontAlgn="base" hangingPunct="0">
              <a:spcBef>
                <a:spcPct val="0"/>
              </a:spcBef>
              <a:spcAft>
                <a:spcPct val="0"/>
              </a:spcAft>
            </a:pPr>
            <a:r>
              <a:rPr lang="en-US" altLang="en-US" sz="1400" b="1" dirty="0">
                <a:latin typeface="Baskerville Old Face" panose="02020602080505020303" pitchFamily="18" charset="0"/>
                <a:ea typeface="Calibri" panose="020F0502020204030204" pitchFamily="34" charset="0"/>
                <a:cs typeface="Times New Roman" panose="02020603050405020304" pitchFamily="18" charset="0"/>
              </a:rPr>
              <a:t>585 </a:t>
            </a:r>
            <a:r>
              <a:rPr lang="en-US" altLang="en-US" sz="1400" dirty="0">
                <a:latin typeface="Baskerville Old Face" panose="02020602080505020303" pitchFamily="18" charset="0"/>
                <a:ea typeface="Calibri" panose="020F0502020204030204" pitchFamily="34" charset="0"/>
                <a:cs typeface="Times New Roman" panose="02020603050405020304" pitchFamily="18" charset="0"/>
              </a:rPr>
              <a:t>clinicians and researchers receive the FIPOL announcements and invitations to the monthly webinars. Our publications have focused on the practice of psychosocial oncology, training, and collaborative projects</a:t>
            </a:r>
            <a:r>
              <a:rPr lang="en-US" altLang="en-US" sz="1400" baseline="30000" dirty="0">
                <a:latin typeface="Baskerville Old Face" panose="02020602080505020303" pitchFamily="18" charset="0"/>
                <a:ea typeface="Calibri" panose="020F0502020204030204" pitchFamily="34" charset="0"/>
                <a:cs typeface="Times New Roman" panose="02020603050405020304" pitchFamily="18" charset="0"/>
              </a:rPr>
              <a:t>1-6</a:t>
            </a:r>
            <a:r>
              <a:rPr lang="en-US" altLang="en-US" sz="1400" dirty="0">
                <a:latin typeface="Baskerville Old Face" panose="02020602080505020303" pitchFamily="18" charset="0"/>
                <a:ea typeface="Calibri" panose="020F0502020204030204" pitchFamily="34" charset="0"/>
                <a:cs typeface="Times New Roman" panose="02020603050405020304" pitchFamily="18" charset="0"/>
              </a:rPr>
              <a:t>. Some of the initiatives developed as a response to the pandemic have been: two webinars for professionals, three COVID-19 related studies (two ongoing studies and one under review for approval), research articles (one publication and 3 manuscripts in progress) and resources for patients and community members that include seven videos and handouts. </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176815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2D5E-11A2-4123-9F8B-0830502FD559}"/>
              </a:ext>
            </a:extLst>
          </p:cNvPr>
          <p:cNvSpPr>
            <a:spLocks noGrp="1"/>
          </p:cNvSpPr>
          <p:nvPr>
            <p:ph type="title"/>
          </p:nvPr>
        </p:nvSpPr>
        <p:spPr>
          <a:xfrm>
            <a:off x="353949" y="89097"/>
            <a:ext cx="8545707" cy="893951"/>
          </a:xfrm>
        </p:spPr>
        <p:txBody>
          <a:bodyPr>
            <a:normAutofit/>
          </a:bodyPr>
          <a:lstStyle/>
          <a:p>
            <a:r>
              <a:rPr lang="es-US" sz="1800" i="1" dirty="0">
                <a:solidFill>
                  <a:srgbClr val="C00000"/>
                </a:solidFill>
              </a:rPr>
              <a:t>Formación en Investigación Psicosocial Oncológica para Latinoamérica</a:t>
            </a:r>
            <a:br>
              <a:rPr lang="en-US" sz="1800" dirty="0">
                <a:solidFill>
                  <a:srgbClr val="C00000"/>
                </a:solidFill>
              </a:rPr>
            </a:br>
            <a:r>
              <a:rPr lang="en-US" sz="1800" dirty="0">
                <a:solidFill>
                  <a:srgbClr val="C00000"/>
                </a:solidFill>
              </a:rPr>
              <a:t>Training on Psychosocial Oncology Research for Latin America</a:t>
            </a:r>
            <a:endParaRPr lang="es-PR" sz="1800" dirty="0">
              <a:solidFill>
                <a:srgbClr val="C00000"/>
              </a:solidFill>
            </a:endParaRPr>
          </a:p>
        </p:txBody>
      </p:sp>
      <p:sp>
        <p:nvSpPr>
          <p:cNvPr id="5" name="Text Placeholder 4">
            <a:extLst>
              <a:ext uri="{FF2B5EF4-FFF2-40B4-BE49-F238E27FC236}">
                <a16:creationId xmlns:a16="http://schemas.microsoft.com/office/drawing/2014/main" id="{15FC6C57-5E64-400D-913D-ED3CACD4BBC0}"/>
              </a:ext>
            </a:extLst>
          </p:cNvPr>
          <p:cNvSpPr>
            <a:spLocks noGrp="1"/>
          </p:cNvSpPr>
          <p:nvPr>
            <p:ph type="body" idx="1"/>
          </p:nvPr>
        </p:nvSpPr>
        <p:spPr>
          <a:xfrm>
            <a:off x="457199" y="797013"/>
            <a:ext cx="4126398" cy="1397788"/>
          </a:xfrm>
          <a:ln>
            <a:solidFill>
              <a:srgbClr val="A50021"/>
            </a:solidFill>
          </a:ln>
        </p:spPr>
        <p:txBody>
          <a:bodyPr>
            <a:noAutofit/>
          </a:bodyPr>
          <a:lstStyle/>
          <a:p>
            <a:pPr>
              <a:spcBef>
                <a:spcPts val="0"/>
              </a:spcBef>
            </a:pPr>
            <a:r>
              <a:rPr lang="en-US" sz="900" dirty="0">
                <a:solidFill>
                  <a:srgbClr val="C00000"/>
                </a:solidFill>
              </a:rPr>
              <a:t>Steering </a:t>
            </a:r>
            <a:r>
              <a:rPr lang="en-US" sz="900" dirty="0" err="1">
                <a:solidFill>
                  <a:srgbClr val="C00000"/>
                </a:solidFill>
              </a:rPr>
              <a:t>Commitee</a:t>
            </a:r>
            <a:endParaRPr lang="en-US" sz="900" dirty="0">
              <a:solidFill>
                <a:srgbClr val="C00000"/>
              </a:solidFill>
            </a:endParaRPr>
          </a:p>
          <a:p>
            <a:pPr indent="-171450">
              <a:spcBef>
                <a:spcPts val="0"/>
              </a:spcBef>
            </a:pPr>
            <a:r>
              <a:rPr lang="en-US" sz="900" dirty="0"/>
              <a:t>R. Costas-</a:t>
            </a:r>
            <a:r>
              <a:rPr lang="en-US" sz="900" dirty="0" err="1"/>
              <a:t>Muñiz</a:t>
            </a:r>
            <a:r>
              <a:rPr lang="en-US" sz="900" dirty="0"/>
              <a:t>		USA, MSKCC</a:t>
            </a:r>
          </a:p>
          <a:p>
            <a:pPr indent="-171450">
              <a:spcBef>
                <a:spcPts val="0"/>
              </a:spcBef>
            </a:pPr>
            <a:r>
              <a:rPr lang="en-US" sz="900" dirty="0"/>
              <a:t>X. Rocha-Cadman	USA, City of Hope</a:t>
            </a:r>
          </a:p>
          <a:p>
            <a:pPr indent="-171450">
              <a:spcBef>
                <a:spcPts val="0"/>
              </a:spcBef>
            </a:pPr>
            <a:r>
              <a:rPr lang="es-US" sz="900" dirty="0"/>
              <a:t>O. Galindo 		</a:t>
            </a:r>
            <a:r>
              <a:rPr lang="es-US" sz="900" dirty="0" err="1"/>
              <a:t>Mexico</a:t>
            </a:r>
            <a:r>
              <a:rPr lang="es-US" sz="900" dirty="0"/>
              <a:t>, </a:t>
            </a:r>
            <a:r>
              <a:rPr lang="en-US" sz="900" dirty="0"/>
              <a:t>Instituto de </a:t>
            </a:r>
            <a:r>
              <a:rPr lang="en-US" sz="900" dirty="0" err="1"/>
              <a:t>Cancerologia</a:t>
            </a:r>
            <a:endParaRPr lang="en-US" sz="900" dirty="0"/>
          </a:p>
          <a:p>
            <a:pPr indent="-171450">
              <a:spcBef>
                <a:spcPts val="0"/>
              </a:spcBef>
            </a:pPr>
            <a:r>
              <a:rPr lang="es-US" sz="900" dirty="0"/>
              <a:t>F. Montaña 		Argentina, Hospital </a:t>
            </a:r>
            <a:r>
              <a:rPr lang="es-US" sz="900" dirty="0" err="1"/>
              <a:t>Britanico</a:t>
            </a:r>
            <a:endParaRPr lang="en-US" sz="900" dirty="0"/>
          </a:p>
          <a:p>
            <a:pPr indent="-171450">
              <a:spcBef>
                <a:spcPts val="0"/>
              </a:spcBef>
            </a:pPr>
            <a:r>
              <a:rPr lang="es-US" sz="900" dirty="0"/>
              <a:t>E. Castro		Puerto Rico, Ponce Health </a:t>
            </a:r>
            <a:r>
              <a:rPr lang="es-US" sz="900" dirty="0" err="1"/>
              <a:t>Sciences</a:t>
            </a:r>
            <a:r>
              <a:rPr lang="es-US" sz="900" dirty="0"/>
              <a:t> Univ.</a:t>
            </a:r>
          </a:p>
          <a:p>
            <a:pPr indent="-171450">
              <a:spcBef>
                <a:spcPts val="0"/>
              </a:spcBef>
            </a:pPr>
            <a:r>
              <a:rPr lang="en-US" sz="900" dirty="0"/>
              <a:t>N. Torres, 		Puerto Rico, Ponce Health Sciences University</a:t>
            </a:r>
          </a:p>
          <a:p>
            <a:pPr indent="-171450">
              <a:spcBef>
                <a:spcPts val="0"/>
              </a:spcBef>
            </a:pPr>
            <a:r>
              <a:rPr lang="es-US" sz="900" dirty="0"/>
              <a:t>M.L. Ruda		</a:t>
            </a:r>
            <a:r>
              <a:rPr lang="es-US" sz="900" dirty="0" err="1"/>
              <a:t>Peru</a:t>
            </a:r>
            <a:r>
              <a:rPr lang="es-US" sz="900" dirty="0"/>
              <a:t>, Sociedad de Psico-oncología Peruana</a:t>
            </a:r>
            <a:endParaRPr lang="en-US" sz="900" dirty="0"/>
          </a:p>
          <a:p>
            <a:pPr indent="-171450">
              <a:spcBef>
                <a:spcPts val="0"/>
              </a:spcBef>
            </a:pPr>
            <a:r>
              <a:rPr lang="en-US" sz="900" dirty="0"/>
              <a:t>J. C. Sanchez		Peru, Instituto de </a:t>
            </a:r>
            <a:r>
              <a:rPr lang="en-US" sz="900" dirty="0" err="1"/>
              <a:t>Enfermedades</a:t>
            </a:r>
            <a:r>
              <a:rPr lang="en-US" sz="900" dirty="0"/>
              <a:t> </a:t>
            </a:r>
            <a:r>
              <a:rPr lang="en-US" sz="900" dirty="0" err="1"/>
              <a:t>Neoplasticas</a:t>
            </a:r>
            <a:endParaRPr lang="en-US" sz="900" dirty="0"/>
          </a:p>
          <a:p>
            <a:pPr indent="-171450">
              <a:spcBef>
                <a:spcPts val="0"/>
              </a:spcBef>
            </a:pPr>
            <a:r>
              <a:rPr lang="en-US" sz="900" dirty="0"/>
              <a:t>L. </a:t>
            </a:r>
            <a:r>
              <a:rPr lang="en-US" sz="900" dirty="0" err="1"/>
              <a:t>Esenarro</a:t>
            </a:r>
            <a:r>
              <a:rPr lang="en-US" sz="900" dirty="0"/>
              <a:t>		Peru, Instituto de </a:t>
            </a:r>
            <a:r>
              <a:rPr lang="en-US" sz="900" dirty="0" err="1"/>
              <a:t>Enfermedades</a:t>
            </a:r>
            <a:r>
              <a:rPr lang="en-US" sz="900" dirty="0"/>
              <a:t> </a:t>
            </a:r>
            <a:r>
              <a:rPr lang="en-US" sz="900" dirty="0" err="1"/>
              <a:t>Neoplasticas</a:t>
            </a:r>
            <a:endParaRPr lang="en-US" sz="900" dirty="0"/>
          </a:p>
        </p:txBody>
      </p:sp>
      <p:sp>
        <p:nvSpPr>
          <p:cNvPr id="3" name="Content Placeholder 2">
            <a:extLst>
              <a:ext uri="{FF2B5EF4-FFF2-40B4-BE49-F238E27FC236}">
                <a16:creationId xmlns:a16="http://schemas.microsoft.com/office/drawing/2014/main" id="{5FB603D1-522A-4FA6-B6E3-54E181D2932C}"/>
              </a:ext>
            </a:extLst>
          </p:cNvPr>
          <p:cNvSpPr>
            <a:spLocks noGrp="1"/>
          </p:cNvSpPr>
          <p:nvPr>
            <p:ph sz="half" idx="2"/>
          </p:nvPr>
        </p:nvSpPr>
        <p:spPr>
          <a:xfrm>
            <a:off x="457198" y="2194801"/>
            <a:ext cx="4126399" cy="3344609"/>
          </a:xfrm>
          <a:ln>
            <a:solidFill>
              <a:srgbClr val="A50021"/>
            </a:solidFill>
          </a:ln>
        </p:spPr>
        <p:txBody>
          <a:bodyPr>
            <a:normAutofit fontScale="25000" lnSpcReduction="20000"/>
          </a:bodyPr>
          <a:lstStyle/>
          <a:p>
            <a:pPr marL="0" indent="0">
              <a:buNone/>
            </a:pPr>
            <a:r>
              <a:rPr lang="en-US" sz="6200" dirty="0">
                <a:solidFill>
                  <a:srgbClr val="C00000"/>
                </a:solidFill>
              </a:rPr>
              <a:t>Collaborative Research</a:t>
            </a:r>
          </a:p>
          <a:p>
            <a:pPr marL="0" indent="0">
              <a:buNone/>
            </a:pPr>
            <a:r>
              <a:rPr lang="en-US" sz="4300" dirty="0"/>
              <a:t>Ongoing Protocols</a:t>
            </a:r>
          </a:p>
          <a:p>
            <a:r>
              <a:rPr lang="en-US" sz="4300" dirty="0"/>
              <a:t>Changes in Professional Practice in Psychosocial Oncology after COVID-19</a:t>
            </a:r>
          </a:p>
          <a:p>
            <a:r>
              <a:rPr lang="en-US" sz="4300" dirty="0"/>
              <a:t>Literacy, myths and misinformation about COVID-19 in Latinos</a:t>
            </a:r>
          </a:p>
          <a:p>
            <a:r>
              <a:rPr lang="en-US" sz="4300" dirty="0"/>
              <a:t>Compassion Fatigue and Burden in Cancer Care Professionals  during COVID-19</a:t>
            </a:r>
          </a:p>
          <a:p>
            <a:r>
              <a:rPr lang="en-US" sz="4300" dirty="0"/>
              <a:t>Scale Validation of three instruments for Mexico, Argentina, and Peru</a:t>
            </a:r>
          </a:p>
          <a:p>
            <a:pPr marL="0" indent="0">
              <a:buNone/>
            </a:pPr>
            <a:r>
              <a:rPr lang="en-US" sz="4300" dirty="0"/>
              <a:t>Protocols in development</a:t>
            </a:r>
          </a:p>
          <a:p>
            <a:r>
              <a:rPr lang="en-US" sz="4300" dirty="0"/>
              <a:t>Review of mental health interventions during COVID-19 in Latin America</a:t>
            </a:r>
          </a:p>
          <a:p>
            <a:r>
              <a:rPr lang="en-US" sz="4300" dirty="0"/>
              <a:t>Implementation of </a:t>
            </a:r>
            <a:r>
              <a:rPr lang="en-US" sz="4300" dirty="0" err="1"/>
              <a:t>ehealth</a:t>
            </a:r>
            <a:r>
              <a:rPr lang="en-US" sz="4300" dirty="0"/>
              <a:t> interventions for cancer prevention and control in Latin America</a:t>
            </a:r>
          </a:p>
          <a:p>
            <a:pPr marL="0" indent="0">
              <a:buNone/>
            </a:pPr>
            <a:r>
              <a:rPr lang="en-US" sz="4400" dirty="0"/>
              <a:t>COVID-related Manuscripts under Review</a:t>
            </a:r>
          </a:p>
          <a:p>
            <a:r>
              <a:rPr lang="en-US" sz="4400" dirty="0"/>
              <a:t>Delivery of Mental Health Services to Latino Cancer Patients During the COVID-19 Epidemic in Latin America and United States</a:t>
            </a:r>
            <a:endParaRPr lang="es-PR" sz="4400" dirty="0"/>
          </a:p>
          <a:p>
            <a:r>
              <a:rPr lang="en-US" sz="4400" dirty="0"/>
              <a:t>COVID-19 Epidemic Related Concerns of Latino Cancer Patients: Perspectives of Providers from US and Latin America</a:t>
            </a:r>
          </a:p>
        </p:txBody>
      </p:sp>
      <p:sp>
        <p:nvSpPr>
          <p:cNvPr id="6" name="Text Placeholder 5">
            <a:extLst>
              <a:ext uri="{FF2B5EF4-FFF2-40B4-BE49-F238E27FC236}">
                <a16:creationId xmlns:a16="http://schemas.microsoft.com/office/drawing/2014/main" id="{97D5358D-1F46-4EA3-AE22-FAE15A396FCD}"/>
              </a:ext>
            </a:extLst>
          </p:cNvPr>
          <p:cNvSpPr>
            <a:spLocks noGrp="1"/>
          </p:cNvSpPr>
          <p:nvPr>
            <p:ph type="body" sz="quarter" idx="3"/>
          </p:nvPr>
        </p:nvSpPr>
        <p:spPr>
          <a:xfrm>
            <a:off x="4583597" y="797013"/>
            <a:ext cx="4135813" cy="1079986"/>
          </a:xfrm>
          <a:ln>
            <a:solidFill>
              <a:srgbClr val="A50021"/>
            </a:solidFill>
          </a:ln>
        </p:spPr>
        <p:txBody>
          <a:bodyPr anchor="t">
            <a:noAutofit/>
          </a:bodyPr>
          <a:lstStyle/>
          <a:p>
            <a:pPr>
              <a:spcBef>
                <a:spcPts val="0"/>
              </a:spcBef>
            </a:pPr>
            <a:r>
              <a:rPr lang="en-US" sz="900" dirty="0">
                <a:solidFill>
                  <a:srgbClr val="C00000"/>
                </a:solidFill>
              </a:rPr>
              <a:t>Collaborators</a:t>
            </a:r>
          </a:p>
          <a:p>
            <a:pPr marL="171450" indent="-171450">
              <a:spcBef>
                <a:spcPts val="0"/>
              </a:spcBef>
            </a:pPr>
            <a:r>
              <a:rPr lang="en-US" sz="900" dirty="0"/>
              <a:t>S. Cano		Chile, Instituto de </a:t>
            </a:r>
            <a:r>
              <a:rPr lang="en-US" sz="900" dirty="0" err="1"/>
              <a:t>Cancerologia</a:t>
            </a:r>
            <a:endParaRPr lang="en-US" sz="900" dirty="0"/>
          </a:p>
          <a:p>
            <a:pPr marL="171450" indent="-171450">
              <a:spcBef>
                <a:spcPts val="0"/>
              </a:spcBef>
            </a:pPr>
            <a:r>
              <a:rPr lang="en-US" sz="900" dirty="0"/>
              <a:t>F. Gil		Spain, Instituto de Cancer de </a:t>
            </a:r>
            <a:r>
              <a:rPr lang="en-US" sz="900" dirty="0" err="1"/>
              <a:t>Cataluna</a:t>
            </a:r>
            <a:endParaRPr lang="en-US" sz="900" dirty="0"/>
          </a:p>
          <a:p>
            <a:pPr indent="-171450">
              <a:spcBef>
                <a:spcPts val="0"/>
              </a:spcBef>
            </a:pPr>
            <a:r>
              <a:rPr lang="en-US" sz="900" dirty="0"/>
              <a:t>M. </a:t>
            </a:r>
            <a:r>
              <a:rPr lang="en-US" sz="900" dirty="0" err="1"/>
              <a:t>Llanta</a:t>
            </a:r>
            <a:r>
              <a:rPr lang="en-US" sz="900" dirty="0"/>
              <a:t>	Cuba, Instituto de Cancer </a:t>
            </a:r>
          </a:p>
          <a:p>
            <a:pPr marL="171450" indent="-171450">
              <a:spcBef>
                <a:spcPts val="0"/>
              </a:spcBef>
            </a:pPr>
            <a:r>
              <a:rPr lang="en-US" sz="900" dirty="0"/>
              <a:t>C. Bergerot	</a:t>
            </a:r>
            <a:r>
              <a:rPr lang="en-US" sz="900" dirty="0" err="1"/>
              <a:t>Brasil</a:t>
            </a:r>
            <a:r>
              <a:rPr lang="en-US" sz="900" dirty="0"/>
              <a:t>, Centro de Cancer de Brasilia</a:t>
            </a:r>
          </a:p>
          <a:p>
            <a:pPr marL="171450" indent="-171450">
              <a:spcBef>
                <a:spcPts val="0"/>
              </a:spcBef>
            </a:pPr>
            <a:r>
              <a:rPr lang="en-US" sz="900" dirty="0"/>
              <a:t>J. Restrepo	Colombia, Country Hospital</a:t>
            </a:r>
          </a:p>
          <a:p>
            <a:pPr marL="171450" indent="-171450">
              <a:spcBef>
                <a:spcPts val="0"/>
              </a:spcBef>
            </a:pPr>
            <a:r>
              <a:rPr lang="en-US" sz="900" dirty="0"/>
              <a:t>V. Cardenas	San Diego </a:t>
            </a:r>
            <a:r>
              <a:rPr lang="en-US" sz="900" dirty="0" err="1"/>
              <a:t>Moores</a:t>
            </a:r>
            <a:r>
              <a:rPr lang="en-US" sz="900" dirty="0"/>
              <a:t> Cancer Institute</a:t>
            </a:r>
          </a:p>
        </p:txBody>
      </p:sp>
      <p:sp>
        <p:nvSpPr>
          <p:cNvPr id="7" name="Content Placeholder 6">
            <a:extLst>
              <a:ext uri="{FF2B5EF4-FFF2-40B4-BE49-F238E27FC236}">
                <a16:creationId xmlns:a16="http://schemas.microsoft.com/office/drawing/2014/main" id="{DEBCCDD9-9280-4E91-B8C5-D27EEF44086F}"/>
              </a:ext>
            </a:extLst>
          </p:cNvPr>
          <p:cNvSpPr>
            <a:spLocks noGrp="1"/>
          </p:cNvSpPr>
          <p:nvPr>
            <p:ph sz="quarter" idx="4"/>
          </p:nvPr>
        </p:nvSpPr>
        <p:spPr>
          <a:xfrm>
            <a:off x="4583597" y="1876999"/>
            <a:ext cx="4135813" cy="3662411"/>
          </a:xfrm>
          <a:ln>
            <a:solidFill>
              <a:srgbClr val="A50021"/>
            </a:solidFill>
          </a:ln>
        </p:spPr>
        <p:txBody>
          <a:bodyPr>
            <a:noAutofit/>
          </a:bodyPr>
          <a:lstStyle/>
          <a:p>
            <a:pPr marL="0" indent="0">
              <a:buNone/>
            </a:pPr>
            <a:r>
              <a:rPr lang="en-US" sz="900" dirty="0"/>
              <a:t>Publications</a:t>
            </a:r>
          </a:p>
          <a:p>
            <a:pPr marL="117475" indent="-58738">
              <a:tabLst>
                <a:tab pos="117475" algn="l"/>
              </a:tabLst>
            </a:pPr>
            <a:r>
              <a:rPr lang="es-ES_tradnl" sz="900" dirty="0"/>
              <a:t>Pérez-Ramírez*, E., Torres-Blasco*, N., Garduño-Ortega*, O., Castro, E., Costas-Muñiz, R.. Necesidades de entrenamiento de investigación en medicina conductual, psicología de la salud y psicooncología en estudiantes graduados en Puerto Rico. </a:t>
            </a:r>
            <a:r>
              <a:rPr lang="en-US" sz="900" dirty="0"/>
              <a:t>(“Behavioral Medicine, Health Psychology and Psycho-oncology Puerto Rican Graduated Students Research Training Needs”). </a:t>
            </a:r>
            <a:r>
              <a:rPr lang="en-GB" sz="900" i="1" dirty="0"/>
              <a:t>Puerto Rican Journal of Psychology</a:t>
            </a:r>
            <a:r>
              <a:rPr lang="en-GB" sz="900" dirty="0"/>
              <a:t>. 2017 Jul-Dec;28(2):296-313. </a:t>
            </a:r>
          </a:p>
          <a:p>
            <a:pPr marL="117475" indent="-58738">
              <a:tabLst>
                <a:tab pos="117475" algn="l"/>
              </a:tabLst>
            </a:pPr>
            <a:r>
              <a:rPr lang="es-US" sz="900" dirty="0"/>
              <a:t>Galindo Vázquez O, Cu Menes M, Ramirez Osorio M, Espinoza Bello M, Costas Muñiz R.,  Aspectos Psicosociales en el paciente oncológico del Manual de Oncología del </a:t>
            </a:r>
            <a:r>
              <a:rPr lang="es-US" sz="900" dirty="0" err="1"/>
              <a:t>INCan</a:t>
            </a:r>
            <a:r>
              <a:rPr lang="es-US" sz="900" dirty="0"/>
              <a:t>, </a:t>
            </a:r>
            <a:r>
              <a:rPr lang="en-US" sz="900" dirty="0"/>
              <a:t>Psychosocial Aspects of the oncological patient, Handbook of Oncology of the Mexican </a:t>
            </a:r>
            <a:r>
              <a:rPr lang="es-US" sz="900" dirty="0" err="1"/>
              <a:t>Cancer</a:t>
            </a:r>
            <a:r>
              <a:rPr lang="es-US" sz="900" dirty="0"/>
              <a:t> Institute.</a:t>
            </a:r>
          </a:p>
          <a:p>
            <a:pPr marL="117475" indent="-58738">
              <a:tabLst>
                <a:tab pos="117475" algn="l"/>
              </a:tabLst>
            </a:pPr>
            <a:r>
              <a:rPr lang="en-GB" sz="900" dirty="0"/>
              <a:t>Galindo-Vázquez O, Costas-</a:t>
            </a:r>
            <a:r>
              <a:rPr lang="en-GB" sz="900" dirty="0" err="1"/>
              <a:t>Muñiz</a:t>
            </a:r>
            <a:r>
              <a:rPr lang="en-GB" sz="900" dirty="0"/>
              <a:t> R. Evidence-based psycho-oncology: A priority in mental health. </a:t>
            </a:r>
            <a:r>
              <a:rPr lang="en-GB" sz="900" dirty="0" err="1"/>
              <a:t>Salud</a:t>
            </a:r>
            <a:r>
              <a:rPr lang="en-GB" sz="900" dirty="0"/>
              <a:t> mental (Mexico City, Mexico).Volume 42, Issue 3, May-June 2019; 42(3):101-102. </a:t>
            </a:r>
          </a:p>
          <a:p>
            <a:pPr marL="117475" indent="-58738">
              <a:tabLst>
                <a:tab pos="117475" algn="l"/>
              </a:tabLst>
            </a:pPr>
            <a:r>
              <a:rPr lang="es-PR" sz="900" dirty="0"/>
              <a:t>Oscar Galindo Vázquez,</a:t>
            </a:r>
            <a:r>
              <a:rPr lang="es-PR" sz="900" baseline="30000" dirty="0"/>
              <a:t> </a:t>
            </a:r>
            <a:r>
              <a:rPr lang="es-PR" sz="900" dirty="0"/>
              <a:t>Mónica Ramírez Orozco,</a:t>
            </a:r>
            <a:r>
              <a:rPr lang="es-PR" sz="900" baseline="30000" dirty="0"/>
              <a:t> </a:t>
            </a:r>
            <a:r>
              <a:rPr lang="es-PR" sz="900" dirty="0"/>
              <a:t>Rosario Costas Muñiz, Luis Alberto Mendoza Contreras, Germán </a:t>
            </a:r>
            <a:r>
              <a:rPr lang="es-PR" sz="900" dirty="0" err="1"/>
              <a:t>Calderillo</a:t>
            </a:r>
            <a:r>
              <a:rPr lang="es-PR" sz="900" dirty="0"/>
              <a:t> Ruiz, Abelardo Meneses García Síntomas de ansiedad, depresión y conductas de autocuidado ante la pandemia de COVID-19 en población general.  Gaceta Medica de </a:t>
            </a:r>
            <a:r>
              <a:rPr lang="es-PR" sz="900" dirty="0" err="1"/>
              <a:t>Mexico</a:t>
            </a:r>
            <a:r>
              <a:rPr lang="es-PR" sz="900" dirty="0"/>
              <a:t>, in </a:t>
            </a:r>
            <a:r>
              <a:rPr lang="es-PR" sz="900" dirty="0" err="1"/>
              <a:t>print</a:t>
            </a:r>
            <a:r>
              <a:rPr lang="en-GB" sz="900" dirty="0"/>
              <a:t> </a:t>
            </a:r>
          </a:p>
          <a:p>
            <a:pPr marL="117475" indent="-58738">
              <a:tabLst>
                <a:tab pos="117475" algn="l"/>
              </a:tabLst>
            </a:pPr>
            <a:r>
              <a:rPr lang="en-US" sz="900" dirty="0"/>
              <a:t>Costas-</a:t>
            </a:r>
            <a:r>
              <a:rPr lang="en-US" sz="900" dirty="0" err="1"/>
              <a:t>Muñiz</a:t>
            </a:r>
            <a:r>
              <a:rPr lang="en-US" sz="900" dirty="0"/>
              <a:t>, R, Normarie Torres-Blasco, Castro-Figueroa, EM, Gany, F, Maintaining Hope”: Challenges in Counseling Latino Patients with Advanced Cancer, an International Perspective, Journal of Psycho-</a:t>
            </a:r>
            <a:r>
              <a:rPr lang="en-US" sz="900" dirty="0" err="1"/>
              <a:t>Oncoloyg</a:t>
            </a:r>
            <a:r>
              <a:rPr lang="en-US" sz="900" dirty="0"/>
              <a:t> Research and Practice, accepted</a:t>
            </a:r>
          </a:p>
          <a:p>
            <a:pPr marL="117475" indent="-58738">
              <a:tabLst>
                <a:tab pos="117475" algn="l"/>
              </a:tabLst>
            </a:pPr>
            <a:r>
              <a:rPr lang="en-US" sz="900" dirty="0"/>
              <a:t>Costas-</a:t>
            </a:r>
            <a:r>
              <a:rPr lang="en-US" sz="900" dirty="0" err="1"/>
              <a:t>Muñiz</a:t>
            </a:r>
            <a:r>
              <a:rPr lang="en-US" sz="900" dirty="0"/>
              <a:t>, R, Normarie Torres-Blasco, Castro-Figueroa, EM, </a:t>
            </a:r>
            <a:r>
              <a:rPr lang="en-GB" sz="900" dirty="0"/>
              <a:t>Galindo-Vázquez, O, </a:t>
            </a:r>
            <a:r>
              <a:rPr lang="en-US" sz="900" dirty="0"/>
              <a:t>Narang, B, Gany, F, </a:t>
            </a:r>
            <a:r>
              <a:rPr lang="es-PR" sz="900" dirty="0"/>
              <a:t>Practice of </a:t>
            </a:r>
            <a:r>
              <a:rPr lang="es-PR" sz="900" dirty="0" err="1"/>
              <a:t>Psycho-oncology</a:t>
            </a:r>
            <a:r>
              <a:rPr lang="es-PR" sz="900" dirty="0"/>
              <a:t>  </a:t>
            </a:r>
            <a:r>
              <a:rPr lang="es-PR" sz="900" dirty="0" err="1"/>
              <a:t>with</a:t>
            </a:r>
            <a:r>
              <a:rPr lang="es-PR" sz="900" dirty="0"/>
              <a:t> Latino </a:t>
            </a:r>
            <a:r>
              <a:rPr lang="es-PR" sz="900" dirty="0" err="1"/>
              <a:t>Patients</a:t>
            </a:r>
            <a:r>
              <a:rPr lang="es-PR" sz="900" dirty="0"/>
              <a:t>: </a:t>
            </a:r>
            <a:r>
              <a:rPr lang="es-PR" sz="900" dirty="0" err="1"/>
              <a:t>An</a:t>
            </a:r>
            <a:r>
              <a:rPr lang="es-PR" sz="900" dirty="0"/>
              <a:t> International </a:t>
            </a:r>
            <a:r>
              <a:rPr lang="es-PR" sz="900" dirty="0" err="1"/>
              <a:t>Study</a:t>
            </a:r>
            <a:r>
              <a:rPr lang="es-PR" sz="900" dirty="0"/>
              <a:t>, </a:t>
            </a:r>
            <a:r>
              <a:rPr lang="en-US" sz="900" dirty="0"/>
              <a:t>Journal of Psycho-Oncology, accepted</a:t>
            </a:r>
          </a:p>
          <a:p>
            <a:pPr marL="0" indent="0">
              <a:buNone/>
            </a:pPr>
            <a:endParaRPr lang="en-US" sz="900" dirty="0"/>
          </a:p>
          <a:p>
            <a:endParaRPr lang="es-PR" sz="900" dirty="0"/>
          </a:p>
        </p:txBody>
      </p:sp>
      <p:sp>
        <p:nvSpPr>
          <p:cNvPr id="10" name="Rectangle 9">
            <a:extLst>
              <a:ext uri="{FF2B5EF4-FFF2-40B4-BE49-F238E27FC236}">
                <a16:creationId xmlns:a16="http://schemas.microsoft.com/office/drawing/2014/main" id="{6FDF6A7B-64CE-418E-9BB1-DBD7F01FC7B9}"/>
              </a:ext>
            </a:extLst>
          </p:cNvPr>
          <p:cNvSpPr/>
          <p:nvPr/>
        </p:nvSpPr>
        <p:spPr>
          <a:xfrm>
            <a:off x="457199" y="5541264"/>
            <a:ext cx="8262211" cy="584775"/>
          </a:xfrm>
          <a:prstGeom prst="rect">
            <a:avLst/>
          </a:prstGeom>
          <a:ln>
            <a:solidFill>
              <a:srgbClr val="A50021"/>
            </a:solidFill>
          </a:ln>
        </p:spPr>
        <p:txBody>
          <a:bodyPr wrap="square">
            <a:spAutoFit/>
          </a:bodyPr>
          <a:lstStyle/>
          <a:p>
            <a:r>
              <a:rPr lang="en-US" sz="1200" b="1" dirty="0">
                <a:solidFill>
                  <a:srgbClr val="CC0000"/>
                </a:solidFill>
                <a:latin typeface="Baskerville Old Face" panose="02020602080505020303" pitchFamily="18" charset="0"/>
                <a:ea typeface="Calibri" panose="020F0502020204030204" pitchFamily="34" charset="0"/>
                <a:cs typeface="Times New Roman" panose="02020603050405020304" pitchFamily="18" charset="0"/>
              </a:rPr>
              <a:t>Conclusion: </a:t>
            </a:r>
            <a:r>
              <a:rPr lang="en-US" sz="1000" dirty="0">
                <a:solidFill>
                  <a:srgbClr val="000000"/>
                </a:solidFill>
                <a:latin typeface="Baskerville Old Face" panose="02020602080505020303" pitchFamily="18" charset="0"/>
                <a:ea typeface="Calibri" panose="020F0502020204030204" pitchFamily="34" charset="0"/>
                <a:cs typeface="Times New Roman" panose="02020603050405020304" pitchFamily="18" charset="0"/>
              </a:rPr>
              <a:t>The approach of the FIPOL network is interdisciplinary with primary involvement of psychosocial providers, clinicians and researchers that offer complementary treatments to cancer patients (i.e. psychotherapy, body-mind) and support of traditional providers of oncology care (i.e. oncologists, palliative care physicians, etc.). </a:t>
            </a:r>
            <a:r>
              <a:rPr lang="en-US" sz="1000" dirty="0">
                <a:solidFill>
                  <a:srgbClr val="000000"/>
                </a:solidFill>
                <a:latin typeface="Baskerville Old Face" panose="02020602080505020303" pitchFamily="18" charset="0"/>
                <a:ea typeface="Times New Roman" panose="02020603050405020304" pitchFamily="18" charset="0"/>
                <a:cs typeface="Times New Roman" panose="02020603050405020304" pitchFamily="18" charset="0"/>
              </a:rPr>
              <a:t>These cancer care experts often present on webinars and serve as investigators and consultants in the different FIPOL initiatives.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68E19D4-3BB6-4FD2-B2AB-640B5DB5A875}"/>
              </a:ext>
            </a:extLst>
          </p:cNvPr>
          <p:cNvSpPr/>
          <p:nvPr/>
        </p:nvSpPr>
        <p:spPr>
          <a:xfrm>
            <a:off x="6579704" y="3518452"/>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76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451"/>
            <a:ext cx="8077200" cy="708422"/>
          </a:xfrm>
        </p:spPr>
        <p:txBody>
          <a:bodyPr>
            <a:normAutofit/>
          </a:bodyPr>
          <a:lstStyle/>
          <a:p>
            <a:r>
              <a:rPr lang="en-US" dirty="0"/>
              <a:t>Acknowledgments</a:t>
            </a:r>
            <a:endParaRPr lang="en-US" sz="3100" dirty="0"/>
          </a:p>
        </p:txBody>
      </p:sp>
      <p:sp>
        <p:nvSpPr>
          <p:cNvPr id="3" name="Content Placeholder 2"/>
          <p:cNvSpPr>
            <a:spLocks noGrp="1"/>
          </p:cNvSpPr>
          <p:nvPr>
            <p:ph idx="1"/>
          </p:nvPr>
        </p:nvSpPr>
        <p:spPr>
          <a:xfrm>
            <a:off x="685800" y="1104175"/>
            <a:ext cx="4191000" cy="1911252"/>
          </a:xfrm>
        </p:spPr>
        <p:txBody>
          <a:bodyPr vert="horz" lIns="0" tIns="45720" rIns="0" bIns="45720" rtlCol="0">
            <a:noAutofit/>
          </a:bodyPr>
          <a:lstStyle/>
          <a:p>
            <a:pPr>
              <a:buNone/>
            </a:pPr>
            <a:r>
              <a:rPr lang="es-US" sz="1400" b="1" dirty="0">
                <a:latin typeface="Palatino Linotype" pitchFamily="18" charset="0"/>
              </a:rPr>
              <a:t>Memorial </a:t>
            </a:r>
            <a:r>
              <a:rPr lang="es-US" sz="1400" b="1" dirty="0" err="1">
                <a:latin typeface="Palatino Linotype" pitchFamily="18" charset="0"/>
              </a:rPr>
              <a:t>Sloan</a:t>
            </a:r>
            <a:r>
              <a:rPr lang="es-US" sz="1400" b="1" dirty="0">
                <a:latin typeface="Palatino Linotype" pitchFamily="18" charset="0"/>
              </a:rPr>
              <a:t> Kettering </a:t>
            </a:r>
            <a:r>
              <a:rPr lang="es-US" sz="1400" b="1" dirty="0" err="1">
                <a:latin typeface="Palatino Linotype" pitchFamily="18" charset="0"/>
              </a:rPr>
              <a:t>Cancer</a:t>
            </a:r>
            <a:r>
              <a:rPr lang="es-US" sz="1400" b="1" dirty="0">
                <a:latin typeface="Palatino Linotype" pitchFamily="18" charset="0"/>
              </a:rPr>
              <a:t> Center</a:t>
            </a:r>
          </a:p>
          <a:p>
            <a:pPr>
              <a:buNone/>
            </a:pPr>
            <a:r>
              <a:rPr lang="en-US" sz="1400" b="1" dirty="0">
                <a:solidFill>
                  <a:srgbClr val="C00000"/>
                </a:solidFill>
                <a:latin typeface="Palatino Linotype" pitchFamily="18" charset="0"/>
              </a:rPr>
              <a:t>Immigrant Health and Cancer Disparities Service</a:t>
            </a:r>
          </a:p>
          <a:p>
            <a:pPr>
              <a:spcBef>
                <a:spcPts val="0"/>
              </a:spcBef>
              <a:spcAft>
                <a:spcPts val="300"/>
              </a:spcAft>
              <a:buNone/>
            </a:pPr>
            <a:r>
              <a:rPr lang="en-US" sz="1400" dirty="0">
                <a:latin typeface="Palatino Linotype" pitchFamily="18" charset="0"/>
              </a:rPr>
              <a:t>	Rosario Costas-</a:t>
            </a:r>
            <a:r>
              <a:rPr lang="es-US" sz="1400" dirty="0">
                <a:latin typeface="Palatino Linotype" pitchFamily="18" charset="0"/>
              </a:rPr>
              <a:t>Muñiz, </a:t>
            </a:r>
            <a:r>
              <a:rPr lang="es-US" sz="1400" dirty="0" err="1">
                <a:latin typeface="Palatino Linotype" pitchFamily="18" charset="0"/>
              </a:rPr>
              <a:t>PhD</a:t>
            </a:r>
            <a:endParaRPr lang="en-US" sz="1400" dirty="0">
              <a:latin typeface="Palatino Linotype" pitchFamily="18" charset="0"/>
            </a:endParaRPr>
          </a:p>
          <a:p>
            <a:pPr>
              <a:spcBef>
                <a:spcPts val="0"/>
              </a:spcBef>
              <a:spcAft>
                <a:spcPts val="300"/>
              </a:spcAft>
              <a:buNone/>
            </a:pPr>
            <a:r>
              <a:rPr lang="en-US" sz="1400" dirty="0">
                <a:latin typeface="Palatino Linotype" pitchFamily="18" charset="0"/>
              </a:rPr>
              <a:t>        Francesca M. Gany, MD MS</a:t>
            </a:r>
          </a:p>
          <a:p>
            <a:pPr>
              <a:spcBef>
                <a:spcPts val="0"/>
              </a:spcBef>
              <a:spcAft>
                <a:spcPts val="300"/>
              </a:spcAft>
              <a:buNone/>
            </a:pPr>
            <a:r>
              <a:rPr lang="en-US" sz="1400" dirty="0">
                <a:latin typeface="Palatino Linotype" pitchFamily="18" charset="0"/>
              </a:rPr>
              <a:t>	William Breitbart, MD</a:t>
            </a:r>
          </a:p>
          <a:p>
            <a:pPr>
              <a:spcBef>
                <a:spcPts val="0"/>
              </a:spcBef>
              <a:spcAft>
                <a:spcPts val="300"/>
              </a:spcAft>
              <a:buNone/>
            </a:pPr>
            <a:r>
              <a:rPr lang="en-US" sz="1400" dirty="0">
                <a:latin typeface="Palatino Linotype" pitchFamily="18" charset="0"/>
              </a:rPr>
              <a:t>	Javier Gonzalez, MA</a:t>
            </a:r>
            <a:r>
              <a:rPr lang="en-US" sz="1400" dirty="0"/>
              <a:t>	</a:t>
            </a:r>
            <a:endParaRPr lang="en-US" sz="1400" dirty="0">
              <a:latin typeface="Palatino Linotype" pitchFamily="18" charset="0"/>
            </a:endParaRPr>
          </a:p>
        </p:txBody>
      </p:sp>
      <p:sp>
        <p:nvSpPr>
          <p:cNvPr id="5" name="Content Placeholder 2"/>
          <p:cNvSpPr txBox="1">
            <a:spLocks/>
          </p:cNvSpPr>
          <p:nvPr/>
        </p:nvSpPr>
        <p:spPr>
          <a:xfrm>
            <a:off x="4953000" y="1104174"/>
            <a:ext cx="3657600" cy="4318203"/>
          </a:xfrm>
          <a:prstGeom prst="rect">
            <a:avLst/>
          </a:prstGeom>
        </p:spPr>
        <p:txBody>
          <a:bodyPr vert="horz" lIns="0" tIns="45720" rIns="0" bIns="45720" rtlCol="0">
            <a:noAutofit/>
          </a:bodyPr>
          <a:lstStyle/>
          <a:p>
            <a:pPr marL="342900" indent="-342900" defTabSz="914400">
              <a:spcBef>
                <a:spcPct val="20000"/>
              </a:spcBef>
              <a:defRPr/>
            </a:pPr>
            <a:r>
              <a:rPr lang="en-US" sz="1400" b="1" dirty="0">
                <a:latin typeface="Palatino Linotype" pitchFamily="18" charset="0"/>
              </a:rPr>
              <a:t>Collaborators </a:t>
            </a:r>
          </a:p>
          <a:p>
            <a:pPr marL="342900" indent="-342900" defTabSz="914400">
              <a:spcBef>
                <a:spcPct val="20000"/>
              </a:spcBef>
              <a:defRPr/>
            </a:pPr>
            <a:r>
              <a:rPr lang="en-US" sz="1400" b="1" dirty="0">
                <a:solidFill>
                  <a:srgbClr val="C00000"/>
                </a:solidFill>
                <a:latin typeface="Palatino Linotype" pitchFamily="18" charset="0"/>
              </a:rPr>
              <a:t>Ponce Health Sciences/ Puerto Rico</a:t>
            </a:r>
          </a:p>
          <a:p>
            <a:pPr marL="342900" indent="-342900" defTabSz="914400">
              <a:spcBef>
                <a:spcPct val="20000"/>
              </a:spcBef>
              <a:defRPr/>
            </a:pPr>
            <a:r>
              <a:rPr lang="en-US" sz="1400" b="1" dirty="0">
                <a:latin typeface="Palatino Linotype" pitchFamily="18" charset="0"/>
              </a:rPr>
              <a:t>	</a:t>
            </a:r>
            <a:r>
              <a:rPr lang="en-US" sz="1400" dirty="0">
                <a:latin typeface="Palatino Linotype" pitchFamily="18" charset="0"/>
              </a:rPr>
              <a:t>Eida Castro, </a:t>
            </a:r>
            <a:r>
              <a:rPr lang="en-US" sz="1400" dirty="0" err="1">
                <a:latin typeface="Palatino Linotype" pitchFamily="18" charset="0"/>
              </a:rPr>
              <a:t>PsyD</a:t>
            </a:r>
            <a:r>
              <a:rPr lang="en-US" sz="1400" dirty="0">
                <a:latin typeface="Palatino Linotype" pitchFamily="18" charset="0"/>
              </a:rPr>
              <a:t> MS</a:t>
            </a:r>
          </a:p>
          <a:p>
            <a:pPr marL="342900" indent="-342900" defTabSz="914400">
              <a:spcBef>
                <a:spcPct val="20000"/>
              </a:spcBef>
              <a:defRPr/>
            </a:pPr>
            <a:r>
              <a:rPr lang="en-US" sz="1400" dirty="0">
                <a:latin typeface="Palatino Linotype" pitchFamily="18" charset="0"/>
              </a:rPr>
              <a:t>	Normarie Torres PhD</a:t>
            </a:r>
          </a:p>
          <a:p>
            <a:pPr marL="342900" indent="-342900" defTabSz="914400">
              <a:spcBef>
                <a:spcPct val="20000"/>
              </a:spcBef>
              <a:defRPr/>
            </a:pPr>
            <a:r>
              <a:rPr lang="en-US" sz="1400" b="1" dirty="0">
                <a:solidFill>
                  <a:srgbClr val="C00000"/>
                </a:solidFill>
                <a:latin typeface="Palatino Linotype" pitchFamily="18" charset="0"/>
              </a:rPr>
              <a:t>Instituto </a:t>
            </a:r>
            <a:r>
              <a:rPr lang="en-US" sz="1400" b="1" dirty="0" err="1">
                <a:solidFill>
                  <a:srgbClr val="C00000"/>
                </a:solidFill>
                <a:latin typeface="Palatino Linotype" pitchFamily="18" charset="0"/>
              </a:rPr>
              <a:t>Nacional</a:t>
            </a:r>
            <a:r>
              <a:rPr lang="en-US" sz="1400" b="1" dirty="0">
                <a:solidFill>
                  <a:srgbClr val="C00000"/>
                </a:solidFill>
                <a:latin typeface="Palatino Linotype" pitchFamily="18" charset="0"/>
              </a:rPr>
              <a:t> de Cancer, Mexico</a:t>
            </a:r>
          </a:p>
          <a:p>
            <a:pPr marL="342900" indent="-342900" defTabSz="914400">
              <a:spcBef>
                <a:spcPts val="300"/>
              </a:spcBef>
              <a:defRPr/>
            </a:pPr>
            <a:r>
              <a:rPr lang="en-US" sz="1400" dirty="0">
                <a:latin typeface="Palatino Linotype" pitchFamily="18" charset="0"/>
              </a:rPr>
              <a:t>	Oscar Galindo, PhD</a:t>
            </a:r>
          </a:p>
          <a:p>
            <a:pPr marL="342900" indent="-342900" defTabSz="914400">
              <a:spcBef>
                <a:spcPts val="300"/>
              </a:spcBef>
              <a:defRPr/>
            </a:pPr>
            <a:r>
              <a:rPr lang="en-US" sz="1400" b="1" dirty="0">
                <a:solidFill>
                  <a:srgbClr val="C00000"/>
                </a:solidFill>
                <a:latin typeface="Palatino Linotype" pitchFamily="18" charset="0"/>
              </a:rPr>
              <a:t>Hospital </a:t>
            </a:r>
            <a:r>
              <a:rPr lang="en-US" sz="1400" b="1" dirty="0" err="1">
                <a:solidFill>
                  <a:srgbClr val="C00000"/>
                </a:solidFill>
                <a:latin typeface="Palatino Linotype" pitchFamily="18" charset="0"/>
              </a:rPr>
              <a:t>Britanico</a:t>
            </a:r>
            <a:r>
              <a:rPr lang="en-US" sz="1400" b="1" dirty="0">
                <a:solidFill>
                  <a:srgbClr val="C00000"/>
                </a:solidFill>
                <a:latin typeface="Palatino Linotype" pitchFamily="18" charset="0"/>
              </a:rPr>
              <a:t>, Argentina</a:t>
            </a:r>
          </a:p>
          <a:p>
            <a:pPr marL="342900" indent="-342900">
              <a:spcBef>
                <a:spcPts val="300"/>
              </a:spcBef>
            </a:pPr>
            <a:r>
              <a:rPr lang="en-US" sz="1400" dirty="0">
                <a:latin typeface="Palatino Linotype" pitchFamily="18" charset="0"/>
              </a:rPr>
              <a:t>	Fernanda Montana, </a:t>
            </a:r>
            <a:r>
              <a:rPr lang="en-US" sz="1400" dirty="0" err="1">
                <a:latin typeface="Palatino Linotype" pitchFamily="18" charset="0"/>
              </a:rPr>
              <a:t>Lic</a:t>
            </a:r>
            <a:endParaRPr lang="en-US" sz="1400" dirty="0">
              <a:latin typeface="Palatino Linotype" pitchFamily="18" charset="0"/>
            </a:endParaRPr>
          </a:p>
          <a:p>
            <a:pPr marL="342900" indent="-342900">
              <a:spcBef>
                <a:spcPts val="300"/>
              </a:spcBef>
            </a:pPr>
            <a:r>
              <a:rPr lang="en-US" sz="1400" dirty="0">
                <a:latin typeface="Palatino Linotype" pitchFamily="18" charset="0"/>
              </a:rPr>
              <a:t>	Mariano de </a:t>
            </a:r>
            <a:r>
              <a:rPr lang="en-US" sz="1400" dirty="0" err="1">
                <a:latin typeface="Palatino Linotype" pitchFamily="18" charset="0"/>
              </a:rPr>
              <a:t>Murias</a:t>
            </a:r>
            <a:r>
              <a:rPr lang="en-US" sz="1400" dirty="0">
                <a:latin typeface="Palatino Linotype" pitchFamily="18" charset="0"/>
              </a:rPr>
              <a:t>, MD</a:t>
            </a:r>
          </a:p>
          <a:p>
            <a:pPr marL="342900" indent="-342900" defTabSz="914400">
              <a:spcBef>
                <a:spcPct val="20000"/>
              </a:spcBef>
              <a:defRPr/>
            </a:pPr>
            <a:r>
              <a:rPr lang="en-US" sz="1400" b="1" dirty="0">
                <a:solidFill>
                  <a:srgbClr val="C00000"/>
                </a:solidFill>
                <a:latin typeface="Palatino Linotype" pitchFamily="18" charset="0"/>
              </a:rPr>
              <a:t>Instituto de </a:t>
            </a:r>
            <a:r>
              <a:rPr lang="en-US" sz="1400" b="1" dirty="0" err="1">
                <a:solidFill>
                  <a:srgbClr val="C00000"/>
                </a:solidFill>
                <a:latin typeface="Palatino Linotype" pitchFamily="18" charset="0"/>
              </a:rPr>
              <a:t>Enfermedades</a:t>
            </a:r>
            <a:r>
              <a:rPr lang="en-US" sz="1400" b="1" dirty="0">
                <a:solidFill>
                  <a:srgbClr val="C00000"/>
                </a:solidFill>
                <a:latin typeface="Palatino Linotype" pitchFamily="18" charset="0"/>
              </a:rPr>
              <a:t> </a:t>
            </a:r>
            <a:r>
              <a:rPr lang="en-US" sz="1400" b="1" dirty="0" err="1">
                <a:solidFill>
                  <a:srgbClr val="C00000"/>
                </a:solidFill>
                <a:latin typeface="Palatino Linotype" pitchFamily="18" charset="0"/>
              </a:rPr>
              <a:t>Neoplasicas</a:t>
            </a:r>
            <a:r>
              <a:rPr lang="en-US" sz="1400" b="1" dirty="0">
                <a:solidFill>
                  <a:srgbClr val="C00000"/>
                </a:solidFill>
                <a:latin typeface="Palatino Linotype" pitchFamily="18" charset="0"/>
              </a:rPr>
              <a:t>, Peru</a:t>
            </a:r>
          </a:p>
          <a:p>
            <a:pPr marL="342900" indent="-342900">
              <a:spcBef>
                <a:spcPts val="300"/>
              </a:spcBef>
            </a:pPr>
            <a:r>
              <a:rPr lang="en-US" sz="1400" dirty="0">
                <a:latin typeface="Palatino Linotype" pitchFamily="18" charset="0"/>
              </a:rPr>
              <a:t>	José Carlos Sánchez Ramírez, Mg</a:t>
            </a:r>
          </a:p>
          <a:p>
            <a:pPr marL="342900" indent="-342900">
              <a:spcBef>
                <a:spcPts val="300"/>
              </a:spcBef>
            </a:pPr>
            <a:r>
              <a:rPr lang="en-US" sz="1400" dirty="0">
                <a:latin typeface="Palatino Linotype" pitchFamily="18" charset="0"/>
              </a:rPr>
              <a:t>	Loida </a:t>
            </a:r>
            <a:r>
              <a:rPr lang="en-US" sz="1400" dirty="0" err="1">
                <a:latin typeface="Palatino Linotype" pitchFamily="18" charset="0"/>
              </a:rPr>
              <a:t>Esenarro</a:t>
            </a:r>
            <a:r>
              <a:rPr lang="en-US" sz="1400" dirty="0">
                <a:latin typeface="Palatino Linotype" pitchFamily="18" charset="0"/>
              </a:rPr>
              <a:t>, Mg</a:t>
            </a:r>
          </a:p>
          <a:p>
            <a:pPr marL="342900" indent="-342900" defTabSz="914400">
              <a:spcBef>
                <a:spcPct val="20000"/>
              </a:spcBef>
              <a:defRPr/>
            </a:pPr>
            <a:r>
              <a:rPr lang="en-US" sz="1400" b="1" dirty="0">
                <a:solidFill>
                  <a:srgbClr val="C00000"/>
                </a:solidFill>
                <a:latin typeface="Palatino Linotype" pitchFamily="18" charset="0"/>
              </a:rPr>
              <a:t>Pontificia Universidad </a:t>
            </a:r>
            <a:r>
              <a:rPr lang="en-US" sz="1400" b="1" dirty="0" err="1">
                <a:solidFill>
                  <a:srgbClr val="C00000"/>
                </a:solidFill>
                <a:latin typeface="Palatino Linotype" pitchFamily="18" charset="0"/>
              </a:rPr>
              <a:t>Catolica</a:t>
            </a:r>
            <a:r>
              <a:rPr lang="en-US" sz="1400" b="1" dirty="0">
                <a:solidFill>
                  <a:srgbClr val="C00000"/>
                </a:solidFill>
                <a:latin typeface="Palatino Linotype" pitchFamily="18" charset="0"/>
              </a:rPr>
              <a:t>, Peru</a:t>
            </a:r>
          </a:p>
          <a:p>
            <a:pPr marL="342900" indent="-342900">
              <a:spcBef>
                <a:spcPts val="300"/>
              </a:spcBef>
            </a:pPr>
            <a:r>
              <a:rPr lang="en-US" sz="1400" dirty="0">
                <a:latin typeface="Palatino Linotype" pitchFamily="18" charset="0"/>
              </a:rPr>
              <a:t>	Lourdes Ruda, Mg</a:t>
            </a:r>
          </a:p>
          <a:p>
            <a:pPr marL="342900" indent="-342900" defTabSz="914400">
              <a:spcBef>
                <a:spcPct val="20000"/>
              </a:spcBef>
              <a:defRPr/>
            </a:pPr>
            <a:r>
              <a:rPr lang="en-US" sz="1400" b="1" dirty="0">
                <a:solidFill>
                  <a:srgbClr val="C00000"/>
                </a:solidFill>
                <a:latin typeface="Palatino Linotype" pitchFamily="18" charset="0"/>
              </a:rPr>
              <a:t>City of Hope, US</a:t>
            </a:r>
          </a:p>
          <a:p>
            <a:pPr marL="342900" indent="-342900">
              <a:spcBef>
                <a:spcPts val="300"/>
              </a:spcBef>
            </a:pPr>
            <a:r>
              <a:rPr lang="en-US" sz="1400" dirty="0">
                <a:latin typeface="Palatino Linotype" pitchFamily="18" charset="0"/>
              </a:rPr>
              <a:t>	Xiomara Rocha, MD</a:t>
            </a:r>
          </a:p>
          <a:p>
            <a:pPr marL="342900" indent="-342900">
              <a:spcBef>
                <a:spcPts val="300"/>
              </a:spcBef>
            </a:pPr>
            <a:endParaRPr lang="en-US" sz="1400" dirty="0">
              <a:latin typeface="Palatino Linotype" pitchFamily="18" charset="0"/>
            </a:endParaRPr>
          </a:p>
        </p:txBody>
      </p:sp>
      <p:sp>
        <p:nvSpPr>
          <p:cNvPr id="7" name="Content Placeholder 2">
            <a:extLst>
              <a:ext uri="{FF2B5EF4-FFF2-40B4-BE49-F238E27FC236}">
                <a16:creationId xmlns:a16="http://schemas.microsoft.com/office/drawing/2014/main" id="{9C67614D-5C5D-4E9C-A688-EAE81135C64C}"/>
              </a:ext>
            </a:extLst>
          </p:cNvPr>
          <p:cNvSpPr txBox="1">
            <a:spLocks/>
          </p:cNvSpPr>
          <p:nvPr/>
        </p:nvSpPr>
        <p:spPr>
          <a:xfrm>
            <a:off x="743386" y="2886948"/>
            <a:ext cx="4191000" cy="1911252"/>
          </a:xfrm>
          <a:prstGeom prst="rect">
            <a:avLst/>
          </a:prstGeom>
        </p:spPr>
        <p:txBody>
          <a:bodyPr vert="horz" lIns="0" tIns="45720" rIns="0" bIns="45720" rtlCol="0">
            <a:noAutofit/>
          </a:bodyPr>
          <a:lstStyle>
            <a:lvl1pPr marL="342900" indent="-3429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1pPr>
            <a:lvl2pPr marL="742950" indent="-28575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2pPr>
            <a:lvl3pPr marL="1143000" indent="-2286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3pPr>
            <a:lvl4pPr marL="1600200" indent="-2286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4pPr>
            <a:lvl5pPr marL="2057400" indent="-228600" algn="l" defTabSz="457200" rtl="0" eaLnBrk="1" latinLnBrk="0" hangingPunct="1">
              <a:spcBef>
                <a:spcPct val="20000"/>
              </a:spcBef>
              <a:buFont typeface="Arial"/>
              <a:buChar char="»"/>
              <a:defRPr sz="2000" b="0" kern="1200">
                <a:solidFill>
                  <a:schemeClr val="tx1"/>
                </a:solidFill>
                <a:latin typeface="Baskerville Old Face" panose="020206020805050203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1400" b="1" dirty="0">
                <a:solidFill>
                  <a:srgbClr val="C00000"/>
                </a:solidFill>
                <a:latin typeface="Palatino Linotype" pitchFamily="18" charset="0"/>
              </a:rPr>
              <a:t>Author Contact Information</a:t>
            </a:r>
          </a:p>
          <a:p>
            <a:pPr>
              <a:spcAft>
                <a:spcPts val="600"/>
              </a:spcAft>
              <a:buFont typeface="Arial"/>
              <a:buNone/>
            </a:pPr>
            <a:endParaRPr lang="en-US" sz="1400" dirty="0">
              <a:latin typeface="Palatino Linotype" pitchFamily="18" charset="0"/>
            </a:endParaRPr>
          </a:p>
        </p:txBody>
      </p:sp>
      <p:sp>
        <p:nvSpPr>
          <p:cNvPr id="4" name="Rectangle 3">
            <a:extLst>
              <a:ext uri="{FF2B5EF4-FFF2-40B4-BE49-F238E27FC236}">
                <a16:creationId xmlns:a16="http://schemas.microsoft.com/office/drawing/2014/main" id="{F2C0CACF-710D-4CFD-ABCA-4B6932E674EF}"/>
              </a:ext>
            </a:extLst>
          </p:cNvPr>
          <p:cNvSpPr/>
          <p:nvPr/>
        </p:nvSpPr>
        <p:spPr>
          <a:xfrm>
            <a:off x="699858" y="3324298"/>
            <a:ext cx="3528468" cy="1938992"/>
          </a:xfrm>
          <a:prstGeom prst="rect">
            <a:avLst/>
          </a:prstGeom>
        </p:spPr>
        <p:txBody>
          <a:bodyPr wrap="square">
            <a:spAutoFit/>
          </a:bodyPr>
          <a:lstStyle/>
          <a:p>
            <a:r>
              <a:rPr lang="en-US" sz="1400" b="1" dirty="0">
                <a:solidFill>
                  <a:srgbClr val="212121"/>
                </a:solidFill>
                <a:latin typeface="Garamond" panose="02020404030301010803" pitchFamily="18" charset="0"/>
              </a:rPr>
              <a:t>Rosario Costas-</a:t>
            </a:r>
            <a:r>
              <a:rPr lang="en-US" sz="1400" b="1" dirty="0" err="1">
                <a:solidFill>
                  <a:srgbClr val="212121"/>
                </a:solidFill>
                <a:latin typeface="Garamond" panose="02020404030301010803" pitchFamily="18" charset="0"/>
              </a:rPr>
              <a:t>Muñiz</a:t>
            </a:r>
            <a:r>
              <a:rPr lang="en-US" sz="1400" b="1" dirty="0">
                <a:solidFill>
                  <a:srgbClr val="212121"/>
                </a:solidFill>
                <a:latin typeface="Garamond" panose="02020404030301010803" pitchFamily="18" charset="0"/>
              </a:rPr>
              <a:t>, Ph.D.</a:t>
            </a:r>
            <a:endParaRPr lang="en-US" dirty="0">
              <a:solidFill>
                <a:srgbClr val="212121"/>
              </a:solidFill>
              <a:latin typeface="wf_segoe-ui_normal"/>
            </a:endParaRPr>
          </a:p>
          <a:p>
            <a:r>
              <a:rPr lang="en-US" sz="1000" dirty="0">
                <a:solidFill>
                  <a:srgbClr val="212121"/>
                </a:solidFill>
                <a:latin typeface="Garamond" panose="02020404030301010803" pitchFamily="18" charset="0"/>
              </a:rPr>
              <a:t>Assistant Attending Psychologist</a:t>
            </a:r>
            <a:endParaRPr lang="en-US" dirty="0">
              <a:solidFill>
                <a:srgbClr val="212121"/>
              </a:solidFill>
              <a:latin typeface="wf_segoe-ui_normal"/>
            </a:endParaRPr>
          </a:p>
          <a:p>
            <a:r>
              <a:rPr lang="en-US" sz="1200" b="1" dirty="0">
                <a:solidFill>
                  <a:srgbClr val="212121"/>
                </a:solidFill>
                <a:latin typeface="Garamond" panose="02020404030301010803" pitchFamily="18" charset="0"/>
              </a:rPr>
              <a:t>Memorial Sloan-Kettering Cancer Center</a:t>
            </a:r>
            <a:endParaRPr lang="en-US" dirty="0">
              <a:solidFill>
                <a:srgbClr val="212121"/>
              </a:solidFill>
              <a:latin typeface="wf_segoe-ui_normal"/>
            </a:endParaRPr>
          </a:p>
          <a:p>
            <a:r>
              <a:rPr lang="en-US" sz="1000" dirty="0">
                <a:solidFill>
                  <a:srgbClr val="212121"/>
                </a:solidFill>
                <a:latin typeface="Garamond" panose="02020404030301010803" pitchFamily="18" charset="0"/>
              </a:rPr>
              <a:t>Department of Psychiatry &amp; Behavioral Sciences</a:t>
            </a:r>
            <a:endParaRPr lang="en-US" dirty="0">
              <a:solidFill>
                <a:srgbClr val="212121"/>
              </a:solidFill>
              <a:latin typeface="wf_segoe-ui_normal"/>
            </a:endParaRPr>
          </a:p>
          <a:p>
            <a:r>
              <a:rPr lang="en-US" sz="1000" dirty="0">
                <a:solidFill>
                  <a:srgbClr val="212121"/>
                </a:solidFill>
                <a:latin typeface="Garamond" panose="02020404030301010803" pitchFamily="18" charset="0"/>
              </a:rPr>
              <a:t>Immigrant Health &amp; Cancer Disparities</a:t>
            </a:r>
            <a:endParaRPr lang="en-US" dirty="0">
              <a:solidFill>
                <a:srgbClr val="212121"/>
              </a:solidFill>
              <a:latin typeface="wf_segoe-ui_normal"/>
            </a:endParaRPr>
          </a:p>
          <a:p>
            <a:r>
              <a:rPr lang="en-US" sz="1000" dirty="0">
                <a:solidFill>
                  <a:srgbClr val="212121"/>
                </a:solidFill>
                <a:latin typeface="Garamond" panose="02020404030301010803" pitchFamily="18" charset="0"/>
              </a:rPr>
              <a:t>Email: </a:t>
            </a:r>
            <a:r>
              <a:rPr lang="en-US" sz="1000" dirty="0">
                <a:solidFill>
                  <a:srgbClr val="212121"/>
                </a:solidFill>
                <a:latin typeface="Garamond" panose="02020404030301010803" pitchFamily="18" charset="0"/>
                <a:hlinkClick r:id="rId3"/>
              </a:rPr>
              <a:t>costasmr@mskcc.org</a:t>
            </a:r>
            <a:r>
              <a:rPr lang="en-US" sz="1000" dirty="0">
                <a:solidFill>
                  <a:srgbClr val="212121"/>
                </a:solidFill>
                <a:latin typeface="Garamond" panose="02020404030301010803" pitchFamily="18" charset="0"/>
              </a:rPr>
              <a:t> </a:t>
            </a:r>
            <a:endParaRPr lang="en-US" dirty="0">
              <a:solidFill>
                <a:srgbClr val="212121"/>
              </a:solidFill>
              <a:latin typeface="wf_segoe-ui_normal"/>
            </a:endParaRPr>
          </a:p>
          <a:p>
            <a:r>
              <a:rPr lang="en-US" sz="200" dirty="0">
                <a:solidFill>
                  <a:srgbClr val="212121"/>
                </a:solidFill>
                <a:latin typeface="Calibri" panose="020F0502020204030204" pitchFamily="34" charset="0"/>
              </a:rPr>
              <a:t> </a:t>
            </a:r>
            <a:endParaRPr lang="en-US" dirty="0">
              <a:solidFill>
                <a:srgbClr val="212121"/>
              </a:solidFill>
              <a:latin typeface="wf_segoe-ui_normal"/>
            </a:endParaRPr>
          </a:p>
          <a:p>
            <a:r>
              <a:rPr lang="en-US" sz="1000" b="1" dirty="0">
                <a:solidFill>
                  <a:srgbClr val="212121"/>
                </a:solidFill>
                <a:latin typeface="Garamond" panose="02020404030301010803" pitchFamily="18" charset="0"/>
              </a:rPr>
              <a:t>Weill Cornell Medical College</a:t>
            </a:r>
            <a:endParaRPr lang="en-US" dirty="0">
              <a:solidFill>
                <a:srgbClr val="212121"/>
              </a:solidFill>
              <a:latin typeface="wf_segoe-ui_normal"/>
            </a:endParaRPr>
          </a:p>
          <a:p>
            <a:r>
              <a:rPr lang="en-US" sz="1000" dirty="0">
                <a:solidFill>
                  <a:srgbClr val="212121"/>
                </a:solidFill>
                <a:latin typeface="Garamond" panose="02020404030301010803" pitchFamily="18" charset="0"/>
              </a:rPr>
              <a:t>Assistant Professor of Psychology</a:t>
            </a:r>
            <a:endParaRPr lang="en-US" dirty="0">
              <a:solidFill>
                <a:srgbClr val="212121"/>
              </a:solidFill>
              <a:latin typeface="wf_segoe-ui_normal"/>
            </a:endParaRPr>
          </a:p>
          <a:p>
            <a:r>
              <a:rPr lang="en-US" sz="1000" dirty="0">
                <a:solidFill>
                  <a:srgbClr val="212121"/>
                </a:solidFill>
                <a:latin typeface="Garamond" panose="02020404030301010803" pitchFamily="18" charset="0"/>
              </a:rPr>
              <a:t>Department of Psychiatry</a:t>
            </a:r>
          </a:p>
          <a:p>
            <a:r>
              <a:rPr lang="en-US" sz="200" dirty="0">
                <a:solidFill>
                  <a:srgbClr val="212121"/>
                </a:solidFill>
                <a:latin typeface="Calibri" panose="020F0502020204030204" pitchFamily="34" charset="0"/>
              </a:rPr>
              <a:t> </a:t>
            </a:r>
            <a:endParaRPr lang="en-US" dirty="0">
              <a:solidFill>
                <a:srgbClr val="212121"/>
              </a:solidFill>
              <a:latin typeface="wf_segoe-ui_normal"/>
            </a:endParaRPr>
          </a:p>
          <a:p>
            <a:pPr algn="ctr"/>
            <a:r>
              <a:rPr lang="en-US" sz="1000" dirty="0">
                <a:solidFill>
                  <a:srgbClr val="212121"/>
                </a:solidFill>
                <a:latin typeface="Garamond" panose="02020404030301010803" pitchFamily="18" charset="0"/>
                <a:hlinkClick r:id="rId4">
                  <a:extLst>
                    <a:ext uri="{A12FA001-AC4F-418D-AE19-62706E023703}">
                      <ahyp:hlinkClr xmlns:ahyp="http://schemas.microsoft.com/office/drawing/2018/hyperlinkcolor" val="tx"/>
                    </a:ext>
                  </a:extLst>
                </a:hlinkClick>
              </a:rPr>
              <a:t>Visit FIPOL</a:t>
            </a:r>
            <a:endParaRPr lang="en-US" dirty="0">
              <a:solidFill>
                <a:srgbClr val="212121"/>
              </a:solidFill>
              <a:latin typeface="wf_segoe-ui_normal"/>
            </a:endParaRPr>
          </a:p>
          <a:p>
            <a:pPr algn="ctr"/>
            <a:r>
              <a:rPr lang="en-US" sz="1000" dirty="0">
                <a:solidFill>
                  <a:srgbClr val="212121"/>
                </a:solidFill>
                <a:latin typeface="Garamond" panose="02020404030301010803" pitchFamily="18" charset="0"/>
              </a:rPr>
              <a:t>Follow us</a:t>
            </a:r>
            <a:r>
              <a:rPr lang="en-US" sz="1000" dirty="0">
                <a:solidFill>
                  <a:srgbClr val="212121"/>
                </a:solidFill>
                <a:latin typeface="Garamond" panose="02020404030301010803" pitchFamily="18" charset="0"/>
                <a:hlinkClick r:id="rId5">
                  <a:extLst>
                    <a:ext uri="{A12FA001-AC4F-418D-AE19-62706E023703}">
                      <ahyp:hlinkClr xmlns:ahyp="http://schemas.microsoft.com/office/drawing/2018/hyperlinkcolor" val="tx"/>
                    </a:ext>
                  </a:extLst>
                </a:hlinkClick>
              </a:rPr>
              <a:t> </a:t>
            </a:r>
            <a:r>
              <a:rPr lang="en-US" sz="1000" dirty="0">
                <a:solidFill>
                  <a:srgbClr val="212121"/>
                </a:solidFill>
                <a:latin typeface="Garamond" panose="02020404030301010803" pitchFamily="18" charset="0"/>
                <a:hlinkClick r:id="rId6">
                  <a:extLst>
                    <a:ext uri="{A12FA001-AC4F-418D-AE19-62706E023703}">
                      <ahyp:hlinkClr xmlns:ahyp="http://schemas.microsoft.com/office/drawing/2018/hyperlinkcolor" val="tx"/>
                    </a:ext>
                  </a:extLst>
                </a:hlinkClick>
              </a:rPr>
              <a:t>Twitter</a:t>
            </a:r>
            <a:r>
              <a:rPr lang="en-US" sz="1000" dirty="0">
                <a:solidFill>
                  <a:srgbClr val="212121"/>
                </a:solidFill>
                <a:latin typeface="Garamond" panose="02020404030301010803" pitchFamily="18" charset="0"/>
              </a:rPr>
              <a:t>, </a:t>
            </a:r>
            <a:r>
              <a:rPr lang="en-US" sz="1000" dirty="0">
                <a:solidFill>
                  <a:srgbClr val="212121"/>
                </a:solidFill>
                <a:latin typeface="Garamond" panose="02020404030301010803" pitchFamily="18" charset="0"/>
                <a:hlinkClick r:id="rId5">
                  <a:extLst>
                    <a:ext uri="{A12FA001-AC4F-418D-AE19-62706E023703}">
                      <ahyp:hlinkClr xmlns:ahyp="http://schemas.microsoft.com/office/drawing/2018/hyperlinkcolor" val="tx"/>
                    </a:ext>
                  </a:extLst>
                </a:hlinkClick>
              </a:rPr>
              <a:t>Facebook</a:t>
            </a:r>
            <a:r>
              <a:rPr lang="en-US" sz="1000" dirty="0">
                <a:solidFill>
                  <a:srgbClr val="212121"/>
                </a:solidFill>
                <a:latin typeface="Garamond" panose="02020404030301010803" pitchFamily="18" charset="0"/>
              </a:rPr>
              <a:t>,</a:t>
            </a:r>
            <a:r>
              <a:rPr lang="en-US" sz="1000" dirty="0">
                <a:solidFill>
                  <a:srgbClr val="212121"/>
                </a:solidFill>
                <a:latin typeface="Garamond" panose="02020404030301010803" pitchFamily="18" charset="0"/>
                <a:hlinkClick r:id="rId6">
                  <a:extLst>
                    <a:ext uri="{A12FA001-AC4F-418D-AE19-62706E023703}">
                      <ahyp:hlinkClr xmlns:ahyp="http://schemas.microsoft.com/office/drawing/2018/hyperlinkcolor" val="tx"/>
                    </a:ext>
                  </a:extLst>
                </a:hlinkClick>
              </a:rPr>
              <a:t> </a:t>
            </a:r>
            <a:r>
              <a:rPr lang="en-US" sz="1000" dirty="0">
                <a:solidFill>
                  <a:srgbClr val="212121"/>
                </a:solidFill>
                <a:latin typeface="Garamond" panose="02020404030301010803" pitchFamily="18" charset="0"/>
              </a:rPr>
              <a:t> &amp; </a:t>
            </a:r>
            <a:r>
              <a:rPr lang="en-US" sz="1000" dirty="0" err="1">
                <a:solidFill>
                  <a:srgbClr val="212121"/>
                </a:solidFill>
                <a:latin typeface="Garamond" panose="02020404030301010803" pitchFamily="18" charset="0"/>
                <a:hlinkClick r:id="rId7">
                  <a:extLst>
                    <a:ext uri="{A12FA001-AC4F-418D-AE19-62706E023703}">
                      <ahyp:hlinkClr xmlns:ahyp="http://schemas.microsoft.com/office/drawing/2018/hyperlinkcolor" val="tx"/>
                    </a:ext>
                  </a:extLst>
                </a:hlinkClick>
              </a:rPr>
              <a:t>Youtube</a:t>
            </a:r>
            <a:endParaRPr lang="en-US" dirty="0">
              <a:solidFill>
                <a:srgbClr val="212121"/>
              </a:solidFill>
              <a:latin typeface="wf_segoe-ui_normal"/>
            </a:endParaRPr>
          </a:p>
        </p:txBody>
      </p:sp>
      <p:pic>
        <p:nvPicPr>
          <p:cNvPr id="8" name="Picture 5" descr="twitter logo | AJC1 | Flickr">
            <a:hlinkClick r:id="rId6"/>
            <a:extLst>
              <a:ext uri="{FF2B5EF4-FFF2-40B4-BE49-F238E27FC236}">
                <a16:creationId xmlns:a16="http://schemas.microsoft.com/office/drawing/2014/main" id="{123348AF-44B2-4499-852E-5D86CA56BC26}"/>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804995" y="5422377"/>
            <a:ext cx="353122" cy="3902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le:Facebook icon.jpg - Wikimedia Commons">
            <a:hlinkClick r:id="rId5"/>
            <a:extLst>
              <a:ext uri="{FF2B5EF4-FFF2-40B4-BE49-F238E27FC236}">
                <a16:creationId xmlns:a16="http://schemas.microsoft.com/office/drawing/2014/main" id="{8A82C1F8-EB04-4200-9B2E-341F5D79C80E}"/>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287531" y="5422377"/>
            <a:ext cx="353122" cy="3902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hlinkClick r:id="rId12" action="ppaction://hlinkfile"/>
            <a:extLst>
              <a:ext uri="{FF2B5EF4-FFF2-40B4-BE49-F238E27FC236}">
                <a16:creationId xmlns:a16="http://schemas.microsoft.com/office/drawing/2014/main" id="{F7818E4E-1909-40EB-B1C7-AD8AE9D731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0067" y="5422377"/>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95294"/>
      </p:ext>
    </p:extLst>
  </p:cSld>
  <p:clrMapOvr>
    <a:masterClrMapping/>
  </p:clrMapOvr>
</p:sld>
</file>

<file path=ppt/theme/theme1.xml><?xml version="1.0" encoding="utf-8"?>
<a:theme xmlns:a="http://schemas.openxmlformats.org/drawingml/2006/main" name="Slide Template 3">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 Template 3" id="{7B32A35E-B145-4041-AEA8-66F07B10CE81}" vid="{8CD8AD74-91C6-9242-BF99-D6A265CD7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8DA1A4150FB2B848A3EB7B452BFA7AC5" ma:contentTypeVersion="1" ma:contentTypeDescription="Upload an image." ma:contentTypeScope="" ma:versionID="c5dd4a19140d82efd42bf2e2156fee3e">
  <xsd:schema xmlns:xsd="http://www.w3.org/2001/XMLSchema" xmlns:xs="http://www.w3.org/2001/XMLSchema" xmlns:p="http://schemas.microsoft.com/office/2006/metadata/properties" xmlns:ns1="http://schemas.microsoft.com/sharepoint/v3" xmlns:ns2="E64CF27C-2ECC-48E8-947E-CA63274FB2E8" xmlns:ns3="http://schemas.microsoft.com/sharepoint/v3/fields" targetNamespace="http://schemas.microsoft.com/office/2006/metadata/properties" ma:root="true" ma:fieldsID="8669bc30feb5185623fa09da941496e2" ns1:_="" ns2:_="" ns3:_="">
    <xsd:import namespace="http://schemas.microsoft.com/sharepoint/v3"/>
    <xsd:import namespace="E64CF27C-2ECC-48E8-947E-CA63274FB2E8"/>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4CF27C-2ECC-48E8-947E-CA63274FB2E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E64CF27C-2ECC-48E8-947E-CA63274FB2E8"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E6B81059-E2C5-48F8-9D0A-1D5D05229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64CF27C-2ECC-48E8-947E-CA63274FB2E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EA502-D5C0-4DCC-9CF6-D9E7547B0AA1}">
  <ds:schemaRefs>
    <ds:schemaRef ds:uri="http://schemas.microsoft.com/sharepoint/v3/contenttype/forms"/>
  </ds:schemaRefs>
</ds:datastoreItem>
</file>

<file path=customXml/itemProps3.xml><?xml version="1.0" encoding="utf-8"?>
<ds:datastoreItem xmlns:ds="http://schemas.openxmlformats.org/officeDocument/2006/customXml" ds:itemID="{C7C8F854-3811-4CD0-899F-9D16C24DB16F}">
  <ds:schemaRefs>
    <ds:schemaRef ds:uri="http://schemas.microsoft.com/office/2006/metadata/properties"/>
    <ds:schemaRef ds:uri="http://www.w3.org/XML/1998/namespace"/>
    <ds:schemaRef ds:uri="E64CF27C-2ECC-48E8-947E-CA63274FB2E8"/>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field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1193</TotalTime>
  <Words>1193</Words>
  <Application>Microsoft Office PowerPoint</Application>
  <PresentationFormat>On-screen Show (4:3)</PresentationFormat>
  <Paragraphs>131</Paragraphs>
  <Slides>4</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Baskerville Old Face</vt:lpstr>
      <vt:lpstr>Calibri</vt:lpstr>
      <vt:lpstr>Corbel</vt:lpstr>
      <vt:lpstr>Garamond</vt:lpstr>
      <vt:lpstr>Palatino Linotype</vt:lpstr>
      <vt:lpstr>wf_segoe-ui_normal</vt:lpstr>
      <vt:lpstr>Slide Template 3</vt:lpstr>
      <vt:lpstr>FIPOL: An Initiative to Develop Networks, Collaborations, and Educational Opportunities in Psychosocial Oncology for Latin America</vt:lpstr>
      <vt:lpstr>Results &amp; Achievements Formación en Investigación Psicosocial Oncológica para Latinoamérica Training on Psychosocial Oncology Research for Latin America</vt:lpstr>
      <vt:lpstr>Formación en Investigación Psicosocial Oncológica para Latinoamérica Training on Psychosocial Oncology Research for Latin America</vt:lpstr>
      <vt:lpstr>Acknowledgments</vt:lpstr>
    </vt:vector>
  </TitlesOfParts>
  <Company>MSKCC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Agency Finalist Presentations Background and Evaluation Guide</dc:title>
  <dc:creator>DePaolis, Donna/Information Systems</dc:creator>
  <cp:keywords/>
  <dc:description/>
  <cp:lastModifiedBy>Costas Muniz, Rosario/Counseling Center</cp:lastModifiedBy>
  <cp:revision>98</cp:revision>
  <dcterms:created xsi:type="dcterms:W3CDTF">2014-01-29T03:37:39Z</dcterms:created>
  <dcterms:modified xsi:type="dcterms:W3CDTF">2020-09-30T18:19:00Z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0x0101009148F5A04DDD49CBA7127AADA5FB792B00AADE34325A8B49CDA8BB4DB53328F214008DA1A4150FB2B848A3EB7B452BFA7AC5</vt:lpwstr>
  </property>
</Properties>
</file>