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6" r:id="rId5"/>
  </p:sldMasterIdLst>
  <p:notesMasterIdLst>
    <p:notesMasterId r:id="rId10"/>
  </p:notesMasterIdLst>
  <p:sldIdLst>
    <p:sldId id="256" r:id="rId6"/>
    <p:sldId id="286" r:id="rId7"/>
    <p:sldId id="289" r:id="rId8"/>
    <p:sldId id="287" r:id="rId9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5" autoAdjust="0"/>
    <p:restoredTop sz="95628" autoAdjust="0"/>
  </p:normalViewPr>
  <p:slideViewPr>
    <p:cSldViewPr>
      <p:cViewPr varScale="1">
        <p:scale>
          <a:sx n="94" d="100"/>
          <a:sy n="94" d="100"/>
        </p:scale>
        <p:origin x="1830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nest Kaninjing" userId="a81c8c36-1da3-49b0-9aa9-ee9e2a2b98f0" providerId="ADAL" clId="{BF47959D-D728-4A86-BEA8-BB9EE3364E20}"/>
    <pc:docChg chg="modSld">
      <pc:chgData name="Ernest Kaninjing" userId="a81c8c36-1da3-49b0-9aa9-ee9e2a2b98f0" providerId="ADAL" clId="{BF47959D-D728-4A86-BEA8-BB9EE3364E20}" dt="2020-09-19T15:51:44.126" v="23" actId="20577"/>
      <pc:docMkLst>
        <pc:docMk/>
      </pc:docMkLst>
      <pc:sldChg chg="modSp">
        <pc:chgData name="Ernest Kaninjing" userId="a81c8c36-1da3-49b0-9aa9-ee9e2a2b98f0" providerId="ADAL" clId="{BF47959D-D728-4A86-BEA8-BB9EE3364E20}" dt="2020-09-19T15:51:44.126" v="23" actId="20577"/>
        <pc:sldMkLst>
          <pc:docMk/>
          <pc:sldMk cId="755630791" sldId="287"/>
        </pc:sldMkLst>
        <pc:spChg chg="mod">
          <ac:chgData name="Ernest Kaninjing" userId="a81c8c36-1da3-49b0-9aa9-ee9e2a2b98f0" providerId="ADAL" clId="{BF47959D-D728-4A86-BEA8-BB9EE3364E20}" dt="2020-09-19T15:51:44.126" v="23" actId="20577"/>
          <ac:spMkLst>
            <pc:docMk/>
            <pc:sldMk cId="755630791" sldId="287"/>
            <ac:spMk id="3" creationId="{01CF7424-5F66-4A10-B648-FD7556EA204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65C589-63D2-EC49-91E4-B6A2FD57A39C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23091-548A-9648-94FA-A6386715E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499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05611" y="204927"/>
            <a:ext cx="7732776" cy="940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702665" y="3730574"/>
            <a:ext cx="7738668" cy="757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5" dirty="0"/>
              <a:t>training.gcsu.edu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26D18-A4DF-4504-89EF-368F34EBB36F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FEC1-CBEE-46EF-B8D3-4D02619E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122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26D18-A4DF-4504-89EF-368F34EBB36F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FEC1-CBEE-46EF-B8D3-4D02619E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90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26D18-A4DF-4504-89EF-368F34EBB36F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FEC1-CBEE-46EF-B8D3-4D02619E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623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26D18-A4DF-4504-89EF-368F34EBB36F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FEC1-CBEE-46EF-B8D3-4D02619E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518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26D18-A4DF-4504-89EF-368F34EBB36F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FEC1-CBEE-46EF-B8D3-4D02619E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9003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26D18-A4DF-4504-89EF-368F34EBB36F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FEC1-CBEE-46EF-B8D3-4D02619E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5022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26D18-A4DF-4504-89EF-368F34EBB36F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FEC1-CBEE-46EF-B8D3-4D02619E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887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5" dirty="0"/>
              <a:t>training.gcsu.edu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5" dirty="0"/>
              <a:t>training.gcsu.edu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5" dirty="0"/>
              <a:t>training.gcsu.edu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5" dirty="0"/>
              <a:t>training.gcsu.edu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26D18-A4DF-4504-89EF-368F34EBB36F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FEC1-CBEE-46EF-B8D3-4D02619E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6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26D18-A4DF-4504-89EF-368F34EBB36F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FEC1-CBEE-46EF-B8D3-4D02619E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55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26D18-A4DF-4504-89EF-368F34EBB36F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FEC1-CBEE-46EF-B8D3-4D02619E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506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26D18-A4DF-4504-89EF-368F34EBB36F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DFEC1-CBEE-46EF-B8D3-4D02619E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737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143866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29412" y="192023"/>
            <a:ext cx="2955036" cy="98755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6487159"/>
            <a:ext cx="632460" cy="370840"/>
          </a:xfrm>
          <a:custGeom>
            <a:avLst/>
            <a:gdLst/>
            <a:ahLst/>
            <a:cxnLst/>
            <a:rect l="l" t="t" r="r" b="b"/>
            <a:pathLst>
              <a:path w="632460" h="370840">
                <a:moveTo>
                  <a:pt x="0" y="370839"/>
                </a:moveTo>
                <a:lnTo>
                  <a:pt x="632015" y="370839"/>
                </a:lnTo>
                <a:lnTo>
                  <a:pt x="632015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0035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632015" y="6487159"/>
            <a:ext cx="2635885" cy="370840"/>
          </a:xfrm>
          <a:custGeom>
            <a:avLst/>
            <a:gdLst/>
            <a:ahLst/>
            <a:cxnLst/>
            <a:rect l="l" t="t" r="r" b="b"/>
            <a:pathLst>
              <a:path w="2635885" h="370840">
                <a:moveTo>
                  <a:pt x="0" y="370839"/>
                </a:moveTo>
                <a:lnTo>
                  <a:pt x="2635631" y="370839"/>
                </a:lnTo>
                <a:lnTo>
                  <a:pt x="2635631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0035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267583" y="6487159"/>
            <a:ext cx="2635885" cy="370840"/>
          </a:xfrm>
          <a:custGeom>
            <a:avLst/>
            <a:gdLst/>
            <a:ahLst/>
            <a:cxnLst/>
            <a:rect l="l" t="t" r="r" b="b"/>
            <a:pathLst>
              <a:path w="2635885" h="370840">
                <a:moveTo>
                  <a:pt x="0" y="370839"/>
                </a:moveTo>
                <a:lnTo>
                  <a:pt x="2635631" y="370839"/>
                </a:lnTo>
                <a:lnTo>
                  <a:pt x="2635631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0035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5903214" y="6487159"/>
            <a:ext cx="2635885" cy="370840"/>
          </a:xfrm>
          <a:custGeom>
            <a:avLst/>
            <a:gdLst/>
            <a:ahLst/>
            <a:cxnLst/>
            <a:rect l="l" t="t" r="r" b="b"/>
            <a:pathLst>
              <a:path w="2635884" h="370840">
                <a:moveTo>
                  <a:pt x="0" y="370839"/>
                </a:moveTo>
                <a:lnTo>
                  <a:pt x="2635631" y="370839"/>
                </a:lnTo>
                <a:lnTo>
                  <a:pt x="2635631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0035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8538844" y="6487159"/>
            <a:ext cx="605155" cy="370840"/>
          </a:xfrm>
          <a:custGeom>
            <a:avLst/>
            <a:gdLst/>
            <a:ahLst/>
            <a:cxnLst/>
            <a:rect l="l" t="t" r="r" b="b"/>
            <a:pathLst>
              <a:path w="605154" h="370840">
                <a:moveTo>
                  <a:pt x="0" y="370839"/>
                </a:moveTo>
                <a:lnTo>
                  <a:pt x="605116" y="370839"/>
                </a:lnTo>
                <a:lnTo>
                  <a:pt x="605116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0035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0" y="0"/>
            <a:ext cx="9144000" cy="14478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629412" y="192023"/>
            <a:ext cx="2955036" cy="98755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5611" y="204927"/>
            <a:ext cx="7732776" cy="940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7542" y="1191181"/>
            <a:ext cx="7728915" cy="41440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895725" y="6532702"/>
            <a:ext cx="1379854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5" dirty="0"/>
              <a:t>training.gcsu.edu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26D18-A4DF-4504-89EF-368F34EBB36F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DFEC1-CBEE-46EF-B8D3-4D02619E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079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3657601" y="100508"/>
            <a:ext cx="5410200" cy="1107996"/>
          </a:xfrm>
        </p:spPr>
        <p:txBody>
          <a:bodyPr/>
          <a:lstStyle/>
          <a:p>
            <a:pPr algn="ctr"/>
            <a:r>
              <a:rPr lang="en-US" sz="2400" b="1" dirty="0"/>
              <a:t>Prostate Cancer Screening Perceptions, Beliefs and Practices among men in Bamenda, Cameroon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4"/>
          </p:nvPr>
        </p:nvSpPr>
        <p:spPr>
          <a:xfrm>
            <a:off x="457200" y="1524000"/>
            <a:ext cx="8382000" cy="4678204"/>
          </a:xfrm>
        </p:spPr>
        <p:txBody>
          <a:bodyPr/>
          <a:lstStyle/>
          <a:p>
            <a:pPr algn="ctr"/>
            <a:r>
              <a:rPr lang="en-US" sz="3200" b="1" dirty="0"/>
              <a:t>Aims and Objectives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/>
              <a:t>Explore cultural norms and beliefs that contribute to late stage diagnosis of prostate cancer among men in Bamenda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sz="8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/>
              <a:t>Identify factors that influence decisions to abstain or screen for prostate cancer among study participants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sz="8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/>
              <a:t>Ascertain how men decide between traditional healers and biomedicine for treatment or diagnosis of prostate cancer</a:t>
            </a:r>
          </a:p>
          <a:p>
            <a:endParaRPr lang="en-US" sz="3200" dirty="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pc="-5" dirty="0"/>
              <a:t>gcsu.edu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84A5F-57DD-49C6-8072-E7CDC53B9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0" y="152400"/>
            <a:ext cx="4038600" cy="1107996"/>
          </a:xfrm>
        </p:spPr>
        <p:txBody>
          <a:bodyPr/>
          <a:lstStyle/>
          <a:p>
            <a:pPr algn="ctr"/>
            <a:r>
              <a:rPr lang="en-US" sz="3600" dirty="0"/>
              <a:t>Methods and</a:t>
            </a:r>
            <a:br>
              <a:rPr lang="en-US" sz="3600" dirty="0"/>
            </a:br>
            <a:r>
              <a:rPr lang="en-US" sz="3600" dirty="0"/>
              <a:t>Results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CF7424-5F66-4A10-B648-FD7556EA20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971" y="1447800"/>
            <a:ext cx="8284058" cy="4800599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dirty="0"/>
              <a:t>Three focus group sessions were held with men 40 years and older in Bamenda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dirty="0"/>
              <a:t>Average of 8 participants in each focus group</a:t>
            </a:r>
          </a:p>
          <a:p>
            <a:endParaRPr lang="en-US" sz="800" dirty="0"/>
          </a:p>
          <a:p>
            <a:r>
              <a:rPr lang="en-US" sz="2800" b="1" dirty="0"/>
              <a:t>Results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dirty="0"/>
              <a:t>Thirteen themes emerged from this study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sz="8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dirty="0"/>
              <a:t>A strong reliance on traditional healers among study participants for health care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dirty="0"/>
              <a:t>A tendency among men to self-diagnose when initial symptoms of illness manifest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dirty="0"/>
              <a:t>Reluctance to discuss the subject of prostate cancer publicly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30434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14139" y="3969009"/>
            <a:ext cx="929891" cy="694701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8" name="Straight Arrow Connector 7"/>
          <p:cNvCxnSpPr>
            <a:cxnSpLocks/>
            <a:stCxn id="4" idx="3"/>
          </p:cNvCxnSpPr>
          <p:nvPr/>
        </p:nvCxnSpPr>
        <p:spPr>
          <a:xfrm flipV="1">
            <a:off x="2244030" y="4311769"/>
            <a:ext cx="282597" cy="45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548830" y="3903428"/>
            <a:ext cx="1066800" cy="1247772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1" name="Straight Arrow Connector 10"/>
          <p:cNvCxnSpPr>
            <a:cxnSpLocks/>
            <a:stCxn id="9" idx="3"/>
          </p:cNvCxnSpPr>
          <p:nvPr/>
        </p:nvCxnSpPr>
        <p:spPr>
          <a:xfrm flipV="1">
            <a:off x="3615630" y="4117504"/>
            <a:ext cx="419724" cy="4098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3"/>
          </p:cNvCxnSpPr>
          <p:nvPr/>
        </p:nvCxnSpPr>
        <p:spPr>
          <a:xfrm>
            <a:off x="3615630" y="4527314"/>
            <a:ext cx="419724" cy="1363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047846" y="3645158"/>
            <a:ext cx="419100" cy="14478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0" y="2057400"/>
            <a:ext cx="914400" cy="29718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2" name="Straight Arrow Connector 21"/>
          <p:cNvCxnSpPr>
            <a:cxnSpLocks/>
            <a:endCxn id="26" idx="1"/>
          </p:cNvCxnSpPr>
          <p:nvPr/>
        </p:nvCxnSpPr>
        <p:spPr>
          <a:xfrm flipV="1">
            <a:off x="4485063" y="3735585"/>
            <a:ext cx="332900" cy="1797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cxnSpLocks/>
          </p:cNvCxnSpPr>
          <p:nvPr/>
        </p:nvCxnSpPr>
        <p:spPr>
          <a:xfrm flipV="1">
            <a:off x="4432402" y="4836156"/>
            <a:ext cx="434282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4866685" y="4634199"/>
            <a:ext cx="776363" cy="692671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817963" y="3159400"/>
            <a:ext cx="902532" cy="1152369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8" name="Straight Arrow Connector 27"/>
          <p:cNvCxnSpPr>
            <a:cxnSpLocks/>
          </p:cNvCxnSpPr>
          <p:nvPr/>
        </p:nvCxnSpPr>
        <p:spPr>
          <a:xfrm>
            <a:off x="5684271" y="3505200"/>
            <a:ext cx="71591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6403803" y="3170374"/>
            <a:ext cx="796978" cy="636652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31" name="Straight Arrow Connector 30"/>
          <p:cNvCxnSpPr>
            <a:cxnSpLocks/>
            <a:stCxn id="25" idx="3"/>
            <a:endCxn id="81" idx="1"/>
          </p:cNvCxnSpPr>
          <p:nvPr/>
        </p:nvCxnSpPr>
        <p:spPr>
          <a:xfrm flipV="1">
            <a:off x="5643048" y="4626375"/>
            <a:ext cx="436125" cy="354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5" idx="3"/>
          </p:cNvCxnSpPr>
          <p:nvPr/>
        </p:nvCxnSpPr>
        <p:spPr>
          <a:xfrm>
            <a:off x="5643048" y="4980535"/>
            <a:ext cx="404737" cy="1620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6485781" y="4369058"/>
            <a:ext cx="35008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cxnSpLocks/>
          </p:cNvCxnSpPr>
          <p:nvPr/>
        </p:nvCxnSpPr>
        <p:spPr>
          <a:xfrm>
            <a:off x="6485781" y="5326870"/>
            <a:ext cx="31088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6846948" y="4018976"/>
            <a:ext cx="750133" cy="522781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796667" y="4751931"/>
            <a:ext cx="869743" cy="1135819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1" name="Straight Arrow Connector 50"/>
          <p:cNvCxnSpPr>
            <a:cxnSpLocks/>
          </p:cNvCxnSpPr>
          <p:nvPr/>
        </p:nvCxnSpPr>
        <p:spPr>
          <a:xfrm flipV="1">
            <a:off x="7221392" y="3328043"/>
            <a:ext cx="905332" cy="7632"/>
          </a:xfrm>
          <a:prstGeom prst="straightConnector1">
            <a:avLst/>
          </a:prstGeom>
          <a:ln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cxnSpLocks/>
          </p:cNvCxnSpPr>
          <p:nvPr/>
        </p:nvCxnSpPr>
        <p:spPr>
          <a:xfrm flipV="1">
            <a:off x="7666411" y="4297538"/>
            <a:ext cx="486988" cy="692360"/>
          </a:xfrm>
          <a:prstGeom prst="straightConnector1">
            <a:avLst/>
          </a:prstGeom>
          <a:ln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8153400" y="2488524"/>
            <a:ext cx="914400" cy="2312075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0" y="2188995"/>
            <a:ext cx="11430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Contextual Influence: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5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Local beliefs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Knowledge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Awareness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Attitudes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Fear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Stigma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SES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405830" y="4117503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Symptoms of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CaP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548830" y="3969009"/>
            <a:ext cx="1066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Exposure to &amp; experience with traditional healing</a:t>
            </a:r>
          </a:p>
        </p:txBody>
      </p:sp>
      <p:cxnSp>
        <p:nvCxnSpPr>
          <p:cNvPr id="67" name="Straight Connector 66"/>
          <p:cNvCxnSpPr>
            <a:cxnSpLocks/>
            <a:stCxn id="19" idx="1"/>
            <a:endCxn id="19" idx="3"/>
          </p:cNvCxnSpPr>
          <p:nvPr/>
        </p:nvCxnSpPr>
        <p:spPr>
          <a:xfrm>
            <a:off x="4047846" y="4369058"/>
            <a:ext cx="419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4047846" y="3885001"/>
            <a:ext cx="419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Yes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047846" y="4503111"/>
            <a:ext cx="419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851067" y="3196252"/>
            <a:ext cx="8332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Visit traditional healer or self medicate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816715" y="4766922"/>
            <a:ext cx="742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Financial access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6446897" y="3165534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Visit hospital or Clinic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6809159" y="40172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Visit hospital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846947" y="4805231"/>
            <a:ext cx="8194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Delay of care or self medicate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8153400" y="2754443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Risk of Late Stage Diagnosis</a:t>
            </a:r>
          </a:p>
        </p:txBody>
      </p:sp>
      <p:sp>
        <p:nvSpPr>
          <p:cNvPr id="41" name="Text Box 2">
            <a:extLst>
              <a:ext uri="{FF2B5EF4-FFF2-40B4-BE49-F238E27FC236}">
                <a16:creationId xmlns:a16="http://schemas.microsoft.com/office/drawing/2014/main" id="{BBA70701-5516-4168-93F5-EEECF8717C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328" y="286850"/>
            <a:ext cx="8012748" cy="50990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Figure 1. Decision- making model for Prostate Cancer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B1662DB-203A-40B2-8203-A4FD53041849}"/>
              </a:ext>
            </a:extLst>
          </p:cNvPr>
          <p:cNvSpPr/>
          <p:nvPr/>
        </p:nvSpPr>
        <p:spPr>
          <a:xfrm>
            <a:off x="1388139" y="2167461"/>
            <a:ext cx="838200" cy="775741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A1C9BD4-5772-4AEB-8A86-8296C741065A}"/>
              </a:ext>
            </a:extLst>
          </p:cNvPr>
          <p:cNvSpPr txBox="1"/>
          <p:nvPr/>
        </p:nvSpPr>
        <p:spPr>
          <a:xfrm>
            <a:off x="1388139" y="231595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 Symptoms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DFDFE04-1CA5-4B3C-9685-A7C0C42EBC96}"/>
              </a:ext>
            </a:extLst>
          </p:cNvPr>
          <p:cNvSpPr/>
          <p:nvPr/>
        </p:nvSpPr>
        <p:spPr>
          <a:xfrm>
            <a:off x="2603754" y="2259540"/>
            <a:ext cx="776363" cy="692671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3ECE863-1A59-4D2E-A0E3-A53AC42F7B86}"/>
              </a:ext>
            </a:extLst>
          </p:cNvPr>
          <p:cNvSpPr txBox="1"/>
          <p:nvPr/>
        </p:nvSpPr>
        <p:spPr>
          <a:xfrm>
            <a:off x="2586823" y="2327575"/>
            <a:ext cx="742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Financial access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FDB1439-D76D-4C4F-8826-18852FC0F202}"/>
              </a:ext>
            </a:extLst>
          </p:cNvPr>
          <p:cNvSpPr/>
          <p:nvPr/>
        </p:nvSpPr>
        <p:spPr>
          <a:xfrm>
            <a:off x="3985432" y="1673009"/>
            <a:ext cx="419100" cy="14478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AC5C26C-F5E9-4B02-92FF-A8B529CF1993}"/>
              </a:ext>
            </a:extLst>
          </p:cNvPr>
          <p:cNvCxnSpPr>
            <a:cxnSpLocks/>
            <a:stCxn id="48" idx="1"/>
            <a:endCxn id="48" idx="3"/>
          </p:cNvCxnSpPr>
          <p:nvPr/>
        </p:nvCxnSpPr>
        <p:spPr>
          <a:xfrm>
            <a:off x="3985432" y="2396909"/>
            <a:ext cx="419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70A2D9BC-EEEA-49CE-A86E-EB443C2BF5D4}"/>
              </a:ext>
            </a:extLst>
          </p:cNvPr>
          <p:cNvSpPr txBox="1"/>
          <p:nvPr/>
        </p:nvSpPr>
        <p:spPr>
          <a:xfrm>
            <a:off x="3923575" y="1864156"/>
            <a:ext cx="419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Yes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6372B5E-02E8-489D-9168-45950ACECAF0}"/>
              </a:ext>
            </a:extLst>
          </p:cNvPr>
          <p:cNvSpPr txBox="1"/>
          <p:nvPr/>
        </p:nvSpPr>
        <p:spPr>
          <a:xfrm>
            <a:off x="3956901" y="2568678"/>
            <a:ext cx="3857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93EFFA7D-6D74-4FBE-B143-C6A4618F072B}"/>
              </a:ext>
            </a:extLst>
          </p:cNvPr>
          <p:cNvSpPr/>
          <p:nvPr/>
        </p:nvSpPr>
        <p:spPr>
          <a:xfrm>
            <a:off x="4824076" y="2386338"/>
            <a:ext cx="869743" cy="53296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7FE88433-FCF7-470D-A6E9-74C390D3CBF5}"/>
              </a:ext>
            </a:extLst>
          </p:cNvPr>
          <p:cNvSpPr txBox="1"/>
          <p:nvPr/>
        </p:nvSpPr>
        <p:spPr>
          <a:xfrm>
            <a:off x="4874356" y="2439638"/>
            <a:ext cx="819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Delay screening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535C27F1-2ED6-41A2-AF3B-FB31EBEB0711}"/>
              </a:ext>
            </a:extLst>
          </p:cNvPr>
          <p:cNvSpPr/>
          <p:nvPr/>
        </p:nvSpPr>
        <p:spPr>
          <a:xfrm>
            <a:off x="6514949" y="1348743"/>
            <a:ext cx="776363" cy="692671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C8F3B502-B750-48BA-B328-6AAB71FCCC95}"/>
              </a:ext>
            </a:extLst>
          </p:cNvPr>
          <p:cNvSpPr/>
          <p:nvPr/>
        </p:nvSpPr>
        <p:spPr>
          <a:xfrm>
            <a:off x="4823280" y="1370904"/>
            <a:ext cx="838200" cy="71703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14334D4B-4A2B-4A7D-94F6-91BB2F895BB9}"/>
              </a:ext>
            </a:extLst>
          </p:cNvPr>
          <p:cNvSpPr txBox="1"/>
          <p:nvPr/>
        </p:nvSpPr>
        <p:spPr>
          <a:xfrm>
            <a:off x="4886985" y="1406253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Visit hospital or Clinic</a:t>
            </a:r>
          </a:p>
        </p:txBody>
      </p: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50FB32B0-C46D-43F7-A9DD-93BDE90ADB42}"/>
              </a:ext>
            </a:extLst>
          </p:cNvPr>
          <p:cNvCxnSpPr>
            <a:cxnSpLocks/>
          </p:cNvCxnSpPr>
          <p:nvPr/>
        </p:nvCxnSpPr>
        <p:spPr>
          <a:xfrm>
            <a:off x="5752731" y="2729805"/>
            <a:ext cx="2373993" cy="766"/>
          </a:xfrm>
          <a:prstGeom prst="straightConnector1">
            <a:avLst/>
          </a:prstGeom>
          <a:ln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B84B5C09-410F-43F7-8700-35FAA6688C87}"/>
              </a:ext>
            </a:extLst>
          </p:cNvPr>
          <p:cNvCxnSpPr>
            <a:cxnSpLocks/>
          </p:cNvCxnSpPr>
          <p:nvPr/>
        </p:nvCxnSpPr>
        <p:spPr>
          <a:xfrm>
            <a:off x="923127" y="2573988"/>
            <a:ext cx="43974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D7419DD3-B523-4103-A738-8A387E4E30C8}"/>
              </a:ext>
            </a:extLst>
          </p:cNvPr>
          <p:cNvCxnSpPr>
            <a:cxnSpLocks/>
            <a:stCxn id="44" idx="3"/>
            <a:endCxn id="46" idx="1"/>
          </p:cNvCxnSpPr>
          <p:nvPr/>
        </p:nvCxnSpPr>
        <p:spPr>
          <a:xfrm>
            <a:off x="2226339" y="2546788"/>
            <a:ext cx="360484" cy="116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90173AA0-930A-447C-A835-14D4F9EA88A8}"/>
              </a:ext>
            </a:extLst>
          </p:cNvPr>
          <p:cNvCxnSpPr>
            <a:cxnSpLocks/>
            <a:stCxn id="45" idx="3"/>
          </p:cNvCxnSpPr>
          <p:nvPr/>
        </p:nvCxnSpPr>
        <p:spPr>
          <a:xfrm flipV="1">
            <a:off x="3380117" y="2231764"/>
            <a:ext cx="566009" cy="374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D3CC341D-9C14-42B4-8FE2-D4C1003C0DA3}"/>
              </a:ext>
            </a:extLst>
          </p:cNvPr>
          <p:cNvCxnSpPr>
            <a:cxnSpLocks/>
            <a:stCxn id="45" idx="3"/>
          </p:cNvCxnSpPr>
          <p:nvPr/>
        </p:nvCxnSpPr>
        <p:spPr>
          <a:xfrm>
            <a:off x="3380117" y="2605876"/>
            <a:ext cx="566009" cy="1720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DF72D258-84C4-4DD1-A5CA-E25E838FC894}"/>
              </a:ext>
            </a:extLst>
          </p:cNvPr>
          <p:cNvCxnSpPr>
            <a:cxnSpLocks/>
          </p:cNvCxnSpPr>
          <p:nvPr/>
        </p:nvCxnSpPr>
        <p:spPr>
          <a:xfrm flipV="1">
            <a:off x="4388203" y="1864156"/>
            <a:ext cx="435077" cy="377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24D7993F-0028-42DD-9C78-D619B86622DC}"/>
              </a:ext>
            </a:extLst>
          </p:cNvPr>
          <p:cNvCxnSpPr>
            <a:cxnSpLocks/>
          </p:cNvCxnSpPr>
          <p:nvPr/>
        </p:nvCxnSpPr>
        <p:spPr>
          <a:xfrm flipV="1">
            <a:off x="4373506" y="2717534"/>
            <a:ext cx="434282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0C4266B3-74A7-42C7-9FDF-0A3E1809560C}"/>
              </a:ext>
            </a:extLst>
          </p:cNvPr>
          <p:cNvCxnSpPr>
            <a:cxnSpLocks/>
          </p:cNvCxnSpPr>
          <p:nvPr/>
        </p:nvCxnSpPr>
        <p:spPr>
          <a:xfrm>
            <a:off x="5643048" y="1673009"/>
            <a:ext cx="83538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6079173" y="4248032"/>
            <a:ext cx="419100" cy="14478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76" name="Straight Connector 75"/>
          <p:cNvCxnSpPr>
            <a:cxnSpLocks/>
            <a:stCxn id="74" idx="1"/>
            <a:endCxn id="74" idx="3"/>
          </p:cNvCxnSpPr>
          <p:nvPr/>
        </p:nvCxnSpPr>
        <p:spPr>
          <a:xfrm>
            <a:off x="6079173" y="4971932"/>
            <a:ext cx="419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6079173" y="4487875"/>
            <a:ext cx="419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Yes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6079173" y="5105985"/>
            <a:ext cx="419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1A543FC-B994-4BE0-86E9-DBACD9EE86AD}"/>
              </a:ext>
            </a:extLst>
          </p:cNvPr>
          <p:cNvSpPr txBox="1"/>
          <p:nvPr/>
        </p:nvSpPr>
        <p:spPr>
          <a:xfrm>
            <a:off x="6520627" y="1341153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Get PSA test &amp; or DRE exam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4A5A547B-1AF9-4D8B-B50A-539754BD9F7D}"/>
              </a:ext>
            </a:extLst>
          </p:cNvPr>
          <p:cNvCxnSpPr>
            <a:cxnSpLocks/>
          </p:cNvCxnSpPr>
          <p:nvPr/>
        </p:nvCxnSpPr>
        <p:spPr>
          <a:xfrm>
            <a:off x="875155" y="4248032"/>
            <a:ext cx="43974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9734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84A5F-57DD-49C6-8072-E7CDC53B9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6199" y="204927"/>
            <a:ext cx="4552187" cy="553998"/>
          </a:xfrm>
        </p:spPr>
        <p:txBody>
          <a:bodyPr/>
          <a:lstStyle/>
          <a:p>
            <a:pPr algn="ctr"/>
            <a:r>
              <a:rPr lang="en-US" sz="3600" dirty="0"/>
              <a:t>Conclusion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CF7424-5F66-4A10-B648-FD7556EA20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34251"/>
            <a:ext cx="8374201" cy="4370427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/>
              <a:t>A multi factorial approach is needed to address late stage prostate cancer diagnosis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/>
              <a:t>Multiple barriers to utilization of health services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/>
              <a:t>Engaging traditional healers in a health education and promotional initiatives is warranted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sz="2800" dirty="0"/>
          </a:p>
          <a:p>
            <a:r>
              <a:rPr lang="en-US" sz="3200" b="1" dirty="0"/>
              <a:t>Contact Information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/>
              <a:t>Ernie Kaninjing, DrPH, MPH, MBA, CHES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/>
              <a:t>Ernie.Kaninjing@gcsu.edu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/>
              <a:t>(478) 445-1780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38742F9-FF87-4960-A655-62F209EE43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5334000"/>
            <a:ext cx="3792041" cy="106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630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-Powerpoint" id="{60BE973F-72E8-4DD5-8CBC-11CEB0725871}" vid="{BEA59996-14D7-438C-A821-19B0D22DCB02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00CB1B4CEB2A4C8FD5063D20926ABE" ma:contentTypeVersion="13" ma:contentTypeDescription="Create a new document." ma:contentTypeScope="" ma:versionID="58c483a0a1480b3230b999cfc77a4ae2">
  <xsd:schema xmlns:xsd="http://www.w3.org/2001/XMLSchema" xmlns:xs="http://www.w3.org/2001/XMLSchema" xmlns:p="http://schemas.microsoft.com/office/2006/metadata/properties" xmlns:ns3="5b718bba-2d83-47d2-863e-73cde9f214b7" xmlns:ns4="6e0d0e56-7766-472c-a2c9-a39fa8c1e0a7" targetNamespace="http://schemas.microsoft.com/office/2006/metadata/properties" ma:root="true" ma:fieldsID="aab3157990a1b09e00a47a9c38595789" ns3:_="" ns4:_="">
    <xsd:import namespace="5b718bba-2d83-47d2-863e-73cde9f214b7"/>
    <xsd:import namespace="6e0d0e56-7766-472c-a2c9-a39fa8c1e0a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718bba-2d83-47d2-863e-73cde9f214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0d0e56-7766-472c-a2c9-a39fa8c1e0a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DE34FA8-3291-41C7-97FD-16300F7B3DFB}">
  <ds:schemaRefs>
    <ds:schemaRef ds:uri="http://schemas.microsoft.com/office/2006/metadata/properties"/>
    <ds:schemaRef ds:uri="http://purl.org/dc/terms/"/>
    <ds:schemaRef ds:uri="5b718bba-2d83-47d2-863e-73cde9f214b7"/>
    <ds:schemaRef ds:uri="http://purl.org/dc/dcmitype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6e0d0e56-7766-472c-a2c9-a39fa8c1e0a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9608207-8096-48E0-A5DC-C6008BEE502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D146AF-FABA-4CE2-B5F2-360F8E308A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718bba-2d83-47d2-863e-73cde9f214b7"/>
    <ds:schemaRef ds:uri="6e0d0e56-7766-472c-a2c9-a39fa8c1e0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Template-GCSU</Template>
  <TotalTime>34</TotalTime>
  <Words>269</Words>
  <Application>Microsoft Office PowerPoint</Application>
  <PresentationFormat>On-screen Show (4:3)</PresentationFormat>
  <Paragraphs>62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Times New Roman</vt:lpstr>
      <vt:lpstr>Wingdings</vt:lpstr>
      <vt:lpstr>Office Theme</vt:lpstr>
      <vt:lpstr>1_Office Theme</vt:lpstr>
      <vt:lpstr>Prostate Cancer Screening Perceptions, Beliefs and Practices among men in Bamenda, Cameroon</vt:lpstr>
      <vt:lpstr>Methods and Results</vt:lpstr>
      <vt:lpstr>PowerPoint Presentation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Prostate Cancer Screening Perceptions, Beliefs and Practices among men in Bamenda, Cameroon</dc:title>
  <dc:creator>Ernest Kaninjing</dc:creator>
  <cp:lastModifiedBy>Ernest Kaninjing</cp:lastModifiedBy>
  <cp:revision>4</cp:revision>
  <dcterms:created xsi:type="dcterms:W3CDTF">2020-09-19T15:17:27Z</dcterms:created>
  <dcterms:modified xsi:type="dcterms:W3CDTF">2020-09-19T15:52:08Z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2018-04-20T00:00:00Z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2020-02-15T00:00:00Z</vt:filetime>
  </property>
  <property fmtid="{D5CDD505-2E9C-101B-9397-08002B2CF9AE}" pid="5" name="ContentTypeId">
    <vt:lpwstr>0x010100C100CB1B4CEB2A4C8FD5063D20926ABE</vt:lpwstr>
  </property>
</Properties>
</file>