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6" r:id="rId2"/>
    <p:sldId id="257" r:id="rId3"/>
    <p:sldId id="258" r:id="rId4"/>
    <p:sldId id="259" r:id="rId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93"/>
    <a:srgbClr val="0096FF"/>
    <a:srgbClr val="521B93"/>
    <a:srgbClr val="942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9"/>
  </p:normalViewPr>
  <p:slideViewPr>
    <p:cSldViewPr snapToGrid="0" snapToObjects="1">
      <p:cViewPr varScale="1">
        <p:scale>
          <a:sx n="103" d="100"/>
          <a:sy n="103" d="100"/>
        </p:scale>
        <p:origin x="8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E6F50B-59D5-EC47-B33A-E5DFA8DB81D5}" type="datetimeFigureOut">
              <a:rPr lang="es-CO" smtClean="0"/>
              <a:t>29/09/20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AAF982-A1E2-544F-9BA9-2EFC4CDE8FEA}" type="slidenum">
              <a:rPr lang="es-CO" smtClean="0"/>
              <a:t>‹Nº›</a:t>
            </a:fld>
            <a:endParaRPr lang="es-CO"/>
          </a:p>
        </p:txBody>
      </p:sp>
    </p:spTree>
    <p:extLst>
      <p:ext uri="{BB962C8B-B14F-4D97-AF65-F5344CB8AC3E}">
        <p14:creationId xmlns:p14="http://schemas.microsoft.com/office/powerpoint/2010/main" val="3835256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5"/>
          </p:nvPr>
        </p:nvSpPr>
        <p:spPr/>
        <p:txBody>
          <a:bodyPr/>
          <a:lstStyle/>
          <a:p>
            <a:fld id="{35AAF982-A1E2-544F-9BA9-2EFC4CDE8FEA}" type="slidenum">
              <a:rPr lang="es-CO" smtClean="0"/>
              <a:t>3</a:t>
            </a:fld>
            <a:endParaRPr lang="es-CO"/>
          </a:p>
        </p:txBody>
      </p:sp>
    </p:spTree>
    <p:extLst>
      <p:ext uri="{BB962C8B-B14F-4D97-AF65-F5344CB8AC3E}">
        <p14:creationId xmlns:p14="http://schemas.microsoft.com/office/powerpoint/2010/main" val="574074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30F28-128C-2044-B798-6CE86F9F50B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8D5EA745-5EFD-0945-8232-0C7AB5E6A0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C13885C6-00A3-B14D-8850-A5B7F7FC812B}"/>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BA94D431-E286-2C42-AA76-08670E75CFDE}"/>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DC16F1-8722-0847-9412-59C923BAD177}"/>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34379017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50E2A-722B-AA46-A88E-CA83B404CECB}"/>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42351E2A-6DC4-C54A-B0F3-CB4DA553A5C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8A4094FC-143A-374E-B615-AFC4817A7C8D}"/>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E765D9A3-F2BD-4B4C-9808-E2768E220D67}"/>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80CC5274-07B8-5D4F-A23B-6986E3D1E717}"/>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1110834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74C72F6-6808-DF49-8174-E1D31DC28FF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CDB46C67-2CE3-7847-B2D1-5523575B817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32AAB4-2564-CD4B-8474-9A3F387006C8}"/>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7093C9BA-6B5F-3244-A299-B0CBE774A48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5BF4156-2FD9-4C48-BC1C-33DEEC87453B}"/>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145679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D9B172-7939-E94A-80B9-13B3D64B5B5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A38A29CD-E0BB-C34E-9EA8-F56BB55579D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10FF018-493B-DE48-AED8-9B0A40854FD1}"/>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3F9DE070-E038-7F4C-8217-9EC30446215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8A94483-8CDC-F841-8854-1BFC9FE5BCCD}"/>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4054884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6EE4C8-437E-4F43-8273-02C4CE61E0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384C232-8CED-7D42-9024-350A870636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E90D5B5-111F-504A-A524-37955B015A04}"/>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FBC8B6F1-D47D-A34D-A587-035CC2EE189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C48D19BA-A8E8-7346-BFA0-1BFDC0043DDA}"/>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2243092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67DCE1-6957-FB4A-AAE0-1E07C8CDC2D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F28DCCB-866B-CE46-A15A-3E8A17BC817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D64EE74-B7FF-2B44-92C4-8D42ABF00FF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FD66069-456A-754E-B454-A9A56695D580}"/>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6" name="Marcador de pie de página 5">
            <a:extLst>
              <a:ext uri="{FF2B5EF4-FFF2-40B4-BE49-F238E27FC236}">
                <a16:creationId xmlns:a16="http://schemas.microsoft.com/office/drawing/2014/main" id="{C27ACD83-AA27-6645-9C84-7BB868E587F4}"/>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BF7D86A-DE62-8F4F-9FCE-FB5B2DCEF20A}"/>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2160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B1EB3C-C529-8749-9216-7935DDAB1C7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7841FBF-DE30-0344-9125-3339EC410E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C02B89E-3167-AD45-89B4-CBAE63E048A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01D3D235-F1E8-5E48-B3F9-ABF2A9297E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997ECA7-2945-4F49-A05C-D6D20A5CFB19}"/>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1737A71E-9F68-CC40-8F21-0660BE451405}"/>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8" name="Marcador de pie de página 7">
            <a:extLst>
              <a:ext uri="{FF2B5EF4-FFF2-40B4-BE49-F238E27FC236}">
                <a16:creationId xmlns:a16="http://schemas.microsoft.com/office/drawing/2014/main" id="{9ABE73BC-DB7A-F145-BAED-093F492CF2CE}"/>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20811AB-F253-CC45-BAB3-CEE18734075D}"/>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2673375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97B109-04C4-A246-8C23-19193592D8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D09EC6AA-C294-CD45-850E-F84847E72682}"/>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4" name="Marcador de pie de página 3">
            <a:extLst>
              <a:ext uri="{FF2B5EF4-FFF2-40B4-BE49-F238E27FC236}">
                <a16:creationId xmlns:a16="http://schemas.microsoft.com/office/drawing/2014/main" id="{4A72AFEB-A210-5244-AFC5-C60FD45528C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ED1E97E6-AAB1-684F-9211-827EF4F7DD9E}"/>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3338768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CBC134-6424-8E46-A398-E8E5042BF626}"/>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3" name="Marcador de pie de página 2">
            <a:extLst>
              <a:ext uri="{FF2B5EF4-FFF2-40B4-BE49-F238E27FC236}">
                <a16:creationId xmlns:a16="http://schemas.microsoft.com/office/drawing/2014/main" id="{48822BE7-97B5-654E-9F1C-F0E34267809D}"/>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192988C0-6B83-4B4A-87EA-8EBF71D4BFE6}"/>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338370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020A1E-FDE6-694A-ACCC-E7214A7E95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D7565E9-E87C-B743-95C9-558A9EF16C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ECA36AB1-8B01-CB42-9D1E-B3C5540CC0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372B710-A572-0D4B-9E24-7D2B093EA51B}"/>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6" name="Marcador de pie de página 5">
            <a:extLst>
              <a:ext uri="{FF2B5EF4-FFF2-40B4-BE49-F238E27FC236}">
                <a16:creationId xmlns:a16="http://schemas.microsoft.com/office/drawing/2014/main" id="{6C42423A-D6E8-2644-A3B8-593158C28301}"/>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0AF4A4A9-CBFA-B049-B008-93B7BBFC0C86}"/>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3758673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1CC4C7-8411-9542-A558-5D5760B9C8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C086198-A2F3-4D4E-9CC8-2C6D3E54AC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CC7B7D03-53DF-764A-AB5B-199AC79002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91E7187-684C-7E43-AE0C-988CF927F78D}"/>
              </a:ext>
            </a:extLst>
          </p:cNvPr>
          <p:cNvSpPr>
            <a:spLocks noGrp="1"/>
          </p:cNvSpPr>
          <p:nvPr>
            <p:ph type="dt" sz="half" idx="10"/>
          </p:nvPr>
        </p:nvSpPr>
        <p:spPr/>
        <p:txBody>
          <a:bodyPr/>
          <a:lstStyle/>
          <a:p>
            <a:fld id="{65E76CDD-5424-9E43-9B45-AE527B54D08E}" type="datetimeFigureOut">
              <a:rPr lang="es-CO" smtClean="0"/>
              <a:t>29/09/20</a:t>
            </a:fld>
            <a:endParaRPr lang="es-CO"/>
          </a:p>
        </p:txBody>
      </p:sp>
      <p:sp>
        <p:nvSpPr>
          <p:cNvPr id="6" name="Marcador de pie de página 5">
            <a:extLst>
              <a:ext uri="{FF2B5EF4-FFF2-40B4-BE49-F238E27FC236}">
                <a16:creationId xmlns:a16="http://schemas.microsoft.com/office/drawing/2014/main" id="{9C58E4F0-27E1-EE4A-8B38-50091EDA437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851D0682-753D-5948-A8E1-498856D2AD5B}"/>
              </a:ext>
            </a:extLst>
          </p:cNvPr>
          <p:cNvSpPr>
            <a:spLocks noGrp="1"/>
          </p:cNvSpPr>
          <p:nvPr>
            <p:ph type="sldNum" sz="quarter" idx="12"/>
          </p:nvPr>
        </p:nvSpPr>
        <p:spPr/>
        <p:txBody>
          <a:bodyPr/>
          <a:lstStyle/>
          <a:p>
            <a:fld id="{0579130E-B531-0D47-B810-CED419C166F4}" type="slidenum">
              <a:rPr lang="es-CO" smtClean="0"/>
              <a:t>‹Nº›</a:t>
            </a:fld>
            <a:endParaRPr lang="es-CO"/>
          </a:p>
        </p:txBody>
      </p:sp>
    </p:spTree>
    <p:extLst>
      <p:ext uri="{BB962C8B-B14F-4D97-AF65-F5344CB8AC3E}">
        <p14:creationId xmlns:p14="http://schemas.microsoft.com/office/powerpoint/2010/main" val="212220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846831-FEE6-7C4D-AD20-7F2CE446BF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2CCFB4C2-1B16-414C-8019-352AE67D6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22525637-6798-4D4F-9940-DA99309F0B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76CDD-5424-9E43-9B45-AE527B54D08E}" type="datetimeFigureOut">
              <a:rPr lang="es-CO" smtClean="0"/>
              <a:t>29/09/20</a:t>
            </a:fld>
            <a:endParaRPr lang="es-CO"/>
          </a:p>
        </p:txBody>
      </p:sp>
      <p:sp>
        <p:nvSpPr>
          <p:cNvPr id="5" name="Marcador de pie de página 4">
            <a:extLst>
              <a:ext uri="{FF2B5EF4-FFF2-40B4-BE49-F238E27FC236}">
                <a16:creationId xmlns:a16="http://schemas.microsoft.com/office/drawing/2014/main" id="{9017F474-CFA8-0F48-AB15-4291E6AB4F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CD2CAF8F-E0B3-B244-AF8F-F18239A13D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79130E-B531-0D47-B810-CED419C166F4}" type="slidenum">
              <a:rPr lang="es-CO" smtClean="0"/>
              <a:t>‹Nº›</a:t>
            </a:fld>
            <a:endParaRPr lang="es-CO"/>
          </a:p>
        </p:txBody>
      </p:sp>
    </p:spTree>
    <p:extLst>
      <p:ext uri="{BB962C8B-B14F-4D97-AF65-F5344CB8AC3E}">
        <p14:creationId xmlns:p14="http://schemas.microsoft.com/office/powerpoint/2010/main" val="738632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4.tif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tiff"/><Relationship Id="rId5" Type="http://schemas.openxmlformats.org/officeDocument/2006/relationships/hyperlink" Target="mailto:duran_maria@javeriana.edu.co" TargetMode="External"/><Relationship Id="rId4" Type="http://schemas.openxmlformats.org/officeDocument/2006/relationships/hyperlink" Target="mailto:susana.fiorentino@javeriana.edu.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ncabezado.jpg">
            <a:extLst>
              <a:ext uri="{FF2B5EF4-FFF2-40B4-BE49-F238E27FC236}">
                <a16:creationId xmlns:a16="http://schemas.microsoft.com/office/drawing/2014/main" id="{A4318275-0745-484E-9A7C-4FE2B824AED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149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husi.org.co/documents/10180/0/LogoHUSI_WEB.png/7a58c23f-aaa3-4889-a338-6b74c12ce58b?t=1502204472023">
            <a:extLst>
              <a:ext uri="{FF2B5EF4-FFF2-40B4-BE49-F238E27FC236}">
                <a16:creationId xmlns:a16="http://schemas.microsoft.com/office/drawing/2014/main" id="{62CFFA34-09A2-1149-A5FB-419A87C39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42" y="5959879"/>
            <a:ext cx="2015766" cy="866884"/>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53D3544F-4396-6F40-9A23-DA6B4BF3DBFF}"/>
              </a:ext>
            </a:extLst>
          </p:cNvPr>
          <p:cNvSpPr/>
          <p:nvPr/>
        </p:nvSpPr>
        <p:spPr>
          <a:xfrm>
            <a:off x="404813" y="1644538"/>
            <a:ext cx="11544300" cy="954107"/>
          </a:xfrm>
          <a:prstGeom prst="rect">
            <a:avLst/>
          </a:prstGeom>
          <a:solidFill>
            <a:srgbClr val="005493"/>
          </a:solidFill>
        </p:spPr>
        <p:txBody>
          <a:bodyPr wrap="square">
            <a:spAutoFit/>
          </a:bodyPr>
          <a:lstStyle/>
          <a:p>
            <a:pPr algn="ctr">
              <a:spcAft>
                <a:spcPts val="1000"/>
              </a:spcAft>
            </a:pPr>
            <a:r>
              <a:rPr lang="es-CO" sz="2800" b="1" dirty="0">
                <a:solidFill>
                  <a:schemeClr val="bg1"/>
                </a:solidFill>
                <a:latin typeface="Times New Roman" panose="02020603050405020304" pitchFamily="18" charset="0"/>
                <a:cs typeface="Times New Roman" panose="02020603050405020304" pitchFamily="18" charset="0"/>
              </a:rPr>
              <a:t>Safety Evaluation in Healthy Colombian Volunteers of P2Et Extract Obtained from Caesalpinia Spinosa: Design 3+3 Phase I Clinical Trial</a:t>
            </a:r>
            <a:endParaRPr lang="en-US" sz="2800" b="1" dirty="0">
              <a:solidFill>
                <a:schemeClr val="bg1"/>
              </a:solidFill>
              <a:latin typeface="Cambria" panose="02040503050406030204" pitchFamily="18" charset="0"/>
              <a:ea typeface="Times New Roman" panose="02020603050405020304" pitchFamily="18" charset="0"/>
            </a:endParaRPr>
          </a:p>
        </p:txBody>
      </p:sp>
      <p:sp>
        <p:nvSpPr>
          <p:cNvPr id="10" name="Rectángulo 9">
            <a:extLst>
              <a:ext uri="{FF2B5EF4-FFF2-40B4-BE49-F238E27FC236}">
                <a16:creationId xmlns:a16="http://schemas.microsoft.com/office/drawing/2014/main" id="{F8A002BE-6142-9548-BF06-13ACF1146765}"/>
              </a:ext>
            </a:extLst>
          </p:cNvPr>
          <p:cNvSpPr/>
          <p:nvPr/>
        </p:nvSpPr>
        <p:spPr>
          <a:xfrm>
            <a:off x="644914" y="2868549"/>
            <a:ext cx="11099258" cy="369332"/>
          </a:xfrm>
          <a:prstGeom prst="rect">
            <a:avLst/>
          </a:prstGeom>
        </p:spPr>
        <p:txBody>
          <a:bodyPr wrap="square">
            <a:spAutoFit/>
          </a:bodyPr>
          <a:lstStyle/>
          <a:p>
            <a:pPr algn="ctr"/>
            <a:r>
              <a:rPr lang="es-CO" dirty="0">
                <a:solidFill>
                  <a:srgbClr val="000000"/>
                </a:solidFill>
                <a:latin typeface="Cambria" panose="02040503050406030204" pitchFamily="18" charset="0"/>
              </a:rPr>
              <a:t>María I Duran</a:t>
            </a:r>
            <a:r>
              <a:rPr lang="es-CO" baseline="30000" dirty="0">
                <a:solidFill>
                  <a:srgbClr val="000000"/>
                </a:solidFill>
                <a:latin typeface="Cambria" panose="02040503050406030204" pitchFamily="18" charset="0"/>
              </a:rPr>
              <a:t>1</a:t>
            </a:r>
            <a:r>
              <a:rPr lang="es-CO" dirty="0">
                <a:solidFill>
                  <a:srgbClr val="000000"/>
                </a:solidFill>
                <a:latin typeface="Cambria" panose="02040503050406030204" pitchFamily="18" charset="0"/>
              </a:rPr>
              <a:t>, Ricardo Ballesteros</a:t>
            </a:r>
            <a:r>
              <a:rPr lang="es-CO" baseline="30000" dirty="0">
                <a:solidFill>
                  <a:srgbClr val="000000"/>
                </a:solidFill>
                <a:latin typeface="Cambria" panose="02040503050406030204" pitchFamily="18" charset="0"/>
              </a:rPr>
              <a:t>1</a:t>
            </a:r>
            <a:r>
              <a:rPr lang="es-CO" dirty="0">
                <a:solidFill>
                  <a:srgbClr val="000000"/>
                </a:solidFill>
                <a:latin typeface="Cambria" panose="02040503050406030204" pitchFamily="18" charset="0"/>
              </a:rPr>
              <a:t>, Lilian Torregrosa</a:t>
            </a:r>
            <a:r>
              <a:rPr lang="es-CO" baseline="30000" dirty="0">
                <a:solidFill>
                  <a:srgbClr val="000000"/>
                </a:solidFill>
                <a:latin typeface="Cambria" panose="02040503050406030204" pitchFamily="18" charset="0"/>
              </a:rPr>
              <a:t>2</a:t>
            </a:r>
            <a:r>
              <a:rPr lang="es-CO" dirty="0">
                <a:solidFill>
                  <a:srgbClr val="000000"/>
                </a:solidFill>
                <a:latin typeface="Cambria" panose="02040503050406030204" pitchFamily="18" charset="0"/>
              </a:rPr>
              <a:t>, Silvia Galvis</a:t>
            </a:r>
            <a:r>
              <a:rPr lang="es-CO" baseline="30000" dirty="0">
                <a:solidFill>
                  <a:srgbClr val="000000"/>
                </a:solidFill>
                <a:latin typeface="Cambria" panose="02040503050406030204" pitchFamily="18" charset="0"/>
              </a:rPr>
              <a:t>3</a:t>
            </a:r>
            <a:r>
              <a:rPr lang="es-CO" dirty="0">
                <a:solidFill>
                  <a:srgbClr val="000000"/>
                </a:solidFill>
                <a:latin typeface="Cambria" panose="02040503050406030204" pitchFamily="18" charset="0"/>
              </a:rPr>
              <a:t>, Claudia Urueña</a:t>
            </a:r>
            <a:r>
              <a:rPr lang="es-CO" baseline="30000" dirty="0">
                <a:solidFill>
                  <a:srgbClr val="000000"/>
                </a:solidFill>
                <a:latin typeface="Cambria" panose="02040503050406030204" pitchFamily="18" charset="0"/>
              </a:rPr>
              <a:t>1</a:t>
            </a:r>
            <a:r>
              <a:rPr lang="es-CO" dirty="0">
                <a:solidFill>
                  <a:srgbClr val="000000"/>
                </a:solidFill>
                <a:latin typeface="Cambria" panose="02040503050406030204" pitchFamily="18" charset="0"/>
              </a:rPr>
              <a:t>, Susana Fiorentino</a:t>
            </a:r>
            <a:r>
              <a:rPr lang="es-CO" baseline="30000" dirty="0">
                <a:solidFill>
                  <a:srgbClr val="000000"/>
                </a:solidFill>
                <a:latin typeface="Cambria" panose="02040503050406030204" pitchFamily="18" charset="0"/>
              </a:rPr>
              <a:t>1</a:t>
            </a:r>
            <a:r>
              <a:rPr lang="es-CO" dirty="0">
                <a:solidFill>
                  <a:srgbClr val="000000"/>
                </a:solidFill>
                <a:latin typeface="Cambria" panose="02040503050406030204" pitchFamily="18" charset="0"/>
              </a:rPr>
              <a:t>*</a:t>
            </a:r>
          </a:p>
        </p:txBody>
      </p:sp>
      <p:sp>
        <p:nvSpPr>
          <p:cNvPr id="11" name="Rectángulo 10">
            <a:extLst>
              <a:ext uri="{FF2B5EF4-FFF2-40B4-BE49-F238E27FC236}">
                <a16:creationId xmlns:a16="http://schemas.microsoft.com/office/drawing/2014/main" id="{8255EF1F-3D76-D941-B5A9-B263339C9A1F}"/>
              </a:ext>
            </a:extLst>
          </p:cNvPr>
          <p:cNvSpPr/>
          <p:nvPr/>
        </p:nvSpPr>
        <p:spPr>
          <a:xfrm>
            <a:off x="404812" y="3703755"/>
            <a:ext cx="11544299" cy="1969770"/>
          </a:xfrm>
          <a:prstGeom prst="rect">
            <a:avLst/>
          </a:prstGeom>
        </p:spPr>
        <p:txBody>
          <a:bodyPr wrap="square">
            <a:spAutoFit/>
          </a:bodyPr>
          <a:lstStyle/>
          <a:p>
            <a:r>
              <a:rPr lang="es-ES_tradnl" baseline="30000" dirty="0">
                <a:solidFill>
                  <a:srgbClr val="000000"/>
                </a:solidFill>
                <a:latin typeface="Cambria" panose="02040503050406030204" pitchFamily="18" charset="0"/>
              </a:rPr>
              <a:t>1</a:t>
            </a:r>
            <a:r>
              <a:rPr lang="es-ES_tradnl" dirty="0">
                <a:solidFill>
                  <a:srgbClr val="000000"/>
                </a:solidFill>
                <a:latin typeface="Cambria" panose="02040503050406030204" pitchFamily="18" charset="0"/>
              </a:rPr>
              <a:t> Grupo de </a:t>
            </a:r>
            <a:r>
              <a:rPr lang="es-ES_tradnl" dirty="0" err="1">
                <a:solidFill>
                  <a:srgbClr val="000000"/>
                </a:solidFill>
                <a:latin typeface="Cambria" panose="02040503050406030204" pitchFamily="18" charset="0"/>
              </a:rPr>
              <a:t>Inmunobiología</a:t>
            </a:r>
            <a:r>
              <a:rPr lang="es-ES_tradnl" dirty="0">
                <a:solidFill>
                  <a:srgbClr val="000000"/>
                </a:solidFill>
                <a:latin typeface="Cambria" panose="02040503050406030204" pitchFamily="18" charset="0"/>
              </a:rPr>
              <a:t> y Biología Celular, Unidad de Investigación en Ciencias Biomédicas, Facultad de Ciencias, Pontificia Universidad Javeriana. Bogotá, Colombia.</a:t>
            </a:r>
            <a:br>
              <a:rPr lang="es-ES_tradnl" dirty="0">
                <a:solidFill>
                  <a:srgbClr val="000000"/>
                </a:solidFill>
                <a:latin typeface="Cambria" panose="02040503050406030204" pitchFamily="18" charset="0"/>
              </a:rPr>
            </a:br>
            <a:r>
              <a:rPr lang="es-ES_tradnl" baseline="30000" dirty="0">
                <a:solidFill>
                  <a:srgbClr val="000000"/>
                </a:solidFill>
                <a:latin typeface="Cambria" panose="02040503050406030204" pitchFamily="18" charset="0"/>
              </a:rPr>
              <a:t>2</a:t>
            </a:r>
            <a:r>
              <a:rPr lang="es-ES_tradnl" dirty="0">
                <a:solidFill>
                  <a:srgbClr val="000000"/>
                </a:solidFill>
                <a:latin typeface="Cambria" panose="02040503050406030204" pitchFamily="18" charset="0"/>
              </a:rPr>
              <a:t> Hospital Universitario San Ignacio, Centro Javeriano de Oncología, Facultad de Medicina, Pontificia Universidad Javeriana, Bogotá, Colombia. </a:t>
            </a:r>
          </a:p>
          <a:p>
            <a:r>
              <a:rPr lang="es-ES_tradnl" baseline="30000" dirty="0">
                <a:solidFill>
                  <a:srgbClr val="000000"/>
                </a:solidFill>
                <a:latin typeface="Cambria" panose="02040503050406030204" pitchFamily="18" charset="0"/>
              </a:rPr>
              <a:t>3</a:t>
            </a:r>
            <a:r>
              <a:rPr lang="es-ES_tradnl" dirty="0">
                <a:solidFill>
                  <a:srgbClr val="000000"/>
                </a:solidFill>
                <a:latin typeface="Cambria" panose="02040503050406030204" pitchFamily="18" charset="0"/>
              </a:rPr>
              <a:t> Centro de Investigaciones, Hospital Universitario San Ignacio, Bogotá, Colombia</a:t>
            </a:r>
            <a:r>
              <a:rPr lang="es-ES_tradnl" baseline="30000" dirty="0">
                <a:latin typeface="Cambria" panose="02040503050406030204" pitchFamily="18" charset="0"/>
              </a:rPr>
              <a:t>.</a:t>
            </a:r>
          </a:p>
          <a:p>
            <a:endParaRPr lang="es-CO" sz="1600" b="0" i="0" dirty="0">
              <a:solidFill>
                <a:srgbClr val="000000"/>
              </a:solidFill>
              <a:effectLst/>
              <a:latin typeface="Cambria" panose="02040503050406030204" pitchFamily="18" charset="0"/>
            </a:endParaRPr>
          </a:p>
          <a:p>
            <a:r>
              <a:rPr lang="es-CO" sz="1600" b="0" i="0" dirty="0">
                <a:solidFill>
                  <a:srgbClr val="000000"/>
                </a:solidFill>
                <a:effectLst/>
                <a:latin typeface="Cambria" panose="02040503050406030204" pitchFamily="18" charset="0"/>
              </a:rPr>
              <a:t>*email address: </a:t>
            </a:r>
            <a:r>
              <a:rPr lang="es-CO" sz="1600" b="0" i="0" dirty="0">
                <a:solidFill>
                  <a:srgbClr val="000000"/>
                </a:solidFill>
                <a:effectLst/>
                <a:latin typeface="Cambria" panose="02040503050406030204" pitchFamily="18" charset="0"/>
                <a:hlinkClick r:id="rId4"/>
              </a:rPr>
              <a:t>susana.fiorentino@javeriana.edu.co</a:t>
            </a:r>
            <a:r>
              <a:rPr lang="es-CO" sz="1600" b="0" i="0" dirty="0">
                <a:solidFill>
                  <a:srgbClr val="000000"/>
                </a:solidFill>
                <a:effectLst/>
                <a:latin typeface="Cambria" panose="02040503050406030204" pitchFamily="18" charset="0"/>
              </a:rPr>
              <a:t>; </a:t>
            </a:r>
            <a:r>
              <a:rPr lang="es-CO" sz="1600" dirty="0">
                <a:solidFill>
                  <a:srgbClr val="000000"/>
                </a:solidFill>
                <a:latin typeface="Cambria" panose="02040503050406030204" pitchFamily="18" charset="0"/>
                <a:hlinkClick r:id="rId5"/>
              </a:rPr>
              <a:t>duran_maria@javeriana.edu.co</a:t>
            </a:r>
            <a:r>
              <a:rPr lang="es-CO" sz="1600" dirty="0">
                <a:solidFill>
                  <a:srgbClr val="000000"/>
                </a:solidFill>
                <a:latin typeface="Cambria" panose="02040503050406030204" pitchFamily="18" charset="0"/>
              </a:rPr>
              <a:t>   </a:t>
            </a:r>
          </a:p>
        </p:txBody>
      </p:sp>
      <p:grpSp>
        <p:nvGrpSpPr>
          <p:cNvPr id="12" name="Grupo 11">
            <a:extLst>
              <a:ext uri="{FF2B5EF4-FFF2-40B4-BE49-F238E27FC236}">
                <a16:creationId xmlns:a16="http://schemas.microsoft.com/office/drawing/2014/main" id="{4A8411A5-EB2E-4C41-913A-C35A605738E8}"/>
              </a:ext>
            </a:extLst>
          </p:cNvPr>
          <p:cNvGrpSpPr/>
          <p:nvPr/>
        </p:nvGrpSpPr>
        <p:grpSpPr>
          <a:xfrm>
            <a:off x="6604224" y="5904605"/>
            <a:ext cx="4544109" cy="874030"/>
            <a:chOff x="658561" y="3718633"/>
            <a:chExt cx="7017176" cy="1218900"/>
          </a:xfrm>
        </p:grpSpPr>
        <p:pic>
          <p:nvPicPr>
            <p:cNvPr id="13" name="Imagen 12">
              <a:extLst>
                <a:ext uri="{FF2B5EF4-FFF2-40B4-BE49-F238E27FC236}">
                  <a16:creationId xmlns:a16="http://schemas.microsoft.com/office/drawing/2014/main" id="{D5067AFB-99DF-2946-AF02-280AC7A472C6}"/>
                </a:ext>
              </a:extLst>
            </p:cNvPr>
            <p:cNvPicPr>
              <a:picLocks noChangeAspect="1"/>
            </p:cNvPicPr>
            <p:nvPr/>
          </p:nvPicPr>
          <p:blipFill>
            <a:blip r:embed="rId6"/>
            <a:stretch>
              <a:fillRect/>
            </a:stretch>
          </p:blipFill>
          <p:spPr>
            <a:xfrm>
              <a:off x="3205322" y="3718633"/>
              <a:ext cx="4470415" cy="1218900"/>
            </a:xfrm>
            <a:prstGeom prst="rect">
              <a:avLst/>
            </a:prstGeom>
          </p:spPr>
        </p:pic>
        <p:pic>
          <p:nvPicPr>
            <p:cNvPr id="15" name="Imagen 14">
              <a:extLst>
                <a:ext uri="{FF2B5EF4-FFF2-40B4-BE49-F238E27FC236}">
                  <a16:creationId xmlns:a16="http://schemas.microsoft.com/office/drawing/2014/main" id="{7ED86E16-EBD7-0B48-8AAC-4328441B0007}"/>
                </a:ext>
              </a:extLst>
            </p:cNvPr>
            <p:cNvPicPr>
              <a:picLocks noChangeAspect="1"/>
            </p:cNvPicPr>
            <p:nvPr/>
          </p:nvPicPr>
          <p:blipFill>
            <a:blip r:embed="rId7"/>
            <a:stretch>
              <a:fillRect/>
            </a:stretch>
          </p:blipFill>
          <p:spPr>
            <a:xfrm>
              <a:off x="658561" y="3772159"/>
              <a:ext cx="2345833" cy="1111849"/>
            </a:xfrm>
            <a:prstGeom prst="rect">
              <a:avLst/>
            </a:prstGeom>
          </p:spPr>
        </p:pic>
      </p:grpSp>
      <p:pic>
        <p:nvPicPr>
          <p:cNvPr id="16" name="Imagen 15">
            <a:extLst>
              <a:ext uri="{FF2B5EF4-FFF2-40B4-BE49-F238E27FC236}">
                <a16:creationId xmlns:a16="http://schemas.microsoft.com/office/drawing/2014/main" id="{2D154E13-106E-6344-BAC4-01012BEC1492}"/>
              </a:ext>
            </a:extLst>
          </p:cNvPr>
          <p:cNvPicPr>
            <a:picLocks noChangeAspect="1"/>
          </p:cNvPicPr>
          <p:nvPr/>
        </p:nvPicPr>
        <p:blipFill rotWithShape="1">
          <a:blip r:embed="rId8" cstate="print">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6068" t="17112" r="5283" b="15510"/>
          <a:stretch/>
        </p:blipFill>
        <p:spPr>
          <a:xfrm>
            <a:off x="3218332" y="5859375"/>
            <a:ext cx="2877668" cy="1060746"/>
          </a:xfrm>
          <a:prstGeom prst="rect">
            <a:avLst/>
          </a:prstGeom>
        </p:spPr>
      </p:pic>
    </p:spTree>
    <p:extLst>
      <p:ext uri="{BB962C8B-B14F-4D97-AF65-F5344CB8AC3E}">
        <p14:creationId xmlns:p14="http://schemas.microsoft.com/office/powerpoint/2010/main" val="98487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0B9367B8-905D-264A-B95A-DF3D76F9896A}"/>
              </a:ext>
            </a:extLst>
          </p:cNvPr>
          <p:cNvSpPr>
            <a:spLocks noChangeArrowheads="1"/>
          </p:cNvSpPr>
          <p:nvPr/>
        </p:nvSpPr>
        <p:spPr bwMode="auto">
          <a:xfrm>
            <a:off x="444542" y="3360029"/>
            <a:ext cx="5103358" cy="923330"/>
          </a:xfrm>
          <a:prstGeom prst="rect">
            <a:avLst/>
          </a:prstGeom>
          <a:solidFill>
            <a:srgbClr val="005493">
              <a:alpha val="16078"/>
            </a:srgbClr>
          </a:solidFill>
          <a:ln>
            <a:noFill/>
          </a:ln>
          <a:effectLst/>
        </p:spPr>
        <p:txBody>
          <a:bodyPr vert="horz" wrap="square" lIns="91440" tIns="45720" rIns="91440" bIns="45720" numCol="1" anchor="ctr" anchorCtr="0" compatLnSpc="1">
            <a:prstTxWarp prst="textNoShape">
              <a:avLst/>
            </a:prstTxWarp>
            <a:spAutoFit/>
          </a:bodyPr>
          <a:lstStyle/>
          <a:p>
            <a:pPr lvl="0" algn="ctr" eaLnBrk="0" fontAlgn="base" hangingPunct="0">
              <a:spcBef>
                <a:spcPct val="0"/>
              </a:spcBef>
              <a:spcAft>
                <a:spcPct val="0"/>
              </a:spcAft>
            </a:pPr>
            <a:r>
              <a:rPr lang="en-US" altLang="es-CO" dirty="0">
                <a:solidFill>
                  <a:srgbClr val="002060"/>
                </a:solidFill>
                <a:latin typeface="Cambria" panose="02040503050406030204" pitchFamily="18" charset="0"/>
                <a:ea typeface="Times New Roman" panose="02020603050405020304" pitchFamily="18" charset="0"/>
              </a:rPr>
              <a:t>To evaluate the safety and maximum tolerated dose (MDT) of P2Et extract in Colombian healthy volunteers </a:t>
            </a:r>
          </a:p>
        </p:txBody>
      </p:sp>
      <p:sp>
        <p:nvSpPr>
          <p:cNvPr id="5" name="Rectángulo 4">
            <a:extLst>
              <a:ext uri="{FF2B5EF4-FFF2-40B4-BE49-F238E27FC236}">
                <a16:creationId xmlns:a16="http://schemas.microsoft.com/office/drawing/2014/main" id="{3E8CDD3A-7391-CC42-976C-16FA302FB654}"/>
              </a:ext>
            </a:extLst>
          </p:cNvPr>
          <p:cNvSpPr/>
          <p:nvPr/>
        </p:nvSpPr>
        <p:spPr>
          <a:xfrm>
            <a:off x="415699" y="115377"/>
            <a:ext cx="5103358"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Background</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6" name="Rectángulo 5">
            <a:extLst>
              <a:ext uri="{FF2B5EF4-FFF2-40B4-BE49-F238E27FC236}">
                <a16:creationId xmlns:a16="http://schemas.microsoft.com/office/drawing/2014/main" id="{469A34FF-776F-7A48-B2A8-862629D2C11C}"/>
              </a:ext>
            </a:extLst>
          </p:cNvPr>
          <p:cNvSpPr/>
          <p:nvPr/>
        </p:nvSpPr>
        <p:spPr>
          <a:xfrm>
            <a:off x="415699" y="2802748"/>
            <a:ext cx="5103358"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Objective</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7" name="Rectángulo 6">
            <a:extLst>
              <a:ext uri="{FF2B5EF4-FFF2-40B4-BE49-F238E27FC236}">
                <a16:creationId xmlns:a16="http://schemas.microsoft.com/office/drawing/2014/main" id="{C689FF5D-DF43-3240-A051-890FE5DAB6C2}"/>
              </a:ext>
            </a:extLst>
          </p:cNvPr>
          <p:cNvSpPr/>
          <p:nvPr/>
        </p:nvSpPr>
        <p:spPr>
          <a:xfrm>
            <a:off x="415699" y="658306"/>
            <a:ext cx="5103358" cy="2031325"/>
          </a:xfrm>
          <a:prstGeom prst="rect">
            <a:avLst/>
          </a:prstGeom>
          <a:solidFill>
            <a:srgbClr val="005493">
              <a:alpha val="16078"/>
            </a:srgbClr>
          </a:solidFill>
        </p:spPr>
        <p:txBody>
          <a:bodyPr wrap="square">
            <a:spAutoFit/>
          </a:bodyPr>
          <a:lstStyle/>
          <a:p>
            <a:pPr algn="just"/>
            <a:r>
              <a:rPr lang="en-US" altLang="es-CO" dirty="0">
                <a:solidFill>
                  <a:srgbClr val="002060"/>
                </a:solidFill>
                <a:latin typeface="Cambria" panose="02040503050406030204" pitchFamily="18" charset="0"/>
                <a:ea typeface="Times New Roman" panose="02020603050405020304" pitchFamily="18" charset="0"/>
              </a:rPr>
              <a:t>The P2Et extract derived from Caesalpinia spinosa had antitumor and immunomodulatory activity reported in breast cancer, leukemia and melanoma. In healthy mice was observed that P2Et modulates immune response. Protective effects have been reported in healthy humans, but they could have risk of toxicity. </a:t>
            </a:r>
          </a:p>
        </p:txBody>
      </p:sp>
      <p:pic>
        <p:nvPicPr>
          <p:cNvPr id="10" name="Imagen 9">
            <a:extLst>
              <a:ext uri="{FF2B5EF4-FFF2-40B4-BE49-F238E27FC236}">
                <a16:creationId xmlns:a16="http://schemas.microsoft.com/office/drawing/2014/main" id="{179EA6EA-EA59-E241-A275-90AF89EE8578}"/>
              </a:ext>
            </a:extLst>
          </p:cNvPr>
          <p:cNvPicPr>
            <a:picLocks noChangeAspect="1"/>
          </p:cNvPicPr>
          <p:nvPr/>
        </p:nvPicPr>
        <p:blipFill>
          <a:blip r:embed="rId2"/>
          <a:stretch>
            <a:fillRect/>
          </a:stretch>
        </p:blipFill>
        <p:spPr>
          <a:xfrm>
            <a:off x="6095999" y="490744"/>
            <a:ext cx="6009835" cy="2443482"/>
          </a:xfrm>
          <a:prstGeom prst="rect">
            <a:avLst/>
          </a:prstGeom>
        </p:spPr>
      </p:pic>
      <p:sp>
        <p:nvSpPr>
          <p:cNvPr id="11" name="CuadroTexto 10">
            <a:extLst>
              <a:ext uri="{FF2B5EF4-FFF2-40B4-BE49-F238E27FC236}">
                <a16:creationId xmlns:a16="http://schemas.microsoft.com/office/drawing/2014/main" id="{372CF069-F6D4-EE45-B07D-A4D54CE31164}"/>
              </a:ext>
            </a:extLst>
          </p:cNvPr>
          <p:cNvSpPr txBox="1"/>
          <p:nvPr/>
        </p:nvSpPr>
        <p:spPr>
          <a:xfrm>
            <a:off x="6096000" y="115377"/>
            <a:ext cx="3388443" cy="307777"/>
          </a:xfrm>
          <a:prstGeom prst="rect">
            <a:avLst/>
          </a:prstGeom>
          <a:noFill/>
        </p:spPr>
        <p:txBody>
          <a:bodyPr wrap="square" rtlCol="0">
            <a:spAutoFit/>
          </a:bodyPr>
          <a:lstStyle/>
          <a:p>
            <a:r>
              <a:rPr lang="es-CO" sz="1400" b="1" dirty="0"/>
              <a:t>Figure 1. </a:t>
            </a:r>
            <a:r>
              <a:rPr lang="es-CO" sz="1400" dirty="0"/>
              <a:t>Clasic Design 3+3: Phase 1 Trials </a:t>
            </a:r>
          </a:p>
        </p:txBody>
      </p:sp>
      <p:sp>
        <p:nvSpPr>
          <p:cNvPr id="12" name="CuadroTexto 11">
            <a:extLst>
              <a:ext uri="{FF2B5EF4-FFF2-40B4-BE49-F238E27FC236}">
                <a16:creationId xmlns:a16="http://schemas.microsoft.com/office/drawing/2014/main" id="{A16BC1D1-43CB-0247-B084-2ED98F6D1127}"/>
              </a:ext>
            </a:extLst>
          </p:cNvPr>
          <p:cNvSpPr txBox="1"/>
          <p:nvPr/>
        </p:nvSpPr>
        <p:spPr>
          <a:xfrm>
            <a:off x="6644102" y="3124044"/>
            <a:ext cx="3731732" cy="253916"/>
          </a:xfrm>
          <a:prstGeom prst="rect">
            <a:avLst/>
          </a:prstGeom>
          <a:noFill/>
        </p:spPr>
        <p:txBody>
          <a:bodyPr wrap="square" rtlCol="0">
            <a:spAutoFit/>
          </a:bodyPr>
          <a:lstStyle/>
          <a:p>
            <a:r>
              <a:rPr lang="es-CO" sz="1050" i="1" dirty="0"/>
              <a:t>Adapted from </a:t>
            </a:r>
            <a:r>
              <a:rPr lang="en-US" sz="1050" i="1" dirty="0"/>
              <a:t>Hansen A, et al. Cancer control. 2014.</a:t>
            </a:r>
            <a:endParaRPr lang="es-CO" sz="1050" i="1" dirty="0"/>
          </a:p>
        </p:txBody>
      </p:sp>
      <p:sp>
        <p:nvSpPr>
          <p:cNvPr id="13" name="Rectángulo 12">
            <a:extLst>
              <a:ext uri="{FF2B5EF4-FFF2-40B4-BE49-F238E27FC236}">
                <a16:creationId xmlns:a16="http://schemas.microsoft.com/office/drawing/2014/main" id="{59E54926-02AD-1747-8DBC-82EC5DF24C41}"/>
              </a:ext>
            </a:extLst>
          </p:cNvPr>
          <p:cNvSpPr/>
          <p:nvPr/>
        </p:nvSpPr>
        <p:spPr>
          <a:xfrm>
            <a:off x="454008" y="4981602"/>
            <a:ext cx="5026740" cy="1477328"/>
          </a:xfrm>
          <a:prstGeom prst="rect">
            <a:avLst/>
          </a:prstGeom>
          <a:solidFill>
            <a:srgbClr val="005493">
              <a:alpha val="16078"/>
            </a:srgbClr>
          </a:solidFill>
        </p:spPr>
        <p:txBody>
          <a:bodyPr wrap="square">
            <a:spAutoFit/>
          </a:bodyPr>
          <a:lstStyle/>
          <a:p>
            <a:pPr algn="just" eaLnBrk="0" fontAlgn="base" hangingPunct="0">
              <a:spcBef>
                <a:spcPct val="0"/>
              </a:spcBef>
              <a:spcAft>
                <a:spcPct val="0"/>
              </a:spcAft>
            </a:pPr>
            <a:r>
              <a:rPr lang="es-CO" dirty="0">
                <a:solidFill>
                  <a:srgbClr val="002060"/>
                </a:solidFill>
                <a:latin typeface="Cambria" panose="02040503050406030204" pitchFamily="18" charset="0"/>
              </a:rPr>
              <a:t>Phase 1 clinical trial, open labelled, single arm, traditional  dose-escalation design 3 +3 study (Figure 1) . It was conducted in clinical research center from Hospital Universitario San Ignacio (Bogota, Colombia). </a:t>
            </a:r>
          </a:p>
        </p:txBody>
      </p:sp>
      <p:sp>
        <p:nvSpPr>
          <p:cNvPr id="14" name="Rectángulo 13">
            <a:extLst>
              <a:ext uri="{FF2B5EF4-FFF2-40B4-BE49-F238E27FC236}">
                <a16:creationId xmlns:a16="http://schemas.microsoft.com/office/drawing/2014/main" id="{5438821F-06DC-704A-9118-182D97918457}"/>
              </a:ext>
            </a:extLst>
          </p:cNvPr>
          <p:cNvSpPr/>
          <p:nvPr/>
        </p:nvSpPr>
        <p:spPr>
          <a:xfrm>
            <a:off x="444542" y="4408667"/>
            <a:ext cx="5074515"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Methods</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15" name="Rectángulo 14">
            <a:extLst>
              <a:ext uri="{FF2B5EF4-FFF2-40B4-BE49-F238E27FC236}">
                <a16:creationId xmlns:a16="http://schemas.microsoft.com/office/drawing/2014/main" id="{BDFF6D79-24BF-EB44-8813-BD8F0D714F3C}"/>
              </a:ext>
            </a:extLst>
          </p:cNvPr>
          <p:cNvSpPr/>
          <p:nvPr/>
        </p:nvSpPr>
        <p:spPr>
          <a:xfrm>
            <a:off x="6095999" y="3612421"/>
            <a:ext cx="5865341" cy="2862322"/>
          </a:xfrm>
          <a:prstGeom prst="rect">
            <a:avLst/>
          </a:prstGeom>
          <a:solidFill>
            <a:srgbClr val="005493">
              <a:alpha val="16078"/>
            </a:srgbClr>
          </a:solidFill>
        </p:spPr>
        <p:txBody>
          <a:bodyPr wrap="square">
            <a:spAutoFit/>
          </a:bodyPr>
          <a:lstStyle/>
          <a:p>
            <a:pPr algn="just"/>
            <a:r>
              <a:rPr lang="en-US" dirty="0">
                <a:solidFill>
                  <a:srgbClr val="002060"/>
                </a:solidFill>
                <a:latin typeface="Cambria" panose="02040503050406030204" pitchFamily="18" charset="0"/>
              </a:rPr>
              <a:t>Healthy volunteers were included who met the key eligibility criteria, over 18 years old, without multi-organic dysfunction, prior use of phytomedicines, history of substance abuse or smokers. </a:t>
            </a:r>
          </a:p>
          <a:p>
            <a:pPr algn="just"/>
            <a:r>
              <a:rPr lang="en-US" dirty="0">
                <a:solidFill>
                  <a:srgbClr val="002060"/>
                </a:solidFill>
                <a:latin typeface="Cambria" panose="02040503050406030204" pitchFamily="18" charset="0"/>
              </a:rPr>
              <a:t>P2Et extract was administrated in capsules of 600 mg orally daily during 28 days according to dosage level. Adverse events (AEs) were evaluated based on the National Institute of Health Common Terminology Criteria for Adverse Events (CTCAE) version 4.0 and general measurements of health status were performed.</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5058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F60EE6DD-B415-984B-9942-98E202AE5D07}"/>
              </a:ext>
            </a:extLst>
          </p:cNvPr>
          <p:cNvSpPr/>
          <p:nvPr/>
        </p:nvSpPr>
        <p:spPr>
          <a:xfrm>
            <a:off x="0" y="2179"/>
            <a:ext cx="12192000"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Results</a:t>
            </a:r>
            <a:endParaRPr lang="es-CO" sz="2000" dirty="0">
              <a:solidFill>
                <a:schemeClr val="bg1"/>
              </a:solidFill>
              <a:effectLst/>
              <a:latin typeface="Cambria" panose="02040503050406030204" pitchFamily="18" charset="0"/>
              <a:ea typeface="Calibri" panose="020F0502020204030204" pitchFamily="34" charset="0"/>
            </a:endParaRPr>
          </a:p>
        </p:txBody>
      </p:sp>
      <p:grpSp>
        <p:nvGrpSpPr>
          <p:cNvPr id="6" name="Grupo 5">
            <a:extLst>
              <a:ext uri="{FF2B5EF4-FFF2-40B4-BE49-F238E27FC236}">
                <a16:creationId xmlns:a16="http://schemas.microsoft.com/office/drawing/2014/main" id="{C8DA78AF-BE98-F94D-9C13-615B13150EC7}"/>
              </a:ext>
            </a:extLst>
          </p:cNvPr>
          <p:cNvGrpSpPr/>
          <p:nvPr/>
        </p:nvGrpSpPr>
        <p:grpSpPr>
          <a:xfrm>
            <a:off x="206828" y="558315"/>
            <a:ext cx="5057150" cy="4333817"/>
            <a:chOff x="206828" y="547096"/>
            <a:chExt cx="4211169" cy="3936358"/>
          </a:xfrm>
        </p:grpSpPr>
        <p:sp>
          <p:nvSpPr>
            <p:cNvPr id="13" name="Rectángulo 12">
              <a:extLst>
                <a:ext uri="{FF2B5EF4-FFF2-40B4-BE49-F238E27FC236}">
                  <a16:creationId xmlns:a16="http://schemas.microsoft.com/office/drawing/2014/main" id="{A0B55B81-7BA7-7146-B558-E36A034A033F}"/>
                </a:ext>
              </a:extLst>
            </p:cNvPr>
            <p:cNvSpPr/>
            <p:nvPr/>
          </p:nvSpPr>
          <p:spPr>
            <a:xfrm>
              <a:off x="206828" y="571201"/>
              <a:ext cx="4173645" cy="978425"/>
            </a:xfrm>
            <a:prstGeom prst="rect">
              <a:avLst/>
            </a:prstGeom>
            <a:solidFill>
              <a:srgbClr val="005493">
                <a:alpha val="9804"/>
              </a:srgbClr>
            </a:solidFill>
          </p:spPr>
          <p:txBody>
            <a:bodyPr wrap="square">
              <a:spAutoFit/>
            </a:bodyPr>
            <a:lstStyle/>
            <a:p>
              <a:pPr algn="just"/>
              <a:r>
                <a:rPr lang="en-US"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7 healthy volunteer subjects were enrolled. Median of age was 33 years (Table 1); range of exposure to P2Et was 2 to 28 days, with an adherence more than 80% in subjects who completed level 1 dosage.</a:t>
              </a:r>
            </a:p>
          </p:txBody>
        </p:sp>
        <p:sp>
          <p:nvSpPr>
            <p:cNvPr id="30" name="Rectángulo 29">
              <a:extLst>
                <a:ext uri="{FF2B5EF4-FFF2-40B4-BE49-F238E27FC236}">
                  <a16:creationId xmlns:a16="http://schemas.microsoft.com/office/drawing/2014/main" id="{0A9A893B-F63A-F84A-8593-7BAA93BD1D5D}"/>
                </a:ext>
              </a:extLst>
            </p:cNvPr>
            <p:cNvSpPr/>
            <p:nvPr/>
          </p:nvSpPr>
          <p:spPr>
            <a:xfrm>
              <a:off x="271926" y="4026341"/>
              <a:ext cx="4146071" cy="307777"/>
            </a:xfrm>
            <a:prstGeom prst="rect">
              <a:avLst/>
            </a:prstGeom>
          </p:spPr>
          <p:txBody>
            <a:bodyPr wrap="none">
              <a:spAutoFit/>
            </a:bodyPr>
            <a:lstStyle/>
            <a:p>
              <a:r>
                <a:rPr lang="es-CO" sz="1400" b="1" dirty="0">
                  <a:latin typeface="Times New Roman" panose="02020603050405020304" pitchFamily="18" charset="0"/>
                  <a:cs typeface="Times New Roman" panose="02020603050405020304" pitchFamily="18" charset="0"/>
                </a:rPr>
                <a:t>Table 1. </a:t>
              </a:r>
              <a:r>
                <a:rPr lang="es-CO" sz="1400" dirty="0">
                  <a:latin typeface="Times New Roman" panose="02020603050405020304" pitchFamily="18" charset="0"/>
                  <a:cs typeface="Times New Roman" panose="02020603050405020304" pitchFamily="18" charset="0"/>
                </a:rPr>
                <a:t>Baseline Characteristic in Healthy Volunteers </a:t>
              </a:r>
            </a:p>
          </p:txBody>
        </p:sp>
        <p:pic>
          <p:nvPicPr>
            <p:cNvPr id="31" name="Imagen 30">
              <a:extLst>
                <a:ext uri="{FF2B5EF4-FFF2-40B4-BE49-F238E27FC236}">
                  <a16:creationId xmlns:a16="http://schemas.microsoft.com/office/drawing/2014/main" id="{41D2B5CB-F192-2043-A008-20BF1B9FDDB6}"/>
                </a:ext>
              </a:extLst>
            </p:cNvPr>
            <p:cNvPicPr>
              <a:picLocks noChangeAspect="1"/>
            </p:cNvPicPr>
            <p:nvPr/>
          </p:nvPicPr>
          <p:blipFill>
            <a:blip r:embed="rId3"/>
            <a:stretch>
              <a:fillRect/>
            </a:stretch>
          </p:blipFill>
          <p:spPr>
            <a:xfrm>
              <a:off x="271926" y="1733938"/>
              <a:ext cx="4015869" cy="2226375"/>
            </a:xfrm>
            <a:prstGeom prst="rect">
              <a:avLst/>
            </a:prstGeom>
          </p:spPr>
        </p:pic>
        <p:sp>
          <p:nvSpPr>
            <p:cNvPr id="32" name="Rectángulo 31">
              <a:extLst>
                <a:ext uri="{FF2B5EF4-FFF2-40B4-BE49-F238E27FC236}">
                  <a16:creationId xmlns:a16="http://schemas.microsoft.com/office/drawing/2014/main" id="{D481E365-2CBC-274B-A8BE-F6412E9BF39B}"/>
                </a:ext>
              </a:extLst>
            </p:cNvPr>
            <p:cNvSpPr/>
            <p:nvPr/>
          </p:nvSpPr>
          <p:spPr>
            <a:xfrm>
              <a:off x="206828" y="547096"/>
              <a:ext cx="4173645" cy="39363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
        <p:nvSpPr>
          <p:cNvPr id="36" name="Rectángulo 35">
            <a:extLst>
              <a:ext uri="{FF2B5EF4-FFF2-40B4-BE49-F238E27FC236}">
                <a16:creationId xmlns:a16="http://schemas.microsoft.com/office/drawing/2014/main" id="{E23F899D-3D6E-4F4D-9B33-40840F524B65}"/>
              </a:ext>
            </a:extLst>
          </p:cNvPr>
          <p:cNvSpPr/>
          <p:nvPr/>
        </p:nvSpPr>
        <p:spPr>
          <a:xfrm>
            <a:off x="5350476" y="560140"/>
            <a:ext cx="6634696" cy="584775"/>
          </a:xfrm>
          <a:prstGeom prst="rect">
            <a:avLst/>
          </a:prstGeom>
          <a:solidFill>
            <a:srgbClr val="005493">
              <a:alpha val="9804"/>
            </a:srgbClr>
          </a:solidFill>
        </p:spPr>
        <p:txBody>
          <a:bodyPr wrap="square">
            <a:spAutoFit/>
          </a:bodyPr>
          <a:lstStyle/>
          <a:p>
            <a:pPr algn="ctr"/>
            <a:r>
              <a:rPr lang="en-US" sz="16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MDT for P2Et extract was 600 mg dose. Serious AEs were not reported.</a:t>
            </a:r>
          </a:p>
        </p:txBody>
      </p:sp>
      <p:sp>
        <p:nvSpPr>
          <p:cNvPr id="43" name="Rectángulo 42">
            <a:extLst>
              <a:ext uri="{FF2B5EF4-FFF2-40B4-BE49-F238E27FC236}">
                <a16:creationId xmlns:a16="http://schemas.microsoft.com/office/drawing/2014/main" id="{4908C233-3E0C-644D-97AB-5FA8FEC48050}"/>
              </a:ext>
            </a:extLst>
          </p:cNvPr>
          <p:cNvSpPr/>
          <p:nvPr/>
        </p:nvSpPr>
        <p:spPr>
          <a:xfrm>
            <a:off x="6096000" y="5928528"/>
            <a:ext cx="5605849" cy="646331"/>
          </a:xfrm>
          <a:prstGeom prst="rect">
            <a:avLst/>
          </a:prstGeom>
        </p:spPr>
        <p:txBody>
          <a:bodyPr wrap="square">
            <a:spAutoFit/>
          </a:bodyPr>
          <a:lstStyle/>
          <a:p>
            <a:pPr algn="just"/>
            <a:r>
              <a:rPr lang="es-CO" sz="1200" b="1" dirty="0">
                <a:latin typeface="Times New Roman" panose="02020603050405020304" pitchFamily="18" charset="0"/>
                <a:cs typeface="Times New Roman" panose="02020603050405020304" pitchFamily="18" charset="0"/>
              </a:rPr>
              <a:t>Table 2. </a:t>
            </a:r>
            <a:r>
              <a:rPr lang="es-CO" sz="1200" dirty="0">
                <a:latin typeface="Times New Roman" panose="02020603050405020304" pitchFamily="18" charset="0"/>
                <a:cs typeface="Times New Roman" panose="02020603050405020304" pitchFamily="18" charset="0"/>
              </a:rPr>
              <a:t>Incidence of AEs: Level 1 Dosing. 42 AEs were reported, no severe and majority grade 1 (94.6%) of AE were grade 1 and AEs most frequence were gastrointestinal</a:t>
            </a:r>
          </a:p>
        </p:txBody>
      </p:sp>
      <p:sp>
        <p:nvSpPr>
          <p:cNvPr id="44" name="Rectángulo 43">
            <a:extLst>
              <a:ext uri="{FF2B5EF4-FFF2-40B4-BE49-F238E27FC236}">
                <a16:creationId xmlns:a16="http://schemas.microsoft.com/office/drawing/2014/main" id="{DB1FDC98-A773-FB47-A7BF-9D304F4A23F8}"/>
              </a:ext>
            </a:extLst>
          </p:cNvPr>
          <p:cNvSpPr/>
          <p:nvPr/>
        </p:nvSpPr>
        <p:spPr>
          <a:xfrm>
            <a:off x="5342154" y="547701"/>
            <a:ext cx="6643019" cy="6124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a:extLst>
              <a:ext uri="{FF2B5EF4-FFF2-40B4-BE49-F238E27FC236}">
                <a16:creationId xmlns:a16="http://schemas.microsoft.com/office/drawing/2014/main" id="{37A2B5F2-401C-694A-8F0C-46E1B73780CC}"/>
              </a:ext>
            </a:extLst>
          </p:cNvPr>
          <p:cNvPicPr>
            <a:picLocks noChangeAspect="1"/>
          </p:cNvPicPr>
          <p:nvPr/>
        </p:nvPicPr>
        <p:blipFill>
          <a:blip r:embed="rId4"/>
          <a:stretch>
            <a:fillRect/>
          </a:stretch>
        </p:blipFill>
        <p:spPr>
          <a:xfrm>
            <a:off x="6473566" y="1223321"/>
            <a:ext cx="4177957" cy="4682193"/>
          </a:xfrm>
          <a:prstGeom prst="rect">
            <a:avLst/>
          </a:prstGeom>
        </p:spPr>
      </p:pic>
    </p:spTree>
    <p:extLst>
      <p:ext uri="{BB962C8B-B14F-4D97-AF65-F5344CB8AC3E}">
        <p14:creationId xmlns:p14="http://schemas.microsoft.com/office/powerpoint/2010/main" val="516754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203AD988-038E-B14D-B1FF-A74CCF5E456D}"/>
              </a:ext>
            </a:extLst>
          </p:cNvPr>
          <p:cNvSpPr/>
          <p:nvPr/>
        </p:nvSpPr>
        <p:spPr>
          <a:xfrm>
            <a:off x="0" y="2179"/>
            <a:ext cx="12192000"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Results</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6" name="Rectángulo 5">
            <a:extLst>
              <a:ext uri="{FF2B5EF4-FFF2-40B4-BE49-F238E27FC236}">
                <a16:creationId xmlns:a16="http://schemas.microsoft.com/office/drawing/2014/main" id="{2628B5CB-94C1-E847-9A21-38951EB7D600}"/>
              </a:ext>
            </a:extLst>
          </p:cNvPr>
          <p:cNvSpPr/>
          <p:nvPr/>
        </p:nvSpPr>
        <p:spPr>
          <a:xfrm>
            <a:off x="50336" y="494545"/>
            <a:ext cx="12008985" cy="307777"/>
          </a:xfrm>
          <a:prstGeom prst="rect">
            <a:avLst/>
          </a:prstGeom>
          <a:solidFill>
            <a:srgbClr val="005493">
              <a:alpha val="9804"/>
            </a:srgbClr>
          </a:solidFill>
          <a:ln>
            <a:noFill/>
          </a:ln>
        </p:spPr>
        <p:txBody>
          <a:bodyPr wrap="square">
            <a:spAutoFit/>
          </a:bodyPr>
          <a:lstStyle/>
          <a:p>
            <a:pPr algn="ctr"/>
            <a:r>
              <a:rPr lang="en-US" sz="1400" b="1" dirty="0">
                <a:solidFill>
                  <a:srgbClr val="002060"/>
                </a:solidFill>
                <a:latin typeface="Cambria" panose="02040503050406030204" pitchFamily="18" charset="0"/>
                <a:ea typeface="Calibri" panose="020F0502020204030204" pitchFamily="34" charset="0"/>
                <a:cs typeface="Times New Roman" panose="02020603050405020304" pitchFamily="18" charset="0"/>
              </a:rPr>
              <a:t>There were not  clinical significant changes out of normal ranges for safety parameters assessed since basal (day 1) to end visit. (day 28).</a:t>
            </a:r>
          </a:p>
        </p:txBody>
      </p:sp>
      <p:sp>
        <p:nvSpPr>
          <p:cNvPr id="7" name="Rectángulo 6">
            <a:extLst>
              <a:ext uri="{FF2B5EF4-FFF2-40B4-BE49-F238E27FC236}">
                <a16:creationId xmlns:a16="http://schemas.microsoft.com/office/drawing/2014/main" id="{9E8164B5-36D6-EB4C-8118-5CC0823F79B5}"/>
              </a:ext>
            </a:extLst>
          </p:cNvPr>
          <p:cNvSpPr/>
          <p:nvPr/>
        </p:nvSpPr>
        <p:spPr>
          <a:xfrm>
            <a:off x="50338" y="494546"/>
            <a:ext cx="12008984" cy="436487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Rectángulo 28">
            <a:extLst>
              <a:ext uri="{FF2B5EF4-FFF2-40B4-BE49-F238E27FC236}">
                <a16:creationId xmlns:a16="http://schemas.microsoft.com/office/drawing/2014/main" id="{9F603C8C-978F-6B43-876D-DD591615E6C9}"/>
              </a:ext>
            </a:extLst>
          </p:cNvPr>
          <p:cNvSpPr/>
          <p:nvPr/>
        </p:nvSpPr>
        <p:spPr>
          <a:xfrm>
            <a:off x="7619214" y="900187"/>
            <a:ext cx="4354358" cy="461665"/>
          </a:xfrm>
          <a:prstGeom prst="rect">
            <a:avLst/>
          </a:prstGeom>
        </p:spPr>
        <p:txBody>
          <a:bodyPr wrap="square">
            <a:spAutoFit/>
          </a:bodyPr>
          <a:lstStyle/>
          <a:p>
            <a:pPr algn="just"/>
            <a:r>
              <a:rPr lang="es-CO" sz="1200" b="1" dirty="0">
                <a:latin typeface="Cambria" panose="02040503050406030204" pitchFamily="18" charset="0"/>
              </a:rPr>
              <a:t>Table 3. </a:t>
            </a:r>
            <a:r>
              <a:rPr lang="es-CO" sz="1200" dirty="0">
                <a:latin typeface="Cambria" panose="02040503050406030204" pitchFamily="18" charset="0"/>
              </a:rPr>
              <a:t>Safety Assessments: Kidney, hepatic, electrolyte, metabolic and hematological parameters.</a:t>
            </a:r>
          </a:p>
        </p:txBody>
      </p:sp>
      <p:sp>
        <p:nvSpPr>
          <p:cNvPr id="33" name="Rectángulo 32">
            <a:extLst>
              <a:ext uri="{FF2B5EF4-FFF2-40B4-BE49-F238E27FC236}">
                <a16:creationId xmlns:a16="http://schemas.microsoft.com/office/drawing/2014/main" id="{D412AA50-5543-814F-B786-AC3AF1F25913}"/>
              </a:ext>
            </a:extLst>
          </p:cNvPr>
          <p:cNvSpPr/>
          <p:nvPr/>
        </p:nvSpPr>
        <p:spPr>
          <a:xfrm>
            <a:off x="50336" y="4887561"/>
            <a:ext cx="12091323"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Conclusion</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34" name="Rectángulo 33">
            <a:extLst>
              <a:ext uri="{FF2B5EF4-FFF2-40B4-BE49-F238E27FC236}">
                <a16:creationId xmlns:a16="http://schemas.microsoft.com/office/drawing/2014/main" id="{C2CB7E18-1F5C-C34A-B504-98BBD237F913}"/>
              </a:ext>
            </a:extLst>
          </p:cNvPr>
          <p:cNvSpPr/>
          <p:nvPr/>
        </p:nvSpPr>
        <p:spPr>
          <a:xfrm>
            <a:off x="50336" y="5325302"/>
            <a:ext cx="12091323" cy="866904"/>
          </a:xfrm>
          <a:prstGeom prst="rect">
            <a:avLst/>
          </a:prstGeom>
          <a:solidFill>
            <a:srgbClr val="005493">
              <a:alpha val="9804"/>
            </a:srgbClr>
          </a:solidFill>
        </p:spPr>
        <p:txBody>
          <a:bodyPr wrap="square">
            <a:spAutoFit/>
          </a:bodyPr>
          <a:lstStyle/>
          <a:p>
            <a:pPr algn="just">
              <a:spcAft>
                <a:spcPts val="1000"/>
              </a:spcAft>
            </a:pPr>
            <a:r>
              <a:rPr lang="es-CO" sz="1400" dirty="0">
                <a:latin typeface="Times New Roman" panose="02020603050405020304" pitchFamily="18" charset="0"/>
                <a:cs typeface="Times New Roman" panose="02020603050405020304" pitchFamily="18" charset="0"/>
              </a:rPr>
              <a:t>Oral administration of P2Et extract was safe in healthy humans with a maximum tolerated dose of 600 mg. There was no severe toxicity, most of AE were mild, without significant changes in the safety parameters evaluated. This trial provide data for next steps in tha clinical research developement of P2Et extract.</a:t>
            </a:r>
          </a:p>
          <a:p>
            <a:pPr algn="just">
              <a:spcAft>
                <a:spcPts val="1000"/>
              </a:spcAft>
            </a:pPr>
            <a:endParaRPr lang="es-CO" sz="1400" dirty="0">
              <a:effectLst/>
              <a:latin typeface="Cambria" panose="02040503050406030204" pitchFamily="18" charset="0"/>
              <a:ea typeface="Calibri" panose="020F0502020204030204" pitchFamily="34" charset="0"/>
            </a:endParaRPr>
          </a:p>
        </p:txBody>
      </p:sp>
      <p:sp>
        <p:nvSpPr>
          <p:cNvPr id="35" name="Rectángulo 34">
            <a:extLst>
              <a:ext uri="{FF2B5EF4-FFF2-40B4-BE49-F238E27FC236}">
                <a16:creationId xmlns:a16="http://schemas.microsoft.com/office/drawing/2014/main" id="{54EFF230-30CF-3E42-9915-E65B91047721}"/>
              </a:ext>
            </a:extLst>
          </p:cNvPr>
          <p:cNvSpPr/>
          <p:nvPr/>
        </p:nvSpPr>
        <p:spPr>
          <a:xfrm>
            <a:off x="50336" y="5831825"/>
            <a:ext cx="12091323" cy="461665"/>
          </a:xfrm>
          <a:prstGeom prst="rect">
            <a:avLst/>
          </a:prstGeom>
          <a:solidFill>
            <a:srgbClr val="005493"/>
          </a:solidFill>
        </p:spPr>
        <p:txBody>
          <a:bodyPr wrap="square">
            <a:spAutoFit/>
          </a:bodyPr>
          <a:lstStyle/>
          <a:p>
            <a:pPr algn="ctr">
              <a:spcAft>
                <a:spcPts val="1000"/>
              </a:spcAft>
            </a:pPr>
            <a:r>
              <a:rPr lang="en-US" sz="2400" b="1" dirty="0">
                <a:solidFill>
                  <a:schemeClr val="bg1"/>
                </a:solidFill>
                <a:latin typeface="Cambria" panose="02040503050406030204" pitchFamily="18" charset="0"/>
                <a:ea typeface="Times New Roman" panose="02020603050405020304" pitchFamily="18" charset="0"/>
              </a:rPr>
              <a:t>Acknowledgment</a:t>
            </a:r>
            <a:endParaRPr lang="es-CO" sz="2000" dirty="0">
              <a:solidFill>
                <a:schemeClr val="bg1"/>
              </a:solidFill>
              <a:effectLst/>
              <a:latin typeface="Cambria" panose="02040503050406030204" pitchFamily="18" charset="0"/>
              <a:ea typeface="Calibri" panose="020F0502020204030204" pitchFamily="34" charset="0"/>
            </a:endParaRPr>
          </a:p>
        </p:txBody>
      </p:sp>
      <p:sp>
        <p:nvSpPr>
          <p:cNvPr id="36" name="Rectángulo 35">
            <a:extLst>
              <a:ext uri="{FF2B5EF4-FFF2-40B4-BE49-F238E27FC236}">
                <a16:creationId xmlns:a16="http://schemas.microsoft.com/office/drawing/2014/main" id="{C4B428CE-9F22-EF4A-9583-44C94A8F0512}"/>
              </a:ext>
            </a:extLst>
          </p:cNvPr>
          <p:cNvSpPr/>
          <p:nvPr/>
        </p:nvSpPr>
        <p:spPr>
          <a:xfrm>
            <a:off x="50336" y="6268168"/>
            <a:ext cx="12141664" cy="430887"/>
          </a:xfrm>
          <a:prstGeom prst="rect">
            <a:avLst/>
          </a:prstGeom>
        </p:spPr>
        <p:txBody>
          <a:bodyPr wrap="square">
            <a:spAutoFit/>
          </a:bodyPr>
          <a:lstStyle/>
          <a:p>
            <a:pPr algn="just" fontAlgn="base"/>
            <a:r>
              <a:rPr lang="en-US" sz="1100" dirty="0">
                <a:solidFill>
                  <a:srgbClr val="000000"/>
                </a:solidFill>
                <a:latin typeface="Cambria" panose="02040503050406030204" pitchFamily="18" charset="0"/>
                <a:ea typeface="Times New Roman" panose="02020603050405020304" pitchFamily="18" charset="0"/>
              </a:rPr>
              <a:t>The authors thank all the many patients and families who contributed to this study, and all researchers, clinician, technicians, and administrative staff who have enabled this work to be carried out. The authors would also like to acknowledge to Pontificia Universidad Javeriana  and Hospital Universitario San Ignacio.</a:t>
            </a:r>
            <a:endParaRPr lang="es-CO" sz="1100" i="1" dirty="0">
              <a:latin typeface="Cambria" panose="02040503050406030204" pitchFamily="18" charset="0"/>
              <a:ea typeface="Times New Roman" panose="02020603050405020304" pitchFamily="18" charset="0"/>
            </a:endParaRPr>
          </a:p>
        </p:txBody>
      </p:sp>
      <p:sp>
        <p:nvSpPr>
          <p:cNvPr id="40" name="Rectángulo 39">
            <a:extLst>
              <a:ext uri="{FF2B5EF4-FFF2-40B4-BE49-F238E27FC236}">
                <a16:creationId xmlns:a16="http://schemas.microsoft.com/office/drawing/2014/main" id="{FE1BE2B9-25D9-4145-8EBC-7C354932A463}"/>
              </a:ext>
            </a:extLst>
          </p:cNvPr>
          <p:cNvSpPr/>
          <p:nvPr/>
        </p:nvSpPr>
        <p:spPr>
          <a:xfrm>
            <a:off x="315884" y="4249286"/>
            <a:ext cx="166254" cy="12476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O"/>
          </a:p>
        </p:txBody>
      </p:sp>
      <p:pic>
        <p:nvPicPr>
          <p:cNvPr id="10" name="Imagen 9">
            <a:extLst>
              <a:ext uri="{FF2B5EF4-FFF2-40B4-BE49-F238E27FC236}">
                <a16:creationId xmlns:a16="http://schemas.microsoft.com/office/drawing/2014/main" id="{EA2EA6CD-4E9D-3842-B6C2-B7975A897B1A}"/>
              </a:ext>
            </a:extLst>
          </p:cNvPr>
          <p:cNvPicPr>
            <a:picLocks noChangeAspect="1"/>
          </p:cNvPicPr>
          <p:nvPr/>
        </p:nvPicPr>
        <p:blipFill>
          <a:blip r:embed="rId2"/>
          <a:stretch>
            <a:fillRect/>
          </a:stretch>
        </p:blipFill>
        <p:spPr>
          <a:xfrm>
            <a:off x="218428" y="905176"/>
            <a:ext cx="7400786" cy="3934207"/>
          </a:xfrm>
          <a:prstGeom prst="rect">
            <a:avLst/>
          </a:prstGeom>
        </p:spPr>
      </p:pic>
      <p:sp>
        <p:nvSpPr>
          <p:cNvPr id="23" name="Rectángulo 22">
            <a:extLst>
              <a:ext uri="{FF2B5EF4-FFF2-40B4-BE49-F238E27FC236}">
                <a16:creationId xmlns:a16="http://schemas.microsoft.com/office/drawing/2014/main" id="{4BC1EE8D-EE27-AB42-AFCA-DAD1513596AE}"/>
              </a:ext>
            </a:extLst>
          </p:cNvPr>
          <p:cNvSpPr/>
          <p:nvPr/>
        </p:nvSpPr>
        <p:spPr>
          <a:xfrm>
            <a:off x="7653041" y="1721264"/>
            <a:ext cx="4286704" cy="2554545"/>
          </a:xfrm>
          <a:prstGeom prst="rect">
            <a:avLst/>
          </a:prstGeom>
          <a:solidFill>
            <a:srgbClr val="005493">
              <a:alpha val="16078"/>
            </a:srgbClr>
          </a:solidFill>
        </p:spPr>
        <p:txBody>
          <a:bodyPr wrap="square">
            <a:spAutoFit/>
          </a:bodyPr>
          <a:lstStyle/>
          <a:p>
            <a:pPr algn="just"/>
            <a:r>
              <a:rPr lang="es-CO" sz="1600" dirty="0">
                <a:solidFill>
                  <a:srgbClr val="002060"/>
                </a:solidFill>
                <a:latin typeface="Cambria" panose="02040503050406030204" pitchFamily="18" charset="0"/>
              </a:rPr>
              <a:t>Immunological parameters such as lymphoid and myeloid quantification were kept within ranges, there were some relevant changes such as the mean of CD3+/CD5+/CD45, CD3+/CD4+ and CD3+ /CD8+ T lymphocytes below the normal lower limit in baseline to final visit; additionally, percentage of change of monocyte-derived dendritic cells CD45 ++/ CD38+/ CD4+ and LT CD4 + / CD8 was of 66% and 40%, respectively.</a:t>
            </a:r>
          </a:p>
        </p:txBody>
      </p:sp>
    </p:spTree>
    <p:extLst>
      <p:ext uri="{BB962C8B-B14F-4D97-AF65-F5344CB8AC3E}">
        <p14:creationId xmlns:p14="http://schemas.microsoft.com/office/powerpoint/2010/main" val="41504165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1569</TotalTime>
  <Words>688</Words>
  <Application>Microsoft Macintosh PowerPoint</Application>
  <PresentationFormat>Panorámica</PresentationFormat>
  <Paragraphs>30</Paragraphs>
  <Slides>4</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vt:i4>
      </vt:variant>
    </vt:vector>
  </HeadingPairs>
  <TitlesOfParts>
    <vt:vector size="10" baseType="lpstr">
      <vt:lpstr>Arial</vt:lpstr>
      <vt:lpstr>Calibri</vt:lpstr>
      <vt:lpstr>Calibri Light</vt:lpstr>
      <vt:lpstr>Cambria</vt:lpstr>
      <vt:lpstr>Times New Roman</vt:lpstr>
      <vt:lpstr>Tema de Office</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Patricia Uruena Pinzon</dc:creator>
  <cp:lastModifiedBy>Maria Isabel Duran Sanchez</cp:lastModifiedBy>
  <cp:revision>42</cp:revision>
  <dcterms:created xsi:type="dcterms:W3CDTF">2020-09-27T16:34:05Z</dcterms:created>
  <dcterms:modified xsi:type="dcterms:W3CDTF">2020-09-30T02:07:02Z</dcterms:modified>
</cp:coreProperties>
</file>