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ti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p:cViewPr varScale="1">
        <p:scale>
          <a:sx n="114" d="100"/>
          <a:sy n="114" d="100"/>
        </p:scale>
        <p:origin x="4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0C856-F7EB-4414-A432-C7C1115C7D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93A5CB-1927-4060-B8B8-A7B3C60C38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7DD9D4-E7C5-486C-B748-4F643A561CEE}"/>
              </a:ext>
            </a:extLst>
          </p:cNvPr>
          <p:cNvSpPr>
            <a:spLocks noGrp="1"/>
          </p:cNvSpPr>
          <p:nvPr>
            <p:ph type="dt" sz="half" idx="10"/>
          </p:nvPr>
        </p:nvSpPr>
        <p:spPr/>
        <p:txBody>
          <a:bodyPr/>
          <a:lstStyle/>
          <a:p>
            <a:fld id="{1CFE101A-E23E-45BF-AF6F-7F38F4E18879}" type="datetimeFigureOut">
              <a:rPr lang="en-US" smtClean="0"/>
              <a:t>10/1/2020</a:t>
            </a:fld>
            <a:endParaRPr lang="en-US"/>
          </a:p>
        </p:txBody>
      </p:sp>
      <p:sp>
        <p:nvSpPr>
          <p:cNvPr id="5" name="Footer Placeholder 4">
            <a:extLst>
              <a:ext uri="{FF2B5EF4-FFF2-40B4-BE49-F238E27FC236}">
                <a16:creationId xmlns:a16="http://schemas.microsoft.com/office/drawing/2014/main" id="{803EA5C5-4FE6-4057-819D-3E3622E17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4A978D-22C1-44CA-8907-91931240B633}"/>
              </a:ext>
            </a:extLst>
          </p:cNvPr>
          <p:cNvSpPr>
            <a:spLocks noGrp="1"/>
          </p:cNvSpPr>
          <p:nvPr>
            <p:ph type="sldNum" sz="quarter" idx="12"/>
          </p:nvPr>
        </p:nvSpPr>
        <p:spPr/>
        <p:txBody>
          <a:bodyPr/>
          <a:lstStyle/>
          <a:p>
            <a:fld id="{5598A570-F727-44DE-AAC5-7A11C7EA6606}" type="slidenum">
              <a:rPr lang="en-US" smtClean="0"/>
              <a:t>‹#›</a:t>
            </a:fld>
            <a:endParaRPr lang="en-US"/>
          </a:p>
        </p:txBody>
      </p:sp>
    </p:spTree>
    <p:extLst>
      <p:ext uri="{BB962C8B-B14F-4D97-AF65-F5344CB8AC3E}">
        <p14:creationId xmlns:p14="http://schemas.microsoft.com/office/powerpoint/2010/main" val="381669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ADFB9-9C52-489F-99F2-C56D0859C0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0770E-F496-4BF6-809D-8D83BE682F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0FBD9-4D17-49F0-92DB-63018805A09E}"/>
              </a:ext>
            </a:extLst>
          </p:cNvPr>
          <p:cNvSpPr>
            <a:spLocks noGrp="1"/>
          </p:cNvSpPr>
          <p:nvPr>
            <p:ph type="dt" sz="half" idx="10"/>
          </p:nvPr>
        </p:nvSpPr>
        <p:spPr/>
        <p:txBody>
          <a:bodyPr/>
          <a:lstStyle/>
          <a:p>
            <a:fld id="{1CFE101A-E23E-45BF-AF6F-7F38F4E18879}" type="datetimeFigureOut">
              <a:rPr lang="en-US" smtClean="0"/>
              <a:t>10/1/2020</a:t>
            </a:fld>
            <a:endParaRPr lang="en-US"/>
          </a:p>
        </p:txBody>
      </p:sp>
      <p:sp>
        <p:nvSpPr>
          <p:cNvPr id="5" name="Footer Placeholder 4">
            <a:extLst>
              <a:ext uri="{FF2B5EF4-FFF2-40B4-BE49-F238E27FC236}">
                <a16:creationId xmlns:a16="http://schemas.microsoft.com/office/drawing/2014/main" id="{E6B6F845-D62C-4788-917F-29A037808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BA038E-B832-41C6-B98E-2FDBC7F0EE8F}"/>
              </a:ext>
            </a:extLst>
          </p:cNvPr>
          <p:cNvSpPr>
            <a:spLocks noGrp="1"/>
          </p:cNvSpPr>
          <p:nvPr>
            <p:ph type="sldNum" sz="quarter" idx="12"/>
          </p:nvPr>
        </p:nvSpPr>
        <p:spPr/>
        <p:txBody>
          <a:bodyPr/>
          <a:lstStyle/>
          <a:p>
            <a:fld id="{5598A570-F727-44DE-AAC5-7A11C7EA6606}" type="slidenum">
              <a:rPr lang="en-US" smtClean="0"/>
              <a:t>‹#›</a:t>
            </a:fld>
            <a:endParaRPr lang="en-US"/>
          </a:p>
        </p:txBody>
      </p:sp>
    </p:spTree>
    <p:extLst>
      <p:ext uri="{BB962C8B-B14F-4D97-AF65-F5344CB8AC3E}">
        <p14:creationId xmlns:p14="http://schemas.microsoft.com/office/powerpoint/2010/main" val="1193675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B1AD6E-C4BF-4D32-8E2C-7053862116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AD37E1-CBFA-43E4-82B5-F51A0A333E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7242C-A779-4372-9D4B-3C1172E065B0}"/>
              </a:ext>
            </a:extLst>
          </p:cNvPr>
          <p:cNvSpPr>
            <a:spLocks noGrp="1"/>
          </p:cNvSpPr>
          <p:nvPr>
            <p:ph type="dt" sz="half" idx="10"/>
          </p:nvPr>
        </p:nvSpPr>
        <p:spPr/>
        <p:txBody>
          <a:bodyPr/>
          <a:lstStyle/>
          <a:p>
            <a:fld id="{1CFE101A-E23E-45BF-AF6F-7F38F4E18879}" type="datetimeFigureOut">
              <a:rPr lang="en-US" smtClean="0"/>
              <a:t>10/1/2020</a:t>
            </a:fld>
            <a:endParaRPr lang="en-US"/>
          </a:p>
        </p:txBody>
      </p:sp>
      <p:sp>
        <p:nvSpPr>
          <p:cNvPr id="5" name="Footer Placeholder 4">
            <a:extLst>
              <a:ext uri="{FF2B5EF4-FFF2-40B4-BE49-F238E27FC236}">
                <a16:creationId xmlns:a16="http://schemas.microsoft.com/office/drawing/2014/main" id="{2C2838AE-42B1-4E49-99A0-8961ECC67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3AC75-743D-45CE-9A43-F022692F35F8}"/>
              </a:ext>
            </a:extLst>
          </p:cNvPr>
          <p:cNvSpPr>
            <a:spLocks noGrp="1"/>
          </p:cNvSpPr>
          <p:nvPr>
            <p:ph type="sldNum" sz="quarter" idx="12"/>
          </p:nvPr>
        </p:nvSpPr>
        <p:spPr/>
        <p:txBody>
          <a:bodyPr/>
          <a:lstStyle/>
          <a:p>
            <a:fld id="{5598A570-F727-44DE-AAC5-7A11C7EA6606}" type="slidenum">
              <a:rPr lang="en-US" smtClean="0"/>
              <a:t>‹#›</a:t>
            </a:fld>
            <a:endParaRPr lang="en-US"/>
          </a:p>
        </p:txBody>
      </p:sp>
    </p:spTree>
    <p:extLst>
      <p:ext uri="{BB962C8B-B14F-4D97-AF65-F5344CB8AC3E}">
        <p14:creationId xmlns:p14="http://schemas.microsoft.com/office/powerpoint/2010/main" val="1753682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9D746-4494-4575-9D3E-46FBA888C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C17556-7E3B-459D-B858-3A78D6EFAA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0FAF7C-9078-424B-A2B6-B1DEE5AB51FF}"/>
              </a:ext>
            </a:extLst>
          </p:cNvPr>
          <p:cNvSpPr>
            <a:spLocks noGrp="1"/>
          </p:cNvSpPr>
          <p:nvPr>
            <p:ph type="dt" sz="half" idx="10"/>
          </p:nvPr>
        </p:nvSpPr>
        <p:spPr/>
        <p:txBody>
          <a:bodyPr/>
          <a:lstStyle/>
          <a:p>
            <a:fld id="{1CFE101A-E23E-45BF-AF6F-7F38F4E18879}" type="datetimeFigureOut">
              <a:rPr lang="en-US" smtClean="0"/>
              <a:t>10/1/2020</a:t>
            </a:fld>
            <a:endParaRPr lang="en-US"/>
          </a:p>
        </p:txBody>
      </p:sp>
      <p:sp>
        <p:nvSpPr>
          <p:cNvPr id="5" name="Footer Placeholder 4">
            <a:extLst>
              <a:ext uri="{FF2B5EF4-FFF2-40B4-BE49-F238E27FC236}">
                <a16:creationId xmlns:a16="http://schemas.microsoft.com/office/drawing/2014/main" id="{3AF7A135-2ABE-44C2-9809-D0AA02628F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9D751-88DF-4329-8895-A9D0D7721806}"/>
              </a:ext>
            </a:extLst>
          </p:cNvPr>
          <p:cNvSpPr>
            <a:spLocks noGrp="1"/>
          </p:cNvSpPr>
          <p:nvPr>
            <p:ph type="sldNum" sz="quarter" idx="12"/>
          </p:nvPr>
        </p:nvSpPr>
        <p:spPr/>
        <p:txBody>
          <a:bodyPr/>
          <a:lstStyle/>
          <a:p>
            <a:fld id="{5598A570-F727-44DE-AAC5-7A11C7EA6606}" type="slidenum">
              <a:rPr lang="en-US" smtClean="0"/>
              <a:t>‹#›</a:t>
            </a:fld>
            <a:endParaRPr lang="en-US"/>
          </a:p>
        </p:txBody>
      </p:sp>
    </p:spTree>
    <p:extLst>
      <p:ext uri="{BB962C8B-B14F-4D97-AF65-F5344CB8AC3E}">
        <p14:creationId xmlns:p14="http://schemas.microsoft.com/office/powerpoint/2010/main" val="639446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2D7B-4EC9-4EE9-8D05-7321391101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AFD37A-0ED7-4D97-94F5-80B0B04AFE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BE24AE-E125-4BFD-8B66-F06B26CDCFC2}"/>
              </a:ext>
            </a:extLst>
          </p:cNvPr>
          <p:cNvSpPr>
            <a:spLocks noGrp="1"/>
          </p:cNvSpPr>
          <p:nvPr>
            <p:ph type="dt" sz="half" idx="10"/>
          </p:nvPr>
        </p:nvSpPr>
        <p:spPr/>
        <p:txBody>
          <a:bodyPr/>
          <a:lstStyle/>
          <a:p>
            <a:fld id="{1CFE101A-E23E-45BF-AF6F-7F38F4E18879}" type="datetimeFigureOut">
              <a:rPr lang="en-US" smtClean="0"/>
              <a:t>10/1/2020</a:t>
            </a:fld>
            <a:endParaRPr lang="en-US"/>
          </a:p>
        </p:txBody>
      </p:sp>
      <p:sp>
        <p:nvSpPr>
          <p:cNvPr id="5" name="Footer Placeholder 4">
            <a:extLst>
              <a:ext uri="{FF2B5EF4-FFF2-40B4-BE49-F238E27FC236}">
                <a16:creationId xmlns:a16="http://schemas.microsoft.com/office/drawing/2014/main" id="{CFBF0BAE-0797-4698-B53B-EC63E8B4F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62B415-D4E6-4F92-9B67-4CBC322E6A0A}"/>
              </a:ext>
            </a:extLst>
          </p:cNvPr>
          <p:cNvSpPr>
            <a:spLocks noGrp="1"/>
          </p:cNvSpPr>
          <p:nvPr>
            <p:ph type="sldNum" sz="quarter" idx="12"/>
          </p:nvPr>
        </p:nvSpPr>
        <p:spPr/>
        <p:txBody>
          <a:bodyPr/>
          <a:lstStyle/>
          <a:p>
            <a:fld id="{5598A570-F727-44DE-AAC5-7A11C7EA6606}" type="slidenum">
              <a:rPr lang="en-US" smtClean="0"/>
              <a:t>‹#›</a:t>
            </a:fld>
            <a:endParaRPr lang="en-US"/>
          </a:p>
        </p:txBody>
      </p:sp>
    </p:spTree>
    <p:extLst>
      <p:ext uri="{BB962C8B-B14F-4D97-AF65-F5344CB8AC3E}">
        <p14:creationId xmlns:p14="http://schemas.microsoft.com/office/powerpoint/2010/main" val="3343202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B951A-EB41-4E34-80D6-BBB4DCF2DB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541B91-0612-437F-97B9-0A96104B03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74D23F-A597-4D8D-9DF1-E17BA4BB79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201CA-96BD-4A84-98B0-26E590A5A2FA}"/>
              </a:ext>
            </a:extLst>
          </p:cNvPr>
          <p:cNvSpPr>
            <a:spLocks noGrp="1"/>
          </p:cNvSpPr>
          <p:nvPr>
            <p:ph type="dt" sz="half" idx="10"/>
          </p:nvPr>
        </p:nvSpPr>
        <p:spPr/>
        <p:txBody>
          <a:bodyPr/>
          <a:lstStyle/>
          <a:p>
            <a:fld id="{1CFE101A-E23E-45BF-AF6F-7F38F4E18879}" type="datetimeFigureOut">
              <a:rPr lang="en-US" smtClean="0"/>
              <a:t>10/1/2020</a:t>
            </a:fld>
            <a:endParaRPr lang="en-US"/>
          </a:p>
        </p:txBody>
      </p:sp>
      <p:sp>
        <p:nvSpPr>
          <p:cNvPr id="6" name="Footer Placeholder 5">
            <a:extLst>
              <a:ext uri="{FF2B5EF4-FFF2-40B4-BE49-F238E27FC236}">
                <a16:creationId xmlns:a16="http://schemas.microsoft.com/office/drawing/2014/main" id="{4B2348AB-2D29-45AE-90C2-151C1E1906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D796D-2FF4-45C3-8C56-E5F571F2288D}"/>
              </a:ext>
            </a:extLst>
          </p:cNvPr>
          <p:cNvSpPr>
            <a:spLocks noGrp="1"/>
          </p:cNvSpPr>
          <p:nvPr>
            <p:ph type="sldNum" sz="quarter" idx="12"/>
          </p:nvPr>
        </p:nvSpPr>
        <p:spPr/>
        <p:txBody>
          <a:bodyPr/>
          <a:lstStyle/>
          <a:p>
            <a:fld id="{5598A570-F727-44DE-AAC5-7A11C7EA6606}" type="slidenum">
              <a:rPr lang="en-US" smtClean="0"/>
              <a:t>‹#›</a:t>
            </a:fld>
            <a:endParaRPr lang="en-US"/>
          </a:p>
        </p:txBody>
      </p:sp>
    </p:spTree>
    <p:extLst>
      <p:ext uri="{BB962C8B-B14F-4D97-AF65-F5344CB8AC3E}">
        <p14:creationId xmlns:p14="http://schemas.microsoft.com/office/powerpoint/2010/main" val="2253152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83DCA-1382-4FE5-85F8-8435B05891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CAEA6A-8EBE-4960-BE31-F40F41FBE2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60CA27-3A8C-41CB-8480-6F9B7A80E7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DB1C9B-7D8C-4B95-8479-A8BE5331E5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C1B05F-5D3D-481E-860A-7EF0248A5A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3C64D5-DB7D-4FF8-933E-F5B063512493}"/>
              </a:ext>
            </a:extLst>
          </p:cNvPr>
          <p:cNvSpPr>
            <a:spLocks noGrp="1"/>
          </p:cNvSpPr>
          <p:nvPr>
            <p:ph type="dt" sz="half" idx="10"/>
          </p:nvPr>
        </p:nvSpPr>
        <p:spPr/>
        <p:txBody>
          <a:bodyPr/>
          <a:lstStyle/>
          <a:p>
            <a:fld id="{1CFE101A-E23E-45BF-AF6F-7F38F4E18879}" type="datetimeFigureOut">
              <a:rPr lang="en-US" smtClean="0"/>
              <a:t>10/1/2020</a:t>
            </a:fld>
            <a:endParaRPr lang="en-US"/>
          </a:p>
        </p:txBody>
      </p:sp>
      <p:sp>
        <p:nvSpPr>
          <p:cNvPr id="8" name="Footer Placeholder 7">
            <a:extLst>
              <a:ext uri="{FF2B5EF4-FFF2-40B4-BE49-F238E27FC236}">
                <a16:creationId xmlns:a16="http://schemas.microsoft.com/office/drawing/2014/main" id="{0B528B92-9BEA-4729-8438-DF1B2B073C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F43C2-10B5-4201-A7CA-6A9DFDCF83D7}"/>
              </a:ext>
            </a:extLst>
          </p:cNvPr>
          <p:cNvSpPr>
            <a:spLocks noGrp="1"/>
          </p:cNvSpPr>
          <p:nvPr>
            <p:ph type="sldNum" sz="quarter" idx="12"/>
          </p:nvPr>
        </p:nvSpPr>
        <p:spPr/>
        <p:txBody>
          <a:bodyPr/>
          <a:lstStyle/>
          <a:p>
            <a:fld id="{5598A570-F727-44DE-AAC5-7A11C7EA6606}" type="slidenum">
              <a:rPr lang="en-US" smtClean="0"/>
              <a:t>‹#›</a:t>
            </a:fld>
            <a:endParaRPr lang="en-US"/>
          </a:p>
        </p:txBody>
      </p:sp>
    </p:spTree>
    <p:extLst>
      <p:ext uri="{BB962C8B-B14F-4D97-AF65-F5344CB8AC3E}">
        <p14:creationId xmlns:p14="http://schemas.microsoft.com/office/powerpoint/2010/main" val="1710296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725C4-23FF-46EB-9A53-291EF90605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B585ED-4634-4A9A-812B-DD3D32541A75}"/>
              </a:ext>
            </a:extLst>
          </p:cNvPr>
          <p:cNvSpPr>
            <a:spLocks noGrp="1"/>
          </p:cNvSpPr>
          <p:nvPr>
            <p:ph type="dt" sz="half" idx="10"/>
          </p:nvPr>
        </p:nvSpPr>
        <p:spPr/>
        <p:txBody>
          <a:bodyPr/>
          <a:lstStyle/>
          <a:p>
            <a:fld id="{1CFE101A-E23E-45BF-AF6F-7F38F4E18879}" type="datetimeFigureOut">
              <a:rPr lang="en-US" smtClean="0"/>
              <a:t>10/1/2020</a:t>
            </a:fld>
            <a:endParaRPr lang="en-US"/>
          </a:p>
        </p:txBody>
      </p:sp>
      <p:sp>
        <p:nvSpPr>
          <p:cNvPr id="4" name="Footer Placeholder 3">
            <a:extLst>
              <a:ext uri="{FF2B5EF4-FFF2-40B4-BE49-F238E27FC236}">
                <a16:creationId xmlns:a16="http://schemas.microsoft.com/office/drawing/2014/main" id="{F32A016A-F937-440F-ACFE-2D89AFA6B4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367599-356A-4F97-840C-BD361083EF57}"/>
              </a:ext>
            </a:extLst>
          </p:cNvPr>
          <p:cNvSpPr>
            <a:spLocks noGrp="1"/>
          </p:cNvSpPr>
          <p:nvPr>
            <p:ph type="sldNum" sz="quarter" idx="12"/>
          </p:nvPr>
        </p:nvSpPr>
        <p:spPr/>
        <p:txBody>
          <a:bodyPr/>
          <a:lstStyle/>
          <a:p>
            <a:fld id="{5598A570-F727-44DE-AAC5-7A11C7EA6606}" type="slidenum">
              <a:rPr lang="en-US" smtClean="0"/>
              <a:t>‹#›</a:t>
            </a:fld>
            <a:endParaRPr lang="en-US"/>
          </a:p>
        </p:txBody>
      </p:sp>
    </p:spTree>
    <p:extLst>
      <p:ext uri="{BB962C8B-B14F-4D97-AF65-F5344CB8AC3E}">
        <p14:creationId xmlns:p14="http://schemas.microsoft.com/office/powerpoint/2010/main" val="1370058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B7AD2-1D0E-4DC5-B6A4-72DF1D1B458B}"/>
              </a:ext>
            </a:extLst>
          </p:cNvPr>
          <p:cNvSpPr>
            <a:spLocks noGrp="1"/>
          </p:cNvSpPr>
          <p:nvPr>
            <p:ph type="dt" sz="half" idx="10"/>
          </p:nvPr>
        </p:nvSpPr>
        <p:spPr/>
        <p:txBody>
          <a:bodyPr/>
          <a:lstStyle/>
          <a:p>
            <a:fld id="{1CFE101A-E23E-45BF-AF6F-7F38F4E18879}" type="datetimeFigureOut">
              <a:rPr lang="en-US" smtClean="0"/>
              <a:t>10/1/2020</a:t>
            </a:fld>
            <a:endParaRPr lang="en-US"/>
          </a:p>
        </p:txBody>
      </p:sp>
      <p:sp>
        <p:nvSpPr>
          <p:cNvPr id="3" name="Footer Placeholder 2">
            <a:extLst>
              <a:ext uri="{FF2B5EF4-FFF2-40B4-BE49-F238E27FC236}">
                <a16:creationId xmlns:a16="http://schemas.microsoft.com/office/drawing/2014/main" id="{365C31A5-C962-4D8E-A031-DF5696927E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1A9F57-CECD-49F4-8A98-D68692C9CE18}"/>
              </a:ext>
            </a:extLst>
          </p:cNvPr>
          <p:cNvSpPr>
            <a:spLocks noGrp="1"/>
          </p:cNvSpPr>
          <p:nvPr>
            <p:ph type="sldNum" sz="quarter" idx="12"/>
          </p:nvPr>
        </p:nvSpPr>
        <p:spPr/>
        <p:txBody>
          <a:bodyPr/>
          <a:lstStyle/>
          <a:p>
            <a:fld id="{5598A570-F727-44DE-AAC5-7A11C7EA6606}" type="slidenum">
              <a:rPr lang="en-US" smtClean="0"/>
              <a:t>‹#›</a:t>
            </a:fld>
            <a:endParaRPr lang="en-US"/>
          </a:p>
        </p:txBody>
      </p:sp>
    </p:spTree>
    <p:extLst>
      <p:ext uri="{BB962C8B-B14F-4D97-AF65-F5344CB8AC3E}">
        <p14:creationId xmlns:p14="http://schemas.microsoft.com/office/powerpoint/2010/main" val="427345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C601C-4866-4C52-A53A-B1FB7678AE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1F56B3-84EA-45A9-8CA1-41E1F55E4E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464C47-8040-404D-A30C-65558779E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E6078-A367-4DD3-9F7B-4B6DC49B779E}"/>
              </a:ext>
            </a:extLst>
          </p:cNvPr>
          <p:cNvSpPr>
            <a:spLocks noGrp="1"/>
          </p:cNvSpPr>
          <p:nvPr>
            <p:ph type="dt" sz="half" idx="10"/>
          </p:nvPr>
        </p:nvSpPr>
        <p:spPr/>
        <p:txBody>
          <a:bodyPr/>
          <a:lstStyle/>
          <a:p>
            <a:fld id="{1CFE101A-E23E-45BF-AF6F-7F38F4E18879}" type="datetimeFigureOut">
              <a:rPr lang="en-US" smtClean="0"/>
              <a:t>10/1/2020</a:t>
            </a:fld>
            <a:endParaRPr lang="en-US"/>
          </a:p>
        </p:txBody>
      </p:sp>
      <p:sp>
        <p:nvSpPr>
          <p:cNvPr id="6" name="Footer Placeholder 5">
            <a:extLst>
              <a:ext uri="{FF2B5EF4-FFF2-40B4-BE49-F238E27FC236}">
                <a16:creationId xmlns:a16="http://schemas.microsoft.com/office/drawing/2014/main" id="{F777CA5F-AB63-4370-8FA9-770B144A17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629563-6F3C-4319-94F9-56E567CB851C}"/>
              </a:ext>
            </a:extLst>
          </p:cNvPr>
          <p:cNvSpPr>
            <a:spLocks noGrp="1"/>
          </p:cNvSpPr>
          <p:nvPr>
            <p:ph type="sldNum" sz="quarter" idx="12"/>
          </p:nvPr>
        </p:nvSpPr>
        <p:spPr/>
        <p:txBody>
          <a:bodyPr/>
          <a:lstStyle/>
          <a:p>
            <a:fld id="{5598A570-F727-44DE-AAC5-7A11C7EA6606}" type="slidenum">
              <a:rPr lang="en-US" smtClean="0"/>
              <a:t>‹#›</a:t>
            </a:fld>
            <a:endParaRPr lang="en-US"/>
          </a:p>
        </p:txBody>
      </p:sp>
    </p:spTree>
    <p:extLst>
      <p:ext uri="{BB962C8B-B14F-4D97-AF65-F5344CB8AC3E}">
        <p14:creationId xmlns:p14="http://schemas.microsoft.com/office/powerpoint/2010/main" val="2208597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A3BD1-16B4-4AB1-9598-DA25477394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2F140-6EB5-41A1-872B-BDED1DBA99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1EC8C9-4E86-416A-A978-853191F09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A7B86F-9A5F-4E7A-9AA5-D798F057A036}"/>
              </a:ext>
            </a:extLst>
          </p:cNvPr>
          <p:cNvSpPr>
            <a:spLocks noGrp="1"/>
          </p:cNvSpPr>
          <p:nvPr>
            <p:ph type="dt" sz="half" idx="10"/>
          </p:nvPr>
        </p:nvSpPr>
        <p:spPr/>
        <p:txBody>
          <a:bodyPr/>
          <a:lstStyle/>
          <a:p>
            <a:fld id="{1CFE101A-E23E-45BF-AF6F-7F38F4E18879}" type="datetimeFigureOut">
              <a:rPr lang="en-US" smtClean="0"/>
              <a:t>10/1/2020</a:t>
            </a:fld>
            <a:endParaRPr lang="en-US"/>
          </a:p>
        </p:txBody>
      </p:sp>
      <p:sp>
        <p:nvSpPr>
          <p:cNvPr id="6" name="Footer Placeholder 5">
            <a:extLst>
              <a:ext uri="{FF2B5EF4-FFF2-40B4-BE49-F238E27FC236}">
                <a16:creationId xmlns:a16="http://schemas.microsoft.com/office/drawing/2014/main" id="{0D0FF513-AAAE-4A40-8DDC-65837D1C77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C45CAC-4EA1-4277-9848-CEBD29DE75B1}"/>
              </a:ext>
            </a:extLst>
          </p:cNvPr>
          <p:cNvSpPr>
            <a:spLocks noGrp="1"/>
          </p:cNvSpPr>
          <p:nvPr>
            <p:ph type="sldNum" sz="quarter" idx="12"/>
          </p:nvPr>
        </p:nvSpPr>
        <p:spPr/>
        <p:txBody>
          <a:bodyPr/>
          <a:lstStyle/>
          <a:p>
            <a:fld id="{5598A570-F727-44DE-AAC5-7A11C7EA6606}" type="slidenum">
              <a:rPr lang="en-US" smtClean="0"/>
              <a:t>‹#›</a:t>
            </a:fld>
            <a:endParaRPr lang="en-US"/>
          </a:p>
        </p:txBody>
      </p:sp>
    </p:spTree>
    <p:extLst>
      <p:ext uri="{BB962C8B-B14F-4D97-AF65-F5344CB8AC3E}">
        <p14:creationId xmlns:p14="http://schemas.microsoft.com/office/powerpoint/2010/main" val="2852896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834D58-81C5-4831-B674-2E3283355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1268BD-59C4-4127-B536-F4C0F8D590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CFAB3-26FB-4E9A-AA07-075027404F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FE101A-E23E-45BF-AF6F-7F38F4E18879}" type="datetimeFigureOut">
              <a:rPr lang="en-US" smtClean="0"/>
              <a:t>10/1/2020</a:t>
            </a:fld>
            <a:endParaRPr lang="en-US"/>
          </a:p>
        </p:txBody>
      </p:sp>
      <p:sp>
        <p:nvSpPr>
          <p:cNvPr id="5" name="Footer Placeholder 4">
            <a:extLst>
              <a:ext uri="{FF2B5EF4-FFF2-40B4-BE49-F238E27FC236}">
                <a16:creationId xmlns:a16="http://schemas.microsoft.com/office/drawing/2014/main" id="{B7E41BCF-CB70-4731-A30D-5D427FD09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C2ECBF-D60E-4329-BF7C-4C2A438186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98A570-F727-44DE-AAC5-7A11C7EA6606}" type="slidenum">
              <a:rPr lang="en-US" smtClean="0"/>
              <a:t>‹#›</a:t>
            </a:fld>
            <a:endParaRPr lang="en-US"/>
          </a:p>
        </p:txBody>
      </p:sp>
    </p:spTree>
    <p:extLst>
      <p:ext uri="{BB962C8B-B14F-4D97-AF65-F5344CB8AC3E}">
        <p14:creationId xmlns:p14="http://schemas.microsoft.com/office/powerpoint/2010/main" val="1160069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m4a"/><Relationship Id="rId7"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5" Type="http://schemas.microsoft.com/office/2007/relationships/media" Target="../media/media3.m4a"/><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audio" Target="../media/media4.m4a"/><Relationship Id="rId7" Type="http://schemas.openxmlformats.org/officeDocument/2006/relationships/image" Target="../media/image3.tif"/><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slideLayout" Target="../slideLayouts/slideLayout2.xml"/><Relationship Id="rId5" Type="http://schemas.openxmlformats.org/officeDocument/2006/relationships/audio" Target="../media/media5.m4a"/><Relationship Id="rId10" Type="http://schemas.openxmlformats.org/officeDocument/2006/relationships/image" Target="../media/image1.png"/><Relationship Id="rId4" Type="http://schemas.microsoft.com/office/2007/relationships/media" Target="../media/media5.m4a"/><Relationship Id="rId9"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6.m4a"/><Relationship Id="rId7" Type="http://schemas.openxmlformats.org/officeDocument/2006/relationships/image" Target="../media/image5.tif"/><Relationship Id="rId2" Type="http://schemas.microsoft.com/office/2007/relationships/media" Target="../media/media6.m4a"/><Relationship Id="rId1" Type="http://schemas.openxmlformats.org/officeDocument/2006/relationships/vmlDrawing" Target="../drawings/vmlDrawing2.vml"/><Relationship Id="rId6" Type="http://schemas.openxmlformats.org/officeDocument/2006/relationships/slideLayout" Target="../slideLayouts/slideLayout2.xml"/><Relationship Id="rId5" Type="http://schemas.openxmlformats.org/officeDocument/2006/relationships/audio" Target="../media/media7.m4a"/><Relationship Id="rId10" Type="http://schemas.openxmlformats.org/officeDocument/2006/relationships/image" Target="../media/image1.png"/><Relationship Id="rId4" Type="http://schemas.microsoft.com/office/2007/relationships/media" Target="../media/media7.m4a"/><Relationship Id="rId9"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hyperlink" Target="mailto:mnldmn@umsystem.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A3E81-8266-4162-8A1A-6FC33AD9008C}"/>
              </a:ext>
            </a:extLst>
          </p:cNvPr>
          <p:cNvSpPr>
            <a:spLocks noGrp="1"/>
          </p:cNvSpPr>
          <p:nvPr>
            <p:ph type="ctrTitle"/>
          </p:nvPr>
        </p:nvSpPr>
        <p:spPr>
          <a:xfrm>
            <a:off x="1524000" y="-972541"/>
            <a:ext cx="9144000" cy="1945081"/>
          </a:xfrm>
        </p:spPr>
        <p:txBody>
          <a:bodyPr>
            <a:normAutofit/>
          </a:bodyPr>
          <a:lstStyle/>
          <a:p>
            <a:r>
              <a:rPr lang="en-US" sz="2800" b="1" i="0" strike="noStrike" dirty="0">
                <a:solidFill>
                  <a:srgbClr val="000000"/>
                </a:solidFill>
                <a:effectLst/>
                <a:cs typeface="Calibri" panose="020F0502020204030204" pitchFamily="34" charset="0"/>
              </a:rPr>
              <a:t>Cranberry: a powerful anti-cancer superfruit for patients with lung adenocarcinoma</a:t>
            </a:r>
            <a:endParaRPr lang="en-US" sz="2800" b="1" dirty="0">
              <a:cs typeface="Calibri" panose="020F0502020204030204" pitchFamily="34" charset="0"/>
            </a:endParaRPr>
          </a:p>
        </p:txBody>
      </p:sp>
      <p:sp>
        <p:nvSpPr>
          <p:cNvPr id="3" name="Subtitle 2">
            <a:extLst>
              <a:ext uri="{FF2B5EF4-FFF2-40B4-BE49-F238E27FC236}">
                <a16:creationId xmlns:a16="http://schemas.microsoft.com/office/drawing/2014/main" id="{4B63D95E-34F0-4616-AAAC-17883B29FC63}"/>
              </a:ext>
            </a:extLst>
          </p:cNvPr>
          <p:cNvSpPr>
            <a:spLocks noGrp="1"/>
          </p:cNvSpPr>
          <p:nvPr>
            <p:ph type="subTitle" idx="1"/>
          </p:nvPr>
        </p:nvSpPr>
        <p:spPr>
          <a:xfrm>
            <a:off x="1524000" y="972540"/>
            <a:ext cx="9144000" cy="2456460"/>
          </a:xfrm>
        </p:spPr>
        <p:txBody>
          <a:bodyPr>
            <a:normAutofit/>
          </a:bodyPr>
          <a:lstStyle/>
          <a:p>
            <a:pPr rtl="0">
              <a:spcBef>
                <a:spcPts val="0"/>
              </a:spcBef>
              <a:spcAft>
                <a:spcPts val="800"/>
              </a:spcAft>
            </a:pPr>
            <a:r>
              <a:rPr lang="en-US" sz="1400" b="0" i="1" u="none" strike="noStrike" dirty="0">
                <a:solidFill>
                  <a:srgbClr val="000000"/>
                </a:solidFill>
                <a:effectLst/>
                <a:latin typeface="Times New Roman" panose="02020603050405020304" pitchFamily="18" charset="0"/>
                <a:cs typeface="Times New Roman" panose="02020603050405020304" pitchFamily="18" charset="0"/>
              </a:rPr>
              <a:t>Lei Zhao</a:t>
            </a:r>
            <a:r>
              <a:rPr lang="en-US" sz="1400" b="0" i="1" u="none" strike="noStrike" baseline="30000" dirty="0">
                <a:solidFill>
                  <a:srgbClr val="000000"/>
                </a:solidFill>
                <a:effectLst/>
                <a:latin typeface="Times New Roman" panose="02020603050405020304" pitchFamily="18" charset="0"/>
                <a:cs typeface="Times New Roman" panose="02020603050405020304" pitchFamily="18" charset="0"/>
              </a:rPr>
              <a:t>1*</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a:t>
            </a:r>
            <a:r>
              <a:rPr lang="en-US" sz="1400" b="1" i="1" u="none" strike="noStrike" dirty="0">
                <a:solidFill>
                  <a:srgbClr val="000000"/>
                </a:solidFill>
                <a:effectLst/>
                <a:latin typeface="Times New Roman" panose="02020603050405020304" pitchFamily="18" charset="0"/>
                <a:cs typeface="Times New Roman" panose="02020603050405020304" pitchFamily="18" charset="0"/>
              </a:rPr>
              <a:t>Marco Lequio</a:t>
            </a:r>
            <a:r>
              <a:rPr lang="en-US" sz="1400" b="1" i="1" u="none" strike="noStrike" baseline="30000" dirty="0">
                <a:solidFill>
                  <a:srgbClr val="000000"/>
                </a:solidFill>
                <a:effectLst/>
                <a:latin typeface="Times New Roman" panose="02020603050405020304" pitchFamily="18" charset="0"/>
                <a:cs typeface="Times New Roman" panose="02020603050405020304" pitchFamily="18" charset="0"/>
              </a:rPr>
              <a:t>2,3*</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a:t>
            </a:r>
            <a:r>
              <a:rPr lang="en-US" sz="1400" b="0" i="1" u="none" strike="noStrike" dirty="0" err="1">
                <a:solidFill>
                  <a:srgbClr val="000000"/>
                </a:solidFill>
                <a:effectLst/>
                <a:latin typeface="Times New Roman" panose="02020603050405020304" pitchFamily="18" charset="0"/>
                <a:cs typeface="Times New Roman" panose="02020603050405020304" pitchFamily="18" charset="0"/>
              </a:rPr>
              <a:t>Ziwen</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Zhu</a:t>
            </a:r>
            <a:r>
              <a:rPr lang="en-US" sz="1400" b="0" i="1" u="none" strike="noStrike" baseline="30000" dirty="0">
                <a:solidFill>
                  <a:srgbClr val="000000"/>
                </a:solidFill>
                <a:effectLst/>
                <a:latin typeface="Times New Roman" panose="02020603050405020304" pitchFamily="18" charset="0"/>
                <a:cs typeface="Times New Roman" panose="02020603050405020304" pitchFamily="18" charset="0"/>
              </a:rPr>
              <a:t>3</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a:t>
            </a:r>
            <a:r>
              <a:rPr lang="en-US" sz="1400" b="0" i="1" u="none" strike="noStrike" dirty="0" err="1">
                <a:solidFill>
                  <a:srgbClr val="000000"/>
                </a:solidFill>
                <a:effectLst/>
                <a:latin typeface="Times New Roman" panose="02020603050405020304" pitchFamily="18" charset="0"/>
                <a:cs typeface="Times New Roman" panose="02020603050405020304" pitchFamily="18" charset="0"/>
              </a:rPr>
              <a:t>Huaping</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Xiao</a:t>
            </a:r>
            <a:r>
              <a:rPr lang="en-US" sz="1400" b="0" i="1" u="none" strike="noStrike" baseline="30000" dirty="0">
                <a:solidFill>
                  <a:srgbClr val="000000"/>
                </a:solidFill>
                <a:effectLst/>
                <a:latin typeface="Times New Roman" panose="02020603050405020304" pitchFamily="18" charset="0"/>
                <a:cs typeface="Times New Roman" panose="02020603050405020304" pitchFamily="18" charset="0"/>
              </a:rPr>
              <a:t>2,4</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Jacob Lee</a:t>
            </a:r>
            <a:r>
              <a:rPr lang="en-US" sz="1400" b="0" i="1" u="none" strike="noStrike" baseline="30000" dirty="0">
                <a:solidFill>
                  <a:srgbClr val="000000"/>
                </a:solidFill>
                <a:effectLst/>
                <a:latin typeface="Times New Roman" panose="02020603050405020304" pitchFamily="18" charset="0"/>
                <a:cs typeface="Times New Roman" panose="02020603050405020304" pitchFamily="18" charset="0"/>
              </a:rPr>
              <a:t>3</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 </a:t>
            </a:r>
            <a:r>
              <a:rPr lang="en-US" sz="1400" b="0" i="1" u="none" strike="noStrike" dirty="0" err="1">
                <a:solidFill>
                  <a:srgbClr val="000000"/>
                </a:solidFill>
                <a:effectLst/>
                <a:latin typeface="Times New Roman" panose="02020603050405020304" pitchFamily="18" charset="0"/>
                <a:cs typeface="Times New Roman" panose="02020603050405020304" pitchFamily="18" charset="0"/>
              </a:rPr>
              <a:t>Tianru</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Shi</a:t>
            </a:r>
            <a:r>
              <a:rPr lang="en-US" sz="1400" b="0" i="1" u="none" strike="noStrike" baseline="30000" dirty="0">
                <a:solidFill>
                  <a:srgbClr val="000000"/>
                </a:solidFill>
                <a:effectLst/>
                <a:latin typeface="Times New Roman" panose="02020603050405020304" pitchFamily="18" charset="0"/>
                <a:cs typeface="Times New Roman" panose="02020603050405020304" pitchFamily="18" charset="0"/>
              </a:rPr>
              <a:t>2</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Qian Bai</a:t>
            </a:r>
            <a:r>
              <a:rPr lang="en-US" sz="1400" b="0" i="1" u="none" strike="noStrike" baseline="30000" dirty="0">
                <a:solidFill>
                  <a:srgbClr val="000000"/>
                </a:solidFill>
                <a:effectLst/>
                <a:latin typeface="Times New Roman" panose="02020603050405020304" pitchFamily="18" charset="0"/>
                <a:cs typeface="Times New Roman" panose="02020603050405020304" pitchFamily="18" charset="0"/>
              </a:rPr>
              <a:t>3</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Aldo G. Dominguez</a:t>
            </a:r>
            <a:r>
              <a:rPr lang="en-US" sz="1400" b="0" i="1" u="none" strike="noStrike" baseline="30000" dirty="0">
                <a:solidFill>
                  <a:srgbClr val="000000"/>
                </a:solidFill>
                <a:effectLst/>
                <a:latin typeface="Times New Roman" panose="02020603050405020304" pitchFamily="18" charset="0"/>
                <a:cs typeface="Times New Roman" panose="02020603050405020304" pitchFamily="18" charset="0"/>
              </a:rPr>
              <a:t>3</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Mark R. Wakefield</a:t>
            </a:r>
            <a:r>
              <a:rPr lang="en-US" sz="1400" b="0" i="1" u="none" strike="noStrike" baseline="30000" dirty="0">
                <a:solidFill>
                  <a:srgbClr val="000000"/>
                </a:solidFill>
                <a:effectLst/>
                <a:latin typeface="Times New Roman" panose="02020603050405020304" pitchFamily="18" charset="0"/>
                <a:cs typeface="Times New Roman" panose="02020603050405020304" pitchFamily="18" charset="0"/>
              </a:rPr>
              <a:t>3</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a:t>
            </a:r>
            <a:r>
              <a:rPr lang="en-US" sz="1400" b="0" i="1" u="none" strike="noStrike" dirty="0" err="1">
                <a:solidFill>
                  <a:srgbClr val="000000"/>
                </a:solidFill>
                <a:effectLst/>
                <a:latin typeface="Times New Roman" panose="02020603050405020304" pitchFamily="18" charset="0"/>
                <a:cs typeface="Times New Roman" panose="02020603050405020304" pitchFamily="18" charset="0"/>
              </a:rPr>
              <a:t>Yujiang</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Fang</a:t>
            </a:r>
            <a:r>
              <a:rPr lang="en-US" sz="1400" b="0" i="1" u="none" strike="noStrike" baseline="30000" dirty="0">
                <a:solidFill>
                  <a:srgbClr val="000000"/>
                </a:solidFill>
                <a:effectLst/>
                <a:latin typeface="Times New Roman" panose="02020603050405020304" pitchFamily="18" charset="0"/>
                <a:cs typeface="Times New Roman" panose="02020603050405020304" pitchFamily="18" charset="0"/>
              </a:rPr>
              <a:t>2,3</a:t>
            </a:r>
            <a:endParaRPr lang="en-US" sz="1400" b="0" dirty="0">
              <a:effectLst/>
              <a:latin typeface="Times New Roman" panose="02020603050405020304" pitchFamily="18" charset="0"/>
              <a:cs typeface="Times New Roman" panose="02020603050405020304" pitchFamily="18" charset="0"/>
            </a:endParaRPr>
          </a:p>
          <a:p>
            <a:pPr rtl="0">
              <a:spcBef>
                <a:spcPts val="0"/>
              </a:spcBef>
              <a:spcAft>
                <a:spcPts val="0"/>
              </a:spcAft>
            </a:pPr>
            <a:r>
              <a:rPr lang="en-US" sz="1400" b="0" i="1" u="none" strike="noStrike" baseline="30000" dirty="0">
                <a:solidFill>
                  <a:srgbClr val="000000"/>
                </a:solidFill>
                <a:effectLst/>
                <a:latin typeface="Times New Roman" panose="02020603050405020304" pitchFamily="18" charset="0"/>
                <a:cs typeface="Times New Roman" panose="02020603050405020304" pitchFamily="18" charset="0"/>
              </a:rPr>
              <a:t>1</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Department of Respiratory Medicine, the 2nd People’s Hospital of Hefei and Hefei Hospital    </a:t>
            </a:r>
            <a:endParaRPr lang="en-US" sz="1400" b="0" dirty="0">
              <a:effectLst/>
              <a:latin typeface="Times New Roman" panose="02020603050405020304" pitchFamily="18" charset="0"/>
              <a:cs typeface="Times New Roman" panose="02020603050405020304" pitchFamily="18" charset="0"/>
            </a:endParaRPr>
          </a:p>
          <a:p>
            <a:pPr rtl="0">
              <a:spcBef>
                <a:spcPts val="0"/>
              </a:spcBef>
              <a:spcAft>
                <a:spcPts val="0"/>
              </a:spcAft>
            </a:pPr>
            <a:r>
              <a:rPr lang="en-US" sz="1400" b="0" i="1" u="none" strike="noStrike" dirty="0">
                <a:solidFill>
                  <a:srgbClr val="000000"/>
                </a:solidFill>
                <a:effectLst/>
                <a:latin typeface="Times New Roman" panose="02020603050405020304" pitchFamily="18" charset="0"/>
                <a:cs typeface="Times New Roman" panose="02020603050405020304" pitchFamily="18" charset="0"/>
              </a:rPr>
              <a:t> </a:t>
            </a:r>
            <a:r>
              <a:rPr lang="en-US" sz="1400" b="0" i="1" u="none" strike="noStrike" dirty="0" err="1">
                <a:solidFill>
                  <a:srgbClr val="000000"/>
                </a:solidFill>
                <a:effectLst/>
                <a:latin typeface="Times New Roman" panose="02020603050405020304" pitchFamily="18" charset="0"/>
                <a:cs typeface="Times New Roman" panose="02020603050405020304" pitchFamily="18" charset="0"/>
              </a:rPr>
              <a:t>Af</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-filiated to Anhui Medical University, Hefei, P.R. China.</a:t>
            </a:r>
            <a:endParaRPr lang="en-US" sz="1400" b="0" dirty="0">
              <a:effectLst/>
              <a:latin typeface="Times New Roman" panose="02020603050405020304" pitchFamily="18" charset="0"/>
              <a:cs typeface="Times New Roman" panose="02020603050405020304" pitchFamily="18" charset="0"/>
            </a:endParaRPr>
          </a:p>
          <a:p>
            <a:pPr rtl="0">
              <a:spcBef>
                <a:spcPts val="0"/>
              </a:spcBef>
              <a:spcAft>
                <a:spcPts val="0"/>
              </a:spcAft>
            </a:pPr>
            <a:r>
              <a:rPr lang="en-US" sz="1400" b="0" i="1" u="none" strike="noStrike" baseline="30000" dirty="0">
                <a:solidFill>
                  <a:srgbClr val="000000"/>
                </a:solidFill>
                <a:effectLst/>
                <a:latin typeface="Times New Roman" panose="02020603050405020304" pitchFamily="18" charset="0"/>
                <a:cs typeface="Times New Roman" panose="02020603050405020304" pitchFamily="18" charset="0"/>
              </a:rPr>
              <a:t>2</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The Department of Microbiology, Immunology and Pathology, Des Moines University  </a:t>
            </a:r>
            <a:endParaRPr lang="en-US" sz="1400" b="0" dirty="0">
              <a:effectLst/>
              <a:latin typeface="Times New Roman" panose="02020603050405020304" pitchFamily="18" charset="0"/>
              <a:cs typeface="Times New Roman" panose="02020603050405020304" pitchFamily="18" charset="0"/>
            </a:endParaRPr>
          </a:p>
          <a:p>
            <a:pPr rtl="0">
              <a:spcBef>
                <a:spcPts val="0"/>
              </a:spcBef>
              <a:spcAft>
                <a:spcPts val="0"/>
              </a:spcAft>
            </a:pPr>
            <a:r>
              <a:rPr lang="en-US" sz="1400" b="0" i="1" u="none" strike="noStrike" dirty="0">
                <a:solidFill>
                  <a:srgbClr val="000000"/>
                </a:solidFill>
                <a:effectLst/>
                <a:latin typeface="Times New Roman" panose="02020603050405020304" pitchFamily="18" charset="0"/>
                <a:cs typeface="Times New Roman" panose="02020603050405020304" pitchFamily="18" charset="0"/>
              </a:rPr>
              <a:t> College of Osteopathic Medicine, Des Moines, IA, 503122</a:t>
            </a:r>
            <a:endParaRPr lang="en-US" sz="1400" b="0" dirty="0">
              <a:effectLst/>
              <a:latin typeface="Times New Roman" panose="02020603050405020304" pitchFamily="18" charset="0"/>
              <a:cs typeface="Times New Roman" panose="02020603050405020304" pitchFamily="18" charset="0"/>
            </a:endParaRPr>
          </a:p>
          <a:p>
            <a:pPr rtl="0">
              <a:spcBef>
                <a:spcPts val="0"/>
              </a:spcBef>
              <a:spcAft>
                <a:spcPts val="0"/>
              </a:spcAft>
            </a:pPr>
            <a:r>
              <a:rPr lang="en-US" sz="1400" b="0" i="1" u="none" strike="noStrike" baseline="30000" dirty="0">
                <a:solidFill>
                  <a:srgbClr val="000000"/>
                </a:solidFill>
                <a:effectLst/>
                <a:latin typeface="Times New Roman" panose="02020603050405020304" pitchFamily="18" charset="0"/>
                <a:cs typeface="Times New Roman" panose="02020603050405020304" pitchFamily="18" charset="0"/>
              </a:rPr>
              <a:t>3</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The Department of Surgery and Ellis </a:t>
            </a:r>
            <a:r>
              <a:rPr lang="en-US" sz="1400" b="0" i="1" u="none" strike="noStrike" dirty="0" err="1">
                <a:solidFill>
                  <a:srgbClr val="000000"/>
                </a:solidFill>
                <a:effectLst/>
                <a:latin typeface="Times New Roman" panose="02020603050405020304" pitchFamily="18" charset="0"/>
                <a:cs typeface="Times New Roman" panose="02020603050405020304" pitchFamily="18" charset="0"/>
              </a:rPr>
              <a:t>Fischel</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Cancer Center, University of Missouri School of </a:t>
            </a:r>
            <a:endParaRPr lang="en-US" sz="1400" b="0" dirty="0">
              <a:effectLst/>
              <a:latin typeface="Times New Roman" panose="02020603050405020304" pitchFamily="18" charset="0"/>
              <a:cs typeface="Times New Roman" panose="02020603050405020304" pitchFamily="18" charset="0"/>
            </a:endParaRPr>
          </a:p>
          <a:p>
            <a:pPr rtl="0">
              <a:spcBef>
                <a:spcPts val="0"/>
              </a:spcBef>
              <a:spcAft>
                <a:spcPts val="0"/>
              </a:spcAft>
            </a:pPr>
            <a:r>
              <a:rPr lang="en-US" sz="1400" b="0" i="1" u="none" strike="noStrike" dirty="0">
                <a:solidFill>
                  <a:srgbClr val="000000"/>
                </a:solidFill>
                <a:effectLst/>
                <a:latin typeface="Times New Roman" panose="02020603050405020304" pitchFamily="18" charset="0"/>
                <a:cs typeface="Times New Roman" panose="02020603050405020304" pitchFamily="18" charset="0"/>
              </a:rPr>
              <a:t> Medicine, Columbia, MO, 65212</a:t>
            </a:r>
            <a:endParaRPr lang="en-US" sz="1400" b="0" dirty="0">
              <a:effectLst/>
              <a:latin typeface="Times New Roman" panose="02020603050405020304" pitchFamily="18" charset="0"/>
              <a:cs typeface="Times New Roman" panose="02020603050405020304" pitchFamily="18" charset="0"/>
            </a:endParaRPr>
          </a:p>
          <a:p>
            <a:r>
              <a:rPr lang="en-US" sz="1400" b="0" i="1" u="none" strike="noStrike" baseline="30000" dirty="0">
                <a:solidFill>
                  <a:srgbClr val="000000"/>
                </a:solidFill>
                <a:effectLst/>
                <a:latin typeface="Times New Roman" panose="02020603050405020304" pitchFamily="18" charset="0"/>
                <a:cs typeface="Times New Roman" panose="02020603050405020304" pitchFamily="18" charset="0"/>
              </a:rPr>
              <a:t>4</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The Affiliated Hospital of </a:t>
            </a:r>
            <a:r>
              <a:rPr lang="en-US" sz="1400" b="0" i="1" u="none" strike="noStrike" dirty="0" err="1">
                <a:solidFill>
                  <a:srgbClr val="000000"/>
                </a:solidFill>
                <a:effectLst/>
                <a:latin typeface="Times New Roman" panose="02020603050405020304" pitchFamily="18" charset="0"/>
                <a:cs typeface="Times New Roman" panose="02020603050405020304" pitchFamily="18" charset="0"/>
              </a:rPr>
              <a:t>Xiangnan</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University, </a:t>
            </a:r>
            <a:r>
              <a:rPr lang="en-US" sz="1400" b="0" i="1" u="none" strike="noStrike" dirty="0" err="1">
                <a:solidFill>
                  <a:srgbClr val="000000"/>
                </a:solidFill>
                <a:effectLst/>
                <a:latin typeface="Times New Roman" panose="02020603050405020304" pitchFamily="18" charset="0"/>
                <a:cs typeface="Times New Roman" panose="02020603050405020304" pitchFamily="18" charset="0"/>
              </a:rPr>
              <a:t>Chenzhou</a:t>
            </a:r>
            <a:r>
              <a:rPr lang="en-US" sz="1400" b="0" i="1" u="none" strike="noStrike" dirty="0">
                <a:solidFill>
                  <a:srgbClr val="000000"/>
                </a:solidFill>
                <a:effectLst/>
                <a:latin typeface="Times New Roman" panose="02020603050405020304" pitchFamily="18" charset="0"/>
                <a:cs typeface="Times New Roman" panose="02020603050405020304" pitchFamily="18" charset="0"/>
              </a:rPr>
              <a:t>, Hunan, China</a:t>
            </a:r>
            <a:br>
              <a:rPr lang="en-US" dirty="0"/>
            </a:br>
            <a:endParaRPr lang="en-US" dirty="0"/>
          </a:p>
        </p:txBody>
      </p:sp>
      <p:cxnSp>
        <p:nvCxnSpPr>
          <p:cNvPr id="5" name="Straight Connector 4">
            <a:extLst>
              <a:ext uri="{FF2B5EF4-FFF2-40B4-BE49-F238E27FC236}">
                <a16:creationId xmlns:a16="http://schemas.microsoft.com/office/drawing/2014/main" id="{46DA18B5-3207-4C0E-9318-E74842A92B9A}"/>
              </a:ext>
            </a:extLst>
          </p:cNvPr>
          <p:cNvCxnSpPr>
            <a:cxnSpLocks/>
          </p:cNvCxnSpPr>
          <p:nvPr/>
        </p:nvCxnSpPr>
        <p:spPr>
          <a:xfrm>
            <a:off x="897621" y="3215501"/>
            <a:ext cx="10515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74457168-CC4B-42E0-902D-D15BC1023E8B}"/>
              </a:ext>
            </a:extLst>
          </p:cNvPr>
          <p:cNvSpPr txBox="1">
            <a:spLocks/>
          </p:cNvSpPr>
          <p:nvPr/>
        </p:nvSpPr>
        <p:spPr>
          <a:xfrm>
            <a:off x="778779" y="3840240"/>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400" dirty="0">
                <a:solidFill>
                  <a:srgbClr val="000000"/>
                </a:solidFill>
                <a:latin typeface="Times New Roman" panose="02020603050405020304" pitchFamily="18" charset="0"/>
              </a:rPr>
              <a:t>Lung cancer - The leading cause of mortality due to cancer related cases. Lung cancer makes up around 25% of all cancer deaths, 135,720 deaths from lung cancer recorded in the United States in 2020.</a:t>
            </a:r>
            <a:r>
              <a:rPr lang="en-US" sz="1400" baseline="30000" dirty="0">
                <a:solidFill>
                  <a:srgbClr val="000000"/>
                </a:solidFill>
                <a:latin typeface="Times New Roman" panose="02020603050405020304" pitchFamily="18" charset="0"/>
              </a:rPr>
              <a:t>1</a:t>
            </a:r>
          </a:p>
          <a:p>
            <a:pPr marL="285750" indent="-285750" algn="l">
              <a:buFont typeface="Arial" panose="020B0604020202020204" pitchFamily="34" charset="0"/>
              <a:buChar char="•"/>
            </a:pPr>
            <a:r>
              <a:rPr lang="en-US" sz="1400" dirty="0">
                <a:solidFill>
                  <a:srgbClr val="000000"/>
                </a:solidFill>
                <a:latin typeface="Times New Roman" panose="02020603050405020304" pitchFamily="18" charset="0"/>
              </a:rPr>
              <a:t>A study conducted in Wuhan China on March 25, 2020 suggested that patients with lung cancer had twice the risk of SARS-</a:t>
            </a:r>
            <a:r>
              <a:rPr lang="en-US" sz="1400" dirty="0" err="1">
                <a:solidFill>
                  <a:srgbClr val="000000"/>
                </a:solidFill>
                <a:latin typeface="Times New Roman" panose="02020603050405020304" pitchFamily="18" charset="0"/>
              </a:rPr>
              <a:t>CoV</a:t>
            </a:r>
            <a:r>
              <a:rPr lang="en-US" sz="1400" dirty="0">
                <a:solidFill>
                  <a:srgbClr val="000000"/>
                </a:solidFill>
                <a:latin typeface="Times New Roman" panose="02020603050405020304" pitchFamily="18" charset="0"/>
              </a:rPr>
              <a:t> 2 infection.</a:t>
            </a:r>
            <a:r>
              <a:rPr lang="en-US" sz="1400" baseline="30000" dirty="0">
                <a:solidFill>
                  <a:srgbClr val="000000"/>
                </a:solidFill>
                <a:latin typeface="Times New Roman" panose="02020603050405020304" pitchFamily="18" charset="0"/>
              </a:rPr>
              <a:t>2</a:t>
            </a:r>
          </a:p>
          <a:p>
            <a:pPr marL="285750" indent="-285750" algn="l">
              <a:buFont typeface="Arial" panose="020B0604020202020204" pitchFamily="34" charset="0"/>
              <a:buChar char="•"/>
            </a:pPr>
            <a:r>
              <a:rPr lang="en-US" sz="1400" dirty="0">
                <a:solidFill>
                  <a:srgbClr val="000000"/>
                </a:solidFill>
                <a:latin typeface="Times New Roman" panose="02020603050405020304" pitchFamily="18" charset="0"/>
              </a:rPr>
              <a:t>Immunotherapy - Cranberry is rich in bioactive components and its beneficial effects on immunity, urinary tract, and cardiovascular health have been reported.</a:t>
            </a:r>
          </a:p>
          <a:p>
            <a:pPr marL="285750" indent="-285750" algn="l">
              <a:buFont typeface="Arial" panose="020B0604020202020204" pitchFamily="34" charset="0"/>
              <a:buChar char="•"/>
            </a:pPr>
            <a:r>
              <a:rPr lang="en-US" sz="1400" dirty="0">
                <a:solidFill>
                  <a:srgbClr val="000000"/>
                </a:solidFill>
                <a:latin typeface="Times New Roman" panose="02020603050405020304" pitchFamily="18" charset="0"/>
              </a:rPr>
              <a:t>The role of cranberry in lung cancer has only been investigated in large cell lung cancer. Nothing is known about its role in lung adenocarcinoma.</a:t>
            </a:r>
            <a:r>
              <a:rPr lang="en-US" sz="1400" baseline="30000" dirty="0">
                <a:solidFill>
                  <a:srgbClr val="000000"/>
                </a:solidFill>
                <a:latin typeface="Times New Roman" panose="02020603050405020304" pitchFamily="18" charset="0"/>
              </a:rPr>
              <a:t>3</a:t>
            </a:r>
            <a:r>
              <a:rPr lang="en-US" sz="1400" dirty="0">
                <a:solidFill>
                  <a:srgbClr val="000000"/>
                </a:solidFill>
                <a:latin typeface="Times New Roman" panose="02020603050405020304" pitchFamily="18" charset="0"/>
              </a:rPr>
              <a:t> </a:t>
            </a:r>
          </a:p>
          <a:p>
            <a:pPr marL="285750" indent="-285750" algn="l">
              <a:buFont typeface="Arial" panose="020B0604020202020204" pitchFamily="34" charset="0"/>
              <a:buChar char="•"/>
            </a:pPr>
            <a:r>
              <a:rPr lang="en-US" sz="1400" b="1" dirty="0">
                <a:solidFill>
                  <a:srgbClr val="000000"/>
                </a:solidFill>
                <a:latin typeface="Times New Roman" panose="02020603050405020304" pitchFamily="18" charset="0"/>
              </a:rPr>
              <a:t>Objective</a:t>
            </a:r>
            <a:r>
              <a:rPr lang="en-US" sz="1400" dirty="0">
                <a:solidFill>
                  <a:srgbClr val="000000"/>
                </a:solidFill>
                <a:latin typeface="Times New Roman" panose="02020603050405020304" pitchFamily="18" charset="0"/>
              </a:rPr>
              <a:t> - This study was performed to investigate if cranberry extract (CE) could be beneficial for patients with lung adenocarcinoma and its possible molecular mechanisms. This will be carried out by examining the role of cranberry extract on the inhibition of proliferation and promotion of apoptosis regarding lung adenocarcinoma cells.</a:t>
            </a:r>
          </a:p>
        </p:txBody>
      </p:sp>
      <p:sp>
        <p:nvSpPr>
          <p:cNvPr id="8" name="Title 1">
            <a:extLst>
              <a:ext uri="{FF2B5EF4-FFF2-40B4-BE49-F238E27FC236}">
                <a16:creationId xmlns:a16="http://schemas.microsoft.com/office/drawing/2014/main" id="{170682A2-E88C-4F06-AAEC-9ECED172E268}"/>
              </a:ext>
            </a:extLst>
          </p:cNvPr>
          <p:cNvSpPr txBox="1">
            <a:spLocks/>
          </p:cNvSpPr>
          <p:nvPr/>
        </p:nvSpPr>
        <p:spPr>
          <a:xfrm>
            <a:off x="778779" y="2447385"/>
            <a:ext cx="7192861"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t>Background and Significance</a:t>
            </a:r>
          </a:p>
        </p:txBody>
      </p:sp>
      <p:pic>
        <p:nvPicPr>
          <p:cNvPr id="4" name="Recorded Sound" descr="Recorded Sound">
            <a:hlinkClick r:id="" action="ppaction://media"/>
            <a:extLst>
              <a:ext uri="{FF2B5EF4-FFF2-40B4-BE49-F238E27FC236}">
                <a16:creationId xmlns:a16="http://schemas.microsoft.com/office/drawing/2014/main" id="{4A344859-102C-6649-B63C-887E56377B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09920" y="1729354"/>
            <a:ext cx="495430" cy="495430"/>
          </a:xfrm>
          <a:prstGeom prst="rect">
            <a:avLst/>
          </a:prstGeom>
        </p:spPr>
      </p:pic>
      <p:pic>
        <p:nvPicPr>
          <p:cNvPr id="6" name="Recorded Sound" descr="Recorded Sound">
            <a:hlinkClick r:id="" action="ppaction://media"/>
            <a:extLst>
              <a:ext uri="{FF2B5EF4-FFF2-40B4-BE49-F238E27FC236}">
                <a16:creationId xmlns:a16="http://schemas.microsoft.com/office/drawing/2014/main" id="{17839F81-DAC3-B44E-A26B-348199C2697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809920" y="4336972"/>
            <a:ext cx="495429" cy="495429"/>
          </a:xfrm>
          <a:prstGeom prst="rect">
            <a:avLst/>
          </a:prstGeom>
        </p:spPr>
      </p:pic>
      <p:pic>
        <p:nvPicPr>
          <p:cNvPr id="9" name="Recorded Sound" descr="Recorded Sound">
            <a:hlinkClick r:id="" action="ppaction://media"/>
            <a:extLst>
              <a:ext uri="{FF2B5EF4-FFF2-40B4-BE49-F238E27FC236}">
                <a16:creationId xmlns:a16="http://schemas.microsoft.com/office/drawing/2014/main" id="{DBAE05F5-7AAA-0549-984A-993F29679804}"/>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0809920" y="5243641"/>
            <a:ext cx="495429" cy="495429"/>
          </a:xfrm>
          <a:prstGeom prst="rect">
            <a:avLst/>
          </a:prstGeom>
        </p:spPr>
      </p:pic>
    </p:spTree>
    <p:extLst>
      <p:ext uri="{BB962C8B-B14F-4D97-AF65-F5344CB8AC3E}">
        <p14:creationId xmlns:p14="http://schemas.microsoft.com/office/powerpoint/2010/main" val="404021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8575"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73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6"/>
                </p:tgtEl>
              </p:cMediaNode>
            </p:audio>
            <p:audio>
              <p:cMediaNode vol="80000">
                <p:cTn id="1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82CD-7110-4310-AEE4-4823CE27793E}"/>
              </a:ext>
            </a:extLst>
          </p:cNvPr>
          <p:cNvSpPr>
            <a:spLocks noGrp="1"/>
          </p:cNvSpPr>
          <p:nvPr>
            <p:ph type="title"/>
          </p:nvPr>
        </p:nvSpPr>
        <p:spPr/>
        <p:txBody>
          <a:bodyPr>
            <a:normAutofit fontScale="90000"/>
          </a:bodyPr>
          <a:lstStyle/>
          <a:p>
            <a:r>
              <a:rPr lang="en-US" dirty="0"/>
              <a:t>Cranberry extract inhibits growth and proliferation of A549 cells via downregulation of Cyclin E, Cdk2. and Cdk4</a:t>
            </a:r>
          </a:p>
        </p:txBody>
      </p:sp>
      <p:pic>
        <p:nvPicPr>
          <p:cNvPr id="5" name="Content Placeholder 4" descr="Chart&#10;&#10;Description automatically generated">
            <a:extLst>
              <a:ext uri="{FF2B5EF4-FFF2-40B4-BE49-F238E27FC236}">
                <a16:creationId xmlns:a16="http://schemas.microsoft.com/office/drawing/2014/main" id="{655C497B-8477-449A-A8CD-E792E2944E87}"/>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7289" b="35694"/>
          <a:stretch/>
        </p:blipFill>
        <p:spPr>
          <a:xfrm>
            <a:off x="5011422" y="2894202"/>
            <a:ext cx="3349441" cy="2387176"/>
          </a:xfrm>
        </p:spPr>
      </p:pic>
      <p:sp>
        <p:nvSpPr>
          <p:cNvPr id="6" name="TextBox 5">
            <a:extLst>
              <a:ext uri="{FF2B5EF4-FFF2-40B4-BE49-F238E27FC236}">
                <a16:creationId xmlns:a16="http://schemas.microsoft.com/office/drawing/2014/main" id="{0DD16C40-0920-4A4C-8804-56D65D1C5113}"/>
              </a:ext>
            </a:extLst>
          </p:cNvPr>
          <p:cNvSpPr txBox="1"/>
          <p:nvPr/>
        </p:nvSpPr>
        <p:spPr>
          <a:xfrm>
            <a:off x="620785" y="1971412"/>
            <a:ext cx="4390637" cy="599138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Figure 1: </a:t>
            </a:r>
            <a:r>
              <a:rPr lang="en-US" sz="1800" b="0" i="0" u="none" strike="noStrike" dirty="0" err="1">
                <a:solidFill>
                  <a:srgbClr val="000000"/>
                </a:solidFill>
                <a:effectLst/>
                <a:latin typeface="Times New Roman" panose="02020603050405020304" pitchFamily="18" charset="0"/>
                <a:cs typeface="Times New Roman" panose="02020603050405020304" pitchFamily="18" charset="0"/>
              </a:rPr>
              <a:t>Clonogenic</a:t>
            </a:r>
            <a:r>
              <a:rPr lang="en-US" sz="1800" b="0" i="0" u="none" strike="noStrike" dirty="0">
                <a:solidFill>
                  <a:srgbClr val="000000"/>
                </a:solidFill>
                <a:effectLst/>
                <a:latin typeface="Times New Roman" panose="02020603050405020304" pitchFamily="18" charset="0"/>
                <a:cs typeface="Times New Roman" panose="02020603050405020304" pitchFamily="18" charset="0"/>
              </a:rPr>
              <a:t> Survival Assay and Quick Cell Proliferation Assay of A549 cell line</a:t>
            </a:r>
            <a:r>
              <a:rPr lang="en-US" dirty="0">
                <a:latin typeface="Times New Roman" panose="02020603050405020304" pitchFamily="18" charset="0"/>
                <a:cs typeface="Times New Roman" panose="02020603050405020304" pitchFamily="18" charset="0"/>
              </a:rPr>
              <a:t> </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When A549 cells were treated with CE the percentage of colonies as well as the optical density decreased significantly</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Decreased PCNA activity</a:t>
            </a: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rtl="0">
              <a:spcBef>
                <a:spcPts val="0"/>
              </a:spcBef>
              <a:spcAft>
                <a:spcPts val="1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Figure 2: </a:t>
            </a:r>
            <a:r>
              <a:rPr lang="en-US" dirty="0">
                <a:solidFill>
                  <a:srgbClr val="000000"/>
                </a:solidFill>
                <a:latin typeface="Times New Roman" panose="02020603050405020304" pitchFamily="18" charset="0"/>
                <a:cs typeface="Times New Roman" panose="02020603050405020304" pitchFamily="18" charset="0"/>
              </a:rPr>
              <a:t>T</a:t>
            </a:r>
            <a:r>
              <a:rPr lang="en-US" sz="1800" b="0" i="0" u="none" strike="noStrike" dirty="0">
                <a:solidFill>
                  <a:srgbClr val="000000"/>
                </a:solidFill>
                <a:effectLst/>
                <a:latin typeface="Times New Roman" panose="02020603050405020304" pitchFamily="18" charset="0"/>
                <a:cs typeface="Times New Roman" panose="02020603050405020304" pitchFamily="18" charset="0"/>
              </a:rPr>
              <a:t>he effects of cranberry extract on pro- and anti-proliferative molecules, determined by RT-PCR</a:t>
            </a:r>
          </a:p>
          <a:p>
            <a:pPr marL="742950" lvl="1" indent="-285750">
              <a:spcAft>
                <a:spcPts val="1600"/>
              </a:spcAft>
              <a:buFont typeface="Arial" panose="020B0604020202020204" pitchFamily="34" charset="0"/>
              <a:buChar char="•"/>
            </a:pPr>
            <a:r>
              <a:rPr lang="en-US" sz="1400" dirty="0">
                <a:solidFill>
                  <a:srgbClr val="000000"/>
                </a:solidFill>
                <a:latin typeface="Times New Roman" panose="02020603050405020304" pitchFamily="18" charset="0"/>
                <a:cs typeface="Times New Roman" panose="02020603050405020304" pitchFamily="18" charset="0"/>
              </a:rPr>
              <a:t>The presence of CE significantly decreased mRNA expression of the pro-proliferative molecules Cyclin E, Cdk2, and Cdk4</a:t>
            </a:r>
          </a:p>
          <a:p>
            <a:pPr marL="742950" lvl="1" indent="-285750">
              <a:spcAft>
                <a:spcPts val="1600"/>
              </a:spcAft>
              <a:buFont typeface="Arial" panose="020B0604020202020204" pitchFamily="34" charset="0"/>
              <a:buChar char="•"/>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However</a:t>
            </a:r>
            <a:r>
              <a:rPr lang="en-US" sz="1400" dirty="0">
                <a:solidFill>
                  <a:srgbClr val="000000"/>
                </a:solidFill>
                <a:latin typeface="Times New Roman" panose="02020603050405020304" pitchFamily="18" charset="0"/>
                <a:cs typeface="Times New Roman" panose="02020603050405020304" pitchFamily="18" charset="0"/>
              </a:rPr>
              <a:t>, CE had an increased mRNA expression of the pro-proliferative molecule Cyclin B</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p>
            <a:pPr marL="742950" lvl="1" indent="-285750">
              <a:spcAft>
                <a:spcPts val="1600"/>
              </a:spcAft>
              <a:buFont typeface="Arial" panose="020B0604020202020204" pitchFamily="34" charset="0"/>
              <a:buChar char="•"/>
            </a:pPr>
            <a:endParaRPr lang="en-US" sz="1400" b="0" dirty="0">
              <a:effectLst/>
              <a:latin typeface="Times New Roman" panose="02020603050405020304" pitchFamily="18" charset="0"/>
              <a:cs typeface="Times New Roman" panose="02020603050405020304" pitchFamily="18" charset="0"/>
            </a:endParaRPr>
          </a:p>
          <a:p>
            <a:br>
              <a:rPr lang="en-US" dirty="0"/>
            </a:br>
            <a:endParaRPr lang="en-US" dirty="0"/>
          </a:p>
        </p:txBody>
      </p:sp>
      <p:sp>
        <p:nvSpPr>
          <p:cNvPr id="7" name="TextBox 6">
            <a:extLst>
              <a:ext uri="{FF2B5EF4-FFF2-40B4-BE49-F238E27FC236}">
                <a16:creationId xmlns:a16="http://schemas.microsoft.com/office/drawing/2014/main" id="{65174C3D-C7C9-484B-B773-890695A8AA71}"/>
              </a:ext>
            </a:extLst>
          </p:cNvPr>
          <p:cNvSpPr txBox="1"/>
          <p:nvPr/>
        </p:nvSpPr>
        <p:spPr>
          <a:xfrm>
            <a:off x="9382386" y="5609511"/>
            <a:ext cx="1199626" cy="369332"/>
          </a:xfrm>
          <a:prstGeom prst="rect">
            <a:avLst/>
          </a:prstGeom>
          <a:noFill/>
        </p:spPr>
        <p:txBody>
          <a:bodyPr wrap="square" rtlCol="0">
            <a:spAutoFit/>
          </a:bodyPr>
          <a:lstStyle/>
          <a:p>
            <a:r>
              <a:rPr lang="en-US" b="1" dirty="0"/>
              <a:t>Figure 2</a:t>
            </a:r>
          </a:p>
        </p:txBody>
      </p:sp>
      <p:sp>
        <p:nvSpPr>
          <p:cNvPr id="9" name="TextBox 8">
            <a:extLst>
              <a:ext uri="{FF2B5EF4-FFF2-40B4-BE49-F238E27FC236}">
                <a16:creationId xmlns:a16="http://schemas.microsoft.com/office/drawing/2014/main" id="{B29BC5FF-AF4E-4B80-BD21-2FFB3CB654B6}"/>
              </a:ext>
            </a:extLst>
          </p:cNvPr>
          <p:cNvSpPr txBox="1"/>
          <p:nvPr/>
        </p:nvSpPr>
        <p:spPr>
          <a:xfrm>
            <a:off x="6394220" y="5096712"/>
            <a:ext cx="1199626" cy="369332"/>
          </a:xfrm>
          <a:prstGeom prst="rect">
            <a:avLst/>
          </a:prstGeom>
          <a:noFill/>
        </p:spPr>
        <p:txBody>
          <a:bodyPr wrap="square" rtlCol="0">
            <a:spAutoFit/>
          </a:bodyPr>
          <a:lstStyle/>
          <a:p>
            <a:r>
              <a:rPr lang="en-US" b="1" dirty="0"/>
              <a:t>Figure 1</a:t>
            </a:r>
          </a:p>
        </p:txBody>
      </p:sp>
      <p:graphicFrame>
        <p:nvGraphicFramePr>
          <p:cNvPr id="11" name="Object 10">
            <a:extLst>
              <a:ext uri="{FF2B5EF4-FFF2-40B4-BE49-F238E27FC236}">
                <a16:creationId xmlns:a16="http://schemas.microsoft.com/office/drawing/2014/main" id="{DE3B75E7-A6B5-4982-A3A0-EF72E0B9EAFC}"/>
              </a:ext>
            </a:extLst>
          </p:cNvPr>
          <p:cNvGraphicFramePr>
            <a:graphicFrameLocks noChangeAspect="1"/>
          </p:cNvGraphicFramePr>
          <p:nvPr>
            <p:extLst>
              <p:ext uri="{D42A27DB-BD31-4B8C-83A1-F6EECF244321}">
                <p14:modId xmlns:p14="http://schemas.microsoft.com/office/powerpoint/2010/main" val="1459003263"/>
              </p:ext>
            </p:extLst>
          </p:nvPr>
        </p:nvGraphicFramePr>
        <p:xfrm>
          <a:off x="8003301" y="1971412"/>
          <a:ext cx="3567914" cy="3822765"/>
        </p:xfrm>
        <a:graphic>
          <a:graphicData uri="http://schemas.openxmlformats.org/presentationml/2006/ole">
            <mc:AlternateContent xmlns:mc="http://schemas.openxmlformats.org/markup-compatibility/2006">
              <mc:Choice xmlns:v="urn:schemas-microsoft-com:vml" Requires="v">
                <p:oleObj spid="_x0000_s2070" r:id="rId8" imgW="3689590" imgH="3964216" progId="Prism6.Document">
                  <p:embed/>
                </p:oleObj>
              </mc:Choice>
              <mc:Fallback>
                <p:oleObj r:id="rId8" imgW="3689590" imgH="3964216" progId="Prism6.Document">
                  <p:embed/>
                  <p:pic>
                    <p:nvPicPr>
                      <p:cNvPr id="5" name="Object 4">
                        <a:extLst>
                          <a:ext uri="{FF2B5EF4-FFF2-40B4-BE49-F238E27FC236}">
                            <a16:creationId xmlns:a16="http://schemas.microsoft.com/office/drawing/2014/main" id="{95EEB544-503F-42A0-A483-4EC317CE6A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3301" y="1971412"/>
                        <a:ext cx="3567914" cy="3822765"/>
                      </a:xfrm>
                      <a:prstGeom prst="rect">
                        <a:avLst/>
                      </a:prstGeom>
                      <a:noFill/>
                    </p:spPr>
                  </p:pic>
                </p:oleObj>
              </mc:Fallback>
            </mc:AlternateContent>
          </a:graphicData>
        </a:graphic>
      </p:graphicFrame>
      <p:pic>
        <p:nvPicPr>
          <p:cNvPr id="3" name="Recorded Sound" descr="Recorded Sound">
            <a:hlinkClick r:id="" action="ppaction://media"/>
            <a:extLst>
              <a:ext uri="{FF2B5EF4-FFF2-40B4-BE49-F238E27FC236}">
                <a16:creationId xmlns:a16="http://schemas.microsoft.com/office/drawing/2014/main" id="{EA9350B1-5B4E-6A4B-B35E-D84F7803B05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828775" y="2500292"/>
            <a:ext cx="521735" cy="521735"/>
          </a:xfrm>
          <a:prstGeom prst="rect">
            <a:avLst/>
          </a:prstGeom>
        </p:spPr>
      </p:pic>
      <p:pic>
        <p:nvPicPr>
          <p:cNvPr id="4" name="Recorded Sound" descr="Recorded Sound">
            <a:hlinkClick r:id="" action="ppaction://media"/>
            <a:extLst>
              <a:ext uri="{FF2B5EF4-FFF2-40B4-BE49-F238E27FC236}">
                <a16:creationId xmlns:a16="http://schemas.microsoft.com/office/drawing/2014/main" id="{C29B7E46-C01F-6F4E-8566-1288D9E3CA54}"/>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4828774" y="5488048"/>
            <a:ext cx="521735" cy="521735"/>
          </a:xfrm>
          <a:prstGeom prst="rect">
            <a:avLst/>
          </a:prstGeom>
        </p:spPr>
      </p:pic>
    </p:spTree>
    <p:extLst>
      <p:ext uri="{BB962C8B-B14F-4D97-AF65-F5344CB8AC3E}">
        <p14:creationId xmlns:p14="http://schemas.microsoft.com/office/powerpoint/2010/main" val="29291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4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3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8BFB-1312-43E1-8323-F073979D6BED}"/>
              </a:ext>
            </a:extLst>
          </p:cNvPr>
          <p:cNvSpPr>
            <a:spLocks noGrp="1"/>
          </p:cNvSpPr>
          <p:nvPr>
            <p:ph type="title"/>
          </p:nvPr>
        </p:nvSpPr>
        <p:spPr/>
        <p:txBody>
          <a:bodyPr>
            <a:normAutofit/>
          </a:bodyPr>
          <a:lstStyle/>
          <a:p>
            <a:r>
              <a:rPr lang="en-US" dirty="0"/>
              <a:t>Cranberry Extract inhibits apoptosis of A549 cells via downregulation of FLIP</a:t>
            </a:r>
          </a:p>
        </p:txBody>
      </p:sp>
      <p:pic>
        <p:nvPicPr>
          <p:cNvPr id="9" name="Content Placeholder 8" descr="Chart, histogram&#10;&#10;Description automatically generated">
            <a:extLst>
              <a:ext uri="{FF2B5EF4-FFF2-40B4-BE49-F238E27FC236}">
                <a16:creationId xmlns:a16="http://schemas.microsoft.com/office/drawing/2014/main" id="{ACFBD747-F6D7-468D-AE8D-0E190C1667DD}"/>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l="25260" t="11969" r="29959" b="34547"/>
          <a:stretch/>
        </p:blipFill>
        <p:spPr>
          <a:xfrm>
            <a:off x="5731854" y="2128974"/>
            <a:ext cx="2317416" cy="3459803"/>
          </a:xfrm>
        </p:spPr>
      </p:pic>
      <p:sp>
        <p:nvSpPr>
          <p:cNvPr id="4" name="Rectangle 2">
            <a:extLst>
              <a:ext uri="{FF2B5EF4-FFF2-40B4-BE49-F238E27FC236}">
                <a16:creationId xmlns:a16="http://schemas.microsoft.com/office/drawing/2014/main" id="{5A0466A4-39B4-43A0-87BB-338BD581696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7">
            <a:extLst>
              <a:ext uri="{FF2B5EF4-FFF2-40B4-BE49-F238E27FC236}">
                <a16:creationId xmlns:a16="http://schemas.microsoft.com/office/drawing/2014/main" id="{A18885D9-203A-4ECB-B42F-E7E80663ABBC}"/>
              </a:ext>
            </a:extLst>
          </p:cNvPr>
          <p:cNvSpPr>
            <a:spLocks noChangeArrowheads="1"/>
          </p:cNvSpPr>
          <p:nvPr/>
        </p:nvSpPr>
        <p:spPr bwMode="auto">
          <a:xfrm flipV="1">
            <a:off x="11593611" y="-1510804"/>
            <a:ext cx="392905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TextBox 10">
            <a:extLst>
              <a:ext uri="{FF2B5EF4-FFF2-40B4-BE49-F238E27FC236}">
                <a16:creationId xmlns:a16="http://schemas.microsoft.com/office/drawing/2014/main" id="{C5DFCFA9-671B-4261-A7A9-D2D919E78229}"/>
              </a:ext>
            </a:extLst>
          </p:cNvPr>
          <p:cNvSpPr txBox="1"/>
          <p:nvPr/>
        </p:nvSpPr>
        <p:spPr>
          <a:xfrm>
            <a:off x="6369737" y="5159624"/>
            <a:ext cx="1199626" cy="369332"/>
          </a:xfrm>
          <a:prstGeom prst="rect">
            <a:avLst/>
          </a:prstGeom>
          <a:noFill/>
        </p:spPr>
        <p:txBody>
          <a:bodyPr wrap="square" rtlCol="0">
            <a:spAutoFit/>
          </a:bodyPr>
          <a:lstStyle/>
          <a:p>
            <a:r>
              <a:rPr lang="en-US" b="1" dirty="0"/>
              <a:t>Figure 3</a:t>
            </a:r>
          </a:p>
        </p:txBody>
      </p:sp>
      <p:sp>
        <p:nvSpPr>
          <p:cNvPr id="13" name="TextBox 12">
            <a:extLst>
              <a:ext uri="{FF2B5EF4-FFF2-40B4-BE49-F238E27FC236}">
                <a16:creationId xmlns:a16="http://schemas.microsoft.com/office/drawing/2014/main" id="{3E9D47E0-3242-475B-9FB1-C3C87DE2D310}"/>
              </a:ext>
            </a:extLst>
          </p:cNvPr>
          <p:cNvSpPr txBox="1"/>
          <p:nvPr/>
        </p:nvSpPr>
        <p:spPr>
          <a:xfrm>
            <a:off x="9802454" y="5588777"/>
            <a:ext cx="1199626" cy="369332"/>
          </a:xfrm>
          <a:prstGeom prst="rect">
            <a:avLst/>
          </a:prstGeom>
          <a:noFill/>
        </p:spPr>
        <p:txBody>
          <a:bodyPr wrap="square" rtlCol="0">
            <a:spAutoFit/>
          </a:bodyPr>
          <a:lstStyle/>
          <a:p>
            <a:r>
              <a:rPr lang="en-US" b="1" dirty="0"/>
              <a:t>Figure 4</a:t>
            </a:r>
          </a:p>
        </p:txBody>
      </p:sp>
      <p:graphicFrame>
        <p:nvGraphicFramePr>
          <p:cNvPr id="16" name="Object 15">
            <a:extLst>
              <a:ext uri="{FF2B5EF4-FFF2-40B4-BE49-F238E27FC236}">
                <a16:creationId xmlns:a16="http://schemas.microsoft.com/office/drawing/2014/main" id="{C6246D6B-8E5C-41FC-829D-36C12CFA8F7B}"/>
              </a:ext>
            </a:extLst>
          </p:cNvPr>
          <p:cNvGraphicFramePr>
            <a:graphicFrameLocks noChangeAspect="1"/>
          </p:cNvGraphicFramePr>
          <p:nvPr>
            <p:extLst>
              <p:ext uri="{D42A27DB-BD31-4B8C-83A1-F6EECF244321}">
                <p14:modId xmlns:p14="http://schemas.microsoft.com/office/powerpoint/2010/main" val="3091883581"/>
              </p:ext>
            </p:extLst>
          </p:nvPr>
        </p:nvGraphicFramePr>
        <p:xfrm>
          <a:off x="8124365" y="1690688"/>
          <a:ext cx="2525994" cy="4989160"/>
        </p:xfrm>
        <a:graphic>
          <a:graphicData uri="http://schemas.openxmlformats.org/presentationml/2006/ole">
            <mc:AlternateContent xmlns:mc="http://schemas.openxmlformats.org/markup-compatibility/2006">
              <mc:Choice xmlns:v="urn:schemas-microsoft-com:vml" Requires="v">
                <p:oleObj spid="_x0000_s1050" r:id="rId8" imgW="3256347" imgH="6414343" progId="Prism6.Document">
                  <p:embed/>
                </p:oleObj>
              </mc:Choice>
              <mc:Fallback>
                <p:oleObj r:id="rId8" imgW="3256347" imgH="6414343" progId="Prism6.Document">
                  <p:embed/>
                  <p:pic>
                    <p:nvPicPr>
                      <p:cNvPr id="3" name="Object 2">
                        <a:extLst>
                          <a:ext uri="{FF2B5EF4-FFF2-40B4-BE49-F238E27FC236}">
                            <a16:creationId xmlns:a16="http://schemas.microsoft.com/office/drawing/2014/main" id="{3BC0E2FD-FEE1-4473-A538-DDBED0EDB7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4365" y="1690688"/>
                        <a:ext cx="2525994" cy="4989160"/>
                      </a:xfrm>
                      <a:prstGeom prst="rect">
                        <a:avLst/>
                      </a:prstGeom>
                      <a:noFill/>
                    </p:spPr>
                  </p:pic>
                </p:oleObj>
              </mc:Fallback>
            </mc:AlternateContent>
          </a:graphicData>
        </a:graphic>
      </p:graphicFrame>
      <p:sp>
        <p:nvSpPr>
          <p:cNvPr id="17" name="TextBox 16">
            <a:extLst>
              <a:ext uri="{FF2B5EF4-FFF2-40B4-BE49-F238E27FC236}">
                <a16:creationId xmlns:a16="http://schemas.microsoft.com/office/drawing/2014/main" id="{AB7F0460-94B7-415C-BE4E-E938A6429F2B}"/>
              </a:ext>
            </a:extLst>
          </p:cNvPr>
          <p:cNvSpPr txBox="1"/>
          <p:nvPr/>
        </p:nvSpPr>
        <p:spPr>
          <a:xfrm>
            <a:off x="868732" y="2234013"/>
            <a:ext cx="4277726" cy="35394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Figure 3: Caspase-3 activity in A549 cells treated with CE</a:t>
            </a:r>
          </a:p>
          <a:p>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The relative capase-3 activity in cancer cells increased in the CE group compared to those in medium alone group</a:t>
            </a:r>
          </a:p>
          <a:p>
            <a:pPr lvl="1"/>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Figure 4: RT-PCR results regarding the effects of CE on pro- and anti-apoptotic molecules</a:t>
            </a:r>
          </a:p>
          <a:p>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The pro-apoptotic effect of the CE correlated with downregulation of anti-apoptotic molecule FLIP </a:t>
            </a:r>
          </a:p>
        </p:txBody>
      </p:sp>
      <p:pic>
        <p:nvPicPr>
          <p:cNvPr id="3" name="Recorded Sound" descr="Recorded Sound">
            <a:hlinkClick r:id="" action="ppaction://media"/>
            <a:extLst>
              <a:ext uri="{FF2B5EF4-FFF2-40B4-BE49-F238E27FC236}">
                <a16:creationId xmlns:a16="http://schemas.microsoft.com/office/drawing/2014/main" id="{CEDD62D3-B762-D14D-82B2-84426CB8431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928854" y="2567603"/>
            <a:ext cx="510301" cy="510301"/>
          </a:xfrm>
          <a:prstGeom prst="rect">
            <a:avLst/>
          </a:prstGeom>
        </p:spPr>
      </p:pic>
      <p:pic>
        <p:nvPicPr>
          <p:cNvPr id="5" name="Recorded Sound" descr="Recorded Sound">
            <a:hlinkClick r:id="" action="ppaction://media"/>
            <a:extLst>
              <a:ext uri="{FF2B5EF4-FFF2-40B4-BE49-F238E27FC236}">
                <a16:creationId xmlns:a16="http://schemas.microsoft.com/office/drawing/2014/main" id="{3817D56F-6E01-E742-808F-27A21C38C619}"/>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4928855" y="4529242"/>
            <a:ext cx="510301" cy="510301"/>
          </a:xfrm>
          <a:prstGeom prst="rect">
            <a:avLst/>
          </a:prstGeom>
        </p:spPr>
      </p:pic>
    </p:spTree>
    <p:extLst>
      <p:ext uri="{BB962C8B-B14F-4D97-AF65-F5344CB8AC3E}">
        <p14:creationId xmlns:p14="http://schemas.microsoft.com/office/powerpoint/2010/main" val="403966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4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B52C77-6CA0-47DC-AFC4-89B11BD455B8}"/>
              </a:ext>
            </a:extLst>
          </p:cNvPr>
          <p:cNvSpPr>
            <a:spLocks noGrp="1"/>
          </p:cNvSpPr>
          <p:nvPr>
            <p:ph idx="1"/>
          </p:nvPr>
        </p:nvSpPr>
        <p:spPr>
          <a:xfrm>
            <a:off x="896923" y="474487"/>
            <a:ext cx="10515600" cy="4491796"/>
          </a:xfrm>
        </p:spPr>
        <p:txBody>
          <a:bodyPr>
            <a:normAutofit/>
          </a:bodyPr>
          <a:lstStyle/>
          <a:p>
            <a:pPr marL="0" indent="0" rtl="0">
              <a:spcBef>
                <a:spcPts val="0"/>
              </a:spcBef>
              <a:spcAft>
                <a:spcPts val="800"/>
              </a:spcAft>
              <a:buNone/>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Conclusions</a:t>
            </a:r>
            <a:endParaRPr lang="en-US" sz="1400" i="0" u="none" strike="noStrike" dirty="0">
              <a:solidFill>
                <a:srgbClr val="000000"/>
              </a:solidFill>
              <a:effectLst/>
              <a:latin typeface="Times New Roman" panose="02020603050405020304" pitchFamily="18" charset="0"/>
              <a:cs typeface="Times New Roman" panose="02020603050405020304" pitchFamily="18" charset="0"/>
            </a:endParaRPr>
          </a:p>
          <a:p>
            <a:pPr lvl="1">
              <a:spcBef>
                <a:spcPts val="0"/>
              </a:spcBef>
              <a:spcAft>
                <a:spcPts val="800"/>
              </a:spcAft>
            </a:pPr>
            <a:r>
              <a:rPr lang="en-US" sz="1800" i="0" u="none" strike="noStrike" dirty="0">
                <a:solidFill>
                  <a:srgbClr val="000000"/>
                </a:solidFill>
                <a:effectLst/>
                <a:latin typeface="Times New Roman" panose="02020603050405020304" pitchFamily="18" charset="0"/>
                <a:cs typeface="Times New Roman" panose="02020603050405020304" pitchFamily="18" charset="0"/>
              </a:rPr>
              <a:t>Cranberry Extract (CE) has an anti-cancer effect on lung adenocarcinoma cells by inhibition of proliferation and promotion of apoptosis. This suggests that cranberry might be a powerful anti-cancer superfruit for patients with lung adenocarcinoma.</a:t>
            </a:r>
          </a:p>
          <a:p>
            <a:pPr marL="0" indent="0" rtl="0">
              <a:spcBef>
                <a:spcPts val="0"/>
              </a:spcBef>
              <a:spcAft>
                <a:spcPts val="800"/>
              </a:spcAft>
              <a:buNone/>
            </a:pPr>
            <a:r>
              <a:rPr lang="en-US" dirty="0">
                <a:latin typeface="Times New Roman" panose="02020603050405020304" pitchFamily="18" charset="0"/>
                <a:cs typeface="Times New Roman" panose="02020603050405020304" pitchFamily="18" charset="0"/>
              </a:rPr>
              <a:t>References</a:t>
            </a:r>
          </a:p>
          <a:p>
            <a:pPr marL="971550" lvl="1" indent="-514350">
              <a:spcBef>
                <a:spcPts val="0"/>
              </a:spcBef>
              <a:spcAft>
                <a:spcPts val="800"/>
              </a:spcAft>
              <a:buFont typeface="+mj-lt"/>
              <a:buAutoNum type="arabicPeriod"/>
            </a:pPr>
            <a:r>
              <a:rPr lang="en-US" sz="1800" b="0" i="0" dirty="0">
                <a:solidFill>
                  <a:srgbClr val="212121"/>
                </a:solidFill>
                <a:effectLst/>
                <a:latin typeface="Times New Roman" panose="02020603050405020304" pitchFamily="18" charset="0"/>
                <a:cs typeface="Times New Roman" panose="02020603050405020304" pitchFamily="18" charset="0"/>
              </a:rPr>
              <a:t>Siegel RL, Miller KD, Jemal A. Cancer statistics, 2020. CA Cancer J Clin. 2020 Jan;70(1):7-30. </a:t>
            </a:r>
            <a:r>
              <a:rPr lang="en-US" sz="1800" b="0" i="0" dirty="0" err="1">
                <a:solidFill>
                  <a:srgbClr val="212121"/>
                </a:solidFill>
                <a:effectLst/>
                <a:latin typeface="Times New Roman" panose="02020603050405020304" pitchFamily="18" charset="0"/>
                <a:cs typeface="Times New Roman" panose="02020603050405020304" pitchFamily="18" charset="0"/>
              </a:rPr>
              <a:t>doi</a:t>
            </a:r>
            <a:r>
              <a:rPr lang="en-US" sz="1800" b="0" i="0" dirty="0">
                <a:solidFill>
                  <a:srgbClr val="212121"/>
                </a:solidFill>
                <a:effectLst/>
                <a:latin typeface="Times New Roman" panose="02020603050405020304" pitchFamily="18" charset="0"/>
                <a:cs typeface="Times New Roman" panose="02020603050405020304" pitchFamily="18" charset="0"/>
              </a:rPr>
              <a:t>: 10.3322/caac.21590.</a:t>
            </a:r>
            <a:endParaRPr lang="en-US" sz="1800" dirty="0">
              <a:latin typeface="Times New Roman" panose="02020603050405020304" pitchFamily="18" charset="0"/>
              <a:cs typeface="Times New Roman" panose="02020603050405020304" pitchFamily="18" charset="0"/>
            </a:endParaRPr>
          </a:p>
          <a:p>
            <a:pPr marL="971550" lvl="1" indent="-514350">
              <a:spcBef>
                <a:spcPts val="0"/>
              </a:spcBef>
              <a:spcAft>
                <a:spcPts val="800"/>
              </a:spcAft>
              <a:buFont typeface="+mj-lt"/>
              <a:buAutoNum type="arabicPeriod"/>
            </a:pPr>
            <a:r>
              <a:rPr lang="en-US" sz="1800" dirty="0" err="1">
                <a:latin typeface="Times New Roman" panose="02020603050405020304" pitchFamily="18" charset="0"/>
                <a:cs typeface="Times New Roman" panose="02020603050405020304" pitchFamily="18" charset="0"/>
              </a:rPr>
              <a:t>Kresty</a:t>
            </a:r>
            <a:r>
              <a:rPr lang="en-US" sz="1800" dirty="0">
                <a:latin typeface="Times New Roman" panose="02020603050405020304" pitchFamily="18" charset="0"/>
                <a:cs typeface="Times New Roman" panose="02020603050405020304" pitchFamily="18" charset="0"/>
              </a:rPr>
              <a:t> LA, Howell AB, Baird M. Cranberry </a:t>
            </a:r>
            <a:r>
              <a:rPr lang="en-US" sz="1800" dirty="0" err="1">
                <a:latin typeface="Times New Roman" panose="02020603050405020304" pitchFamily="18" charset="0"/>
                <a:cs typeface="Times New Roman" panose="02020603050405020304" pitchFamily="18" charset="0"/>
              </a:rPr>
              <a:t>proanthocyanidins</a:t>
            </a:r>
            <a:r>
              <a:rPr lang="en-US" sz="1800" dirty="0">
                <a:latin typeface="Times New Roman" panose="02020603050405020304" pitchFamily="18" charset="0"/>
                <a:cs typeface="Times New Roman" panose="02020603050405020304" pitchFamily="18" charset="0"/>
              </a:rPr>
              <a:t> mediate growth arrest of lung cancer cells through modulation of gene expression and rapid induction of apoptosis. Molecules. 2011 Mar 11;16(3):2375-90. </a:t>
            </a:r>
            <a:r>
              <a:rPr lang="en-US" sz="1800" dirty="0" err="1">
                <a:latin typeface="Times New Roman" panose="02020603050405020304" pitchFamily="18" charset="0"/>
                <a:cs typeface="Times New Roman" panose="02020603050405020304" pitchFamily="18" charset="0"/>
              </a:rPr>
              <a:t>doi</a:t>
            </a:r>
            <a:r>
              <a:rPr lang="en-US" sz="1800" dirty="0">
                <a:latin typeface="Times New Roman" panose="02020603050405020304" pitchFamily="18" charset="0"/>
                <a:cs typeface="Times New Roman" panose="02020603050405020304" pitchFamily="18" charset="0"/>
              </a:rPr>
              <a:t>: 10.3390/molecules16032375.</a:t>
            </a:r>
          </a:p>
          <a:p>
            <a:pPr marL="971550" lvl="1" indent="-514350">
              <a:spcBef>
                <a:spcPts val="0"/>
              </a:spcBef>
              <a:spcAft>
                <a:spcPts val="800"/>
              </a:spcAft>
              <a:buFont typeface="+mj-lt"/>
              <a:buAutoNum type="arabicPeriod"/>
            </a:pPr>
            <a:r>
              <a:rPr lang="en-US" sz="1800" dirty="0">
                <a:latin typeface="Times New Roman" panose="02020603050405020304" pitchFamily="18" charset="0"/>
                <a:cs typeface="Times New Roman" panose="02020603050405020304" pitchFamily="18" charset="0"/>
              </a:rPr>
              <a:t>Yu J, Ouyang W, Chua MLK, </a:t>
            </a:r>
            <a:r>
              <a:rPr lang="en-US" sz="1800" dirty="0" err="1">
                <a:latin typeface="Times New Roman" panose="02020603050405020304" pitchFamily="18" charset="0"/>
                <a:cs typeface="Times New Roman" panose="02020603050405020304" pitchFamily="18" charset="0"/>
              </a:rPr>
              <a:t>Xie</a:t>
            </a:r>
            <a:r>
              <a:rPr lang="en-US" sz="1800" dirty="0">
                <a:latin typeface="Times New Roman" panose="02020603050405020304" pitchFamily="18" charset="0"/>
                <a:cs typeface="Times New Roman" panose="02020603050405020304" pitchFamily="18" charset="0"/>
              </a:rPr>
              <a:t> C. SARS-CoV-2 Transmission in Patients With Cancer at a Tertiary Care Hospital in Wuhan, China. JAMA Oncol. 2020;6(7):1108–1110. doi:10.1001/jamaoncol.2020.0980</a:t>
            </a: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8CE8FE1-712A-4CC2-8D0B-7CBE659798C6}"/>
              </a:ext>
            </a:extLst>
          </p:cNvPr>
          <p:cNvSpPr txBox="1"/>
          <p:nvPr/>
        </p:nvSpPr>
        <p:spPr>
          <a:xfrm>
            <a:off x="896923" y="4518898"/>
            <a:ext cx="10528184" cy="233910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Acknowledgements</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Thank you to NCI/NIH staff and to the laboratory mentor Dr. </a:t>
            </a:r>
            <a:r>
              <a:rPr lang="en-US" dirty="0" err="1">
                <a:latin typeface="Times New Roman" panose="02020603050405020304" pitchFamily="18" charset="0"/>
                <a:cs typeface="Times New Roman" panose="02020603050405020304" pitchFamily="18" charset="0"/>
              </a:rPr>
              <a:t>Yujiang</a:t>
            </a:r>
            <a:r>
              <a:rPr lang="en-US" dirty="0">
                <a:latin typeface="Times New Roman" panose="02020603050405020304" pitchFamily="18" charset="0"/>
                <a:cs typeface="Times New Roman" panose="02020603050405020304" pitchFamily="18" charset="0"/>
              </a:rPr>
              <a:t> Fang</a:t>
            </a:r>
          </a:p>
          <a:p>
            <a:r>
              <a:rPr lang="en-US" sz="2800" dirty="0">
                <a:latin typeface="Times New Roman" panose="02020603050405020304" pitchFamily="18" charset="0"/>
                <a:cs typeface="Times New Roman" panose="02020603050405020304" pitchFamily="18" charset="0"/>
              </a:rPr>
              <a:t>Contact Information</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Marco </a:t>
            </a:r>
            <a:r>
              <a:rPr lang="en-US" dirty="0" err="1">
                <a:latin typeface="Times New Roman" panose="02020603050405020304" pitchFamily="18" charset="0"/>
                <a:cs typeface="Times New Roman" panose="02020603050405020304" pitchFamily="18" charset="0"/>
              </a:rPr>
              <a:t>Lequio</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     Email: </a:t>
            </a:r>
            <a:r>
              <a:rPr lang="en-US" dirty="0">
                <a:latin typeface="Times New Roman" panose="02020603050405020304" pitchFamily="18" charset="0"/>
                <a:cs typeface="Times New Roman" panose="02020603050405020304" pitchFamily="18" charset="0"/>
                <a:hlinkClick r:id="rId4"/>
              </a:rPr>
              <a:t>mnldmn@umsystem.edu</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     Phone: 417-459-374</a:t>
            </a:r>
          </a:p>
          <a:p>
            <a:pPr marL="914400" lvl="1" indent="-45720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2" name="Recorded Sound" descr="Recorded Sound">
            <a:hlinkClick r:id="" action="ppaction://media"/>
            <a:extLst>
              <a:ext uri="{FF2B5EF4-FFF2-40B4-BE49-F238E27FC236}">
                <a16:creationId xmlns:a16="http://schemas.microsoft.com/office/drawing/2014/main" id="{ED913FA2-965F-CE47-92CF-6B4CEB2255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60127" y="4260385"/>
            <a:ext cx="705898" cy="705898"/>
          </a:xfrm>
          <a:prstGeom prst="rect">
            <a:avLst/>
          </a:prstGeom>
        </p:spPr>
      </p:pic>
    </p:spTree>
    <p:extLst>
      <p:ext uri="{BB962C8B-B14F-4D97-AF65-F5344CB8AC3E}">
        <p14:creationId xmlns:p14="http://schemas.microsoft.com/office/powerpoint/2010/main" val="168962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685</Words>
  <Application>Microsoft Office PowerPoint</Application>
  <PresentationFormat>Widescreen</PresentationFormat>
  <Paragraphs>49</Paragraphs>
  <Slides>4</Slides>
  <Notes>0</Notes>
  <HiddenSlides>0</HiddenSlides>
  <MMClips>8</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vt:i4>
      </vt:variant>
    </vt:vector>
  </HeadingPairs>
  <TitlesOfParts>
    <vt:vector size="10" baseType="lpstr">
      <vt:lpstr>Arial</vt:lpstr>
      <vt:lpstr>Calibri</vt:lpstr>
      <vt:lpstr>Calibri Light</vt:lpstr>
      <vt:lpstr>Times New Roman</vt:lpstr>
      <vt:lpstr>Office Theme</vt:lpstr>
      <vt:lpstr>Prism6.Document</vt:lpstr>
      <vt:lpstr>Cranberry: a powerful anti-cancer superfruit for patients with lung adenocarcinoma</vt:lpstr>
      <vt:lpstr>Cranberry extract inhibits growth and proliferation of A549 cells via downregulation of Cyclin E, Cdk2. and Cdk4</vt:lpstr>
      <vt:lpstr>Cranberry Extract inhibits apoptosis of A549 cells via downregulation of FLIP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Cranberry: a powerful anti-cancer superfruit for patients with lung adenocarcinoma</dc:title>
  <dc:creator>Marco</dc:creator>
  <cp:lastModifiedBy>Lequio, Marco</cp:lastModifiedBy>
  <cp:revision>35</cp:revision>
  <dcterms:created xsi:type="dcterms:W3CDTF">2020-09-30T16:24:53Z</dcterms:created>
  <dcterms:modified xsi:type="dcterms:W3CDTF">2020-10-01T17:49:21Z</dcterms:modified>
</cp:coreProperties>
</file>