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sldIdLst>
    <p:sldId id="256" r:id="rId2"/>
    <p:sldId id="257" r:id="rId3"/>
    <p:sldId id="259" r:id="rId4"/>
    <p:sldId id="261"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BBC33A-A529-47AC-9C89-F5DAB40E491F}" type="doc">
      <dgm:prSet loTypeId="urn:microsoft.com/office/officeart/2005/8/layout/process4" loCatId="process" qsTypeId="urn:microsoft.com/office/officeart/2005/8/quickstyle/simple1" qsCatId="simple" csTypeId="urn:microsoft.com/office/officeart/2005/8/colors/accent2_2" csCatId="accent2" phldr="1"/>
      <dgm:spPr/>
      <dgm:t>
        <a:bodyPr/>
        <a:lstStyle/>
        <a:p>
          <a:endParaRPr lang="es-CL"/>
        </a:p>
      </dgm:t>
    </dgm:pt>
    <dgm:pt modelId="{1D9DD2BA-6ECE-40BC-8639-90773FB4B5B6}">
      <dgm:prSet phldrT="[Texto]" custT="1"/>
      <dgm:spPr/>
      <dgm:t>
        <a:bodyPr/>
        <a:lstStyle/>
        <a:p>
          <a:r>
            <a:rPr lang="es-CL" sz="2400" dirty="0" err="1"/>
            <a:t>Quasi</a:t>
          </a:r>
          <a:r>
            <a:rPr lang="es-CL" sz="2400" dirty="0"/>
            <a:t>-experimental</a:t>
          </a:r>
        </a:p>
      </dgm:t>
    </dgm:pt>
    <dgm:pt modelId="{F0E16AA5-80FB-4F6D-92D9-04E2ADEFFB65}" type="parTrans" cxnId="{D1AE7A23-1061-4150-B9A1-5056E5477071}">
      <dgm:prSet/>
      <dgm:spPr/>
      <dgm:t>
        <a:bodyPr/>
        <a:lstStyle/>
        <a:p>
          <a:endParaRPr lang="es-CL"/>
        </a:p>
      </dgm:t>
    </dgm:pt>
    <dgm:pt modelId="{37CE36EF-63F4-4205-BF46-A8C3314606F1}" type="sibTrans" cxnId="{D1AE7A23-1061-4150-B9A1-5056E5477071}">
      <dgm:prSet/>
      <dgm:spPr/>
      <dgm:t>
        <a:bodyPr/>
        <a:lstStyle/>
        <a:p>
          <a:endParaRPr lang="es-CL"/>
        </a:p>
      </dgm:t>
    </dgm:pt>
    <dgm:pt modelId="{22235D91-B6EB-4F85-B7DF-CE9D828A67BE}">
      <dgm:prSet phldrT="[Texto]" custT="1"/>
      <dgm:spPr/>
      <dgm:t>
        <a:bodyPr/>
        <a:lstStyle/>
        <a:p>
          <a:r>
            <a:rPr lang="es-CL" sz="2400" dirty="0" err="1"/>
            <a:t>Before</a:t>
          </a:r>
          <a:endParaRPr lang="es-CL" sz="2400" dirty="0"/>
        </a:p>
      </dgm:t>
    </dgm:pt>
    <dgm:pt modelId="{85C0548C-9633-4CA5-9810-7EF9B8116D30}" type="parTrans" cxnId="{EB9FF7FC-8AC2-4F30-A9F5-7CE66D79A57B}">
      <dgm:prSet/>
      <dgm:spPr/>
      <dgm:t>
        <a:bodyPr/>
        <a:lstStyle/>
        <a:p>
          <a:endParaRPr lang="es-CL"/>
        </a:p>
      </dgm:t>
    </dgm:pt>
    <dgm:pt modelId="{BBB55853-8F13-4294-ABF8-64CC2BD64833}" type="sibTrans" cxnId="{EB9FF7FC-8AC2-4F30-A9F5-7CE66D79A57B}">
      <dgm:prSet/>
      <dgm:spPr/>
      <dgm:t>
        <a:bodyPr/>
        <a:lstStyle/>
        <a:p>
          <a:endParaRPr lang="es-CL"/>
        </a:p>
      </dgm:t>
    </dgm:pt>
    <dgm:pt modelId="{7BA23552-2985-4070-BF3B-CD7F7F29F988}">
      <dgm:prSet phldrT="[Texto]" custT="1"/>
      <dgm:spPr/>
      <dgm:t>
        <a:bodyPr/>
        <a:lstStyle/>
        <a:p>
          <a:r>
            <a:rPr lang="es-CL" sz="2400" dirty="0"/>
            <a:t>After</a:t>
          </a:r>
        </a:p>
      </dgm:t>
    </dgm:pt>
    <dgm:pt modelId="{BA6C1056-9C99-43B5-9F03-605FF850F99F}" type="parTrans" cxnId="{4B428B47-F7F4-486D-A75C-0F2E24985063}">
      <dgm:prSet/>
      <dgm:spPr/>
      <dgm:t>
        <a:bodyPr/>
        <a:lstStyle/>
        <a:p>
          <a:endParaRPr lang="es-CL"/>
        </a:p>
      </dgm:t>
    </dgm:pt>
    <dgm:pt modelId="{9AA6BA75-9F5A-4C2C-AFBC-0EB9B26A6F8D}" type="sibTrans" cxnId="{4B428B47-F7F4-486D-A75C-0F2E24985063}">
      <dgm:prSet/>
      <dgm:spPr/>
      <dgm:t>
        <a:bodyPr/>
        <a:lstStyle/>
        <a:p>
          <a:endParaRPr lang="es-CL"/>
        </a:p>
      </dgm:t>
    </dgm:pt>
    <dgm:pt modelId="{6C1DA625-51F1-4C30-97C4-56D4638D7C4F}">
      <dgm:prSet phldrT="[Texto]" custT="1"/>
      <dgm:spPr/>
      <dgm:t>
        <a:bodyPr/>
        <a:lstStyle/>
        <a:p>
          <a:r>
            <a:rPr lang="es-CL" sz="2000" dirty="0" err="1"/>
            <a:t>Patients</a:t>
          </a:r>
          <a:r>
            <a:rPr lang="es-CL" sz="2000" dirty="0"/>
            <a:t> </a:t>
          </a:r>
          <a:r>
            <a:rPr lang="es-CL" sz="2000" dirty="0" err="1"/>
            <a:t>over</a:t>
          </a:r>
          <a:r>
            <a:rPr lang="es-CL" sz="2000" dirty="0"/>
            <a:t> 15 </a:t>
          </a:r>
          <a:r>
            <a:rPr lang="es-CL" sz="2000" dirty="0" err="1"/>
            <a:t>years</a:t>
          </a:r>
          <a:r>
            <a:rPr lang="es-CL" sz="2000" dirty="0"/>
            <a:t> </a:t>
          </a:r>
          <a:r>
            <a:rPr lang="es-CL" sz="2000" dirty="0" err="1"/>
            <a:t>old</a:t>
          </a:r>
          <a:endParaRPr lang="es-CL" sz="2000" dirty="0"/>
        </a:p>
      </dgm:t>
    </dgm:pt>
    <dgm:pt modelId="{B0008E84-C373-4105-8E68-63B633984DB2}" type="parTrans" cxnId="{40A47D33-8621-485C-95D1-8EBE9E71099F}">
      <dgm:prSet/>
      <dgm:spPr/>
      <dgm:t>
        <a:bodyPr/>
        <a:lstStyle/>
        <a:p>
          <a:endParaRPr lang="es-CL"/>
        </a:p>
      </dgm:t>
    </dgm:pt>
    <dgm:pt modelId="{A7221F60-F486-4B9B-B736-251DA1A085AE}" type="sibTrans" cxnId="{40A47D33-8621-485C-95D1-8EBE9E71099F}">
      <dgm:prSet/>
      <dgm:spPr/>
      <dgm:t>
        <a:bodyPr/>
        <a:lstStyle/>
        <a:p>
          <a:endParaRPr lang="es-CL"/>
        </a:p>
      </dgm:t>
    </dgm:pt>
    <dgm:pt modelId="{F2EB9135-6953-4D55-B49A-0013EE7EE7CC}">
      <dgm:prSet phldrT="[Texto]" custT="1"/>
      <dgm:spPr/>
      <dgm:t>
        <a:bodyPr/>
        <a:lstStyle/>
        <a:p>
          <a:r>
            <a:rPr lang="es-CL" sz="2000" dirty="0" err="1"/>
            <a:t>Cancer</a:t>
          </a:r>
          <a:r>
            <a:rPr lang="es-CL" sz="1800" dirty="0"/>
            <a:t> </a:t>
          </a:r>
          <a:r>
            <a:rPr lang="es-CL" sz="1800" dirty="0" err="1"/>
            <a:t>related</a:t>
          </a:r>
          <a:r>
            <a:rPr lang="es-CL" sz="1800" dirty="0"/>
            <a:t> </a:t>
          </a:r>
          <a:r>
            <a:rPr lang="es-CL" sz="1800" dirty="0" err="1"/>
            <a:t>pain</a:t>
          </a:r>
          <a:r>
            <a:rPr lang="es-CL" sz="1800" dirty="0"/>
            <a:t> </a:t>
          </a:r>
          <a:r>
            <a:rPr lang="es-CL" sz="1800" dirty="0" err="1"/>
            <a:t>referred</a:t>
          </a:r>
          <a:r>
            <a:rPr lang="es-CL" sz="1800" dirty="0"/>
            <a:t> </a:t>
          </a:r>
          <a:r>
            <a:rPr lang="es-CL" sz="1800" dirty="0" err="1"/>
            <a:t>to</a:t>
          </a:r>
          <a:r>
            <a:rPr lang="es-CL" sz="1800" dirty="0"/>
            <a:t> </a:t>
          </a:r>
          <a:r>
            <a:rPr lang="es-CL" sz="1800" dirty="0" err="1"/>
            <a:t>the</a:t>
          </a:r>
          <a:r>
            <a:rPr lang="es-CL" sz="1800" dirty="0"/>
            <a:t> </a:t>
          </a:r>
          <a:r>
            <a:rPr lang="es-CL" sz="1800" dirty="0" err="1"/>
            <a:t>Integrative</a:t>
          </a:r>
          <a:r>
            <a:rPr lang="es-CL" sz="1800" dirty="0"/>
            <a:t> Medicine </a:t>
          </a:r>
          <a:r>
            <a:rPr lang="es-CL" sz="1800" dirty="0" err="1"/>
            <a:t>Unit</a:t>
          </a:r>
          <a:endParaRPr lang="es-CL" sz="1800" dirty="0"/>
        </a:p>
      </dgm:t>
    </dgm:pt>
    <dgm:pt modelId="{B117C5E0-0E63-46FD-91E5-93159B62615C}" type="parTrans" cxnId="{6D8B3612-564B-4BC8-9B75-247210B797E8}">
      <dgm:prSet/>
      <dgm:spPr/>
      <dgm:t>
        <a:bodyPr/>
        <a:lstStyle/>
        <a:p>
          <a:endParaRPr lang="es-CL"/>
        </a:p>
      </dgm:t>
    </dgm:pt>
    <dgm:pt modelId="{818BB1A7-642B-4F39-BC0C-53C3176D14CE}" type="sibTrans" cxnId="{6D8B3612-564B-4BC8-9B75-247210B797E8}">
      <dgm:prSet/>
      <dgm:spPr/>
      <dgm:t>
        <a:bodyPr/>
        <a:lstStyle/>
        <a:p>
          <a:endParaRPr lang="es-CL"/>
        </a:p>
      </dgm:t>
    </dgm:pt>
    <dgm:pt modelId="{84390667-6473-4BE4-AB93-A1D398CBDB5F}">
      <dgm:prSet phldrT="[Texto]" custT="1"/>
      <dgm:spPr/>
      <dgm:t>
        <a:bodyPr/>
        <a:lstStyle/>
        <a:p>
          <a:r>
            <a:rPr lang="es-CL" sz="2000" dirty="0" err="1"/>
            <a:t>Information</a:t>
          </a:r>
          <a:r>
            <a:rPr lang="es-CL" sz="2000" dirty="0"/>
            <a:t> </a:t>
          </a:r>
          <a:r>
            <a:rPr lang="es-CL" sz="2000" dirty="0" err="1"/>
            <a:t>gathering</a:t>
          </a:r>
          <a:r>
            <a:rPr lang="es-CL" sz="2000" dirty="0"/>
            <a:t> </a:t>
          </a:r>
          <a:r>
            <a:rPr lang="es-CL" sz="2000" dirty="0" err="1"/>
            <a:t>techniques</a:t>
          </a:r>
          <a:r>
            <a:rPr lang="es-CL" sz="2000" dirty="0"/>
            <a:t> / Variables</a:t>
          </a:r>
        </a:p>
      </dgm:t>
    </dgm:pt>
    <dgm:pt modelId="{951CA60F-FE5A-4058-8B86-6A0961C13DAA}" type="parTrans" cxnId="{C05993F8-EAF9-4BA6-BF4E-E09CA6D9D197}">
      <dgm:prSet/>
      <dgm:spPr/>
      <dgm:t>
        <a:bodyPr/>
        <a:lstStyle/>
        <a:p>
          <a:endParaRPr lang="es-CL"/>
        </a:p>
      </dgm:t>
    </dgm:pt>
    <dgm:pt modelId="{B2CE0203-9DB2-4E9B-80DA-E4592DB6B62F}" type="sibTrans" cxnId="{C05993F8-EAF9-4BA6-BF4E-E09CA6D9D197}">
      <dgm:prSet/>
      <dgm:spPr/>
      <dgm:t>
        <a:bodyPr/>
        <a:lstStyle/>
        <a:p>
          <a:endParaRPr lang="es-CL"/>
        </a:p>
      </dgm:t>
    </dgm:pt>
    <dgm:pt modelId="{992D945C-897B-4598-A555-FEF329071612}">
      <dgm:prSet phldrT="[Texto]" custT="1"/>
      <dgm:spPr/>
      <dgm:t>
        <a:bodyPr/>
        <a:lstStyle/>
        <a:p>
          <a:r>
            <a:rPr lang="es-CL" sz="1600" dirty="0"/>
            <a:t>WHOQol-Bref </a:t>
          </a:r>
          <a:r>
            <a:rPr lang="es-CL" sz="1600" dirty="0" err="1"/>
            <a:t>QoL</a:t>
          </a:r>
          <a:r>
            <a:rPr lang="es-CL" sz="1600" dirty="0"/>
            <a:t> </a:t>
          </a:r>
          <a:r>
            <a:rPr lang="es-CL" sz="1600" dirty="0" err="1"/>
            <a:t>survey</a:t>
          </a:r>
          <a:r>
            <a:rPr lang="es-CL" sz="1600" dirty="0"/>
            <a:t> / </a:t>
          </a:r>
          <a:r>
            <a:rPr lang="es-CL" sz="1600" b="1" dirty="0" err="1"/>
            <a:t>Quality</a:t>
          </a:r>
          <a:r>
            <a:rPr lang="es-CL" sz="1600" b="1" dirty="0"/>
            <a:t> </a:t>
          </a:r>
          <a:r>
            <a:rPr lang="es-CL" sz="1600" b="1" dirty="0" err="1"/>
            <a:t>of</a:t>
          </a:r>
          <a:r>
            <a:rPr lang="es-CL" sz="1600" b="1" dirty="0"/>
            <a:t> </a:t>
          </a:r>
          <a:r>
            <a:rPr lang="es-CL" sz="1600" b="1" dirty="0" err="1"/>
            <a:t>life</a:t>
          </a:r>
          <a:r>
            <a:rPr lang="es-CL" sz="1600" b="1" dirty="0"/>
            <a:t> </a:t>
          </a:r>
        </a:p>
      </dgm:t>
    </dgm:pt>
    <dgm:pt modelId="{936D7A1C-6F20-488C-831C-016A3E316CB1}" type="parTrans" cxnId="{5659A3D2-4A7D-490B-A195-69B2F2E0E6AC}">
      <dgm:prSet/>
      <dgm:spPr/>
      <dgm:t>
        <a:bodyPr/>
        <a:lstStyle/>
        <a:p>
          <a:endParaRPr lang="es-CL"/>
        </a:p>
      </dgm:t>
    </dgm:pt>
    <dgm:pt modelId="{8C92A4F9-4FBE-48CC-B98B-1B7ED4423C50}" type="sibTrans" cxnId="{5659A3D2-4A7D-490B-A195-69B2F2E0E6AC}">
      <dgm:prSet/>
      <dgm:spPr/>
      <dgm:t>
        <a:bodyPr/>
        <a:lstStyle/>
        <a:p>
          <a:endParaRPr lang="es-CL"/>
        </a:p>
      </dgm:t>
    </dgm:pt>
    <dgm:pt modelId="{06AC5C9C-F841-4F3F-A117-F5A54B675DBB}">
      <dgm:prSet phldrT="[Texto]" custT="1"/>
      <dgm:spPr/>
      <dgm:t>
        <a:bodyPr/>
        <a:lstStyle/>
        <a:p>
          <a:pPr algn="ctr"/>
          <a:r>
            <a:rPr lang="es-CL" sz="1600" dirty="0"/>
            <a:t>Visual </a:t>
          </a:r>
          <a:r>
            <a:rPr lang="es-CL" sz="1600" dirty="0" err="1"/>
            <a:t>Analog</a:t>
          </a:r>
          <a:r>
            <a:rPr lang="es-CL" sz="1600" dirty="0"/>
            <a:t> </a:t>
          </a:r>
          <a:r>
            <a:rPr lang="es-CL" sz="1600" dirty="0" err="1"/>
            <a:t>Scale</a:t>
          </a:r>
          <a:r>
            <a:rPr lang="es-CL" sz="1600" dirty="0"/>
            <a:t> (VAS) / </a:t>
          </a:r>
          <a:r>
            <a:rPr lang="es-CL" sz="1600" b="1" dirty="0" err="1"/>
            <a:t>Pain</a:t>
          </a:r>
          <a:endParaRPr lang="es-CL" sz="1600" b="1" dirty="0"/>
        </a:p>
      </dgm:t>
    </dgm:pt>
    <dgm:pt modelId="{D28800E8-4D0C-46C2-A94F-12403688B28B}" type="parTrans" cxnId="{EDE9EE06-53A9-4F3B-BA0C-B2EFBB1862C4}">
      <dgm:prSet/>
      <dgm:spPr/>
      <dgm:t>
        <a:bodyPr/>
        <a:lstStyle/>
        <a:p>
          <a:endParaRPr lang="es-CL"/>
        </a:p>
      </dgm:t>
    </dgm:pt>
    <dgm:pt modelId="{1F57BE26-76D8-45CB-8D79-DBC2CCCEE0E4}" type="sibTrans" cxnId="{EDE9EE06-53A9-4F3B-BA0C-B2EFBB1862C4}">
      <dgm:prSet/>
      <dgm:spPr/>
      <dgm:t>
        <a:bodyPr/>
        <a:lstStyle/>
        <a:p>
          <a:endParaRPr lang="es-CL"/>
        </a:p>
      </dgm:t>
    </dgm:pt>
    <dgm:pt modelId="{3D16C75F-675D-4741-9822-741EEE9B6C08}" type="pres">
      <dgm:prSet presAssocID="{D3BBC33A-A529-47AC-9C89-F5DAB40E491F}" presName="Name0" presStyleCnt="0">
        <dgm:presLayoutVars>
          <dgm:dir/>
          <dgm:animLvl val="lvl"/>
          <dgm:resizeHandles val="exact"/>
        </dgm:presLayoutVars>
      </dgm:prSet>
      <dgm:spPr/>
    </dgm:pt>
    <dgm:pt modelId="{D3066DEF-9A6A-49FB-A155-426F52AEFDA7}" type="pres">
      <dgm:prSet presAssocID="{84390667-6473-4BE4-AB93-A1D398CBDB5F}" presName="boxAndChildren" presStyleCnt="0"/>
      <dgm:spPr/>
    </dgm:pt>
    <dgm:pt modelId="{63F9C3E3-7D58-4DF8-9E88-779E0D62167F}" type="pres">
      <dgm:prSet presAssocID="{84390667-6473-4BE4-AB93-A1D398CBDB5F}" presName="parentTextBox" presStyleLbl="node1" presStyleIdx="0" presStyleCnt="3"/>
      <dgm:spPr/>
    </dgm:pt>
    <dgm:pt modelId="{EB51311D-8AEB-4DC3-A6C0-34564E53202F}" type="pres">
      <dgm:prSet presAssocID="{84390667-6473-4BE4-AB93-A1D398CBDB5F}" presName="entireBox" presStyleLbl="node1" presStyleIdx="0" presStyleCnt="3"/>
      <dgm:spPr/>
    </dgm:pt>
    <dgm:pt modelId="{94B097A8-D158-424A-AB37-ECCD4E4D4CAD}" type="pres">
      <dgm:prSet presAssocID="{84390667-6473-4BE4-AB93-A1D398CBDB5F}" presName="descendantBox" presStyleCnt="0"/>
      <dgm:spPr/>
    </dgm:pt>
    <dgm:pt modelId="{EE7DF365-06FD-4697-BD21-6A9E93E1B5EB}" type="pres">
      <dgm:prSet presAssocID="{992D945C-897B-4598-A555-FEF329071612}" presName="childTextBox" presStyleLbl="fgAccFollowNode1" presStyleIdx="0" presStyleCnt="5" custScaleY="105001" custLinFactNeighborX="427" custLinFactNeighborY="7185">
        <dgm:presLayoutVars>
          <dgm:bulletEnabled val="1"/>
        </dgm:presLayoutVars>
      </dgm:prSet>
      <dgm:spPr/>
    </dgm:pt>
    <dgm:pt modelId="{15FC644C-8EAA-4E6C-972D-6A51CCBFA304}" type="pres">
      <dgm:prSet presAssocID="{06AC5C9C-F841-4F3F-A117-F5A54B675DBB}" presName="childTextBox" presStyleLbl="fgAccFollowNode1" presStyleIdx="1" presStyleCnt="5" custScaleY="103222" custLinFactNeighborY="2222">
        <dgm:presLayoutVars>
          <dgm:bulletEnabled val="1"/>
        </dgm:presLayoutVars>
      </dgm:prSet>
      <dgm:spPr/>
    </dgm:pt>
    <dgm:pt modelId="{25F295FD-4565-4CA7-B065-564AD28E35F1}" type="pres">
      <dgm:prSet presAssocID="{A7221F60-F486-4B9B-B736-251DA1A085AE}" presName="sp" presStyleCnt="0"/>
      <dgm:spPr/>
    </dgm:pt>
    <dgm:pt modelId="{8F337171-EE3D-40D4-AD68-45DB8AB18CF6}" type="pres">
      <dgm:prSet presAssocID="{6C1DA625-51F1-4C30-97C4-56D4638D7C4F}" presName="arrowAndChildren" presStyleCnt="0"/>
      <dgm:spPr/>
    </dgm:pt>
    <dgm:pt modelId="{42B34121-B27D-4E92-A6D3-66EE16E0AAE9}" type="pres">
      <dgm:prSet presAssocID="{6C1DA625-51F1-4C30-97C4-56D4638D7C4F}" presName="parentTextArrow" presStyleLbl="node1" presStyleIdx="0" presStyleCnt="3"/>
      <dgm:spPr/>
    </dgm:pt>
    <dgm:pt modelId="{5E163EDB-47B6-4FCA-9395-B0BFA57F42F7}" type="pres">
      <dgm:prSet presAssocID="{6C1DA625-51F1-4C30-97C4-56D4638D7C4F}" presName="arrow" presStyleLbl="node1" presStyleIdx="1" presStyleCnt="3"/>
      <dgm:spPr/>
    </dgm:pt>
    <dgm:pt modelId="{3629544F-BB66-412C-BD5F-FF3EB2CFD37C}" type="pres">
      <dgm:prSet presAssocID="{6C1DA625-51F1-4C30-97C4-56D4638D7C4F}" presName="descendantArrow" presStyleCnt="0"/>
      <dgm:spPr/>
    </dgm:pt>
    <dgm:pt modelId="{E3B9BB91-6684-4D99-8DE7-B551EDE1500A}" type="pres">
      <dgm:prSet presAssocID="{F2EB9135-6953-4D55-B49A-0013EE7EE7CC}" presName="childTextArrow" presStyleLbl="fgAccFollowNode1" presStyleIdx="2" presStyleCnt="5" custScaleX="2000000">
        <dgm:presLayoutVars>
          <dgm:bulletEnabled val="1"/>
        </dgm:presLayoutVars>
      </dgm:prSet>
      <dgm:spPr/>
    </dgm:pt>
    <dgm:pt modelId="{EA72F334-2620-4F3E-A5EE-C05D64084C56}" type="pres">
      <dgm:prSet presAssocID="{37CE36EF-63F4-4205-BF46-A8C3314606F1}" presName="sp" presStyleCnt="0"/>
      <dgm:spPr/>
    </dgm:pt>
    <dgm:pt modelId="{B66587F4-AF7E-4486-9594-DA294FEAF56F}" type="pres">
      <dgm:prSet presAssocID="{1D9DD2BA-6ECE-40BC-8639-90773FB4B5B6}" presName="arrowAndChildren" presStyleCnt="0"/>
      <dgm:spPr/>
    </dgm:pt>
    <dgm:pt modelId="{4C5E1134-2913-404A-8245-31B9A53B426F}" type="pres">
      <dgm:prSet presAssocID="{1D9DD2BA-6ECE-40BC-8639-90773FB4B5B6}" presName="parentTextArrow" presStyleLbl="node1" presStyleIdx="1" presStyleCnt="3"/>
      <dgm:spPr/>
    </dgm:pt>
    <dgm:pt modelId="{C3A28EB6-DE15-452B-91CB-E72F504C8A0D}" type="pres">
      <dgm:prSet presAssocID="{1D9DD2BA-6ECE-40BC-8639-90773FB4B5B6}" presName="arrow" presStyleLbl="node1" presStyleIdx="2" presStyleCnt="3" custLinFactNeighborX="14931" custLinFactNeighborY="-21415"/>
      <dgm:spPr/>
    </dgm:pt>
    <dgm:pt modelId="{0D2FB09C-80F9-4D93-99B3-73FDB9E44ABA}" type="pres">
      <dgm:prSet presAssocID="{1D9DD2BA-6ECE-40BC-8639-90773FB4B5B6}" presName="descendantArrow" presStyleCnt="0"/>
      <dgm:spPr/>
    </dgm:pt>
    <dgm:pt modelId="{6D33C01E-E163-46FD-ACC0-77DBF6C728CA}" type="pres">
      <dgm:prSet presAssocID="{22235D91-B6EB-4F85-B7DF-CE9D828A67BE}" presName="childTextArrow" presStyleLbl="fgAccFollowNode1" presStyleIdx="3" presStyleCnt="5">
        <dgm:presLayoutVars>
          <dgm:bulletEnabled val="1"/>
        </dgm:presLayoutVars>
      </dgm:prSet>
      <dgm:spPr/>
    </dgm:pt>
    <dgm:pt modelId="{957A0949-3B3E-4AE6-9E0E-91C47F533616}" type="pres">
      <dgm:prSet presAssocID="{7BA23552-2985-4070-BF3B-CD7F7F29F988}" presName="childTextArrow" presStyleLbl="fgAccFollowNode1" presStyleIdx="4" presStyleCnt="5">
        <dgm:presLayoutVars>
          <dgm:bulletEnabled val="1"/>
        </dgm:presLayoutVars>
      </dgm:prSet>
      <dgm:spPr/>
    </dgm:pt>
  </dgm:ptLst>
  <dgm:cxnLst>
    <dgm:cxn modelId="{EDE9EE06-53A9-4F3B-BA0C-B2EFBB1862C4}" srcId="{84390667-6473-4BE4-AB93-A1D398CBDB5F}" destId="{06AC5C9C-F841-4F3F-A117-F5A54B675DBB}" srcOrd="1" destOrd="0" parTransId="{D28800E8-4D0C-46C2-A94F-12403688B28B}" sibTransId="{1F57BE26-76D8-45CB-8D79-DBC2CCCEE0E4}"/>
    <dgm:cxn modelId="{05BEBB07-92F0-4A26-B34F-186C78CDAC15}" type="presOf" srcId="{1D9DD2BA-6ECE-40BC-8639-90773FB4B5B6}" destId="{C3A28EB6-DE15-452B-91CB-E72F504C8A0D}" srcOrd="1" destOrd="0" presId="urn:microsoft.com/office/officeart/2005/8/layout/process4"/>
    <dgm:cxn modelId="{6D8B3612-564B-4BC8-9B75-247210B797E8}" srcId="{6C1DA625-51F1-4C30-97C4-56D4638D7C4F}" destId="{F2EB9135-6953-4D55-B49A-0013EE7EE7CC}" srcOrd="0" destOrd="0" parTransId="{B117C5E0-0E63-46FD-91E5-93159B62615C}" sibTransId="{818BB1A7-642B-4F39-BC0C-53C3176D14CE}"/>
    <dgm:cxn modelId="{D1AE7A23-1061-4150-B9A1-5056E5477071}" srcId="{D3BBC33A-A529-47AC-9C89-F5DAB40E491F}" destId="{1D9DD2BA-6ECE-40BC-8639-90773FB4B5B6}" srcOrd="0" destOrd="0" parTransId="{F0E16AA5-80FB-4F6D-92D9-04E2ADEFFB65}" sibTransId="{37CE36EF-63F4-4205-BF46-A8C3314606F1}"/>
    <dgm:cxn modelId="{40A47D33-8621-485C-95D1-8EBE9E71099F}" srcId="{D3BBC33A-A529-47AC-9C89-F5DAB40E491F}" destId="{6C1DA625-51F1-4C30-97C4-56D4638D7C4F}" srcOrd="1" destOrd="0" parTransId="{B0008E84-C373-4105-8E68-63B633984DB2}" sibTransId="{A7221F60-F486-4B9B-B736-251DA1A085AE}"/>
    <dgm:cxn modelId="{E0695165-5E2D-4E8B-A2C8-6A521B06E28A}" type="presOf" srcId="{7BA23552-2985-4070-BF3B-CD7F7F29F988}" destId="{957A0949-3B3E-4AE6-9E0E-91C47F533616}" srcOrd="0" destOrd="0" presId="urn:microsoft.com/office/officeart/2005/8/layout/process4"/>
    <dgm:cxn modelId="{4B428B47-F7F4-486D-A75C-0F2E24985063}" srcId="{1D9DD2BA-6ECE-40BC-8639-90773FB4B5B6}" destId="{7BA23552-2985-4070-BF3B-CD7F7F29F988}" srcOrd="1" destOrd="0" parTransId="{BA6C1056-9C99-43B5-9F03-605FF850F99F}" sibTransId="{9AA6BA75-9F5A-4C2C-AFBC-0EB9B26A6F8D}"/>
    <dgm:cxn modelId="{AB80A653-4FE8-43F7-A0C0-6A828DC3696F}" type="presOf" srcId="{D3BBC33A-A529-47AC-9C89-F5DAB40E491F}" destId="{3D16C75F-675D-4741-9822-741EEE9B6C08}" srcOrd="0" destOrd="0" presId="urn:microsoft.com/office/officeart/2005/8/layout/process4"/>
    <dgm:cxn modelId="{32D70C8B-846E-4686-9C53-4FCD5F1AF553}" type="presOf" srcId="{6C1DA625-51F1-4C30-97C4-56D4638D7C4F}" destId="{42B34121-B27D-4E92-A6D3-66EE16E0AAE9}" srcOrd="0" destOrd="0" presId="urn:microsoft.com/office/officeart/2005/8/layout/process4"/>
    <dgm:cxn modelId="{DBC9949C-2AD6-4791-89F2-D88DC3D98656}" type="presOf" srcId="{F2EB9135-6953-4D55-B49A-0013EE7EE7CC}" destId="{E3B9BB91-6684-4D99-8DE7-B551EDE1500A}" srcOrd="0" destOrd="0" presId="urn:microsoft.com/office/officeart/2005/8/layout/process4"/>
    <dgm:cxn modelId="{5A2146A6-EA06-4EC9-AC0D-280912E3C2B9}" type="presOf" srcId="{992D945C-897B-4598-A555-FEF329071612}" destId="{EE7DF365-06FD-4697-BD21-6A9E93E1B5EB}" srcOrd="0" destOrd="0" presId="urn:microsoft.com/office/officeart/2005/8/layout/process4"/>
    <dgm:cxn modelId="{2F93C8A8-24F8-406E-BE15-1BA4073DA6D1}" type="presOf" srcId="{84390667-6473-4BE4-AB93-A1D398CBDB5F}" destId="{63F9C3E3-7D58-4DF8-9E88-779E0D62167F}" srcOrd="0" destOrd="0" presId="urn:microsoft.com/office/officeart/2005/8/layout/process4"/>
    <dgm:cxn modelId="{6A12BDC0-73FA-426D-BF44-644BB6837109}" type="presOf" srcId="{1D9DD2BA-6ECE-40BC-8639-90773FB4B5B6}" destId="{4C5E1134-2913-404A-8245-31B9A53B426F}" srcOrd="0" destOrd="0" presId="urn:microsoft.com/office/officeart/2005/8/layout/process4"/>
    <dgm:cxn modelId="{F7756ACE-A376-4638-B7CD-451D3868048E}" type="presOf" srcId="{84390667-6473-4BE4-AB93-A1D398CBDB5F}" destId="{EB51311D-8AEB-4DC3-A6C0-34564E53202F}" srcOrd="1" destOrd="0" presId="urn:microsoft.com/office/officeart/2005/8/layout/process4"/>
    <dgm:cxn modelId="{4C79C0CE-7580-4C27-AEA9-74CF4B706F7A}" type="presOf" srcId="{22235D91-B6EB-4F85-B7DF-CE9D828A67BE}" destId="{6D33C01E-E163-46FD-ACC0-77DBF6C728CA}" srcOrd="0" destOrd="0" presId="urn:microsoft.com/office/officeart/2005/8/layout/process4"/>
    <dgm:cxn modelId="{8395C1D0-596D-4738-ABBC-AC38A7C6C2D8}" type="presOf" srcId="{6C1DA625-51F1-4C30-97C4-56D4638D7C4F}" destId="{5E163EDB-47B6-4FCA-9395-B0BFA57F42F7}" srcOrd="1" destOrd="0" presId="urn:microsoft.com/office/officeart/2005/8/layout/process4"/>
    <dgm:cxn modelId="{5659A3D2-4A7D-490B-A195-69B2F2E0E6AC}" srcId="{84390667-6473-4BE4-AB93-A1D398CBDB5F}" destId="{992D945C-897B-4598-A555-FEF329071612}" srcOrd="0" destOrd="0" parTransId="{936D7A1C-6F20-488C-831C-016A3E316CB1}" sibTransId="{8C92A4F9-4FBE-48CC-B98B-1B7ED4423C50}"/>
    <dgm:cxn modelId="{3A338BE4-70F0-4574-A8C9-BC00A89E5A57}" type="presOf" srcId="{06AC5C9C-F841-4F3F-A117-F5A54B675DBB}" destId="{15FC644C-8EAA-4E6C-972D-6A51CCBFA304}" srcOrd="0" destOrd="0" presId="urn:microsoft.com/office/officeart/2005/8/layout/process4"/>
    <dgm:cxn modelId="{C05993F8-EAF9-4BA6-BF4E-E09CA6D9D197}" srcId="{D3BBC33A-A529-47AC-9C89-F5DAB40E491F}" destId="{84390667-6473-4BE4-AB93-A1D398CBDB5F}" srcOrd="2" destOrd="0" parTransId="{951CA60F-FE5A-4058-8B86-6A0961C13DAA}" sibTransId="{B2CE0203-9DB2-4E9B-80DA-E4592DB6B62F}"/>
    <dgm:cxn modelId="{EB9FF7FC-8AC2-4F30-A9F5-7CE66D79A57B}" srcId="{1D9DD2BA-6ECE-40BC-8639-90773FB4B5B6}" destId="{22235D91-B6EB-4F85-B7DF-CE9D828A67BE}" srcOrd="0" destOrd="0" parTransId="{85C0548C-9633-4CA5-9810-7EF9B8116D30}" sibTransId="{BBB55853-8F13-4294-ABF8-64CC2BD64833}"/>
    <dgm:cxn modelId="{F0883522-C0BD-47CC-A580-CDC44B299628}" type="presParOf" srcId="{3D16C75F-675D-4741-9822-741EEE9B6C08}" destId="{D3066DEF-9A6A-49FB-A155-426F52AEFDA7}" srcOrd="0" destOrd="0" presId="urn:microsoft.com/office/officeart/2005/8/layout/process4"/>
    <dgm:cxn modelId="{D333D713-13D6-449B-A66B-CF591FD30638}" type="presParOf" srcId="{D3066DEF-9A6A-49FB-A155-426F52AEFDA7}" destId="{63F9C3E3-7D58-4DF8-9E88-779E0D62167F}" srcOrd="0" destOrd="0" presId="urn:microsoft.com/office/officeart/2005/8/layout/process4"/>
    <dgm:cxn modelId="{32764764-8DA3-4D37-B304-D6085439D5F5}" type="presParOf" srcId="{D3066DEF-9A6A-49FB-A155-426F52AEFDA7}" destId="{EB51311D-8AEB-4DC3-A6C0-34564E53202F}" srcOrd="1" destOrd="0" presId="urn:microsoft.com/office/officeart/2005/8/layout/process4"/>
    <dgm:cxn modelId="{1DA969C2-3FD3-44CC-8854-604569EBA0DA}" type="presParOf" srcId="{D3066DEF-9A6A-49FB-A155-426F52AEFDA7}" destId="{94B097A8-D158-424A-AB37-ECCD4E4D4CAD}" srcOrd="2" destOrd="0" presId="urn:microsoft.com/office/officeart/2005/8/layout/process4"/>
    <dgm:cxn modelId="{658EE90B-659E-4977-A79F-A6F0C57A803D}" type="presParOf" srcId="{94B097A8-D158-424A-AB37-ECCD4E4D4CAD}" destId="{EE7DF365-06FD-4697-BD21-6A9E93E1B5EB}" srcOrd="0" destOrd="0" presId="urn:microsoft.com/office/officeart/2005/8/layout/process4"/>
    <dgm:cxn modelId="{3E0F692C-E4FC-4A87-AF85-7186032711D6}" type="presParOf" srcId="{94B097A8-D158-424A-AB37-ECCD4E4D4CAD}" destId="{15FC644C-8EAA-4E6C-972D-6A51CCBFA304}" srcOrd="1" destOrd="0" presId="urn:microsoft.com/office/officeart/2005/8/layout/process4"/>
    <dgm:cxn modelId="{0F08F278-E1CB-4E42-9922-EFB1BDB571FF}" type="presParOf" srcId="{3D16C75F-675D-4741-9822-741EEE9B6C08}" destId="{25F295FD-4565-4CA7-B065-564AD28E35F1}" srcOrd="1" destOrd="0" presId="urn:microsoft.com/office/officeart/2005/8/layout/process4"/>
    <dgm:cxn modelId="{38A97806-5E85-4CC7-8BA2-B498A938EF0F}" type="presParOf" srcId="{3D16C75F-675D-4741-9822-741EEE9B6C08}" destId="{8F337171-EE3D-40D4-AD68-45DB8AB18CF6}" srcOrd="2" destOrd="0" presId="urn:microsoft.com/office/officeart/2005/8/layout/process4"/>
    <dgm:cxn modelId="{2D3B9197-83EC-43F3-AF01-41641B57CF6D}" type="presParOf" srcId="{8F337171-EE3D-40D4-AD68-45DB8AB18CF6}" destId="{42B34121-B27D-4E92-A6D3-66EE16E0AAE9}" srcOrd="0" destOrd="0" presId="urn:microsoft.com/office/officeart/2005/8/layout/process4"/>
    <dgm:cxn modelId="{81211B6F-C9E6-4644-AE61-39BDD9BBEE90}" type="presParOf" srcId="{8F337171-EE3D-40D4-AD68-45DB8AB18CF6}" destId="{5E163EDB-47B6-4FCA-9395-B0BFA57F42F7}" srcOrd="1" destOrd="0" presId="urn:microsoft.com/office/officeart/2005/8/layout/process4"/>
    <dgm:cxn modelId="{45033F3C-C4F8-4ADC-A342-1B58C109B6A1}" type="presParOf" srcId="{8F337171-EE3D-40D4-AD68-45DB8AB18CF6}" destId="{3629544F-BB66-412C-BD5F-FF3EB2CFD37C}" srcOrd="2" destOrd="0" presId="urn:microsoft.com/office/officeart/2005/8/layout/process4"/>
    <dgm:cxn modelId="{F77F6ADC-370F-4C14-92C8-731051A80763}" type="presParOf" srcId="{3629544F-BB66-412C-BD5F-FF3EB2CFD37C}" destId="{E3B9BB91-6684-4D99-8DE7-B551EDE1500A}" srcOrd="0" destOrd="0" presId="urn:microsoft.com/office/officeart/2005/8/layout/process4"/>
    <dgm:cxn modelId="{3CA7DEF2-5EF1-41EB-975C-F5BE017A0277}" type="presParOf" srcId="{3D16C75F-675D-4741-9822-741EEE9B6C08}" destId="{EA72F334-2620-4F3E-A5EE-C05D64084C56}" srcOrd="3" destOrd="0" presId="urn:microsoft.com/office/officeart/2005/8/layout/process4"/>
    <dgm:cxn modelId="{AA935792-A53C-4FD8-A377-5DD75D45415B}" type="presParOf" srcId="{3D16C75F-675D-4741-9822-741EEE9B6C08}" destId="{B66587F4-AF7E-4486-9594-DA294FEAF56F}" srcOrd="4" destOrd="0" presId="urn:microsoft.com/office/officeart/2005/8/layout/process4"/>
    <dgm:cxn modelId="{7BA1C48A-7F59-4FD0-934E-C10C24F41605}" type="presParOf" srcId="{B66587F4-AF7E-4486-9594-DA294FEAF56F}" destId="{4C5E1134-2913-404A-8245-31B9A53B426F}" srcOrd="0" destOrd="0" presId="urn:microsoft.com/office/officeart/2005/8/layout/process4"/>
    <dgm:cxn modelId="{C6BFF71A-C242-4DF5-8632-EE46DD4C86D8}" type="presParOf" srcId="{B66587F4-AF7E-4486-9594-DA294FEAF56F}" destId="{C3A28EB6-DE15-452B-91CB-E72F504C8A0D}" srcOrd="1" destOrd="0" presId="urn:microsoft.com/office/officeart/2005/8/layout/process4"/>
    <dgm:cxn modelId="{113BAE04-FD1F-43AF-911F-7EBFACBA9516}" type="presParOf" srcId="{B66587F4-AF7E-4486-9594-DA294FEAF56F}" destId="{0D2FB09C-80F9-4D93-99B3-73FDB9E44ABA}" srcOrd="2" destOrd="0" presId="urn:microsoft.com/office/officeart/2005/8/layout/process4"/>
    <dgm:cxn modelId="{6386539B-05D9-496F-B549-423BC7CD95D5}" type="presParOf" srcId="{0D2FB09C-80F9-4D93-99B3-73FDB9E44ABA}" destId="{6D33C01E-E163-46FD-ACC0-77DBF6C728CA}" srcOrd="0" destOrd="0" presId="urn:microsoft.com/office/officeart/2005/8/layout/process4"/>
    <dgm:cxn modelId="{FA2A31E1-9DFE-4E14-878E-F77690CECC6F}" type="presParOf" srcId="{0D2FB09C-80F9-4D93-99B3-73FDB9E44ABA}" destId="{957A0949-3B3E-4AE6-9E0E-91C47F533616}"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51311D-8AEB-4DC3-A6C0-34564E53202F}">
      <dsp:nvSpPr>
        <dsp:cNvPr id="0" name=""/>
        <dsp:cNvSpPr/>
      </dsp:nvSpPr>
      <dsp:spPr>
        <a:xfrm>
          <a:off x="0" y="3950341"/>
          <a:ext cx="4437710" cy="129659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CL" sz="2000" kern="1200" dirty="0" err="1"/>
            <a:t>Information</a:t>
          </a:r>
          <a:r>
            <a:rPr lang="es-CL" sz="2000" kern="1200" dirty="0"/>
            <a:t> </a:t>
          </a:r>
          <a:r>
            <a:rPr lang="es-CL" sz="2000" kern="1200" dirty="0" err="1"/>
            <a:t>gathering</a:t>
          </a:r>
          <a:r>
            <a:rPr lang="es-CL" sz="2000" kern="1200" dirty="0"/>
            <a:t> </a:t>
          </a:r>
          <a:r>
            <a:rPr lang="es-CL" sz="2000" kern="1200" dirty="0" err="1"/>
            <a:t>techniques</a:t>
          </a:r>
          <a:r>
            <a:rPr lang="es-CL" sz="2000" kern="1200" dirty="0"/>
            <a:t> / Variables</a:t>
          </a:r>
        </a:p>
      </dsp:txBody>
      <dsp:txXfrm>
        <a:off x="0" y="3950341"/>
        <a:ext cx="4437710" cy="700158"/>
      </dsp:txXfrm>
    </dsp:sp>
    <dsp:sp modelId="{EE7DF365-06FD-4697-BD21-6A9E93E1B5EB}">
      <dsp:nvSpPr>
        <dsp:cNvPr id="0" name=""/>
        <dsp:cNvSpPr/>
      </dsp:nvSpPr>
      <dsp:spPr>
        <a:xfrm>
          <a:off x="9474" y="4621599"/>
          <a:ext cx="2218854" cy="626259"/>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s-CL" sz="1600" kern="1200" dirty="0"/>
            <a:t>WHOQol-Bref </a:t>
          </a:r>
          <a:r>
            <a:rPr lang="es-CL" sz="1600" kern="1200" dirty="0" err="1"/>
            <a:t>QoL</a:t>
          </a:r>
          <a:r>
            <a:rPr lang="es-CL" sz="1600" kern="1200" dirty="0"/>
            <a:t> </a:t>
          </a:r>
          <a:r>
            <a:rPr lang="es-CL" sz="1600" kern="1200" dirty="0" err="1"/>
            <a:t>survey</a:t>
          </a:r>
          <a:r>
            <a:rPr lang="es-CL" sz="1600" kern="1200" dirty="0"/>
            <a:t> / </a:t>
          </a:r>
          <a:r>
            <a:rPr lang="es-CL" sz="1600" b="1" kern="1200" dirty="0" err="1"/>
            <a:t>Quality</a:t>
          </a:r>
          <a:r>
            <a:rPr lang="es-CL" sz="1600" b="1" kern="1200" dirty="0"/>
            <a:t> </a:t>
          </a:r>
          <a:r>
            <a:rPr lang="es-CL" sz="1600" b="1" kern="1200" dirty="0" err="1"/>
            <a:t>of</a:t>
          </a:r>
          <a:r>
            <a:rPr lang="es-CL" sz="1600" b="1" kern="1200" dirty="0"/>
            <a:t> </a:t>
          </a:r>
          <a:r>
            <a:rPr lang="es-CL" sz="1600" b="1" kern="1200" dirty="0" err="1"/>
            <a:t>life</a:t>
          </a:r>
          <a:r>
            <a:rPr lang="es-CL" sz="1600" b="1" kern="1200" dirty="0"/>
            <a:t> </a:t>
          </a:r>
        </a:p>
      </dsp:txBody>
      <dsp:txXfrm>
        <a:off x="9474" y="4621599"/>
        <a:ext cx="2218854" cy="626259"/>
      </dsp:txXfrm>
    </dsp:sp>
    <dsp:sp modelId="{15FC644C-8EAA-4E6C-972D-6A51CCBFA304}">
      <dsp:nvSpPr>
        <dsp:cNvPr id="0" name=""/>
        <dsp:cNvSpPr/>
      </dsp:nvSpPr>
      <dsp:spPr>
        <a:xfrm>
          <a:off x="2218855" y="4628212"/>
          <a:ext cx="2218854" cy="615648"/>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es-CL" sz="1600" kern="1200" dirty="0"/>
            <a:t>Visual </a:t>
          </a:r>
          <a:r>
            <a:rPr lang="es-CL" sz="1600" kern="1200" dirty="0" err="1"/>
            <a:t>Analog</a:t>
          </a:r>
          <a:r>
            <a:rPr lang="es-CL" sz="1600" kern="1200" dirty="0"/>
            <a:t> </a:t>
          </a:r>
          <a:r>
            <a:rPr lang="es-CL" sz="1600" kern="1200" dirty="0" err="1"/>
            <a:t>Scale</a:t>
          </a:r>
          <a:r>
            <a:rPr lang="es-CL" sz="1600" kern="1200" dirty="0"/>
            <a:t> (VAS) / </a:t>
          </a:r>
          <a:r>
            <a:rPr lang="es-CL" sz="1600" b="1" kern="1200" dirty="0" err="1"/>
            <a:t>Pain</a:t>
          </a:r>
          <a:endParaRPr lang="es-CL" sz="1600" b="1" kern="1200" dirty="0"/>
        </a:p>
      </dsp:txBody>
      <dsp:txXfrm>
        <a:off x="2218855" y="4628212"/>
        <a:ext cx="2218854" cy="615648"/>
      </dsp:txXfrm>
    </dsp:sp>
    <dsp:sp modelId="{5E163EDB-47B6-4FCA-9395-B0BFA57F42F7}">
      <dsp:nvSpPr>
        <dsp:cNvPr id="0" name=""/>
        <dsp:cNvSpPr/>
      </dsp:nvSpPr>
      <dsp:spPr>
        <a:xfrm rot="10800000">
          <a:off x="0" y="1975634"/>
          <a:ext cx="4437710" cy="1994155"/>
        </a:xfrm>
        <a:prstGeom prst="upArrowCallou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CL" sz="2000" kern="1200" dirty="0" err="1"/>
            <a:t>Patients</a:t>
          </a:r>
          <a:r>
            <a:rPr lang="es-CL" sz="2000" kern="1200" dirty="0"/>
            <a:t> </a:t>
          </a:r>
          <a:r>
            <a:rPr lang="es-CL" sz="2000" kern="1200" dirty="0" err="1"/>
            <a:t>over</a:t>
          </a:r>
          <a:r>
            <a:rPr lang="es-CL" sz="2000" kern="1200" dirty="0"/>
            <a:t> 15 </a:t>
          </a:r>
          <a:r>
            <a:rPr lang="es-CL" sz="2000" kern="1200" dirty="0" err="1"/>
            <a:t>years</a:t>
          </a:r>
          <a:r>
            <a:rPr lang="es-CL" sz="2000" kern="1200" dirty="0"/>
            <a:t> </a:t>
          </a:r>
          <a:r>
            <a:rPr lang="es-CL" sz="2000" kern="1200" dirty="0" err="1"/>
            <a:t>old</a:t>
          </a:r>
          <a:endParaRPr lang="es-CL" sz="2000" kern="1200" dirty="0"/>
        </a:p>
      </dsp:txBody>
      <dsp:txXfrm rot="-10800000">
        <a:off x="0" y="1975634"/>
        <a:ext cx="4437710" cy="699948"/>
      </dsp:txXfrm>
    </dsp:sp>
    <dsp:sp modelId="{E3B9BB91-6684-4D99-8DE7-B551EDE1500A}">
      <dsp:nvSpPr>
        <dsp:cNvPr id="0" name=""/>
        <dsp:cNvSpPr/>
      </dsp:nvSpPr>
      <dsp:spPr>
        <a:xfrm>
          <a:off x="541" y="2675583"/>
          <a:ext cx="4436626" cy="596252"/>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s-CL" sz="2000" kern="1200" dirty="0" err="1"/>
            <a:t>Cancer</a:t>
          </a:r>
          <a:r>
            <a:rPr lang="es-CL" sz="1800" kern="1200" dirty="0"/>
            <a:t> </a:t>
          </a:r>
          <a:r>
            <a:rPr lang="es-CL" sz="1800" kern="1200" dirty="0" err="1"/>
            <a:t>related</a:t>
          </a:r>
          <a:r>
            <a:rPr lang="es-CL" sz="1800" kern="1200" dirty="0"/>
            <a:t> </a:t>
          </a:r>
          <a:r>
            <a:rPr lang="es-CL" sz="1800" kern="1200" dirty="0" err="1"/>
            <a:t>pain</a:t>
          </a:r>
          <a:r>
            <a:rPr lang="es-CL" sz="1800" kern="1200" dirty="0"/>
            <a:t> </a:t>
          </a:r>
          <a:r>
            <a:rPr lang="es-CL" sz="1800" kern="1200" dirty="0" err="1"/>
            <a:t>referred</a:t>
          </a:r>
          <a:r>
            <a:rPr lang="es-CL" sz="1800" kern="1200" dirty="0"/>
            <a:t> </a:t>
          </a:r>
          <a:r>
            <a:rPr lang="es-CL" sz="1800" kern="1200" dirty="0" err="1"/>
            <a:t>to</a:t>
          </a:r>
          <a:r>
            <a:rPr lang="es-CL" sz="1800" kern="1200" dirty="0"/>
            <a:t> </a:t>
          </a:r>
          <a:r>
            <a:rPr lang="es-CL" sz="1800" kern="1200" dirty="0" err="1"/>
            <a:t>the</a:t>
          </a:r>
          <a:r>
            <a:rPr lang="es-CL" sz="1800" kern="1200" dirty="0"/>
            <a:t> </a:t>
          </a:r>
          <a:r>
            <a:rPr lang="es-CL" sz="1800" kern="1200" dirty="0" err="1"/>
            <a:t>Integrative</a:t>
          </a:r>
          <a:r>
            <a:rPr lang="es-CL" sz="1800" kern="1200" dirty="0"/>
            <a:t> Medicine </a:t>
          </a:r>
          <a:r>
            <a:rPr lang="es-CL" sz="1800" kern="1200" dirty="0" err="1"/>
            <a:t>Unit</a:t>
          </a:r>
          <a:endParaRPr lang="es-CL" sz="1800" kern="1200" dirty="0"/>
        </a:p>
      </dsp:txBody>
      <dsp:txXfrm>
        <a:off x="541" y="2675583"/>
        <a:ext cx="4436626" cy="596252"/>
      </dsp:txXfrm>
    </dsp:sp>
    <dsp:sp modelId="{C3A28EB6-DE15-452B-91CB-E72F504C8A0D}">
      <dsp:nvSpPr>
        <dsp:cNvPr id="0" name=""/>
        <dsp:cNvSpPr/>
      </dsp:nvSpPr>
      <dsp:spPr>
        <a:xfrm rot="10800000">
          <a:off x="0" y="0"/>
          <a:ext cx="4437710" cy="1994155"/>
        </a:xfrm>
        <a:prstGeom prst="upArrowCallou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s-CL" sz="2400" kern="1200" dirty="0" err="1"/>
            <a:t>Quasi</a:t>
          </a:r>
          <a:r>
            <a:rPr lang="es-CL" sz="2400" kern="1200" dirty="0"/>
            <a:t>-experimental</a:t>
          </a:r>
        </a:p>
      </dsp:txBody>
      <dsp:txXfrm rot="-10800000">
        <a:off x="0" y="0"/>
        <a:ext cx="4437710" cy="699948"/>
      </dsp:txXfrm>
    </dsp:sp>
    <dsp:sp modelId="{6D33C01E-E163-46FD-ACC0-77DBF6C728CA}">
      <dsp:nvSpPr>
        <dsp:cNvPr id="0" name=""/>
        <dsp:cNvSpPr/>
      </dsp:nvSpPr>
      <dsp:spPr>
        <a:xfrm>
          <a:off x="0" y="700876"/>
          <a:ext cx="2218854" cy="596252"/>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marL="0" lvl="0" indent="0" algn="ctr" defTabSz="1066800">
            <a:lnSpc>
              <a:spcPct val="90000"/>
            </a:lnSpc>
            <a:spcBef>
              <a:spcPct val="0"/>
            </a:spcBef>
            <a:spcAft>
              <a:spcPct val="35000"/>
            </a:spcAft>
            <a:buNone/>
          </a:pPr>
          <a:r>
            <a:rPr lang="es-CL" sz="2400" kern="1200" dirty="0" err="1"/>
            <a:t>Before</a:t>
          </a:r>
          <a:endParaRPr lang="es-CL" sz="2400" kern="1200" dirty="0"/>
        </a:p>
      </dsp:txBody>
      <dsp:txXfrm>
        <a:off x="0" y="700876"/>
        <a:ext cx="2218854" cy="596252"/>
      </dsp:txXfrm>
    </dsp:sp>
    <dsp:sp modelId="{957A0949-3B3E-4AE6-9E0E-91C47F533616}">
      <dsp:nvSpPr>
        <dsp:cNvPr id="0" name=""/>
        <dsp:cNvSpPr/>
      </dsp:nvSpPr>
      <dsp:spPr>
        <a:xfrm>
          <a:off x="2218855" y="700876"/>
          <a:ext cx="2218854" cy="596252"/>
        </a:xfrm>
        <a:prstGeom prst="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marL="0" lvl="0" indent="0" algn="ctr" defTabSz="1066800">
            <a:lnSpc>
              <a:spcPct val="90000"/>
            </a:lnSpc>
            <a:spcBef>
              <a:spcPct val="0"/>
            </a:spcBef>
            <a:spcAft>
              <a:spcPct val="35000"/>
            </a:spcAft>
            <a:buNone/>
          </a:pPr>
          <a:r>
            <a:rPr lang="es-CL" sz="2400" kern="1200" dirty="0"/>
            <a:t>After</a:t>
          </a:r>
        </a:p>
      </dsp:txBody>
      <dsp:txXfrm>
        <a:off x="2218855" y="700876"/>
        <a:ext cx="2218854" cy="59625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862904B-8F28-4D2A-A9C6-E55332C54701}" type="datetimeFigureOut">
              <a:rPr lang="es-CL" smtClean="0"/>
              <a:t>25-09-2020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C76AD2B-CC81-4479-A409-89AA94D35D9D}" type="slidenum">
              <a:rPr lang="es-CL" smtClean="0"/>
              <a:t>‹Nº›</a:t>
            </a:fld>
            <a:endParaRPr lang="es-CL"/>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5668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862904B-8F28-4D2A-A9C6-E55332C54701}" type="datetimeFigureOut">
              <a:rPr lang="es-CL" smtClean="0"/>
              <a:t>25-09-2020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C76AD2B-CC81-4479-A409-89AA94D35D9D}" type="slidenum">
              <a:rPr lang="es-CL" smtClean="0"/>
              <a:t>‹Nº›</a:t>
            </a:fld>
            <a:endParaRPr lang="es-CL"/>
          </a:p>
        </p:txBody>
      </p:sp>
    </p:spTree>
    <p:extLst>
      <p:ext uri="{BB962C8B-B14F-4D97-AF65-F5344CB8AC3E}">
        <p14:creationId xmlns:p14="http://schemas.microsoft.com/office/powerpoint/2010/main" val="4258336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862904B-8F28-4D2A-A9C6-E55332C54701}" type="datetimeFigureOut">
              <a:rPr lang="es-CL" smtClean="0"/>
              <a:t>25-09-2020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C76AD2B-CC81-4479-A409-89AA94D35D9D}" type="slidenum">
              <a:rPr lang="es-CL" smtClean="0"/>
              <a:t>‹Nº›</a:t>
            </a:fld>
            <a:endParaRPr lang="es-CL"/>
          </a:p>
        </p:txBody>
      </p:sp>
    </p:spTree>
    <p:extLst>
      <p:ext uri="{BB962C8B-B14F-4D97-AF65-F5344CB8AC3E}">
        <p14:creationId xmlns:p14="http://schemas.microsoft.com/office/powerpoint/2010/main" val="917761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862904B-8F28-4D2A-A9C6-E55332C54701}" type="datetimeFigureOut">
              <a:rPr lang="es-CL" smtClean="0"/>
              <a:t>25-09-2020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C76AD2B-CC81-4479-A409-89AA94D35D9D}" type="slidenum">
              <a:rPr lang="es-CL" smtClean="0"/>
              <a:t>‹Nº›</a:t>
            </a:fld>
            <a:endParaRPr lang="es-CL"/>
          </a:p>
        </p:txBody>
      </p:sp>
    </p:spTree>
    <p:extLst>
      <p:ext uri="{BB962C8B-B14F-4D97-AF65-F5344CB8AC3E}">
        <p14:creationId xmlns:p14="http://schemas.microsoft.com/office/powerpoint/2010/main" val="2174308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862904B-8F28-4D2A-A9C6-E55332C54701}" type="datetimeFigureOut">
              <a:rPr lang="es-CL" smtClean="0"/>
              <a:t>25-09-2020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C76AD2B-CC81-4479-A409-89AA94D35D9D}" type="slidenum">
              <a:rPr lang="es-CL" smtClean="0"/>
              <a:t>‹Nº›</a:t>
            </a:fld>
            <a:endParaRPr lang="es-CL"/>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529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862904B-8F28-4D2A-A9C6-E55332C54701}" type="datetimeFigureOut">
              <a:rPr lang="es-CL" smtClean="0"/>
              <a:t>25-09-2020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CC76AD2B-CC81-4479-A409-89AA94D35D9D}" type="slidenum">
              <a:rPr lang="es-CL" smtClean="0"/>
              <a:t>‹Nº›</a:t>
            </a:fld>
            <a:endParaRPr lang="es-CL"/>
          </a:p>
        </p:txBody>
      </p:sp>
    </p:spTree>
    <p:extLst>
      <p:ext uri="{BB962C8B-B14F-4D97-AF65-F5344CB8AC3E}">
        <p14:creationId xmlns:p14="http://schemas.microsoft.com/office/powerpoint/2010/main" val="1457429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862904B-8F28-4D2A-A9C6-E55332C54701}" type="datetimeFigureOut">
              <a:rPr lang="es-CL" smtClean="0"/>
              <a:t>25-09-2020</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CC76AD2B-CC81-4479-A409-89AA94D35D9D}" type="slidenum">
              <a:rPr lang="es-CL" smtClean="0"/>
              <a:t>‹Nº›</a:t>
            </a:fld>
            <a:endParaRPr lang="es-CL"/>
          </a:p>
        </p:txBody>
      </p:sp>
    </p:spTree>
    <p:extLst>
      <p:ext uri="{BB962C8B-B14F-4D97-AF65-F5344CB8AC3E}">
        <p14:creationId xmlns:p14="http://schemas.microsoft.com/office/powerpoint/2010/main" val="403355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862904B-8F28-4D2A-A9C6-E55332C54701}" type="datetimeFigureOut">
              <a:rPr lang="es-CL" smtClean="0"/>
              <a:t>25-09-2020</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CC76AD2B-CC81-4479-A409-89AA94D35D9D}" type="slidenum">
              <a:rPr lang="es-CL" smtClean="0"/>
              <a:t>‹Nº›</a:t>
            </a:fld>
            <a:endParaRPr lang="es-CL"/>
          </a:p>
        </p:txBody>
      </p:sp>
    </p:spTree>
    <p:extLst>
      <p:ext uri="{BB962C8B-B14F-4D97-AF65-F5344CB8AC3E}">
        <p14:creationId xmlns:p14="http://schemas.microsoft.com/office/powerpoint/2010/main" val="761116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862904B-8F28-4D2A-A9C6-E55332C54701}" type="datetimeFigureOut">
              <a:rPr lang="es-CL" smtClean="0"/>
              <a:t>25-09-2020</a:t>
            </a:fld>
            <a:endParaRPr lang="es-CL"/>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CL"/>
          </a:p>
        </p:txBody>
      </p:sp>
      <p:sp>
        <p:nvSpPr>
          <p:cNvPr id="9" name="Slide Number Placeholder 8"/>
          <p:cNvSpPr>
            <a:spLocks noGrp="1"/>
          </p:cNvSpPr>
          <p:nvPr>
            <p:ph type="sldNum" sz="quarter" idx="12"/>
          </p:nvPr>
        </p:nvSpPr>
        <p:spPr/>
        <p:txBody>
          <a:bodyPr/>
          <a:lstStyle/>
          <a:p>
            <a:fld id="{CC76AD2B-CC81-4479-A409-89AA94D35D9D}" type="slidenum">
              <a:rPr lang="es-CL" smtClean="0"/>
              <a:t>‹Nº›</a:t>
            </a:fld>
            <a:endParaRPr lang="es-CL"/>
          </a:p>
        </p:txBody>
      </p:sp>
    </p:spTree>
    <p:extLst>
      <p:ext uri="{BB962C8B-B14F-4D97-AF65-F5344CB8AC3E}">
        <p14:creationId xmlns:p14="http://schemas.microsoft.com/office/powerpoint/2010/main" val="2343709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862904B-8F28-4D2A-A9C6-E55332C54701}" type="datetimeFigureOut">
              <a:rPr lang="es-CL" smtClean="0"/>
              <a:t>25-09-2020</a:t>
            </a:fld>
            <a:endParaRPr lang="es-CL"/>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s-CL"/>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C76AD2B-CC81-4479-A409-89AA94D35D9D}" type="slidenum">
              <a:rPr lang="es-CL" smtClean="0"/>
              <a:t>‹Nº›</a:t>
            </a:fld>
            <a:endParaRPr lang="es-CL"/>
          </a:p>
        </p:txBody>
      </p:sp>
    </p:spTree>
    <p:extLst>
      <p:ext uri="{BB962C8B-B14F-4D97-AF65-F5344CB8AC3E}">
        <p14:creationId xmlns:p14="http://schemas.microsoft.com/office/powerpoint/2010/main" val="4291660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862904B-8F28-4D2A-A9C6-E55332C54701}" type="datetimeFigureOut">
              <a:rPr lang="es-CL" smtClean="0"/>
              <a:t>25-09-2020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CC76AD2B-CC81-4479-A409-89AA94D35D9D}" type="slidenum">
              <a:rPr lang="es-CL" smtClean="0"/>
              <a:t>‹Nº›</a:t>
            </a:fld>
            <a:endParaRPr lang="es-CL"/>
          </a:p>
        </p:txBody>
      </p:sp>
    </p:spTree>
    <p:extLst>
      <p:ext uri="{BB962C8B-B14F-4D97-AF65-F5344CB8AC3E}">
        <p14:creationId xmlns:p14="http://schemas.microsoft.com/office/powerpoint/2010/main" val="3464811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862904B-8F28-4D2A-A9C6-E55332C54701}" type="datetimeFigureOut">
              <a:rPr lang="es-CL" smtClean="0"/>
              <a:t>25-09-2020</a:t>
            </a:fld>
            <a:endParaRPr lang="es-CL"/>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CL"/>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C76AD2B-CC81-4479-A409-89AA94D35D9D}" type="slidenum">
              <a:rPr lang="es-CL" smtClean="0"/>
              <a:t>‹Nº›</a:t>
            </a:fld>
            <a:endParaRPr lang="es-CL"/>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411524"/>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snorambuena@gmail.com" TargetMode="External"/><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mailto:sxgutier@uc.c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274879-F7A8-4477-BB24-45EEF0E4D5B9}"/>
              </a:ext>
            </a:extLst>
          </p:cNvPr>
          <p:cNvSpPr>
            <a:spLocks noGrp="1"/>
          </p:cNvSpPr>
          <p:nvPr>
            <p:ph type="ctrTitle"/>
          </p:nvPr>
        </p:nvSpPr>
        <p:spPr>
          <a:xfrm>
            <a:off x="1683171" y="1931149"/>
            <a:ext cx="8825658" cy="1945083"/>
          </a:xfrm>
        </p:spPr>
        <p:txBody>
          <a:bodyPr>
            <a:noAutofit/>
          </a:bodyPr>
          <a:lstStyle/>
          <a:p>
            <a:pPr algn="ctr"/>
            <a:r>
              <a:rPr lang="es-CL" sz="4000" b="1" dirty="0"/>
              <a:t>"Acupuncture in the treatment of cancer pain in a public Chilean Hospital"</a:t>
            </a:r>
            <a:br>
              <a:rPr lang="es-CL" sz="4000" b="1" dirty="0"/>
            </a:br>
            <a:endParaRPr lang="es-CL" sz="4000" b="1" dirty="0"/>
          </a:p>
        </p:txBody>
      </p:sp>
      <p:sp>
        <p:nvSpPr>
          <p:cNvPr id="3" name="Subtítulo 2">
            <a:extLst>
              <a:ext uri="{FF2B5EF4-FFF2-40B4-BE49-F238E27FC236}">
                <a16:creationId xmlns:a16="http://schemas.microsoft.com/office/drawing/2014/main" id="{B462C268-99D8-45B4-B056-553598DB7AA3}"/>
              </a:ext>
            </a:extLst>
          </p:cNvPr>
          <p:cNvSpPr>
            <a:spLocks noGrp="1"/>
          </p:cNvSpPr>
          <p:nvPr>
            <p:ph type="subTitle" idx="1"/>
          </p:nvPr>
        </p:nvSpPr>
        <p:spPr>
          <a:xfrm>
            <a:off x="1897077" y="4019060"/>
            <a:ext cx="8825658" cy="861420"/>
          </a:xfrm>
        </p:spPr>
        <p:txBody>
          <a:bodyPr>
            <a:normAutofit fontScale="85000" lnSpcReduction="10000"/>
          </a:bodyPr>
          <a:lstStyle/>
          <a:p>
            <a:pPr algn="ctr"/>
            <a:r>
              <a:rPr lang="es-CL" dirty="0">
                <a:solidFill>
                  <a:schemeClr val="tx1"/>
                </a:solidFill>
              </a:rPr>
              <a:t>Integrative Medicine Unit of the Dr. Sótero del Río Hospital</a:t>
            </a:r>
          </a:p>
          <a:p>
            <a:pPr algn="ctr"/>
            <a:r>
              <a:rPr lang="es-CL" dirty="0">
                <a:solidFill>
                  <a:schemeClr val="tx1"/>
                </a:solidFill>
              </a:rPr>
              <a:t>2020</a:t>
            </a:r>
          </a:p>
        </p:txBody>
      </p:sp>
      <p:pic>
        <p:nvPicPr>
          <p:cNvPr id="4" name="Imagen 3">
            <a:extLst>
              <a:ext uri="{FF2B5EF4-FFF2-40B4-BE49-F238E27FC236}">
                <a16:creationId xmlns:a16="http://schemas.microsoft.com/office/drawing/2014/main" id="{1783B2EC-2B40-4A5F-B235-A9633EB62440}"/>
              </a:ext>
            </a:extLst>
          </p:cNvPr>
          <p:cNvPicPr>
            <a:picLocks noChangeAspect="1"/>
          </p:cNvPicPr>
          <p:nvPr/>
        </p:nvPicPr>
        <p:blipFill>
          <a:blip r:embed="rId2"/>
          <a:stretch>
            <a:fillRect/>
          </a:stretch>
        </p:blipFill>
        <p:spPr>
          <a:xfrm>
            <a:off x="5206921" y="5500389"/>
            <a:ext cx="2205970" cy="560168"/>
          </a:xfrm>
          <a:prstGeom prst="rect">
            <a:avLst/>
          </a:prstGeom>
        </p:spPr>
      </p:pic>
      <p:pic>
        <p:nvPicPr>
          <p:cNvPr id="6" name="Gráfico 5">
            <a:extLst>
              <a:ext uri="{FF2B5EF4-FFF2-40B4-BE49-F238E27FC236}">
                <a16:creationId xmlns:a16="http://schemas.microsoft.com/office/drawing/2014/main" id="{9FE873B1-1349-4A65-9E6D-1C98ACD0B9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83777" y="967680"/>
            <a:ext cx="4087053" cy="389931"/>
          </a:xfrm>
          <a:prstGeom prst="rect">
            <a:avLst/>
          </a:prstGeom>
        </p:spPr>
      </p:pic>
      <p:sp>
        <p:nvSpPr>
          <p:cNvPr id="7" name="CuadroTexto 6">
            <a:extLst>
              <a:ext uri="{FF2B5EF4-FFF2-40B4-BE49-F238E27FC236}">
                <a16:creationId xmlns:a16="http://schemas.microsoft.com/office/drawing/2014/main" id="{0FC67211-EB80-4EEA-BDCF-0776A2351681}"/>
              </a:ext>
            </a:extLst>
          </p:cNvPr>
          <p:cNvSpPr txBox="1"/>
          <p:nvPr/>
        </p:nvSpPr>
        <p:spPr>
          <a:xfrm>
            <a:off x="3869635" y="5023308"/>
            <a:ext cx="4452729" cy="369332"/>
          </a:xfrm>
          <a:prstGeom prst="rect">
            <a:avLst/>
          </a:prstGeom>
          <a:noFill/>
        </p:spPr>
        <p:txBody>
          <a:bodyPr wrap="square" rtlCol="0">
            <a:spAutoFit/>
          </a:bodyPr>
          <a:lstStyle/>
          <a:p>
            <a:r>
              <a:rPr lang="es-CL" dirty="0"/>
              <a:t>Sebastián Norambuena S. – Soledad Gutiérrez</a:t>
            </a:r>
          </a:p>
        </p:txBody>
      </p:sp>
    </p:spTree>
    <p:extLst>
      <p:ext uri="{BB962C8B-B14F-4D97-AF65-F5344CB8AC3E}">
        <p14:creationId xmlns:p14="http://schemas.microsoft.com/office/powerpoint/2010/main" val="4175475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4DA2D91-357B-4AD8-BDEB-4F0A9A68BC20}"/>
              </a:ext>
            </a:extLst>
          </p:cNvPr>
          <p:cNvSpPr>
            <a:spLocks noGrp="1"/>
          </p:cNvSpPr>
          <p:nvPr>
            <p:ph idx="1"/>
          </p:nvPr>
        </p:nvSpPr>
        <p:spPr>
          <a:xfrm>
            <a:off x="483705" y="500270"/>
            <a:ext cx="5956852" cy="5857460"/>
          </a:xfrm>
        </p:spPr>
        <p:txBody>
          <a:bodyPr>
            <a:normAutofit lnSpcReduction="10000"/>
          </a:bodyPr>
          <a:lstStyle/>
          <a:p>
            <a:pPr algn="just"/>
            <a:r>
              <a:rPr lang="es-CL" sz="2000" b="1" dirty="0" err="1"/>
              <a:t>Background</a:t>
            </a:r>
            <a:r>
              <a:rPr lang="es-CL" sz="2000" dirty="0"/>
              <a:t>: Cancer </a:t>
            </a:r>
            <a:r>
              <a:rPr lang="es-CL" sz="2000" dirty="0" err="1"/>
              <a:t>is</a:t>
            </a:r>
            <a:r>
              <a:rPr lang="es-CL" sz="2000" dirty="0"/>
              <a:t> a </a:t>
            </a:r>
            <a:r>
              <a:rPr lang="es-CL" sz="2000" dirty="0" err="1"/>
              <a:t>condition</a:t>
            </a:r>
            <a:r>
              <a:rPr lang="es-CL" sz="2000" dirty="0"/>
              <a:t> </a:t>
            </a:r>
            <a:r>
              <a:rPr lang="es-CL" sz="2000" dirty="0" err="1"/>
              <a:t>associated</a:t>
            </a:r>
            <a:r>
              <a:rPr lang="es-CL" sz="2000" dirty="0"/>
              <a:t> </a:t>
            </a:r>
            <a:r>
              <a:rPr lang="es-CL" sz="2000" dirty="0" err="1"/>
              <a:t>with</a:t>
            </a:r>
            <a:r>
              <a:rPr lang="es-CL" sz="2000" dirty="0"/>
              <a:t> pain and </a:t>
            </a:r>
            <a:r>
              <a:rPr lang="es-CL" sz="2000" dirty="0" err="1"/>
              <a:t>deterioration</a:t>
            </a:r>
            <a:r>
              <a:rPr lang="es-CL" sz="2000" dirty="0"/>
              <a:t> in </a:t>
            </a:r>
            <a:r>
              <a:rPr lang="es-CL" sz="2000" dirty="0" err="1"/>
              <a:t>quality</a:t>
            </a:r>
            <a:r>
              <a:rPr lang="es-CL" sz="2000" dirty="0"/>
              <a:t> of </a:t>
            </a:r>
            <a:r>
              <a:rPr lang="es-CL" sz="2000" dirty="0" err="1"/>
              <a:t>life</a:t>
            </a:r>
            <a:r>
              <a:rPr lang="es-CL" sz="2000" dirty="0"/>
              <a:t> (</a:t>
            </a:r>
            <a:r>
              <a:rPr lang="es-CL" sz="2000" dirty="0" err="1"/>
              <a:t>QoL</a:t>
            </a:r>
            <a:r>
              <a:rPr lang="es-CL" sz="2000" dirty="0"/>
              <a:t>). </a:t>
            </a:r>
            <a:r>
              <a:rPr lang="es-CL" sz="2000" dirty="0" err="1"/>
              <a:t>Studies</a:t>
            </a:r>
            <a:r>
              <a:rPr lang="es-CL" sz="2000" dirty="0"/>
              <a:t> </a:t>
            </a:r>
            <a:r>
              <a:rPr lang="es-CL" sz="2000" dirty="0" err="1"/>
              <a:t>on</a:t>
            </a:r>
            <a:r>
              <a:rPr lang="es-CL" sz="2000" dirty="0"/>
              <a:t> </a:t>
            </a:r>
            <a:r>
              <a:rPr lang="es-CL" sz="2000" dirty="0" err="1"/>
              <a:t>acupuncture</a:t>
            </a:r>
            <a:r>
              <a:rPr lang="es-CL" sz="2000" dirty="0"/>
              <a:t> and </a:t>
            </a:r>
            <a:r>
              <a:rPr lang="es-CL" sz="2000" dirty="0" err="1"/>
              <a:t>chronic</a:t>
            </a:r>
            <a:r>
              <a:rPr lang="es-CL" sz="2000" dirty="0"/>
              <a:t>  and  </a:t>
            </a:r>
            <a:r>
              <a:rPr lang="es-CL" sz="2000" dirty="0" err="1"/>
              <a:t>oncological</a:t>
            </a:r>
            <a:r>
              <a:rPr lang="es-CL" sz="2000" dirty="0"/>
              <a:t> </a:t>
            </a:r>
            <a:r>
              <a:rPr lang="es-CL" sz="2000" dirty="0" err="1"/>
              <a:t>pain</a:t>
            </a:r>
            <a:r>
              <a:rPr lang="es-CL" sz="2000" dirty="0"/>
              <a:t> </a:t>
            </a:r>
            <a:r>
              <a:rPr lang="es-CL" sz="2000" dirty="0" err="1"/>
              <a:t>have</a:t>
            </a:r>
            <a:r>
              <a:rPr lang="es-CL" sz="2000" dirty="0"/>
              <a:t> </a:t>
            </a:r>
            <a:r>
              <a:rPr lang="es-CL" sz="2000" dirty="0" err="1"/>
              <a:t>not</a:t>
            </a:r>
            <a:r>
              <a:rPr lang="es-CL" sz="2000" dirty="0"/>
              <a:t> </a:t>
            </a:r>
            <a:r>
              <a:rPr lang="es-CL" sz="2000" dirty="0" err="1"/>
              <a:t>been</a:t>
            </a:r>
            <a:r>
              <a:rPr lang="es-CL" sz="2000" dirty="0"/>
              <a:t> </a:t>
            </a:r>
            <a:r>
              <a:rPr lang="es-CL" sz="2000" dirty="0" err="1"/>
              <a:t>conclusive</a:t>
            </a:r>
            <a:r>
              <a:rPr lang="es-CL" sz="2000" dirty="0"/>
              <a:t>. </a:t>
            </a:r>
          </a:p>
          <a:p>
            <a:pPr algn="just"/>
            <a:endParaRPr lang="es-CL" sz="2000" b="1" dirty="0"/>
          </a:p>
          <a:p>
            <a:pPr algn="just"/>
            <a:r>
              <a:rPr lang="es-CL" sz="2000" b="1" dirty="0" err="1"/>
              <a:t>Aim</a:t>
            </a:r>
            <a:r>
              <a:rPr lang="es-CL" sz="2000" dirty="0"/>
              <a:t>: </a:t>
            </a:r>
            <a:r>
              <a:rPr lang="es-CL" sz="2000" dirty="0" err="1"/>
              <a:t>This</a:t>
            </a:r>
            <a:r>
              <a:rPr lang="es-CL" sz="2000" dirty="0"/>
              <a:t> </a:t>
            </a:r>
            <a:r>
              <a:rPr lang="es-CL" sz="2000" dirty="0" err="1"/>
              <a:t>study</a:t>
            </a:r>
            <a:r>
              <a:rPr lang="es-CL" sz="2000" dirty="0"/>
              <a:t> </a:t>
            </a:r>
            <a:r>
              <a:rPr lang="es-CL" sz="2000" dirty="0" err="1"/>
              <a:t>seeks</a:t>
            </a:r>
            <a:r>
              <a:rPr lang="es-CL" sz="2000" dirty="0"/>
              <a:t> </a:t>
            </a:r>
            <a:r>
              <a:rPr lang="es-CL" sz="2000" dirty="0" err="1"/>
              <a:t>to</a:t>
            </a:r>
            <a:r>
              <a:rPr lang="es-CL" sz="2000" dirty="0"/>
              <a:t> </a:t>
            </a:r>
            <a:r>
              <a:rPr lang="es-CL" sz="2000" dirty="0" err="1"/>
              <a:t>assess</a:t>
            </a:r>
            <a:r>
              <a:rPr lang="es-CL" sz="2000" dirty="0"/>
              <a:t> the </a:t>
            </a:r>
            <a:r>
              <a:rPr lang="es-CL" sz="2000" dirty="0" err="1"/>
              <a:t>impact</a:t>
            </a:r>
            <a:r>
              <a:rPr lang="es-CL" sz="2000" dirty="0"/>
              <a:t> of </a:t>
            </a:r>
            <a:r>
              <a:rPr lang="es-CL" sz="2000" dirty="0" err="1"/>
              <a:t>acupuncture</a:t>
            </a:r>
            <a:r>
              <a:rPr lang="es-CL" sz="2000" dirty="0"/>
              <a:t> </a:t>
            </a:r>
            <a:r>
              <a:rPr lang="es-CL" sz="2000" dirty="0" err="1"/>
              <a:t>on</a:t>
            </a:r>
            <a:r>
              <a:rPr lang="es-CL" sz="2000" dirty="0"/>
              <a:t> pain and </a:t>
            </a:r>
            <a:r>
              <a:rPr lang="es-CL" sz="2000" dirty="0" err="1"/>
              <a:t>QoL</a:t>
            </a:r>
            <a:r>
              <a:rPr lang="es-CL" sz="2000" dirty="0"/>
              <a:t> of cancer </a:t>
            </a:r>
            <a:r>
              <a:rPr lang="es-CL" sz="2000" dirty="0" err="1"/>
              <a:t>patients</a:t>
            </a:r>
            <a:r>
              <a:rPr lang="es-CL" sz="2000" dirty="0"/>
              <a:t> at Dr. Sótero del Río Hospital (HSR), a public hospital in Santiago, Chile. </a:t>
            </a:r>
            <a:r>
              <a:rPr lang="es-CL" sz="2000" dirty="0" err="1"/>
              <a:t>Treated</a:t>
            </a:r>
            <a:r>
              <a:rPr lang="es-CL" sz="2000" dirty="0"/>
              <a:t> </a:t>
            </a:r>
            <a:r>
              <a:rPr lang="es-CL" sz="2000" dirty="0" err="1"/>
              <a:t>patients</a:t>
            </a:r>
            <a:r>
              <a:rPr lang="es-CL" sz="2000" dirty="0"/>
              <a:t> are </a:t>
            </a:r>
            <a:r>
              <a:rPr lang="es-CL" sz="2000" dirty="0" err="1"/>
              <a:t>expected</a:t>
            </a:r>
            <a:r>
              <a:rPr lang="es-CL" sz="2000" dirty="0"/>
              <a:t> </a:t>
            </a:r>
            <a:r>
              <a:rPr lang="es-CL" sz="2000" dirty="0" err="1"/>
              <a:t>to</a:t>
            </a:r>
            <a:r>
              <a:rPr lang="es-CL" sz="2000" dirty="0"/>
              <a:t> </a:t>
            </a:r>
            <a:r>
              <a:rPr lang="es-CL" sz="2000" dirty="0" err="1"/>
              <a:t>experience</a:t>
            </a:r>
            <a:r>
              <a:rPr lang="es-CL" sz="2000" dirty="0"/>
              <a:t> a </a:t>
            </a:r>
            <a:r>
              <a:rPr lang="es-CL" sz="2000" dirty="0" err="1"/>
              <a:t>decrease</a:t>
            </a:r>
            <a:r>
              <a:rPr lang="es-CL" sz="2000" dirty="0"/>
              <a:t> in pain </a:t>
            </a:r>
            <a:r>
              <a:rPr lang="es-CL" sz="2000" dirty="0" err="1"/>
              <a:t>sensation</a:t>
            </a:r>
            <a:r>
              <a:rPr lang="es-CL" sz="2000" dirty="0"/>
              <a:t> and </a:t>
            </a:r>
            <a:r>
              <a:rPr lang="es-CL" sz="2000" dirty="0" err="1"/>
              <a:t>improvement</a:t>
            </a:r>
            <a:r>
              <a:rPr lang="es-CL" sz="2000" dirty="0"/>
              <a:t> in </a:t>
            </a:r>
            <a:r>
              <a:rPr lang="es-CL" sz="2000" dirty="0" err="1"/>
              <a:t>QoL</a:t>
            </a:r>
            <a:r>
              <a:rPr lang="es-CL" sz="2000" dirty="0"/>
              <a:t>. </a:t>
            </a:r>
          </a:p>
          <a:p>
            <a:pPr algn="just"/>
            <a:r>
              <a:rPr lang="es-CL" b="1" dirty="0" err="1"/>
              <a:t>Study</a:t>
            </a:r>
            <a:r>
              <a:rPr lang="es-CL" b="1" dirty="0"/>
              <a:t> </a:t>
            </a:r>
            <a:r>
              <a:rPr lang="es-CL" b="1" dirty="0" err="1"/>
              <a:t>Design</a:t>
            </a:r>
            <a:r>
              <a:rPr lang="es-CL" dirty="0"/>
              <a:t>: </a:t>
            </a:r>
            <a:r>
              <a:rPr lang="es-CL" dirty="0" err="1"/>
              <a:t>Quasi</a:t>
            </a:r>
            <a:r>
              <a:rPr lang="es-CL" dirty="0"/>
              <a:t>-experimental “</a:t>
            </a:r>
            <a:r>
              <a:rPr lang="es-CL" dirty="0" err="1"/>
              <a:t>before</a:t>
            </a:r>
            <a:r>
              <a:rPr lang="es-CL" dirty="0"/>
              <a:t>-after”, </a:t>
            </a:r>
            <a:r>
              <a:rPr lang="es-CL" dirty="0" err="1"/>
              <a:t>where</a:t>
            </a:r>
            <a:r>
              <a:rPr lang="es-CL" dirty="0"/>
              <a:t> </a:t>
            </a:r>
            <a:r>
              <a:rPr lang="es-CL" dirty="0" err="1"/>
              <a:t>each</a:t>
            </a:r>
            <a:r>
              <a:rPr lang="es-CL" dirty="0"/>
              <a:t> individual </a:t>
            </a:r>
            <a:r>
              <a:rPr lang="es-CL" dirty="0" err="1"/>
              <a:t>is</a:t>
            </a:r>
            <a:r>
              <a:rPr lang="es-CL" dirty="0"/>
              <a:t> </a:t>
            </a:r>
            <a:r>
              <a:rPr lang="es-CL" dirty="0" err="1"/>
              <a:t>their</a:t>
            </a:r>
            <a:r>
              <a:rPr lang="es-CL" dirty="0"/>
              <a:t> </a:t>
            </a:r>
            <a:r>
              <a:rPr lang="es-CL" dirty="0" err="1"/>
              <a:t>own</a:t>
            </a:r>
            <a:r>
              <a:rPr lang="es-CL" dirty="0"/>
              <a:t> control (</a:t>
            </a:r>
            <a:r>
              <a:rPr lang="es-CL" dirty="0" err="1"/>
              <a:t>before</a:t>
            </a:r>
            <a:r>
              <a:rPr lang="es-CL" dirty="0"/>
              <a:t> </a:t>
            </a:r>
            <a:r>
              <a:rPr lang="es-CL" dirty="0" err="1"/>
              <a:t>the</a:t>
            </a:r>
            <a:r>
              <a:rPr lang="es-CL" dirty="0"/>
              <a:t> </a:t>
            </a:r>
            <a:r>
              <a:rPr lang="es-CL" dirty="0" err="1"/>
              <a:t>intervention</a:t>
            </a:r>
            <a:r>
              <a:rPr lang="es-CL" dirty="0"/>
              <a:t>) and </a:t>
            </a:r>
            <a:r>
              <a:rPr lang="es-CL" dirty="0" err="1"/>
              <a:t>their</a:t>
            </a:r>
            <a:r>
              <a:rPr lang="es-CL" dirty="0"/>
              <a:t> case (after </a:t>
            </a:r>
            <a:r>
              <a:rPr lang="es-CL" dirty="0" err="1"/>
              <a:t>the</a:t>
            </a:r>
            <a:r>
              <a:rPr lang="es-CL" dirty="0"/>
              <a:t> </a:t>
            </a:r>
            <a:r>
              <a:rPr lang="es-CL" dirty="0" err="1"/>
              <a:t>intervention</a:t>
            </a:r>
            <a:r>
              <a:rPr lang="es-CL" dirty="0"/>
              <a:t>). </a:t>
            </a:r>
            <a:r>
              <a:rPr lang="es-CL" dirty="0" err="1"/>
              <a:t>All</a:t>
            </a:r>
            <a:r>
              <a:rPr lang="es-CL" dirty="0"/>
              <a:t> </a:t>
            </a:r>
            <a:r>
              <a:rPr lang="es-CL" dirty="0" err="1"/>
              <a:t>patients</a:t>
            </a:r>
            <a:r>
              <a:rPr lang="es-CL" dirty="0"/>
              <a:t> </a:t>
            </a:r>
            <a:r>
              <a:rPr lang="es-CL" dirty="0" err="1"/>
              <a:t>over</a:t>
            </a:r>
            <a:r>
              <a:rPr lang="es-CL" dirty="0"/>
              <a:t> 15 </a:t>
            </a:r>
            <a:r>
              <a:rPr lang="es-CL" dirty="0" err="1"/>
              <a:t>years</a:t>
            </a:r>
            <a:r>
              <a:rPr lang="es-CL" dirty="0"/>
              <a:t> </a:t>
            </a:r>
            <a:r>
              <a:rPr lang="es-CL" dirty="0" err="1"/>
              <a:t>old</a:t>
            </a:r>
            <a:r>
              <a:rPr lang="es-CL" dirty="0"/>
              <a:t> </a:t>
            </a:r>
            <a:r>
              <a:rPr lang="es-CL" dirty="0" err="1"/>
              <a:t>with</a:t>
            </a:r>
            <a:r>
              <a:rPr lang="es-CL" dirty="0"/>
              <a:t> </a:t>
            </a:r>
            <a:r>
              <a:rPr lang="es-CL" dirty="0" err="1"/>
              <a:t>cancer</a:t>
            </a:r>
            <a:r>
              <a:rPr lang="es-CL" dirty="0"/>
              <a:t> </a:t>
            </a:r>
            <a:r>
              <a:rPr lang="es-CL" dirty="0" err="1"/>
              <a:t>related</a:t>
            </a:r>
            <a:r>
              <a:rPr lang="es-CL" dirty="0"/>
              <a:t> </a:t>
            </a:r>
            <a:r>
              <a:rPr lang="es-CL" dirty="0" err="1"/>
              <a:t>pain</a:t>
            </a:r>
            <a:r>
              <a:rPr lang="es-CL" dirty="0"/>
              <a:t> </a:t>
            </a:r>
            <a:r>
              <a:rPr lang="es-CL" dirty="0" err="1"/>
              <a:t>referred</a:t>
            </a:r>
            <a:r>
              <a:rPr lang="es-CL" dirty="0"/>
              <a:t> </a:t>
            </a:r>
            <a:r>
              <a:rPr lang="es-CL" dirty="0" err="1"/>
              <a:t>to</a:t>
            </a:r>
            <a:r>
              <a:rPr lang="es-CL" dirty="0"/>
              <a:t> </a:t>
            </a:r>
            <a:r>
              <a:rPr lang="es-CL" dirty="0" err="1"/>
              <a:t>the</a:t>
            </a:r>
            <a:r>
              <a:rPr lang="es-CL" dirty="0"/>
              <a:t> </a:t>
            </a:r>
            <a:r>
              <a:rPr lang="es-CL" dirty="0" err="1"/>
              <a:t>Integrative</a:t>
            </a:r>
            <a:r>
              <a:rPr lang="es-CL" dirty="0"/>
              <a:t> Medicine </a:t>
            </a:r>
            <a:r>
              <a:rPr lang="es-CL" dirty="0" err="1"/>
              <a:t>Unit</a:t>
            </a:r>
            <a:r>
              <a:rPr lang="es-CL" dirty="0"/>
              <a:t>, </a:t>
            </a:r>
            <a:r>
              <a:rPr lang="es-CL" dirty="0" err="1"/>
              <a:t>were</a:t>
            </a:r>
            <a:r>
              <a:rPr lang="es-CL" dirty="0"/>
              <a:t> </a:t>
            </a:r>
            <a:r>
              <a:rPr lang="es-CL" dirty="0" err="1"/>
              <a:t>included</a:t>
            </a:r>
            <a:r>
              <a:rPr lang="es-CL" dirty="0"/>
              <a:t> between </a:t>
            </a:r>
            <a:r>
              <a:rPr lang="es-CL" dirty="0" err="1"/>
              <a:t>January</a:t>
            </a:r>
            <a:r>
              <a:rPr lang="es-CL" dirty="0"/>
              <a:t> 2016 and </a:t>
            </a:r>
            <a:r>
              <a:rPr lang="es-CL" dirty="0" err="1"/>
              <a:t>January</a:t>
            </a:r>
            <a:r>
              <a:rPr lang="es-CL" dirty="0"/>
              <a:t> 2018. </a:t>
            </a:r>
            <a:r>
              <a:rPr lang="es-CL" dirty="0" err="1"/>
              <a:t>The</a:t>
            </a:r>
            <a:r>
              <a:rPr lang="es-CL" dirty="0"/>
              <a:t> WHOQol-Bref </a:t>
            </a:r>
            <a:r>
              <a:rPr lang="es-CL" dirty="0" err="1"/>
              <a:t>QoL</a:t>
            </a:r>
            <a:r>
              <a:rPr lang="es-CL" dirty="0"/>
              <a:t> </a:t>
            </a:r>
            <a:r>
              <a:rPr lang="es-CL" dirty="0" err="1"/>
              <a:t>survey</a:t>
            </a:r>
            <a:r>
              <a:rPr lang="es-CL" dirty="0"/>
              <a:t> and </a:t>
            </a:r>
            <a:r>
              <a:rPr lang="es-CL" dirty="0" err="1"/>
              <a:t>the</a:t>
            </a:r>
            <a:r>
              <a:rPr lang="es-CL" dirty="0"/>
              <a:t> Visual </a:t>
            </a:r>
            <a:r>
              <a:rPr lang="es-CL" dirty="0" err="1"/>
              <a:t>Analog</a:t>
            </a:r>
            <a:r>
              <a:rPr lang="es-CL" dirty="0"/>
              <a:t> </a:t>
            </a:r>
            <a:r>
              <a:rPr lang="es-CL" dirty="0" err="1"/>
              <a:t>Scale</a:t>
            </a:r>
            <a:r>
              <a:rPr lang="es-CL" dirty="0"/>
              <a:t> (VAS) </a:t>
            </a:r>
            <a:r>
              <a:rPr lang="es-CL" dirty="0" err="1"/>
              <a:t>were</a:t>
            </a:r>
            <a:r>
              <a:rPr lang="es-CL" dirty="0"/>
              <a:t> </a:t>
            </a:r>
            <a:r>
              <a:rPr lang="es-CL" dirty="0" err="1"/>
              <a:t>applied</a:t>
            </a:r>
            <a:r>
              <a:rPr lang="es-CL" dirty="0"/>
              <a:t> at </a:t>
            </a:r>
            <a:r>
              <a:rPr lang="es-CL" dirty="0" err="1"/>
              <a:t>the</a:t>
            </a:r>
            <a:r>
              <a:rPr lang="es-CL" dirty="0"/>
              <a:t> </a:t>
            </a:r>
            <a:r>
              <a:rPr lang="es-CL" dirty="0" err="1"/>
              <a:t>beginning</a:t>
            </a:r>
            <a:r>
              <a:rPr lang="es-CL" dirty="0"/>
              <a:t> and </a:t>
            </a:r>
            <a:r>
              <a:rPr lang="es-CL" dirty="0" err="1"/>
              <a:t>end</a:t>
            </a:r>
            <a:r>
              <a:rPr lang="es-CL" dirty="0"/>
              <a:t> </a:t>
            </a:r>
            <a:r>
              <a:rPr lang="es-CL" dirty="0" err="1"/>
              <a:t>of</a:t>
            </a:r>
            <a:r>
              <a:rPr lang="es-CL" dirty="0"/>
              <a:t> </a:t>
            </a:r>
            <a:r>
              <a:rPr lang="es-CL" dirty="0" err="1"/>
              <a:t>treatment</a:t>
            </a:r>
            <a:r>
              <a:rPr lang="es-CL" dirty="0"/>
              <a:t>. </a:t>
            </a:r>
            <a:r>
              <a:rPr lang="es-CL" dirty="0" err="1"/>
              <a:t>The</a:t>
            </a:r>
            <a:r>
              <a:rPr lang="es-CL" dirty="0"/>
              <a:t> </a:t>
            </a:r>
            <a:r>
              <a:rPr lang="es-CL" dirty="0" err="1"/>
              <a:t>paired</a:t>
            </a:r>
            <a:r>
              <a:rPr lang="es-CL" dirty="0"/>
              <a:t> t-test </a:t>
            </a:r>
            <a:r>
              <a:rPr lang="es-CL" dirty="0" err="1"/>
              <a:t>for</a:t>
            </a:r>
            <a:r>
              <a:rPr lang="es-CL" dirty="0"/>
              <a:t> </a:t>
            </a:r>
            <a:r>
              <a:rPr lang="es-CL" dirty="0" err="1"/>
              <a:t>QoL</a:t>
            </a:r>
            <a:r>
              <a:rPr lang="es-CL" dirty="0"/>
              <a:t> and Wilcoxon </a:t>
            </a:r>
            <a:r>
              <a:rPr lang="es-CL" dirty="0" err="1"/>
              <a:t>for</a:t>
            </a:r>
            <a:r>
              <a:rPr lang="es-CL" dirty="0"/>
              <a:t> EVA </a:t>
            </a:r>
            <a:r>
              <a:rPr lang="es-CL" dirty="0" err="1"/>
              <a:t>Scale</a:t>
            </a:r>
            <a:r>
              <a:rPr lang="es-CL" dirty="0"/>
              <a:t> </a:t>
            </a:r>
            <a:r>
              <a:rPr lang="es-CL" dirty="0" err="1"/>
              <a:t>was</a:t>
            </a:r>
            <a:r>
              <a:rPr lang="es-CL" dirty="0"/>
              <a:t> </a:t>
            </a:r>
            <a:r>
              <a:rPr lang="es-CL" dirty="0" err="1"/>
              <a:t>used</a:t>
            </a:r>
            <a:r>
              <a:rPr lang="es-CL" dirty="0"/>
              <a:t>, </a:t>
            </a:r>
            <a:r>
              <a:rPr lang="es-CL" dirty="0" err="1"/>
              <a:t>with</a:t>
            </a:r>
            <a:r>
              <a:rPr lang="es-CL" dirty="0"/>
              <a:t> a </a:t>
            </a:r>
            <a:r>
              <a:rPr lang="es-CL" dirty="0" err="1"/>
              <a:t>significance</a:t>
            </a:r>
            <a:r>
              <a:rPr lang="es-CL" dirty="0"/>
              <a:t> </a:t>
            </a:r>
            <a:r>
              <a:rPr lang="es-CL" dirty="0" err="1"/>
              <a:t>level</a:t>
            </a:r>
            <a:r>
              <a:rPr lang="es-CL" dirty="0"/>
              <a:t> </a:t>
            </a:r>
            <a:r>
              <a:rPr lang="es-CL" dirty="0" err="1"/>
              <a:t>of</a:t>
            </a:r>
            <a:r>
              <a:rPr lang="es-CL" dirty="0"/>
              <a:t> 0.01.</a:t>
            </a:r>
          </a:p>
          <a:p>
            <a:pPr algn="just"/>
            <a:endParaRPr lang="es-CL" sz="2000" dirty="0"/>
          </a:p>
        </p:txBody>
      </p:sp>
      <p:graphicFrame>
        <p:nvGraphicFramePr>
          <p:cNvPr id="5" name="Diagrama 4">
            <a:extLst>
              <a:ext uri="{FF2B5EF4-FFF2-40B4-BE49-F238E27FC236}">
                <a16:creationId xmlns:a16="http://schemas.microsoft.com/office/drawing/2014/main" id="{8A7698F7-392D-477F-AD1E-DDCA61C49960}"/>
              </a:ext>
            </a:extLst>
          </p:cNvPr>
          <p:cNvGraphicFramePr/>
          <p:nvPr>
            <p:extLst>
              <p:ext uri="{D42A27DB-BD31-4B8C-83A1-F6EECF244321}">
                <p14:modId xmlns:p14="http://schemas.microsoft.com/office/powerpoint/2010/main" val="975886557"/>
              </p:ext>
            </p:extLst>
          </p:nvPr>
        </p:nvGraphicFramePr>
        <p:xfrm>
          <a:off x="7131438" y="649358"/>
          <a:ext cx="4437710" cy="52478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6596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016C4F-ABEC-40CF-B49A-A519AD8DAA55}"/>
              </a:ext>
            </a:extLst>
          </p:cNvPr>
          <p:cNvSpPr>
            <a:spLocks noGrp="1"/>
          </p:cNvSpPr>
          <p:nvPr>
            <p:ph type="title"/>
          </p:nvPr>
        </p:nvSpPr>
        <p:spPr>
          <a:xfrm>
            <a:off x="979266" y="312557"/>
            <a:ext cx="5023969" cy="1152939"/>
          </a:xfrm>
        </p:spPr>
        <p:txBody>
          <a:bodyPr>
            <a:normAutofit/>
          </a:bodyPr>
          <a:lstStyle/>
          <a:p>
            <a:r>
              <a:rPr lang="es-CL" sz="4000" dirty="0" err="1"/>
              <a:t>Results</a:t>
            </a:r>
            <a:r>
              <a:rPr lang="es-CL" sz="4000" dirty="0"/>
              <a:t> in </a:t>
            </a:r>
            <a:r>
              <a:rPr lang="es-CL" sz="4000" dirty="0" err="1"/>
              <a:t>Quality</a:t>
            </a:r>
            <a:r>
              <a:rPr lang="es-CL" sz="4000" dirty="0"/>
              <a:t> </a:t>
            </a:r>
            <a:r>
              <a:rPr lang="es-CL" sz="4000" dirty="0" err="1"/>
              <a:t>of</a:t>
            </a:r>
            <a:r>
              <a:rPr lang="es-CL" sz="4000" dirty="0"/>
              <a:t> </a:t>
            </a:r>
            <a:r>
              <a:rPr lang="es-CL" sz="4000" dirty="0" err="1"/>
              <a:t>Life</a:t>
            </a:r>
            <a:endParaRPr lang="es-CL" sz="4000" dirty="0"/>
          </a:p>
        </p:txBody>
      </p:sp>
      <p:sp>
        <p:nvSpPr>
          <p:cNvPr id="3" name="Marcador de contenido 2">
            <a:extLst>
              <a:ext uri="{FF2B5EF4-FFF2-40B4-BE49-F238E27FC236}">
                <a16:creationId xmlns:a16="http://schemas.microsoft.com/office/drawing/2014/main" id="{28EBF1AB-8F12-42A7-AC56-D02D1AF3D1DE}"/>
              </a:ext>
            </a:extLst>
          </p:cNvPr>
          <p:cNvSpPr>
            <a:spLocks noGrp="1"/>
          </p:cNvSpPr>
          <p:nvPr>
            <p:ph idx="1"/>
          </p:nvPr>
        </p:nvSpPr>
        <p:spPr>
          <a:xfrm>
            <a:off x="278296" y="1762539"/>
            <a:ext cx="6400800" cy="4206434"/>
          </a:xfrm>
        </p:spPr>
        <p:txBody>
          <a:bodyPr>
            <a:normAutofit lnSpcReduction="10000"/>
          </a:bodyPr>
          <a:lstStyle/>
          <a:p>
            <a:pPr algn="just">
              <a:lnSpc>
                <a:spcPct val="110000"/>
              </a:lnSpc>
            </a:pPr>
            <a:r>
              <a:rPr lang="en-US" dirty="0"/>
              <a:t>From a total of 403 patients referred to the Integrative Medicine Unit, 12,1 % (n=49) were from the Oncology service</a:t>
            </a:r>
            <a:r>
              <a:rPr lang="es-CL" dirty="0"/>
              <a:t> </a:t>
            </a:r>
            <a:r>
              <a:rPr lang="es-CL" dirty="0" err="1"/>
              <a:t>for</a:t>
            </a:r>
            <a:r>
              <a:rPr lang="es-CL" dirty="0"/>
              <a:t> </a:t>
            </a:r>
            <a:r>
              <a:rPr lang="es-CL" dirty="0" err="1"/>
              <a:t>the</a:t>
            </a:r>
            <a:r>
              <a:rPr lang="es-CL" dirty="0"/>
              <a:t> </a:t>
            </a:r>
            <a:r>
              <a:rPr lang="es-CL" dirty="0" err="1"/>
              <a:t>treatment</a:t>
            </a:r>
            <a:r>
              <a:rPr lang="es-CL" dirty="0"/>
              <a:t> </a:t>
            </a:r>
            <a:r>
              <a:rPr lang="es-CL" dirty="0" err="1"/>
              <a:t>of</a:t>
            </a:r>
            <a:r>
              <a:rPr lang="es-CL" dirty="0"/>
              <a:t> </a:t>
            </a:r>
            <a:r>
              <a:rPr lang="es-CL" dirty="0" err="1"/>
              <a:t>pain</a:t>
            </a:r>
            <a:r>
              <a:rPr lang="es-CL" dirty="0"/>
              <a:t> </a:t>
            </a:r>
            <a:r>
              <a:rPr lang="es-CL" dirty="0" err="1"/>
              <a:t>due</a:t>
            </a:r>
            <a:r>
              <a:rPr lang="es-CL" dirty="0"/>
              <a:t> </a:t>
            </a:r>
            <a:r>
              <a:rPr lang="es-CL" dirty="0" err="1"/>
              <a:t>to</a:t>
            </a:r>
            <a:r>
              <a:rPr lang="es-CL" dirty="0"/>
              <a:t> </a:t>
            </a:r>
            <a:r>
              <a:rPr lang="es-CL" dirty="0" err="1"/>
              <a:t>breast</a:t>
            </a:r>
            <a:r>
              <a:rPr lang="es-CL" dirty="0"/>
              <a:t>, colon, testicular and </a:t>
            </a:r>
            <a:r>
              <a:rPr lang="es-CL" dirty="0" err="1"/>
              <a:t>multiple</a:t>
            </a:r>
            <a:r>
              <a:rPr lang="es-CL" dirty="0"/>
              <a:t> </a:t>
            </a:r>
            <a:r>
              <a:rPr lang="es-CL" dirty="0" err="1"/>
              <a:t>myeloma</a:t>
            </a:r>
            <a:r>
              <a:rPr lang="es-CL" dirty="0"/>
              <a:t> </a:t>
            </a:r>
            <a:r>
              <a:rPr lang="es-CL" dirty="0" err="1"/>
              <a:t>cancer</a:t>
            </a:r>
            <a:r>
              <a:rPr lang="es-CL" dirty="0"/>
              <a:t>, </a:t>
            </a:r>
            <a:r>
              <a:rPr lang="es-CL" dirty="0" err="1"/>
              <a:t>among</a:t>
            </a:r>
            <a:r>
              <a:rPr lang="es-CL" dirty="0"/>
              <a:t> </a:t>
            </a:r>
            <a:r>
              <a:rPr lang="es-CL" dirty="0" err="1"/>
              <a:t>others</a:t>
            </a:r>
            <a:r>
              <a:rPr lang="es-CL" dirty="0"/>
              <a:t>. </a:t>
            </a:r>
            <a:r>
              <a:rPr lang="en-US" dirty="0"/>
              <a:t>85.7% of this patients corresponds to women and 14.3% to men with an average age of 56.56 ± 12.8871 years.</a:t>
            </a:r>
            <a:r>
              <a:rPr lang="es-CL" dirty="0"/>
              <a:t> </a:t>
            </a:r>
          </a:p>
          <a:p>
            <a:pPr algn="just">
              <a:lnSpc>
                <a:spcPct val="110000"/>
              </a:lnSpc>
            </a:pPr>
            <a:r>
              <a:rPr lang="es-CL" dirty="0"/>
              <a:t>After 12 </a:t>
            </a:r>
            <a:r>
              <a:rPr lang="es-CL" dirty="0" err="1"/>
              <a:t>sessions</a:t>
            </a:r>
            <a:r>
              <a:rPr lang="es-CL" dirty="0"/>
              <a:t>, the </a:t>
            </a:r>
            <a:r>
              <a:rPr lang="es-CL" dirty="0" err="1"/>
              <a:t>average</a:t>
            </a:r>
            <a:r>
              <a:rPr lang="es-CL" dirty="0"/>
              <a:t> score </a:t>
            </a:r>
            <a:r>
              <a:rPr lang="es-CL" dirty="0" err="1"/>
              <a:t>for</a:t>
            </a:r>
            <a:r>
              <a:rPr lang="es-CL" dirty="0"/>
              <a:t> Global </a:t>
            </a:r>
            <a:r>
              <a:rPr lang="es-CL" dirty="0" err="1"/>
              <a:t>QoL</a:t>
            </a:r>
            <a:r>
              <a:rPr lang="es-CL" dirty="0"/>
              <a:t> </a:t>
            </a:r>
            <a:r>
              <a:rPr lang="es-CL" dirty="0" err="1"/>
              <a:t>was</a:t>
            </a:r>
            <a:r>
              <a:rPr lang="es-CL" dirty="0"/>
              <a:t> 72.48 ± 12.6 and 77.4 ± 15.2 </a:t>
            </a:r>
            <a:r>
              <a:rPr lang="es-CL" dirty="0" err="1"/>
              <a:t>before</a:t>
            </a:r>
            <a:r>
              <a:rPr lang="es-CL" dirty="0"/>
              <a:t> and after treatment (p = 0.0082)*. A </a:t>
            </a:r>
            <a:r>
              <a:rPr lang="es-CL" dirty="0" err="1"/>
              <a:t>difference</a:t>
            </a:r>
            <a:r>
              <a:rPr lang="es-CL" dirty="0"/>
              <a:t> </a:t>
            </a:r>
            <a:r>
              <a:rPr lang="es-CL" dirty="0" err="1"/>
              <a:t>of</a:t>
            </a:r>
            <a:r>
              <a:rPr lang="es-CL" dirty="0"/>
              <a:t> 7.6 ± 14.8 </a:t>
            </a:r>
            <a:r>
              <a:rPr lang="es-CL" dirty="0" err="1"/>
              <a:t>points</a:t>
            </a:r>
            <a:r>
              <a:rPr lang="es-CL" dirty="0"/>
              <a:t> (P = 0.008) </a:t>
            </a:r>
            <a:r>
              <a:rPr lang="es-CL" dirty="0" err="1"/>
              <a:t>was</a:t>
            </a:r>
            <a:r>
              <a:rPr lang="es-CL" dirty="0"/>
              <a:t> </a:t>
            </a:r>
            <a:r>
              <a:rPr lang="es-CL" dirty="0" err="1"/>
              <a:t>also</a:t>
            </a:r>
            <a:r>
              <a:rPr lang="es-CL" dirty="0"/>
              <a:t> </a:t>
            </a:r>
            <a:r>
              <a:rPr lang="es-CL" dirty="0" err="1"/>
              <a:t>found</a:t>
            </a:r>
            <a:r>
              <a:rPr lang="es-CL" dirty="0"/>
              <a:t> in </a:t>
            </a:r>
            <a:r>
              <a:rPr lang="es-CL" dirty="0" err="1"/>
              <a:t>the</a:t>
            </a:r>
            <a:r>
              <a:rPr lang="es-CL" dirty="0"/>
              <a:t> </a:t>
            </a:r>
            <a:r>
              <a:rPr lang="es-CL" dirty="0" err="1"/>
              <a:t>Physical</a:t>
            </a:r>
            <a:r>
              <a:rPr lang="es-CL" dirty="0"/>
              <a:t> </a:t>
            </a:r>
            <a:r>
              <a:rPr lang="es-CL" dirty="0" err="1"/>
              <a:t>Health</a:t>
            </a:r>
            <a:r>
              <a:rPr lang="es-CL" dirty="0"/>
              <a:t> </a:t>
            </a:r>
            <a:r>
              <a:rPr lang="es-CL" dirty="0" err="1"/>
              <a:t>Domain</a:t>
            </a:r>
            <a:r>
              <a:rPr lang="es-CL" dirty="0"/>
              <a:t>**, and a non-</a:t>
            </a:r>
            <a:r>
              <a:rPr lang="es-CL" dirty="0" err="1"/>
              <a:t>significant</a:t>
            </a:r>
            <a:r>
              <a:rPr lang="es-CL" dirty="0"/>
              <a:t> </a:t>
            </a:r>
            <a:r>
              <a:rPr lang="es-CL" dirty="0" err="1"/>
              <a:t>trend</a:t>
            </a:r>
            <a:r>
              <a:rPr lang="es-CL" dirty="0"/>
              <a:t> in </a:t>
            </a:r>
            <a:r>
              <a:rPr lang="es-CL" dirty="0" err="1"/>
              <a:t>Psychological</a:t>
            </a:r>
            <a:r>
              <a:rPr lang="es-CL" dirty="0"/>
              <a:t> </a:t>
            </a:r>
            <a:r>
              <a:rPr lang="es-CL" dirty="0" err="1"/>
              <a:t>Health</a:t>
            </a:r>
            <a:r>
              <a:rPr lang="es-CL" dirty="0"/>
              <a:t>, Social and </a:t>
            </a:r>
            <a:r>
              <a:rPr lang="es-CL" dirty="0" err="1"/>
              <a:t>Environmental</a:t>
            </a:r>
            <a:r>
              <a:rPr lang="es-CL" dirty="0"/>
              <a:t> </a:t>
            </a:r>
            <a:r>
              <a:rPr lang="es-CL" dirty="0" err="1"/>
              <a:t>Domains</a:t>
            </a:r>
            <a:r>
              <a:rPr lang="es-CL" dirty="0"/>
              <a:t>. </a:t>
            </a:r>
          </a:p>
        </p:txBody>
      </p:sp>
      <p:pic>
        <p:nvPicPr>
          <p:cNvPr id="8" name="Imagen 7">
            <a:extLst>
              <a:ext uri="{FF2B5EF4-FFF2-40B4-BE49-F238E27FC236}">
                <a16:creationId xmlns:a16="http://schemas.microsoft.com/office/drawing/2014/main" id="{71E7280E-40A0-4507-AEC1-ECC4E33DB6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5409" y="77692"/>
            <a:ext cx="4653252" cy="3388419"/>
          </a:xfrm>
          <a:prstGeom prst="rect">
            <a:avLst/>
          </a:prstGeom>
        </p:spPr>
      </p:pic>
      <p:pic>
        <p:nvPicPr>
          <p:cNvPr id="10" name="Imagen 9">
            <a:extLst>
              <a:ext uri="{FF2B5EF4-FFF2-40B4-BE49-F238E27FC236}">
                <a16:creationId xmlns:a16="http://schemas.microsoft.com/office/drawing/2014/main" id="{A90E1D7D-6477-4E43-8241-654D11E625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5408" y="3466111"/>
            <a:ext cx="4653251" cy="3388419"/>
          </a:xfrm>
          <a:prstGeom prst="rect">
            <a:avLst/>
          </a:prstGeom>
        </p:spPr>
      </p:pic>
    </p:spTree>
    <p:extLst>
      <p:ext uri="{BB962C8B-B14F-4D97-AF65-F5344CB8AC3E}">
        <p14:creationId xmlns:p14="http://schemas.microsoft.com/office/powerpoint/2010/main" val="1727412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BFD94D-F8A2-43CA-A64E-783773491D94}"/>
              </a:ext>
            </a:extLst>
          </p:cNvPr>
          <p:cNvSpPr>
            <a:spLocks noGrp="1"/>
          </p:cNvSpPr>
          <p:nvPr>
            <p:ph type="title"/>
          </p:nvPr>
        </p:nvSpPr>
        <p:spPr>
          <a:xfrm>
            <a:off x="1177666" y="466143"/>
            <a:ext cx="3980047" cy="959101"/>
          </a:xfrm>
        </p:spPr>
        <p:txBody>
          <a:bodyPr/>
          <a:lstStyle/>
          <a:p>
            <a:r>
              <a:rPr lang="es-CL" dirty="0" err="1"/>
              <a:t>Results</a:t>
            </a:r>
            <a:r>
              <a:rPr lang="es-CL" dirty="0"/>
              <a:t> in </a:t>
            </a:r>
            <a:r>
              <a:rPr lang="es-CL" dirty="0" err="1"/>
              <a:t>Pain</a:t>
            </a:r>
            <a:endParaRPr lang="es-CL" dirty="0"/>
          </a:p>
        </p:txBody>
      </p:sp>
      <p:sp>
        <p:nvSpPr>
          <p:cNvPr id="3" name="Marcador de contenido 2">
            <a:extLst>
              <a:ext uri="{FF2B5EF4-FFF2-40B4-BE49-F238E27FC236}">
                <a16:creationId xmlns:a16="http://schemas.microsoft.com/office/drawing/2014/main" id="{71191CE9-A816-4E86-BC6C-57DB006B7DD7}"/>
              </a:ext>
            </a:extLst>
          </p:cNvPr>
          <p:cNvSpPr>
            <a:spLocks noGrp="1"/>
          </p:cNvSpPr>
          <p:nvPr>
            <p:ph idx="1"/>
          </p:nvPr>
        </p:nvSpPr>
        <p:spPr>
          <a:xfrm>
            <a:off x="836514" y="2121627"/>
            <a:ext cx="4652594" cy="1376986"/>
          </a:xfrm>
        </p:spPr>
        <p:txBody>
          <a:bodyPr>
            <a:normAutofit/>
          </a:bodyPr>
          <a:lstStyle/>
          <a:p>
            <a:pPr algn="just"/>
            <a:r>
              <a:rPr lang="es-CL" dirty="0" err="1"/>
              <a:t>Pain</a:t>
            </a:r>
            <a:r>
              <a:rPr lang="es-CL" dirty="0"/>
              <a:t> </a:t>
            </a:r>
            <a:r>
              <a:rPr lang="es-CL" dirty="0" err="1"/>
              <a:t>decreased</a:t>
            </a:r>
            <a:r>
              <a:rPr lang="es-CL" dirty="0"/>
              <a:t> </a:t>
            </a:r>
            <a:r>
              <a:rPr lang="es-CL" dirty="0" err="1"/>
              <a:t>by</a:t>
            </a:r>
            <a:r>
              <a:rPr lang="es-CL" dirty="0"/>
              <a:t> 50% </a:t>
            </a:r>
            <a:r>
              <a:rPr lang="es-CL" dirty="0" err="1"/>
              <a:t>or</a:t>
            </a:r>
            <a:r>
              <a:rPr lang="es-CL" dirty="0"/>
              <a:t> more in 34 (79.5%) </a:t>
            </a:r>
            <a:r>
              <a:rPr lang="es-CL" dirty="0" err="1"/>
              <a:t>of</a:t>
            </a:r>
            <a:r>
              <a:rPr lang="es-CL" dirty="0"/>
              <a:t> </a:t>
            </a:r>
            <a:r>
              <a:rPr lang="es-CL" dirty="0" err="1"/>
              <a:t>patients</a:t>
            </a:r>
            <a:r>
              <a:rPr lang="es-CL" dirty="0"/>
              <a:t> </a:t>
            </a:r>
            <a:r>
              <a:rPr lang="es-CL" dirty="0" err="1"/>
              <a:t>with</a:t>
            </a:r>
            <a:r>
              <a:rPr lang="es-CL" dirty="0"/>
              <a:t> a </a:t>
            </a:r>
            <a:r>
              <a:rPr lang="es-CL" dirty="0" err="1"/>
              <a:t>difference</a:t>
            </a:r>
            <a:r>
              <a:rPr lang="es-CL" dirty="0"/>
              <a:t> </a:t>
            </a:r>
            <a:r>
              <a:rPr lang="es-CL" dirty="0" err="1"/>
              <a:t>of</a:t>
            </a:r>
            <a:r>
              <a:rPr lang="es-CL" dirty="0"/>
              <a:t> 4.7 ± 1.6 </a:t>
            </a:r>
            <a:r>
              <a:rPr lang="es-CL" dirty="0" err="1"/>
              <a:t>points</a:t>
            </a:r>
            <a:r>
              <a:rPr lang="es-CL" dirty="0"/>
              <a:t> in VAS (0-10) (p = 0.0001)**. No adverse </a:t>
            </a:r>
            <a:r>
              <a:rPr lang="es-CL" dirty="0" err="1"/>
              <a:t>effects</a:t>
            </a:r>
            <a:r>
              <a:rPr lang="es-CL" dirty="0"/>
              <a:t> </a:t>
            </a:r>
            <a:r>
              <a:rPr lang="es-CL" dirty="0" err="1"/>
              <a:t>were</a:t>
            </a:r>
            <a:r>
              <a:rPr lang="es-CL" dirty="0"/>
              <a:t> </a:t>
            </a:r>
            <a:r>
              <a:rPr lang="es-CL" dirty="0" err="1"/>
              <a:t>reported</a:t>
            </a:r>
            <a:endParaRPr lang="es-CL" dirty="0"/>
          </a:p>
        </p:txBody>
      </p:sp>
      <p:pic>
        <p:nvPicPr>
          <p:cNvPr id="4" name="Imagen 3">
            <a:extLst>
              <a:ext uri="{FF2B5EF4-FFF2-40B4-BE49-F238E27FC236}">
                <a16:creationId xmlns:a16="http://schemas.microsoft.com/office/drawing/2014/main" id="{1F224E87-D09B-47C1-B505-D0F60E7DA25B}"/>
              </a:ext>
            </a:extLst>
          </p:cNvPr>
          <p:cNvPicPr>
            <a:picLocks noChangeAspect="1"/>
          </p:cNvPicPr>
          <p:nvPr/>
        </p:nvPicPr>
        <p:blipFill>
          <a:blip r:embed="rId2"/>
          <a:stretch>
            <a:fillRect/>
          </a:stretch>
        </p:blipFill>
        <p:spPr>
          <a:xfrm>
            <a:off x="415842" y="4047880"/>
            <a:ext cx="5503696" cy="1864426"/>
          </a:xfrm>
          <a:prstGeom prst="rect">
            <a:avLst/>
          </a:prstGeom>
        </p:spPr>
      </p:pic>
      <p:pic>
        <p:nvPicPr>
          <p:cNvPr id="6" name="Imagen 5">
            <a:extLst>
              <a:ext uri="{FF2B5EF4-FFF2-40B4-BE49-F238E27FC236}">
                <a16:creationId xmlns:a16="http://schemas.microsoft.com/office/drawing/2014/main" id="{440E3BC9-9F26-4A0E-9C12-FE7067F7BE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19538" y="945693"/>
            <a:ext cx="6054296" cy="4408636"/>
          </a:xfrm>
          <a:prstGeom prst="rect">
            <a:avLst/>
          </a:prstGeom>
        </p:spPr>
      </p:pic>
    </p:spTree>
    <p:extLst>
      <p:ext uri="{BB962C8B-B14F-4D97-AF65-F5344CB8AC3E}">
        <p14:creationId xmlns:p14="http://schemas.microsoft.com/office/powerpoint/2010/main" val="2036649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CAA418-C4A4-47CA-9BB3-95285E69F7CD}"/>
              </a:ext>
            </a:extLst>
          </p:cNvPr>
          <p:cNvSpPr>
            <a:spLocks noGrp="1"/>
          </p:cNvSpPr>
          <p:nvPr>
            <p:ph type="title"/>
          </p:nvPr>
        </p:nvSpPr>
        <p:spPr/>
        <p:txBody>
          <a:bodyPr/>
          <a:lstStyle/>
          <a:p>
            <a:r>
              <a:rPr lang="es-CL" b="1" dirty="0" err="1"/>
              <a:t>Conclusion</a:t>
            </a:r>
            <a:endParaRPr lang="es-CL" dirty="0"/>
          </a:p>
        </p:txBody>
      </p:sp>
      <p:sp>
        <p:nvSpPr>
          <p:cNvPr id="3" name="Marcador de contenido 2">
            <a:extLst>
              <a:ext uri="{FF2B5EF4-FFF2-40B4-BE49-F238E27FC236}">
                <a16:creationId xmlns:a16="http://schemas.microsoft.com/office/drawing/2014/main" id="{9A07B4EF-CB1C-4FE5-ADDE-0829D291980E}"/>
              </a:ext>
            </a:extLst>
          </p:cNvPr>
          <p:cNvSpPr>
            <a:spLocks noGrp="1"/>
          </p:cNvSpPr>
          <p:nvPr>
            <p:ph idx="1"/>
          </p:nvPr>
        </p:nvSpPr>
        <p:spPr>
          <a:xfrm>
            <a:off x="557464" y="2583273"/>
            <a:ext cx="5201657" cy="2389382"/>
          </a:xfrm>
        </p:spPr>
        <p:txBody>
          <a:bodyPr>
            <a:normAutofit/>
          </a:bodyPr>
          <a:lstStyle/>
          <a:p>
            <a:pPr algn="just">
              <a:lnSpc>
                <a:spcPct val="100000"/>
              </a:lnSpc>
            </a:pPr>
            <a:r>
              <a:rPr lang="en-US" dirty="0"/>
              <a:t>Acupuncture is a safe treatment and seems to be a valid alternative to improve some aspects of the quality of life, and in the management of pain associated with cancer. Confirmation is required from controlled studies to establish the causality of such effects.</a:t>
            </a:r>
            <a:endParaRPr lang="es-CL" dirty="0"/>
          </a:p>
        </p:txBody>
      </p:sp>
      <p:pic>
        <p:nvPicPr>
          <p:cNvPr id="4" name="Imagen 3">
            <a:extLst>
              <a:ext uri="{FF2B5EF4-FFF2-40B4-BE49-F238E27FC236}">
                <a16:creationId xmlns:a16="http://schemas.microsoft.com/office/drawing/2014/main" id="{024AF7E6-C4CC-4D73-B991-C911E024AD86}"/>
              </a:ext>
            </a:extLst>
          </p:cNvPr>
          <p:cNvPicPr>
            <a:picLocks noChangeAspect="1"/>
          </p:cNvPicPr>
          <p:nvPr/>
        </p:nvPicPr>
        <p:blipFill>
          <a:blip r:embed="rId2"/>
          <a:stretch>
            <a:fillRect/>
          </a:stretch>
        </p:blipFill>
        <p:spPr>
          <a:xfrm>
            <a:off x="6432880" y="2567629"/>
            <a:ext cx="4828678" cy="2274221"/>
          </a:xfrm>
          <a:prstGeom prst="rect">
            <a:avLst/>
          </a:prstGeom>
        </p:spPr>
      </p:pic>
      <p:sp>
        <p:nvSpPr>
          <p:cNvPr id="6" name="CuadroTexto 5">
            <a:extLst>
              <a:ext uri="{FF2B5EF4-FFF2-40B4-BE49-F238E27FC236}">
                <a16:creationId xmlns:a16="http://schemas.microsoft.com/office/drawing/2014/main" id="{35E5ECD6-EBD9-453D-9431-2F7862EB7523}"/>
              </a:ext>
            </a:extLst>
          </p:cNvPr>
          <p:cNvSpPr txBox="1"/>
          <p:nvPr/>
        </p:nvSpPr>
        <p:spPr>
          <a:xfrm>
            <a:off x="6387160" y="4841850"/>
            <a:ext cx="5201657" cy="261610"/>
          </a:xfrm>
          <a:prstGeom prst="rect">
            <a:avLst/>
          </a:prstGeom>
          <a:noFill/>
        </p:spPr>
        <p:txBody>
          <a:bodyPr wrap="square">
            <a:spAutoFit/>
          </a:bodyPr>
          <a:lstStyle/>
          <a:p>
            <a:r>
              <a:rPr lang="es-CL" sz="1100" dirty="0" err="1"/>
              <a:t>Image</a:t>
            </a:r>
            <a:r>
              <a:rPr lang="es-CL" sz="1100" dirty="0"/>
              <a:t> </a:t>
            </a:r>
            <a:r>
              <a:rPr lang="es-CL" sz="1100" dirty="0" err="1"/>
              <a:t>from</a:t>
            </a:r>
            <a:r>
              <a:rPr lang="es-CL" sz="1100" dirty="0"/>
              <a:t>: http://acupuncturebylois.com/acupuncture-for-cancer-treatment-support</a:t>
            </a:r>
          </a:p>
        </p:txBody>
      </p:sp>
      <p:sp>
        <p:nvSpPr>
          <p:cNvPr id="5" name="CuadroTexto 4">
            <a:extLst>
              <a:ext uri="{FF2B5EF4-FFF2-40B4-BE49-F238E27FC236}">
                <a16:creationId xmlns:a16="http://schemas.microsoft.com/office/drawing/2014/main" id="{3A7F0BDD-4CC5-4E38-A617-00674CA5FEBF}"/>
              </a:ext>
            </a:extLst>
          </p:cNvPr>
          <p:cNvSpPr txBox="1"/>
          <p:nvPr/>
        </p:nvSpPr>
        <p:spPr>
          <a:xfrm>
            <a:off x="2955234" y="5449236"/>
            <a:ext cx="5393635" cy="738664"/>
          </a:xfrm>
          <a:prstGeom prst="rect">
            <a:avLst/>
          </a:prstGeom>
          <a:noFill/>
        </p:spPr>
        <p:txBody>
          <a:bodyPr wrap="square" rtlCol="0">
            <a:spAutoFit/>
          </a:bodyPr>
          <a:lstStyle/>
          <a:p>
            <a:pPr algn="ctr"/>
            <a:r>
              <a:rPr lang="es-CL" sz="1400" dirty="0" err="1"/>
              <a:t>Contact</a:t>
            </a:r>
            <a:r>
              <a:rPr lang="es-CL" sz="1400" dirty="0"/>
              <a:t>: </a:t>
            </a:r>
          </a:p>
          <a:p>
            <a:pPr algn="ctr"/>
            <a:r>
              <a:rPr lang="es-CL" sz="1400" dirty="0"/>
              <a:t>Sebastián Norambuena Silva – </a:t>
            </a:r>
            <a:r>
              <a:rPr lang="es-CL" sz="1400" dirty="0">
                <a:hlinkClick r:id="rId3"/>
              </a:rPr>
              <a:t>snorambuenas@gmail.com</a:t>
            </a:r>
            <a:endParaRPr lang="es-CL" sz="1400" dirty="0"/>
          </a:p>
          <a:p>
            <a:pPr algn="ctr"/>
            <a:r>
              <a:rPr lang="es-CL" sz="1400" dirty="0"/>
              <a:t>Soledad Gutiérrez – </a:t>
            </a:r>
            <a:r>
              <a:rPr lang="es-CL" sz="1400" dirty="0">
                <a:hlinkClick r:id="rId4"/>
              </a:rPr>
              <a:t>sxgutier@uc.cl</a:t>
            </a:r>
            <a:r>
              <a:rPr lang="es-CL" sz="1400" dirty="0"/>
              <a:t> </a:t>
            </a:r>
          </a:p>
        </p:txBody>
      </p:sp>
    </p:spTree>
    <p:extLst>
      <p:ext uri="{BB962C8B-B14F-4D97-AF65-F5344CB8AC3E}">
        <p14:creationId xmlns:p14="http://schemas.microsoft.com/office/powerpoint/2010/main" val="1025266931"/>
      </p:ext>
    </p:extLst>
  </p:cSld>
  <p:clrMapOvr>
    <a:masterClrMapping/>
  </p:clrMapOvr>
</p:sld>
</file>

<file path=ppt/theme/theme1.xml><?xml version="1.0" encoding="utf-8"?>
<a:theme xmlns:a="http://schemas.openxmlformats.org/drawingml/2006/main" name="Retrospección">
  <a:themeElements>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735</TotalTime>
  <Words>499</Words>
  <Application>Microsoft Office PowerPoint</Application>
  <PresentationFormat>Panorámica</PresentationFormat>
  <Paragraphs>27</Paragraphs>
  <Slides>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vt:i4>
      </vt:variant>
    </vt:vector>
  </HeadingPairs>
  <TitlesOfParts>
    <vt:vector size="8" baseType="lpstr">
      <vt:lpstr>Calibri</vt:lpstr>
      <vt:lpstr>Calibri Light</vt:lpstr>
      <vt:lpstr>Retrospección</vt:lpstr>
      <vt:lpstr>"Acupuncture in the treatment of cancer pain in a public Chilean Hospital" </vt:lpstr>
      <vt:lpstr>Presentación de PowerPoint</vt:lpstr>
      <vt:lpstr>Results in Quality of Life</vt:lpstr>
      <vt:lpstr>Results in Pain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"Acupuncture in the treatment of cancer pain in a public Chilean Hospital"</dc:title>
  <dc:creator>Seba</dc:creator>
  <cp:lastModifiedBy>Seba</cp:lastModifiedBy>
  <cp:revision>26</cp:revision>
  <dcterms:created xsi:type="dcterms:W3CDTF">2020-09-06T21:47:09Z</dcterms:created>
  <dcterms:modified xsi:type="dcterms:W3CDTF">2020-09-25T14:56:16Z</dcterms:modified>
</cp:coreProperties>
</file>