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57" r:id="rId2"/>
    <p:sldId id="259" r:id="rId3"/>
    <p:sldId id="267" r:id="rId4"/>
    <p:sldId id="261" r:id="rId5"/>
  </p:sldIdLst>
  <p:sldSz cx="9144000" cy="6858000" type="screen4x3"/>
  <p:notesSz cx="6858000" cy="91170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/>
  <p:cmAuthor id="2" name="Y. Xian Ho" initials="XH" lastIdx="4" clrIdx="1">
    <p:extLst>
      <p:ext uri="{19B8F6BF-5375-455C-9EA6-DF929625EA0E}">
        <p15:presenceInfo xmlns:p15="http://schemas.microsoft.com/office/powerpoint/2012/main" userId="Y. Xian Ho" providerId="None"/>
      </p:ext>
    </p:extLst>
  </p:cmAuthor>
  <p:cmAuthor id="3" name="Dr Mamsau T. Ngoma" initials="DMTN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DBD"/>
    <a:srgbClr val="EE7C32"/>
    <a:srgbClr val="F2F2F1"/>
    <a:srgbClr val="FEE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9"/>
    <p:restoredTop sz="95946"/>
  </p:normalViewPr>
  <p:slideViewPr>
    <p:cSldViewPr snapToGrid="0" snapToObjects="1">
      <p:cViewPr varScale="1">
        <p:scale>
          <a:sx n="115" d="100"/>
          <a:sy n="115" d="100"/>
        </p:scale>
        <p:origin x="12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xianho\Dropbox%20(Dimagi)\Dimagi%20-%20Projects\Maine%20Medical%20Center\mPCL%202017\Conferences,%20Abstracts,%20Papers\Papers\Outcomes%202020\charting%20data%208.19.2020_XH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xianho\Dropbox%20(Dimagi)\Dimagi%20-%20Projects\Maine%20Medical%20Center\mPCL%202017\Conferences,%20Abstracts,%20Papers\Papers\Outcomes%202020\charting%20data%208.19.2020_XH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xianho\Dropbox%20(Dimagi)\Dimagi%20-%20Projects\Maine%20Medical%20Center\mPCL%202017\Conferences,%20Abstracts,%20Papers\Papers\Outcomes%202020\charting%20data%208.19.2020_XH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xianho\Dropbox%20(Dimagi)\Dimagi%20-%20Projects\Maine%20Medical%20Center\mPCL%202017\Conferences,%20Abstracts,%20Papers\Papers\Outcomes%202020\charting%20data%208.19.2020_XH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xianho\Dropbox%20(Dimagi)\Dimagi%20-%20Projects\Maine%20Medical%20Center\mPCL%202017\Conferences,%20Abstracts,%20Papers\Papers\Outcomes%202020\charting%20data%208.19.2020_XH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Pain</a:t>
            </a:r>
          </a:p>
        </c:rich>
      </c:tx>
      <c:layout>
        <c:manualLayout>
          <c:xMode val="edge"/>
          <c:yMode val="edge"/>
          <c:x val="0.43033540170853124"/>
          <c:y val="3.41959969142824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073574021401503E-2"/>
          <c:y val="0.1485834016580122"/>
          <c:w val="0.88613115632600292"/>
          <c:h val="0.78265885992700368"/>
        </c:manualLayout>
      </c:layout>
      <c:lineChart>
        <c:grouping val="standard"/>
        <c:varyColors val="0"/>
        <c:ser>
          <c:idx val="0"/>
          <c:order val="0"/>
          <c:tx>
            <c:strRef>
              <c:f>'charting data'!$A$14</c:f>
              <c:strCache>
                <c:ptCount val="1"/>
                <c:pt idx="0">
                  <c:v>Phone Contact (n=49)</c:v>
                </c:pt>
              </c:strCache>
            </c:strRef>
          </c:tx>
          <c:spPr>
            <a:ln w="2540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data'!$B$13:$R$13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data'!$B$14:$R$14</c:f>
              <c:numCache>
                <c:formatCode>General</c:formatCode>
                <c:ptCount val="17"/>
                <c:pt idx="0">
                  <c:v>1.9</c:v>
                </c:pt>
                <c:pt idx="1">
                  <c:v>1.6</c:v>
                </c:pt>
                <c:pt idx="2">
                  <c:v>1.3</c:v>
                </c:pt>
                <c:pt idx="3">
                  <c:v>1.3</c:v>
                </c:pt>
                <c:pt idx="4">
                  <c:v>1.2</c:v>
                </c:pt>
                <c:pt idx="5">
                  <c:v>1.3</c:v>
                </c:pt>
                <c:pt idx="6">
                  <c:v>1</c:v>
                </c:pt>
                <c:pt idx="7">
                  <c:v>1.1000000000000001</c:v>
                </c:pt>
                <c:pt idx="8">
                  <c:v>0.9</c:v>
                </c:pt>
                <c:pt idx="9">
                  <c:v>1</c:v>
                </c:pt>
                <c:pt idx="10">
                  <c:v>0.8</c:v>
                </c:pt>
                <c:pt idx="11">
                  <c:v>0.9</c:v>
                </c:pt>
                <c:pt idx="12">
                  <c:v>0.9</c:v>
                </c:pt>
                <c:pt idx="13">
                  <c:v>0.7</c:v>
                </c:pt>
                <c:pt idx="14">
                  <c:v>0.8</c:v>
                </c:pt>
                <c:pt idx="15">
                  <c:v>0.9</c:v>
                </c:pt>
                <c:pt idx="16">
                  <c:v>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8E-FB44-BD46-96590900EB2E}"/>
            </c:ext>
          </c:extLst>
        </c:ser>
        <c:ser>
          <c:idx val="1"/>
          <c:order val="1"/>
          <c:tx>
            <c:strRef>
              <c:f>'charting data'!$A$15</c:f>
              <c:strCache>
                <c:ptCount val="1"/>
                <c:pt idx="0">
                  <c:v>Intervention (n=49)</c:v>
                </c:pt>
              </c:strCache>
            </c:strRef>
          </c:tx>
          <c:spPr>
            <a:ln w="254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data'!$B$13:$R$13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data'!$B$15:$R$15</c:f>
              <c:numCache>
                <c:formatCode>General</c:formatCode>
                <c:ptCount val="17"/>
                <c:pt idx="0">
                  <c:v>1.7</c:v>
                </c:pt>
                <c:pt idx="1">
                  <c:v>1.9</c:v>
                </c:pt>
                <c:pt idx="2">
                  <c:v>1.9</c:v>
                </c:pt>
                <c:pt idx="3">
                  <c:v>2.2000000000000002</c:v>
                </c:pt>
                <c:pt idx="4">
                  <c:v>1.9</c:v>
                </c:pt>
                <c:pt idx="5">
                  <c:v>1.8</c:v>
                </c:pt>
                <c:pt idx="6">
                  <c:v>1.9</c:v>
                </c:pt>
                <c:pt idx="7">
                  <c:v>1.7</c:v>
                </c:pt>
                <c:pt idx="8">
                  <c:v>1.6</c:v>
                </c:pt>
                <c:pt idx="9">
                  <c:v>1.9</c:v>
                </c:pt>
                <c:pt idx="10">
                  <c:v>1.1000000000000001</c:v>
                </c:pt>
                <c:pt idx="11">
                  <c:v>1.3</c:v>
                </c:pt>
                <c:pt idx="12">
                  <c:v>1</c:v>
                </c:pt>
                <c:pt idx="13">
                  <c:v>1.1000000000000001</c:v>
                </c:pt>
                <c:pt idx="14">
                  <c:v>1.3</c:v>
                </c:pt>
                <c:pt idx="15">
                  <c:v>1.2</c:v>
                </c:pt>
                <c:pt idx="16">
                  <c:v>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8E-FB44-BD46-96590900E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9215568"/>
        <c:axId val="359219880"/>
      </c:lineChart>
      <c:catAx>
        <c:axId val="359215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59219880"/>
        <c:crosses val="autoZero"/>
        <c:auto val="1"/>
        <c:lblAlgn val="ctr"/>
        <c:lblOffset val="100"/>
        <c:noMultiLvlLbl val="0"/>
      </c:catAx>
      <c:valAx>
        <c:axId val="359219880"/>
        <c:scaling>
          <c:orientation val="minMax"/>
          <c:max val="5.0999999999999996"/>
          <c:min val="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59215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Worry</a:t>
            </a:r>
          </a:p>
        </c:rich>
      </c:tx>
      <c:layout>
        <c:manualLayout>
          <c:xMode val="edge"/>
          <c:yMode val="edge"/>
          <c:x val="0.4098868526447777"/>
          <c:y val="2.55601912149306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0390508741809405E-2"/>
          <c:y val="0.13156802728241931"/>
          <c:w val="0.88349446291352352"/>
          <c:h val="0.6189435832496748"/>
        </c:manualLayout>
      </c:layout>
      <c:lineChart>
        <c:grouping val="standard"/>
        <c:varyColors val="0"/>
        <c:ser>
          <c:idx val="0"/>
          <c:order val="0"/>
          <c:tx>
            <c:strRef>
              <c:f>'charting data'!$A$20</c:f>
              <c:strCache>
                <c:ptCount val="1"/>
                <c:pt idx="0">
                  <c:v>Phone Contact (n=49)</c:v>
                </c:pt>
              </c:strCache>
            </c:strRef>
          </c:tx>
          <c:spPr>
            <a:ln w="2540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data'!$B$19:$R$19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data'!$B$20:$R$20</c:f>
              <c:numCache>
                <c:formatCode>General</c:formatCode>
                <c:ptCount val="17"/>
                <c:pt idx="0">
                  <c:v>1.2</c:v>
                </c:pt>
                <c:pt idx="1">
                  <c:v>0.9</c:v>
                </c:pt>
                <c:pt idx="2">
                  <c:v>0.7</c:v>
                </c:pt>
                <c:pt idx="3">
                  <c:v>0.6</c:v>
                </c:pt>
                <c:pt idx="4">
                  <c:v>0.6</c:v>
                </c:pt>
                <c:pt idx="5">
                  <c:v>0.7</c:v>
                </c:pt>
                <c:pt idx="6">
                  <c:v>0.5</c:v>
                </c:pt>
                <c:pt idx="7">
                  <c:v>0.5</c:v>
                </c:pt>
                <c:pt idx="8">
                  <c:v>0.6</c:v>
                </c:pt>
                <c:pt idx="9">
                  <c:v>0.5</c:v>
                </c:pt>
                <c:pt idx="10">
                  <c:v>0.4</c:v>
                </c:pt>
                <c:pt idx="11">
                  <c:v>0.4</c:v>
                </c:pt>
                <c:pt idx="12">
                  <c:v>0.4</c:v>
                </c:pt>
                <c:pt idx="13">
                  <c:v>0.3</c:v>
                </c:pt>
                <c:pt idx="14">
                  <c:v>0.4</c:v>
                </c:pt>
                <c:pt idx="15">
                  <c:v>0.3</c:v>
                </c:pt>
                <c:pt idx="16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D5-014B-812C-204972F7299D}"/>
            </c:ext>
          </c:extLst>
        </c:ser>
        <c:ser>
          <c:idx val="1"/>
          <c:order val="1"/>
          <c:tx>
            <c:strRef>
              <c:f>'charting data'!$A$21</c:f>
              <c:strCache>
                <c:ptCount val="1"/>
                <c:pt idx="0">
                  <c:v>Intervention (n=49)</c:v>
                </c:pt>
              </c:strCache>
            </c:strRef>
          </c:tx>
          <c:spPr>
            <a:ln w="254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data'!$B$19:$R$19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data'!$B$21:$R$21</c:f>
              <c:numCache>
                <c:formatCode>General</c:formatCode>
                <c:ptCount val="17"/>
                <c:pt idx="0">
                  <c:v>1.2</c:v>
                </c:pt>
                <c:pt idx="1">
                  <c:v>1.3</c:v>
                </c:pt>
                <c:pt idx="2">
                  <c:v>1.4</c:v>
                </c:pt>
                <c:pt idx="3">
                  <c:v>1.4</c:v>
                </c:pt>
                <c:pt idx="4">
                  <c:v>1</c:v>
                </c:pt>
                <c:pt idx="5">
                  <c:v>1.1000000000000001</c:v>
                </c:pt>
                <c:pt idx="6">
                  <c:v>1</c:v>
                </c:pt>
                <c:pt idx="7">
                  <c:v>1.4</c:v>
                </c:pt>
                <c:pt idx="8">
                  <c:v>0.9</c:v>
                </c:pt>
                <c:pt idx="9">
                  <c:v>1.3</c:v>
                </c:pt>
                <c:pt idx="10">
                  <c:v>0.9</c:v>
                </c:pt>
                <c:pt idx="11">
                  <c:v>0.9</c:v>
                </c:pt>
                <c:pt idx="12">
                  <c:v>0.7</c:v>
                </c:pt>
                <c:pt idx="13">
                  <c:v>0.9</c:v>
                </c:pt>
                <c:pt idx="14">
                  <c:v>1.1000000000000001</c:v>
                </c:pt>
                <c:pt idx="15">
                  <c:v>1</c:v>
                </c:pt>
                <c:pt idx="16">
                  <c:v>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D5-014B-812C-204972F72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9220664"/>
        <c:axId val="359221056"/>
      </c:lineChart>
      <c:catAx>
        <c:axId val="3592206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59221056"/>
        <c:crosses val="autoZero"/>
        <c:auto val="1"/>
        <c:lblAlgn val="ctr"/>
        <c:lblOffset val="100"/>
        <c:noMultiLvlLbl val="0"/>
      </c:catAx>
      <c:valAx>
        <c:axId val="359221056"/>
        <c:scaling>
          <c:orientation val="minMax"/>
          <c:max val="5.0999999999999996"/>
          <c:min val="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5922066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Other Symptoms</a:t>
            </a:r>
          </a:p>
        </c:rich>
      </c:tx>
      <c:layout>
        <c:manualLayout>
          <c:xMode val="edge"/>
          <c:yMode val="edge"/>
          <c:x val="0.27588585765432794"/>
          <c:y val="2.60289638832754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073574021401503E-2"/>
          <c:y val="0.13979070253608192"/>
          <c:w val="0.85779779026221692"/>
          <c:h val="0.63663238494993013"/>
        </c:manualLayout>
      </c:layout>
      <c:lineChart>
        <c:grouping val="standard"/>
        <c:varyColors val="0"/>
        <c:ser>
          <c:idx val="0"/>
          <c:order val="0"/>
          <c:tx>
            <c:strRef>
              <c:f>'charting data'!$A$26</c:f>
              <c:strCache>
                <c:ptCount val="1"/>
                <c:pt idx="0">
                  <c:v>Phone Contact (n=49)</c:v>
                </c:pt>
              </c:strCache>
            </c:strRef>
          </c:tx>
          <c:spPr>
            <a:ln w="2540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data'!$B$25:$R$25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data'!$B$26:$R$26</c:f>
              <c:numCache>
                <c:formatCode>General</c:formatCode>
                <c:ptCount val="17"/>
                <c:pt idx="0">
                  <c:v>1.5</c:v>
                </c:pt>
                <c:pt idx="1">
                  <c:v>1</c:v>
                </c:pt>
                <c:pt idx="2">
                  <c:v>0.8</c:v>
                </c:pt>
                <c:pt idx="3">
                  <c:v>0.7</c:v>
                </c:pt>
                <c:pt idx="4">
                  <c:v>0.8</c:v>
                </c:pt>
                <c:pt idx="5">
                  <c:v>0.8</c:v>
                </c:pt>
                <c:pt idx="6">
                  <c:v>0.7</c:v>
                </c:pt>
                <c:pt idx="7">
                  <c:v>0.7</c:v>
                </c:pt>
                <c:pt idx="8">
                  <c:v>0.8</c:v>
                </c:pt>
                <c:pt idx="9">
                  <c:v>0.6</c:v>
                </c:pt>
                <c:pt idx="10">
                  <c:v>0.5</c:v>
                </c:pt>
                <c:pt idx="11">
                  <c:v>0.5</c:v>
                </c:pt>
                <c:pt idx="12">
                  <c:v>0.4</c:v>
                </c:pt>
                <c:pt idx="13">
                  <c:v>0.4</c:v>
                </c:pt>
                <c:pt idx="14">
                  <c:v>0.4</c:v>
                </c:pt>
                <c:pt idx="15">
                  <c:v>0.5</c:v>
                </c:pt>
                <c:pt idx="16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DC-8149-88EA-141C00803169}"/>
            </c:ext>
          </c:extLst>
        </c:ser>
        <c:ser>
          <c:idx val="1"/>
          <c:order val="1"/>
          <c:tx>
            <c:strRef>
              <c:f>'charting data'!$A$27</c:f>
              <c:strCache>
                <c:ptCount val="1"/>
                <c:pt idx="0">
                  <c:v>Intervention (n=49)</c:v>
                </c:pt>
              </c:strCache>
            </c:strRef>
          </c:tx>
          <c:spPr>
            <a:ln w="254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data'!$B$25:$R$25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data'!$B$27:$R$27</c:f>
              <c:numCache>
                <c:formatCode>General</c:formatCode>
                <c:ptCount val="17"/>
                <c:pt idx="0">
                  <c:v>1.3</c:v>
                </c:pt>
                <c:pt idx="1">
                  <c:v>1.5</c:v>
                </c:pt>
                <c:pt idx="2">
                  <c:v>1.2</c:v>
                </c:pt>
                <c:pt idx="3">
                  <c:v>1.3</c:v>
                </c:pt>
                <c:pt idx="4">
                  <c:v>1.5</c:v>
                </c:pt>
                <c:pt idx="5">
                  <c:v>1.4</c:v>
                </c:pt>
                <c:pt idx="6">
                  <c:v>1.5</c:v>
                </c:pt>
                <c:pt idx="7">
                  <c:v>1.7</c:v>
                </c:pt>
                <c:pt idx="8">
                  <c:v>1</c:v>
                </c:pt>
                <c:pt idx="9">
                  <c:v>1.3</c:v>
                </c:pt>
                <c:pt idx="10">
                  <c:v>1</c:v>
                </c:pt>
                <c:pt idx="11">
                  <c:v>1.1000000000000001</c:v>
                </c:pt>
                <c:pt idx="12">
                  <c:v>1.1000000000000001</c:v>
                </c:pt>
                <c:pt idx="13">
                  <c:v>0.9</c:v>
                </c:pt>
                <c:pt idx="14">
                  <c:v>1</c:v>
                </c:pt>
                <c:pt idx="15">
                  <c:v>1.1000000000000001</c:v>
                </c:pt>
                <c:pt idx="16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DC-8149-88EA-141C008031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8285192"/>
        <c:axId val="358286368"/>
      </c:lineChart>
      <c:catAx>
        <c:axId val="358285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58286368"/>
        <c:crosses val="autoZero"/>
        <c:auto val="1"/>
        <c:lblAlgn val="ctr"/>
        <c:lblOffset val="100"/>
        <c:tickLblSkip val="2"/>
        <c:noMultiLvlLbl val="0"/>
      </c:catAx>
      <c:valAx>
        <c:axId val="358286368"/>
        <c:scaling>
          <c:orientation val="minMax"/>
          <c:max val="5.0999999999999996"/>
          <c:min val="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28519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Feels life is worthwhile</a:t>
            </a:r>
          </a:p>
        </c:rich>
      </c:tx>
      <c:layout>
        <c:manualLayout>
          <c:xMode val="edge"/>
          <c:yMode val="edge"/>
          <c:x val="0.19910939976944608"/>
          <c:y val="0.129988357682052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719159769935298E-2"/>
          <c:y val="0.27605484343906161"/>
          <c:w val="0.84346259062585371"/>
          <c:h val="0.67971597310485021"/>
        </c:manualLayout>
      </c:layout>
      <c:lineChart>
        <c:grouping val="standard"/>
        <c:varyColors val="0"/>
        <c:ser>
          <c:idx val="0"/>
          <c:order val="0"/>
          <c:tx>
            <c:strRef>
              <c:f>'charting data'!$A$32</c:f>
              <c:strCache>
                <c:ptCount val="1"/>
                <c:pt idx="0">
                  <c:v>Phone Contact (n=49)</c:v>
                </c:pt>
              </c:strCache>
            </c:strRef>
          </c:tx>
          <c:spPr>
            <a:ln w="2540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data'!$B$31:$R$31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data'!$B$32:$R$32</c:f>
              <c:numCache>
                <c:formatCode>General</c:formatCode>
                <c:ptCount val="17"/>
                <c:pt idx="0">
                  <c:v>4.9000000000000004</c:v>
                </c:pt>
                <c:pt idx="1">
                  <c:v>4.9000000000000004</c:v>
                </c:pt>
                <c:pt idx="2">
                  <c:v>4.9000000000000004</c:v>
                </c:pt>
                <c:pt idx="3">
                  <c:v>5</c:v>
                </c:pt>
                <c:pt idx="4">
                  <c:v>5</c:v>
                </c:pt>
                <c:pt idx="5">
                  <c:v>4.9000000000000004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A4-0748-AA2B-C130E5D5E62C}"/>
            </c:ext>
          </c:extLst>
        </c:ser>
        <c:ser>
          <c:idx val="1"/>
          <c:order val="1"/>
          <c:tx>
            <c:strRef>
              <c:f>'charting data'!$A$33</c:f>
              <c:strCache>
                <c:ptCount val="1"/>
                <c:pt idx="0">
                  <c:v>Intervention (n=49)</c:v>
                </c:pt>
              </c:strCache>
            </c:strRef>
          </c:tx>
          <c:spPr>
            <a:ln w="254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data'!$B$31:$R$31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data'!$B$33:$R$33</c:f>
              <c:numCache>
                <c:formatCode>General</c:formatCode>
                <c:ptCount val="17"/>
                <c:pt idx="0">
                  <c:v>3.8</c:v>
                </c:pt>
                <c:pt idx="1">
                  <c:v>3.8</c:v>
                </c:pt>
                <c:pt idx="2">
                  <c:v>4.4000000000000004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4.2</c:v>
                </c:pt>
                <c:pt idx="7">
                  <c:v>4.4000000000000004</c:v>
                </c:pt>
                <c:pt idx="8">
                  <c:v>4.4000000000000004</c:v>
                </c:pt>
                <c:pt idx="9">
                  <c:v>4.5</c:v>
                </c:pt>
                <c:pt idx="10">
                  <c:v>4.7</c:v>
                </c:pt>
                <c:pt idx="11">
                  <c:v>4.4000000000000004</c:v>
                </c:pt>
                <c:pt idx="12">
                  <c:v>4.8</c:v>
                </c:pt>
                <c:pt idx="13">
                  <c:v>4.5</c:v>
                </c:pt>
                <c:pt idx="14">
                  <c:v>4.4000000000000004</c:v>
                </c:pt>
                <c:pt idx="15">
                  <c:v>4.2</c:v>
                </c:pt>
                <c:pt idx="16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A4-0748-AA2B-C130E5D5E6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8287152"/>
        <c:axId val="360620104"/>
      </c:lineChart>
      <c:catAx>
        <c:axId val="3582871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60620104"/>
        <c:crosses val="autoZero"/>
        <c:auto val="1"/>
        <c:lblAlgn val="ctr"/>
        <c:lblOffset val="100"/>
        <c:noMultiLvlLbl val="0"/>
      </c:catAx>
      <c:valAx>
        <c:axId val="360620104"/>
        <c:scaling>
          <c:orientation val="minMax"/>
          <c:max val="5.0999999999999996"/>
          <c:min val="0"/>
        </c:scaling>
        <c:delete val="1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582871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Feels</a:t>
            </a:r>
            <a:r>
              <a:rPr lang="en-US" sz="1600" baseline="0" dirty="0">
                <a:latin typeface="Calibri" panose="020F0502020204030204" pitchFamily="34" charset="0"/>
                <a:cs typeface="Calibri" panose="020F0502020204030204" pitchFamily="34" charset="0"/>
              </a:rPr>
              <a:t> at Peace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2801604988791444"/>
          <c:y val="1.65071838744310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068521914247094"/>
          <c:y val="0.15691486365759338"/>
          <c:w val="0.85764806448110775"/>
          <c:h val="0.66441328442701009"/>
        </c:manualLayout>
      </c:layout>
      <c:lineChart>
        <c:grouping val="standard"/>
        <c:varyColors val="0"/>
        <c:ser>
          <c:idx val="0"/>
          <c:order val="0"/>
          <c:tx>
            <c:strRef>
              <c:f>'charting data'!$A$38</c:f>
              <c:strCache>
                <c:ptCount val="1"/>
                <c:pt idx="0">
                  <c:v>Phone Contact (n=49)</c:v>
                </c:pt>
              </c:strCache>
            </c:strRef>
          </c:tx>
          <c:spPr>
            <a:ln w="2540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data'!$B$37:$R$37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data'!$B$38:$R$38</c:f>
              <c:numCache>
                <c:formatCode>General</c:formatCode>
                <c:ptCount val="17"/>
                <c:pt idx="0">
                  <c:v>4.3</c:v>
                </c:pt>
                <c:pt idx="1">
                  <c:v>4.7</c:v>
                </c:pt>
                <c:pt idx="2">
                  <c:v>4.8</c:v>
                </c:pt>
                <c:pt idx="3">
                  <c:v>4.9000000000000004</c:v>
                </c:pt>
                <c:pt idx="4">
                  <c:v>4.8</c:v>
                </c:pt>
                <c:pt idx="5">
                  <c:v>4.9000000000000004</c:v>
                </c:pt>
                <c:pt idx="6">
                  <c:v>4.9000000000000004</c:v>
                </c:pt>
                <c:pt idx="7">
                  <c:v>4.9000000000000004</c:v>
                </c:pt>
                <c:pt idx="8">
                  <c:v>4.8</c:v>
                </c:pt>
                <c:pt idx="9">
                  <c:v>4.9000000000000004</c:v>
                </c:pt>
                <c:pt idx="10">
                  <c:v>4.9000000000000004</c:v>
                </c:pt>
                <c:pt idx="11">
                  <c:v>4.9000000000000004</c:v>
                </c:pt>
                <c:pt idx="12">
                  <c:v>5</c:v>
                </c:pt>
                <c:pt idx="13">
                  <c:v>5</c:v>
                </c:pt>
                <c:pt idx="14">
                  <c:v>4.9000000000000004</c:v>
                </c:pt>
                <c:pt idx="15">
                  <c:v>5</c:v>
                </c:pt>
                <c:pt idx="16">
                  <c:v>4.9000000000000004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9D-E941-AE62-01625307DBA3}"/>
            </c:ext>
          </c:extLst>
        </c:ser>
        <c:ser>
          <c:idx val="1"/>
          <c:order val="1"/>
          <c:tx>
            <c:strRef>
              <c:f>'charting data'!$A$39</c:f>
              <c:strCache>
                <c:ptCount val="1"/>
                <c:pt idx="0">
                  <c:v>Intervention (n=49)</c:v>
                </c:pt>
              </c:strCache>
            </c:strRef>
          </c:tx>
          <c:spPr>
            <a:ln w="254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'charting data'!$B$37:$R$37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numCache>
            </c:numRef>
          </c:cat>
          <c:val>
            <c:numRef>
              <c:f>'charting data'!$B$39:$R$39</c:f>
              <c:numCache>
                <c:formatCode>General</c:formatCode>
                <c:ptCount val="17"/>
                <c:pt idx="0">
                  <c:v>4.2</c:v>
                </c:pt>
                <c:pt idx="1">
                  <c:v>4.2</c:v>
                </c:pt>
                <c:pt idx="2">
                  <c:v>3.9</c:v>
                </c:pt>
                <c:pt idx="3">
                  <c:v>3.9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3.9</c:v>
                </c:pt>
                <c:pt idx="7">
                  <c:v>3.8</c:v>
                </c:pt>
                <c:pt idx="8">
                  <c:v>4.3</c:v>
                </c:pt>
                <c:pt idx="9">
                  <c:v>4.3</c:v>
                </c:pt>
                <c:pt idx="10">
                  <c:v>4.4000000000000004</c:v>
                </c:pt>
                <c:pt idx="11">
                  <c:v>4.5</c:v>
                </c:pt>
                <c:pt idx="12">
                  <c:v>4.7</c:v>
                </c:pt>
                <c:pt idx="13">
                  <c:v>4.0999999999999996</c:v>
                </c:pt>
                <c:pt idx="14">
                  <c:v>4.2</c:v>
                </c:pt>
                <c:pt idx="15">
                  <c:v>4</c:v>
                </c:pt>
                <c:pt idx="16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9D-E941-AE62-01625307D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0621672"/>
        <c:axId val="360620496"/>
      </c:lineChart>
      <c:catAx>
        <c:axId val="360621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60620496"/>
        <c:crosses val="autoZero"/>
        <c:auto val="1"/>
        <c:lblAlgn val="ctr"/>
        <c:lblOffset val="100"/>
        <c:tickLblSkip val="2"/>
        <c:noMultiLvlLbl val="0"/>
      </c:catAx>
      <c:valAx>
        <c:axId val="360620496"/>
        <c:scaling>
          <c:orientation val="minMax"/>
          <c:max val="5.0999999999999996"/>
          <c:min val="0"/>
        </c:scaling>
        <c:delete val="1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6062167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0.43439</cdr:x>
      <cdr:y>0.18116</cdr:y>
    </cdr:from>
    <cdr:to>
      <cdr:x>0.99665</cdr:x>
      <cdr:y>0.45126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3141" y="403679"/>
          <a:ext cx="1855013" cy="60187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(p = 0.0002)</a:t>
          </a:r>
        </a:p>
        <a:p xmlns:a="http://schemas.openxmlformats.org/drawingml/2006/main"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Time (p = 0.0001)</a:t>
          </a:r>
        </a:p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* Time (p = 0.03)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0.6934</cdr:x>
      <cdr:y>0.10412</cdr:y>
    </cdr:from>
    <cdr:to>
      <cdr:x>0.98428</cdr:x>
      <cdr:y>0.22126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00750" y="653143"/>
          <a:ext cx="2517321" cy="734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0.41673</cdr:x>
      <cdr:y>0.15505</cdr:y>
    </cdr:from>
    <cdr:to>
      <cdr:x>0.99051</cdr:x>
      <cdr:y>0.40463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97213" y="386428"/>
          <a:ext cx="1923767" cy="62202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(p = 0.0001)</a:t>
          </a:r>
        </a:p>
        <a:p xmlns:a="http://schemas.openxmlformats.org/drawingml/2006/main"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Time (p = 0.008)</a:t>
          </a:r>
        </a:p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baseline="0" dirty="0">
              <a:latin typeface="Arial" panose="020B0604020202020204" pitchFamily="34" charset="0"/>
              <a:cs typeface="Arial" panose="020B0604020202020204" pitchFamily="34" charset="0"/>
            </a:rPr>
            <a:t> * Time (p = 0.16)</a:t>
          </a:r>
          <a:endParaRPr lang="en-US" sz="1000" b="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0.40936</cdr:x>
      <cdr:y>0.1582</cdr:y>
    </cdr:from>
    <cdr:to>
      <cdr:x>0.97392</cdr:x>
      <cdr:y>0.39226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2508" y="385940"/>
          <a:ext cx="1892855" cy="5710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(p &lt; 0.0001)</a:t>
          </a:r>
        </a:p>
        <a:p xmlns:a="http://schemas.openxmlformats.org/drawingml/2006/main"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Time (p = 0.01)</a:t>
          </a:r>
        </a:p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baseline="0" dirty="0">
              <a:latin typeface="Arial" panose="020B0604020202020204" pitchFamily="34" charset="0"/>
              <a:cs typeface="Arial" panose="020B0604020202020204" pitchFamily="34" charset="0"/>
            </a:rPr>
            <a:t> * Time (p = 0.03)</a:t>
          </a:r>
          <a:endParaRPr lang="en-US" sz="1000" b="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0.25389</cdr:x>
      <cdr:y>0.4381</cdr:y>
    </cdr:from>
    <cdr:to>
      <cdr:x>0.68048</cdr:x>
      <cdr:y>0.6119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6353" y="2749176"/>
          <a:ext cx="3690471" cy="1090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0.41758</cdr:x>
      <cdr:y>0.6409</cdr:y>
    </cdr:from>
    <cdr:to>
      <cdr:x>0.92746</cdr:x>
      <cdr:y>0.89983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00053" y="1438630"/>
          <a:ext cx="1709531" cy="58122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(p&lt;0.0001)</a:t>
          </a:r>
        </a:p>
        <a:p xmlns:a="http://schemas.openxmlformats.org/drawingml/2006/main"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Time (p=0.14)</a:t>
          </a:r>
        </a:p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*Time</a:t>
          </a:r>
          <a:r>
            <a:rPr lang="en-US" sz="1000" b="0" baseline="0" dirty="0">
              <a:latin typeface="Arial" panose="020B0604020202020204" pitchFamily="34" charset="0"/>
              <a:cs typeface="Arial" panose="020B0604020202020204" pitchFamily="34" charset="0"/>
            </a:rPr>
            <a:t> (p=0.27)</a:t>
          </a:r>
          <a:endParaRPr lang="en-US" sz="1000" b="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0.42816</cdr:x>
      <cdr:y>0.52849</cdr:y>
    </cdr:from>
    <cdr:to>
      <cdr:x>0.94664</cdr:x>
      <cdr:y>0.77561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5542" y="1219795"/>
          <a:ext cx="1738349" cy="5703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 (p&lt;0.0001)</a:t>
          </a:r>
        </a:p>
        <a:p xmlns:a="http://schemas.openxmlformats.org/drawingml/2006/main"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Time (p=0.14)</a:t>
          </a:r>
        </a:p>
        <a:p xmlns:a="http://schemas.openxmlformats.org/drawingml/2006/main">
          <a:r>
            <a:rPr lang="en-US" sz="1000" b="0" dirty="0" err="1">
              <a:latin typeface="Arial" panose="020B0604020202020204" pitchFamily="34" charset="0"/>
              <a:cs typeface="Arial" panose="020B0604020202020204" pitchFamily="34" charset="0"/>
            </a:rPr>
            <a:t>mPCL</a:t>
          </a:r>
          <a:r>
            <a:rPr lang="en-US" sz="1000" b="0" dirty="0">
              <a:latin typeface="Arial" panose="020B0604020202020204" pitchFamily="34" charset="0"/>
              <a:cs typeface="Arial" panose="020B0604020202020204" pitchFamily="34" charset="0"/>
            </a:rPr>
            <a:t>*Time (</a:t>
          </a:r>
          <a:r>
            <a:rPr lang="en-US" sz="1000" b="0" baseline="0" dirty="0">
              <a:latin typeface="Arial" panose="020B0604020202020204" pitchFamily="34" charset="0"/>
              <a:cs typeface="Arial" panose="020B0604020202020204" pitchFamily="34" charset="0"/>
            </a:rPr>
            <a:t>p=0.02)</a:t>
          </a:r>
          <a:endParaRPr lang="en-US" sz="1000" b="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C0F0-8B40-4D4D-8DA4-CAB81CB86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0F2365-B17C-2C40-B1F9-6761117E6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F0C1A-9ECC-B64A-A5F3-81884CC3E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4DB80-3461-E143-8782-28B44A9E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09FEE-359E-F24B-90D8-64B12A4A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8466-32E5-B847-AC19-BA5D03321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707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14046-F98A-0B41-AB00-41C55D88A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5CA5E-1399-464C-B758-4FC6BAC24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0F40C-48CF-E74B-8EAE-67701B38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276B1-B982-0843-A5FE-C97007E5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80AE5-89D1-FB46-B790-59BFE921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502-66F4-4B42-B86C-EA25846C0F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0087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B098C-D6C9-834F-B3CA-7E8EDB3D1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467D0-3E89-4444-8A25-997DC3592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75EDF-70B3-4147-AA2D-1E1298ED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B3689-5751-484D-8743-92E391A83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A2AEE-8516-5A44-B5D5-5910F288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42E9-38B3-C149-A8E9-E0D1E1D31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055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4703-DC12-504A-9C77-8CF464D66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33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C920-C3FD-5940-9C45-D9540E1AE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9538"/>
            <a:ext cx="7886700" cy="4887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4049B-5674-334C-9C4B-8C3BACEFA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3583B-E920-8C4D-B083-C0CD0FAC1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899ED-0D55-464F-8C60-D587E5740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97712-7EAE-E74E-8AA6-EF8EC89645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979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7742-DFE1-834F-B660-1147A8406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2413-072A-6B4C-BC7A-90398A089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F0B5D-5026-114C-BC50-3A36ABF70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4F34D-397B-EB48-8491-908456516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DBDD8-8569-1B40-89AF-E785A21AA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E45C-F1C2-DC43-996F-EE50ADE5ED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420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450D-E854-6143-A7E5-07A046CD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49569-7334-5E40-8AC1-F0E268E48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FDA07-E274-D749-A4EE-C97472E86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5B81D-31F0-8745-A945-7F04DF66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D7AEB-B9BE-3742-9E45-6BD5557A6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F8498-174A-0844-99E3-744633C6E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D6C0-E1A1-7948-B9B3-1953279F8D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472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21368-E857-4146-B0C1-286BB23B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F1EF4-0B93-4940-A94F-984621E39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B3CA3-967D-6641-AA09-2BA156CCC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EBE295-C182-3A4F-B433-59FE7A695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48D52-B1A7-A641-9D11-3A21F7FE9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BCA1-3E3D-4048-8F65-573CB6D9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F63C7-6903-1147-B3FC-452A6D01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2191DA-D434-7447-A2BC-60A7C8D8F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EE97-8F73-0E47-AB60-6C8BB296D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4350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D1A1-34CF-D945-97F1-FE1F57F9F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E018B2-835F-EF42-A708-A1452648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363ABF-188E-BB4E-B6BD-13C1DC35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801EE-7E80-A549-A0AD-38B9204D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ECE-20DB-494F-B9B6-DC541646BE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7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9ED52C-A5F8-0747-9244-C51A6CA58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3FE0E4-ECC5-FC4E-B14F-4DC5F2D9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185AA-3F39-3240-8ED7-5697B6681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5A271-E1A5-2547-AAF5-BD44A48F4A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3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A3D37-EFE0-E546-83DB-A2866EA05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9D74-E2BA-CA44-AAF8-8735FEBFA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812B3-1D69-914A-9FD0-DCDE0DF8C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8DD20-166B-EF4F-858D-C1FF892A1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E47D3-3D6D-3745-A7EB-067B6BE18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28463F-BE7F-0E4A-A7E1-AC3FDA05B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5A8A-C408-844B-B85C-98ED931F3E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688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A26A7-59D0-5C4F-8568-7A3BFBE77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EF9B00-D7BE-D842-845B-CB185FB40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63E68-D341-CC4A-B7AF-74CAC1DED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D455B-F2CD-394C-9103-F86A5DE1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DB6C9-5E12-8A4C-93F6-ABA4347BF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913CB-0996-D04B-B4D0-D725869C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5062E-FA84-2A47-8583-EC1D6115F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8068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C3B14-08DC-444A-B7C4-3A0A2FEA1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5E022-3B02-1743-812C-39F27B1EB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8AC4-1FA2-F94F-A629-F8549DFBB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B6F81-78D5-0F42-B0C4-D6F46326F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811FE-2CD9-9B4F-AE7F-33C54EF4C8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03B02-1059-6143-BBEB-9527362B8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3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1F44D-A47D-9B48-9343-5445CD288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" y="1124497"/>
            <a:ext cx="4100042" cy="5287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Background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4625B8-B593-FD4B-B6A7-F0B030A8B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259419"/>
              </p:ext>
            </p:extLst>
          </p:nvPr>
        </p:nvGraphicFramePr>
        <p:xfrm>
          <a:off x="4757351" y="1151572"/>
          <a:ext cx="4159648" cy="414776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r="5400000" sy="-100000" algn="bl" rotWithShape="0"/>
                </a:effectLst>
              </a:tblPr>
              <a:tblGrid>
                <a:gridCol w="2479708">
                  <a:extLst>
                    <a:ext uri="{9D8B030D-6E8A-4147-A177-3AD203B41FA5}">
                      <a16:colId xmlns:a16="http://schemas.microsoft.com/office/drawing/2014/main" val="526587979"/>
                    </a:ext>
                  </a:extLst>
                </a:gridCol>
                <a:gridCol w="1679940">
                  <a:extLst>
                    <a:ext uri="{9D8B030D-6E8A-4147-A177-3AD203B41FA5}">
                      <a16:colId xmlns:a16="http://schemas.microsoft.com/office/drawing/2014/main" val="3253507734"/>
                    </a:ext>
                  </a:extLst>
                </a:gridCol>
              </a:tblGrid>
              <a:tr h="474746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Please rate your pain during the last 3 days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(none) - 5 (worst)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892244"/>
                  </a:ext>
                </a:extLst>
              </a:tr>
              <a:tr h="854543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any other symptoms (e.g. nausea, coughing or constipation) been affecting how you feel in the last 3 days?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(none) - 5 (overwhelming)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02900"/>
                  </a:ext>
                </a:extLst>
              </a:tr>
              <a:tr h="526898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you been feeling worried about your illness in the past 3 days?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(not at all) - 5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(overwhelming)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213605"/>
                  </a:ext>
                </a:extLst>
              </a:tr>
              <a:tr h="677439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 the past 3 days, have you been able to share how you are feeling with your family or friends?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(not at all) - 5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(freely)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17170"/>
                  </a:ext>
                </a:extLst>
              </a:tr>
              <a:tr h="474746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Q5.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 the past 3 days have you felt that life was worthwhile?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(not at all) - 5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(all the time)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653636"/>
                  </a:ext>
                </a:extLst>
              </a:tr>
              <a:tr h="474746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Q6.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 the past 3 days, have you felt at peace?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(not at all) - 5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(all the time)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372857"/>
                  </a:ext>
                </a:extLst>
              </a:tr>
              <a:tr h="664645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Q7.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 you had enough help and advice for your family to plan for the future? </a:t>
                      </a: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(not at all) - 5</a:t>
                      </a:r>
                      <a:b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(as much as wanted)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9501"/>
                  </a:ext>
                </a:extLst>
              </a:tr>
            </a:tbl>
          </a:graphicData>
        </a:graphic>
      </p:graphicFrame>
      <p:pic>
        <p:nvPicPr>
          <p:cNvPr id="1026" name="Picture 2" descr="page1image15586368">
            <a:extLst>
              <a:ext uri="{FF2B5EF4-FFF2-40B4-BE49-F238E27FC236}">
                <a16:creationId xmlns:a16="http://schemas.microsoft.com/office/drawing/2014/main" id="{63546891-10FD-D146-8417-7BC13FECC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00413"/>
            <a:ext cx="55626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99B76-3B2D-394C-A6C1-4DD7E17468C0}"/>
              </a:ext>
            </a:extLst>
          </p:cNvPr>
          <p:cNvSpPr txBox="1"/>
          <p:nvPr/>
        </p:nvSpPr>
        <p:spPr>
          <a:xfrm>
            <a:off x="6275602" y="773650"/>
            <a:ext cx="1271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African POS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695AB9-AB04-BE4D-B790-FBE0401EF9C9}"/>
              </a:ext>
            </a:extLst>
          </p:cNvPr>
          <p:cNvSpPr txBox="1"/>
          <p:nvPr/>
        </p:nvSpPr>
        <p:spPr>
          <a:xfrm>
            <a:off x="88900" y="5413867"/>
            <a:ext cx="87485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/>
              <a:t>Study Goal</a:t>
            </a:r>
          </a:p>
          <a:p>
            <a:pPr algn="ctr"/>
            <a:r>
              <a:rPr lang="en-US" dirty="0"/>
              <a:t>To assess the effectiveness of a mobile/web application, </a:t>
            </a:r>
            <a:r>
              <a:rPr lang="en-US" dirty="0" err="1"/>
              <a:t>mPCL</a:t>
            </a:r>
            <a:r>
              <a:rPr lang="en-US"/>
              <a:t>, to </a:t>
            </a:r>
            <a:r>
              <a:rPr lang="en-US" dirty="0"/>
              <a:t>facilitate interdisciplinary care coordination (specialists and local health workers) aimed at community-based symptom monitoring and control among Tanzanian cancer patients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DFA5772-FE23-3A49-8841-14DD3F983966}"/>
              </a:ext>
            </a:extLst>
          </p:cNvPr>
          <p:cNvSpPr txBox="1">
            <a:spLocks/>
          </p:cNvSpPr>
          <p:nvPr/>
        </p:nvSpPr>
        <p:spPr>
          <a:xfrm>
            <a:off x="445515" y="1589563"/>
            <a:ext cx="4126485" cy="3824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Improved end-of-life symptom control for cancer patients is a public health priority in Tanzania impacted by limited palliative care (PC) specialist access</a:t>
            </a:r>
          </a:p>
          <a:p>
            <a:r>
              <a:rPr lang="en-US" sz="1800" dirty="0"/>
              <a:t>The African Palliative care Outcome Scale (POS) is a validated brief Likert-scaled assessment and used to collect patient/caregiver-reported symptoms </a:t>
            </a:r>
          </a:p>
          <a:p>
            <a:r>
              <a:rPr lang="en-US" sz="1800" dirty="0"/>
              <a:t>Community-based cancer patients and their family caregivers lack an easy way to report symptoms and receive prompt symptom-responsive care</a:t>
            </a:r>
          </a:p>
          <a:p>
            <a:r>
              <a:rPr lang="en-US" sz="1800" b="1" dirty="0"/>
              <a:t>Mobile health solutions hold promise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900" y="12788"/>
            <a:ext cx="6040051" cy="101566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/>
              <a:t>mPalliative</a:t>
            </a:r>
            <a:r>
              <a:rPr lang="en-US" sz="2000" dirty="0"/>
              <a:t> Care Link (</a:t>
            </a:r>
            <a:r>
              <a:rPr lang="en-US" sz="2000" dirty="0" err="1"/>
              <a:t>mPCL</a:t>
            </a:r>
            <a:r>
              <a:rPr lang="en-US" sz="2000" dirty="0"/>
              <a:t>): Examination of a mobile solution to palliative care coordination among Tanzanian cancer patients</a:t>
            </a:r>
          </a:p>
        </p:txBody>
      </p:sp>
    </p:spTree>
    <p:extLst>
      <p:ext uri="{BB962C8B-B14F-4D97-AF65-F5344CB8AC3E}">
        <p14:creationId xmlns:p14="http://schemas.microsoft.com/office/powerpoint/2010/main" val="1292527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41B10-E830-8542-853E-FF4DA55AC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616"/>
            <a:ext cx="9144000" cy="713397"/>
          </a:xfrm>
        </p:spPr>
        <p:txBody>
          <a:bodyPr/>
          <a:lstStyle/>
          <a:p>
            <a:pPr algn="ctr"/>
            <a:r>
              <a:rPr lang="en-US" dirty="0"/>
              <a:t>Methods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654859-3D7C-0E44-B459-0539ACA2468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57" r="8458"/>
          <a:stretch/>
        </p:blipFill>
        <p:spPr>
          <a:xfrm>
            <a:off x="-135924" y="3039762"/>
            <a:ext cx="5523470" cy="39381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BB895C2-60A2-1D4A-82EB-82DA2D881D55}"/>
              </a:ext>
            </a:extLst>
          </p:cNvPr>
          <p:cNvSpPr txBox="1"/>
          <p:nvPr/>
        </p:nvSpPr>
        <p:spPr>
          <a:xfrm>
            <a:off x="5399903" y="3520536"/>
            <a:ext cx="3645244" cy="2754600"/>
          </a:xfrm>
          <a:prstGeom prst="rect">
            <a:avLst/>
          </a:prstGeom>
          <a:noFill/>
          <a:ln>
            <a:solidFill>
              <a:srgbClr val="014DBD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14DBD"/>
                </a:solidFill>
              </a:rPr>
              <a:t>                           </a:t>
            </a:r>
            <a:r>
              <a:rPr lang="en-US" b="1" dirty="0" err="1">
                <a:solidFill>
                  <a:srgbClr val="014DBD"/>
                </a:solidFill>
              </a:rPr>
              <a:t>mPCL</a:t>
            </a:r>
            <a:r>
              <a:rPr lang="en-US" b="1" u="sng" dirty="0">
                <a:solidFill>
                  <a:srgbClr val="014DBD"/>
                </a:solidFill>
              </a:rPr>
              <a:t> </a:t>
            </a:r>
          </a:p>
          <a:p>
            <a:endParaRPr lang="en-US" sz="1100" u="sng" dirty="0">
              <a:solidFill>
                <a:srgbClr val="014DBD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14DBD"/>
                </a:solidFill>
              </a:rPr>
              <a:t>Built on cloud-based, open-source, HIPPA-compliant </a:t>
            </a:r>
            <a:r>
              <a:rPr lang="en-US" sz="1600" dirty="0" err="1">
                <a:solidFill>
                  <a:srgbClr val="014DBD"/>
                </a:solidFill>
              </a:rPr>
              <a:t>CommCare</a:t>
            </a:r>
            <a:r>
              <a:rPr lang="en-US" sz="1600" dirty="0">
                <a:solidFill>
                  <a:srgbClr val="014DBD"/>
                </a:solidFill>
              </a:rPr>
              <a:t>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14DBD"/>
                </a:solidFill>
              </a:rPr>
              <a:t>Smartphone/web accessible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14DBD"/>
                </a:solidFill>
              </a:rPr>
              <a:t>Interfaces for specialists, local health workers, and patients/caregivers for symptom collection and control via community-based interdisciplinary care coordination</a:t>
            </a:r>
          </a:p>
          <a:p>
            <a:endParaRPr lang="en-US" sz="1600" dirty="0">
              <a:solidFill>
                <a:srgbClr val="014DBD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191A477-D4C0-D845-8EF7-F08E46550773}"/>
              </a:ext>
            </a:extLst>
          </p:cNvPr>
          <p:cNvSpPr txBox="1">
            <a:spLocks/>
          </p:cNvSpPr>
          <p:nvPr/>
        </p:nvSpPr>
        <p:spPr>
          <a:xfrm>
            <a:off x="127590" y="522559"/>
            <a:ext cx="8888819" cy="263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Design: </a:t>
            </a:r>
            <a:r>
              <a:rPr lang="en-US" sz="1800" dirty="0"/>
              <a:t>Field study of untreatable cancer patients randomized at discharge from a large urban Tanzanian cancer hospital to </a:t>
            </a:r>
            <a:r>
              <a:rPr lang="en-US" sz="1800" dirty="0" err="1"/>
              <a:t>mPCL</a:t>
            </a:r>
            <a:r>
              <a:rPr lang="en-US" sz="1800" dirty="0"/>
              <a:t> (intervention) or phone contact for POS collection </a:t>
            </a:r>
          </a:p>
          <a:p>
            <a:r>
              <a:rPr lang="en-US" sz="1800" b="1" dirty="0"/>
              <a:t>Data Collection: </a:t>
            </a:r>
          </a:p>
          <a:p>
            <a:pPr lvl="1"/>
            <a:r>
              <a:rPr lang="en-US" sz="1700" dirty="0"/>
              <a:t>Baseline sociodemographic, clinical and POS data</a:t>
            </a:r>
          </a:p>
          <a:p>
            <a:pPr lvl="1"/>
            <a:r>
              <a:rPr lang="en-US" sz="1700" dirty="0"/>
              <a:t>POS responses collected twice-weekly and managed via </a:t>
            </a:r>
            <a:r>
              <a:rPr lang="en-US" sz="1700" dirty="0" err="1"/>
              <a:t>mPCL</a:t>
            </a:r>
            <a:r>
              <a:rPr lang="en-US" sz="1700" dirty="0"/>
              <a:t> versus via phone-contact with study personnel in </a:t>
            </a:r>
            <a:r>
              <a:rPr lang="en-US" sz="1700" dirty="0" err="1"/>
              <a:t>mPCL</a:t>
            </a:r>
            <a:r>
              <a:rPr lang="en-US" sz="1700" dirty="0"/>
              <a:t> and non-</a:t>
            </a:r>
            <a:r>
              <a:rPr lang="en-US" sz="1700" dirty="0" err="1"/>
              <a:t>mPCL</a:t>
            </a:r>
            <a:r>
              <a:rPr lang="en-US" sz="1700" dirty="0"/>
              <a:t> arms, respectively for up to 4 months </a:t>
            </a:r>
          </a:p>
          <a:p>
            <a:pPr lvl="1"/>
            <a:r>
              <a:rPr lang="en-US" sz="1700" dirty="0"/>
              <a:t>Patient end-of-study care satisfaction assessed via phone survey</a:t>
            </a:r>
          </a:p>
          <a:p>
            <a:r>
              <a:rPr lang="en-US" sz="1800" b="1" dirty="0"/>
              <a:t>Analysis: </a:t>
            </a:r>
            <a:r>
              <a:rPr lang="en-US" sz="1800" dirty="0"/>
              <a:t>Baseline characteristics, POS score trajectories &amp; end of study survey results analyzed by group and compared</a:t>
            </a: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594443" y="111682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13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0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37FAF-3ADD-D04A-AB84-82DA37E1E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00010"/>
            <a:ext cx="9144000" cy="713397"/>
          </a:xfrm>
        </p:spPr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887347"/>
              </p:ext>
            </p:extLst>
          </p:nvPr>
        </p:nvGraphicFramePr>
        <p:xfrm>
          <a:off x="2639907" y="519004"/>
          <a:ext cx="3299208" cy="2228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979954"/>
              </p:ext>
            </p:extLst>
          </p:nvPr>
        </p:nvGraphicFramePr>
        <p:xfrm>
          <a:off x="2607081" y="2568900"/>
          <a:ext cx="3352796" cy="2492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580145"/>
              </p:ext>
            </p:extLst>
          </p:nvPr>
        </p:nvGraphicFramePr>
        <p:xfrm>
          <a:off x="2607081" y="4455481"/>
          <a:ext cx="3352796" cy="243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364108"/>
              </p:ext>
            </p:extLst>
          </p:nvPr>
        </p:nvGraphicFramePr>
        <p:xfrm>
          <a:off x="5663652" y="2276080"/>
          <a:ext cx="3352795" cy="226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596792"/>
              </p:ext>
            </p:extLst>
          </p:nvPr>
        </p:nvGraphicFramePr>
        <p:xfrm>
          <a:off x="5663651" y="4455481"/>
          <a:ext cx="3352796" cy="2308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1B361B-C700-974F-9513-FEBD561905C3}"/>
              </a:ext>
            </a:extLst>
          </p:cNvPr>
          <p:cNvSpPr txBox="1"/>
          <p:nvPr/>
        </p:nvSpPr>
        <p:spPr>
          <a:xfrm>
            <a:off x="5253177" y="6591055"/>
            <a:ext cx="1349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Week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B783EC-686E-7544-B652-925BAC30E37A}"/>
              </a:ext>
            </a:extLst>
          </p:cNvPr>
          <p:cNvCxnSpPr>
            <a:cxnSpLocks/>
          </p:cNvCxnSpPr>
          <p:nvPr/>
        </p:nvCxnSpPr>
        <p:spPr>
          <a:xfrm>
            <a:off x="7367870" y="1848464"/>
            <a:ext cx="28953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9CF106-4FCD-2641-9AD2-21E986355FB1}"/>
              </a:ext>
            </a:extLst>
          </p:cNvPr>
          <p:cNvCxnSpPr>
            <a:cxnSpLocks/>
          </p:cNvCxnSpPr>
          <p:nvPr/>
        </p:nvCxnSpPr>
        <p:spPr>
          <a:xfrm>
            <a:off x="6399052" y="1863205"/>
            <a:ext cx="309410" cy="0"/>
          </a:xfrm>
          <a:prstGeom prst="line">
            <a:avLst/>
          </a:prstGeom>
          <a:ln w="38100">
            <a:solidFill>
              <a:srgbClr val="EE7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8D0D424-F284-4F45-92A7-6195C99F4A27}"/>
              </a:ext>
            </a:extLst>
          </p:cNvPr>
          <p:cNvSpPr txBox="1"/>
          <p:nvPr/>
        </p:nvSpPr>
        <p:spPr>
          <a:xfrm>
            <a:off x="6708462" y="1694576"/>
            <a:ext cx="733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mPCL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98BF43-FCA0-A745-910F-3EB3415C8A49}"/>
              </a:ext>
            </a:extLst>
          </p:cNvPr>
          <p:cNvSpPr txBox="1"/>
          <p:nvPr/>
        </p:nvSpPr>
        <p:spPr>
          <a:xfrm>
            <a:off x="7628125" y="1699892"/>
            <a:ext cx="1339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Phone Contact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CC1AEF-4422-4248-94C5-51E4E333FA27}"/>
              </a:ext>
            </a:extLst>
          </p:cNvPr>
          <p:cNvSpPr txBox="1"/>
          <p:nvPr/>
        </p:nvSpPr>
        <p:spPr>
          <a:xfrm>
            <a:off x="6021837" y="333632"/>
            <a:ext cx="2994610" cy="70788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Average POS item scores by group with comparisons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43B59A-4458-3C45-A7CA-5C6BC37E4FAE}"/>
              </a:ext>
            </a:extLst>
          </p:cNvPr>
          <p:cNvSpPr txBox="1"/>
          <p:nvPr/>
        </p:nvSpPr>
        <p:spPr>
          <a:xfrm>
            <a:off x="98854" y="1072223"/>
            <a:ext cx="24583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 patients completed study (</a:t>
            </a:r>
            <a:r>
              <a:rPr lang="en-US" i="1" dirty="0"/>
              <a:t>n</a:t>
            </a:r>
            <a:r>
              <a:rPr lang="en-US" dirty="0"/>
              <a:t>=49/arm) </a:t>
            </a:r>
          </a:p>
          <a:p>
            <a:endParaRPr lang="en-US" dirty="0"/>
          </a:p>
          <a:p>
            <a:r>
              <a:rPr lang="en-US" dirty="0"/>
              <a:t>There were more women and cervical cancer patients plus higher use of discharge morphine in the </a:t>
            </a:r>
            <a:r>
              <a:rPr lang="en-US" dirty="0" err="1"/>
              <a:t>mPCL</a:t>
            </a:r>
            <a:r>
              <a:rPr lang="en-US" dirty="0"/>
              <a:t> vs phone-contact arm</a:t>
            </a:r>
          </a:p>
          <a:p>
            <a:endParaRPr lang="en-US" dirty="0"/>
          </a:p>
          <a:p>
            <a:r>
              <a:rPr lang="en-US" dirty="0"/>
              <a:t>Near-equal numbers of participants/arm died within the study period (</a:t>
            </a:r>
            <a:r>
              <a:rPr lang="en-US" i="1" dirty="0"/>
              <a:t>n</a:t>
            </a:r>
            <a:r>
              <a:rPr lang="en-US" dirty="0"/>
              <a:t>=27 and 29 </a:t>
            </a:r>
            <a:r>
              <a:rPr lang="en-US" dirty="0" err="1"/>
              <a:t>mPCL</a:t>
            </a:r>
            <a:r>
              <a:rPr lang="en-US" dirty="0"/>
              <a:t> vs phone-contact, respectively)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7669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26D5B-1F9F-9342-83AB-8116A0DEF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02901"/>
            <a:ext cx="9144000" cy="713397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Conclusions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48255F-62B3-974E-B4D3-8D37679662CB}"/>
              </a:ext>
            </a:extLst>
          </p:cNvPr>
          <p:cNvSpPr/>
          <p:nvPr/>
        </p:nvSpPr>
        <p:spPr>
          <a:xfrm>
            <a:off x="0" y="6429087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" lvl="7" algn="ctr">
              <a:buNone/>
            </a:pPr>
            <a:r>
              <a:rPr lang="en-US" sz="1400" dirty="0"/>
              <a:t>Supported by the National Institutes of Health Fogarty International Center (Grant award no. R21 TW010190)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C087E1-8977-F847-9AF7-FA4089B2161C}"/>
              </a:ext>
            </a:extLst>
          </p:cNvPr>
          <p:cNvSpPr txBox="1">
            <a:spLocks/>
          </p:cNvSpPr>
          <p:nvPr/>
        </p:nvSpPr>
        <p:spPr>
          <a:xfrm>
            <a:off x="108331" y="658495"/>
            <a:ext cx="8965580" cy="425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Symptom severity scores were significantly higher in the </a:t>
            </a:r>
            <a:r>
              <a:rPr lang="en-US" sz="2000" dirty="0" err="1"/>
              <a:t>mPCL</a:t>
            </a:r>
            <a:r>
              <a:rPr lang="en-US" sz="2000" dirty="0"/>
              <a:t> arm across the study period compared with phone-contact arm </a:t>
            </a:r>
          </a:p>
          <a:p>
            <a:pPr marL="342900" lvl="1" indent="0">
              <a:buNone/>
            </a:pPr>
            <a:r>
              <a:rPr lang="en-US" sz="2000" i="1" dirty="0"/>
              <a:t>Between-group sociodemographic/clinical differences, </a:t>
            </a:r>
            <a:r>
              <a:rPr lang="en-US" sz="2000" dirty="0"/>
              <a:t>unintended </a:t>
            </a:r>
            <a:r>
              <a:rPr lang="en-US" sz="2000" i="1" dirty="0"/>
              <a:t>additional support </a:t>
            </a:r>
            <a:r>
              <a:rPr lang="en-US" sz="2000" dirty="0"/>
              <a:t>provided through phone-contact coupled with a </a:t>
            </a:r>
            <a:r>
              <a:rPr lang="en-US" sz="2000" i="1" dirty="0"/>
              <a:t>potential bias </a:t>
            </a:r>
            <a:r>
              <a:rPr lang="en-US" sz="2000" dirty="0"/>
              <a:t>posed by phone collection of POS responses likely explain some of these findings </a:t>
            </a:r>
          </a:p>
          <a:p>
            <a:r>
              <a:rPr lang="en-US" sz="2000" dirty="0"/>
              <a:t>Symptoms decreased over time in both arms, likely reflecting cumulative deaths</a:t>
            </a:r>
          </a:p>
          <a:p>
            <a:r>
              <a:rPr lang="en-US" sz="2000" dirty="0"/>
              <a:t>Post-intervention assessment of quality-of-care revealed near-equal satisfaction between the two arms</a:t>
            </a:r>
          </a:p>
          <a:p>
            <a:r>
              <a:rPr lang="en-US" sz="2000" dirty="0"/>
              <a:t>Limitations included small sample size and lack of true usual care group</a:t>
            </a:r>
          </a:p>
          <a:p>
            <a:r>
              <a:rPr lang="en-US" sz="2000" dirty="0"/>
              <a:t>As access to phone-based palliative care is not generalizable or sustainable, a larger randomized study of </a:t>
            </a:r>
            <a:r>
              <a:rPr lang="en-US" sz="2000" dirty="0" err="1"/>
              <a:t>mPCL</a:t>
            </a:r>
            <a:r>
              <a:rPr lang="en-US" sz="2000" dirty="0"/>
              <a:t> to study its cost-effectiveness and impact on clinical outcomes throughout Tanzania is needed to assess the true value of this innovation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496" y="5669246"/>
            <a:ext cx="801503" cy="6633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0853" y="5594557"/>
            <a:ext cx="1348113" cy="8345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3140" y="5546558"/>
            <a:ext cx="1417817" cy="8341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1789" y="5645515"/>
            <a:ext cx="1037809" cy="7406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43" y="4578656"/>
            <a:ext cx="32115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*</a:t>
            </a:r>
            <a:r>
              <a:rPr lang="en-US" sz="1500" dirty="0" err="1"/>
              <a:t>Dr</a:t>
            </a:r>
            <a:r>
              <a:rPr lang="en-US" sz="1500" dirty="0"/>
              <a:t> </a:t>
            </a:r>
            <a:r>
              <a:rPr lang="en-US" sz="1500" dirty="0" err="1"/>
              <a:t>Mamsau</a:t>
            </a:r>
            <a:r>
              <a:rPr lang="en-US" sz="1500" dirty="0"/>
              <a:t> </a:t>
            </a:r>
            <a:r>
              <a:rPr lang="en-US" sz="1500" dirty="0" err="1"/>
              <a:t>Twalib</a:t>
            </a:r>
            <a:r>
              <a:rPr lang="en-US" sz="1500" dirty="0"/>
              <a:t> </a:t>
            </a:r>
            <a:r>
              <a:rPr lang="en-US" sz="1500" dirty="0" err="1"/>
              <a:t>Ngoma</a:t>
            </a:r>
            <a:endParaRPr lang="en-US" sz="1500" dirty="0"/>
          </a:p>
          <a:p>
            <a:r>
              <a:rPr lang="en-US" sz="1500" dirty="0"/>
              <a:t>Phone:+255685377273</a:t>
            </a:r>
          </a:p>
          <a:p>
            <a:r>
              <a:rPr lang="en-US" sz="1500" dirty="0"/>
              <a:t>email: mamsaungoma@yahoo.com</a:t>
            </a:r>
          </a:p>
          <a:p>
            <a:r>
              <a:rPr lang="en-US" sz="1500" dirty="0"/>
              <a:t>Address: Ocean Road Cancer Institute</a:t>
            </a:r>
          </a:p>
          <a:p>
            <a:r>
              <a:rPr lang="en-US" sz="1500" dirty="0"/>
              <a:t>P.O Box 3592</a:t>
            </a:r>
          </a:p>
          <a:p>
            <a:r>
              <a:rPr lang="en-US" sz="1500" dirty="0"/>
              <a:t>Dar </a:t>
            </a:r>
            <a:r>
              <a:rPr lang="en-US" sz="1500" dirty="0" err="1"/>
              <a:t>es</a:t>
            </a:r>
            <a:r>
              <a:rPr lang="en-US" sz="1500" dirty="0"/>
              <a:t> Salaam, Tanzania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49827" y="4619110"/>
            <a:ext cx="5843206" cy="83099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/>
              <a:t>Mamsau</a:t>
            </a:r>
            <a:r>
              <a:rPr lang="en-US" sz="1600" dirty="0"/>
              <a:t> </a:t>
            </a:r>
            <a:r>
              <a:rPr lang="en-US" sz="1600" dirty="0" err="1"/>
              <a:t>Ngoma</a:t>
            </a:r>
            <a:r>
              <a:rPr lang="en-US" sz="1600" dirty="0"/>
              <a:t>*, Beatrice </a:t>
            </a:r>
            <a:r>
              <a:rPr lang="en-US" sz="1600" dirty="0" err="1"/>
              <a:t>Mushi</a:t>
            </a:r>
            <a:r>
              <a:rPr lang="en-US" sz="1600" dirty="0"/>
              <a:t>, Robert Morse, </a:t>
            </a:r>
            <a:r>
              <a:rPr lang="en-US" sz="1600" dirty="0" err="1"/>
              <a:t>Twalib</a:t>
            </a:r>
            <a:r>
              <a:rPr lang="en-US" sz="1600" dirty="0"/>
              <a:t> </a:t>
            </a:r>
            <a:r>
              <a:rPr lang="en-US" sz="1600" dirty="0" err="1"/>
              <a:t>Ngoma</a:t>
            </a:r>
            <a:r>
              <a:rPr lang="en-US" sz="1600" dirty="0"/>
              <a:t>, </a:t>
            </a:r>
            <a:r>
              <a:rPr lang="en-US" sz="1600" dirty="0" err="1"/>
              <a:t>Habiba</a:t>
            </a:r>
            <a:r>
              <a:rPr lang="en-US" sz="1600" dirty="0"/>
              <a:t> </a:t>
            </a:r>
            <a:r>
              <a:rPr lang="en-US" sz="1600" dirty="0" err="1"/>
              <a:t>Mahuna</a:t>
            </a:r>
            <a:r>
              <a:rPr lang="en-US" sz="1600" dirty="0"/>
              <a:t>, Kaley </a:t>
            </a:r>
            <a:r>
              <a:rPr lang="en-US" sz="1600" dirty="0" err="1"/>
              <a:t>Lambden</a:t>
            </a:r>
            <a:r>
              <a:rPr lang="en-US" sz="1600" dirty="0"/>
              <a:t>, Y Xian Ho, F Lee Lucas, Joshua </a:t>
            </a:r>
            <a:r>
              <a:rPr lang="en-US" sz="1600" dirty="0" err="1"/>
              <a:t>Mmari</a:t>
            </a:r>
            <a:r>
              <a:rPr lang="en-US" sz="1600" dirty="0"/>
              <a:t>, Susan Miesfeldt                                   *corresponding author</a:t>
            </a:r>
          </a:p>
        </p:txBody>
      </p:sp>
    </p:spTree>
    <p:extLst>
      <p:ext uri="{BB962C8B-B14F-4D97-AF65-F5344CB8AC3E}">
        <p14:creationId xmlns:p14="http://schemas.microsoft.com/office/powerpoint/2010/main" val="370017452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856</Words>
  <Application>Microsoft Macintosh PowerPoint</Application>
  <PresentationFormat>On-screen Show (4:3)</PresentationFormat>
  <Paragraphs>80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Background</vt:lpstr>
      <vt:lpstr>Methods</vt:lpstr>
      <vt:lpstr>Results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mPalliative Care Link: Examination of a mobile solution to palliative care coordination among Tanzanian cancer patients</dc:title>
  <dc:creator>Microsoft Office User</dc:creator>
  <cp:lastModifiedBy>Microsoft Office User</cp:lastModifiedBy>
  <cp:revision>68</cp:revision>
  <dcterms:created xsi:type="dcterms:W3CDTF">2020-09-17T18:57:47Z</dcterms:created>
  <dcterms:modified xsi:type="dcterms:W3CDTF">2020-10-01T03:05:28Z</dcterms:modified>
</cp:coreProperties>
</file>