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5" r:id="rId1"/>
  </p:sldMasterIdLst>
  <p:sldIdLst>
    <p:sldId id="256" r:id="rId2"/>
    <p:sldId id="257" r:id="rId3"/>
    <p:sldId id="258" r:id="rId4"/>
    <p:sldId id="26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82"/>
    <p:restoredTop sz="94637"/>
  </p:normalViewPr>
  <p:slideViewPr>
    <p:cSldViewPr snapToGrid="0" snapToObjects="1">
      <p:cViewPr varScale="1">
        <p:scale>
          <a:sx n="72" d="100"/>
          <a:sy n="72" d="100"/>
        </p:scale>
        <p:origin x="232" y="976"/>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47CB6-0761-674C-A78F-727FE4F532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586D6D0-66D7-7D4B-B66E-75C9446502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9D8F6A-7B06-E84E-8381-35B68E91E0F6}"/>
              </a:ext>
            </a:extLst>
          </p:cNvPr>
          <p:cNvSpPr>
            <a:spLocks noGrp="1"/>
          </p:cNvSpPr>
          <p:nvPr>
            <p:ph type="dt" sz="half" idx="10"/>
          </p:nvPr>
        </p:nvSpPr>
        <p:spPr/>
        <p:txBody>
          <a:bodyPr/>
          <a:lstStyle/>
          <a:p>
            <a:fld id="{3DF8AE8B-111E-1648-84BF-4E76F017417C}" type="datetimeFigureOut">
              <a:rPr lang="en-US" smtClean="0"/>
              <a:t>9/30/20</a:t>
            </a:fld>
            <a:endParaRPr lang="en-US"/>
          </a:p>
        </p:txBody>
      </p:sp>
      <p:sp>
        <p:nvSpPr>
          <p:cNvPr id="5" name="Footer Placeholder 4">
            <a:extLst>
              <a:ext uri="{FF2B5EF4-FFF2-40B4-BE49-F238E27FC236}">
                <a16:creationId xmlns:a16="http://schemas.microsoft.com/office/drawing/2014/main" id="{50198BED-2FA8-F148-8E01-E0FB40910D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9D4520-CF3D-7641-8B54-E4531E611B6D}"/>
              </a:ext>
            </a:extLst>
          </p:cNvPr>
          <p:cNvSpPr>
            <a:spLocks noGrp="1"/>
          </p:cNvSpPr>
          <p:nvPr>
            <p:ph type="sldNum" sz="quarter" idx="12"/>
          </p:nvPr>
        </p:nvSpPr>
        <p:spPr/>
        <p:txBody>
          <a:bodyPr/>
          <a:lstStyle/>
          <a:p>
            <a:fld id="{6C8CC90D-4050-1742-9984-3ACBF48E0921}" type="slidenum">
              <a:rPr lang="en-US" smtClean="0"/>
              <a:t>‹#›</a:t>
            </a:fld>
            <a:endParaRPr lang="en-US"/>
          </a:p>
        </p:txBody>
      </p:sp>
    </p:spTree>
    <p:extLst>
      <p:ext uri="{BB962C8B-B14F-4D97-AF65-F5344CB8AC3E}">
        <p14:creationId xmlns:p14="http://schemas.microsoft.com/office/powerpoint/2010/main" val="3835220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388F5-3C90-1D4B-89D0-C1FCB57849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AF35FA-1C8D-AA4C-AF16-B212146717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D572C-6792-7848-A2D6-92B57BA280FE}"/>
              </a:ext>
            </a:extLst>
          </p:cNvPr>
          <p:cNvSpPr>
            <a:spLocks noGrp="1"/>
          </p:cNvSpPr>
          <p:nvPr>
            <p:ph type="dt" sz="half" idx="10"/>
          </p:nvPr>
        </p:nvSpPr>
        <p:spPr/>
        <p:txBody>
          <a:bodyPr/>
          <a:lstStyle/>
          <a:p>
            <a:fld id="{3DF8AE8B-111E-1648-84BF-4E76F017417C}" type="datetimeFigureOut">
              <a:rPr lang="en-US" smtClean="0"/>
              <a:t>9/30/20</a:t>
            </a:fld>
            <a:endParaRPr lang="en-US"/>
          </a:p>
        </p:txBody>
      </p:sp>
      <p:sp>
        <p:nvSpPr>
          <p:cNvPr id="5" name="Footer Placeholder 4">
            <a:extLst>
              <a:ext uri="{FF2B5EF4-FFF2-40B4-BE49-F238E27FC236}">
                <a16:creationId xmlns:a16="http://schemas.microsoft.com/office/drawing/2014/main" id="{11804973-1E74-1740-B632-D4A376FE0E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9529B6-6048-9A43-9956-CFA92674986D}"/>
              </a:ext>
            </a:extLst>
          </p:cNvPr>
          <p:cNvSpPr>
            <a:spLocks noGrp="1"/>
          </p:cNvSpPr>
          <p:nvPr>
            <p:ph type="sldNum" sz="quarter" idx="12"/>
          </p:nvPr>
        </p:nvSpPr>
        <p:spPr/>
        <p:txBody>
          <a:bodyPr/>
          <a:lstStyle/>
          <a:p>
            <a:fld id="{6C8CC90D-4050-1742-9984-3ACBF48E0921}" type="slidenum">
              <a:rPr lang="en-US" smtClean="0"/>
              <a:t>‹#›</a:t>
            </a:fld>
            <a:endParaRPr lang="en-US"/>
          </a:p>
        </p:txBody>
      </p:sp>
    </p:spTree>
    <p:extLst>
      <p:ext uri="{BB962C8B-B14F-4D97-AF65-F5344CB8AC3E}">
        <p14:creationId xmlns:p14="http://schemas.microsoft.com/office/powerpoint/2010/main" val="4198535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C3D11C-C031-114B-8301-A10EAF6518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9FC252-3BE0-D144-BF3F-9DBB395E26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86F994-7D7F-6341-AD1E-B1D1833C4B83}"/>
              </a:ext>
            </a:extLst>
          </p:cNvPr>
          <p:cNvSpPr>
            <a:spLocks noGrp="1"/>
          </p:cNvSpPr>
          <p:nvPr>
            <p:ph type="dt" sz="half" idx="10"/>
          </p:nvPr>
        </p:nvSpPr>
        <p:spPr/>
        <p:txBody>
          <a:bodyPr/>
          <a:lstStyle/>
          <a:p>
            <a:fld id="{3DF8AE8B-111E-1648-84BF-4E76F017417C}" type="datetimeFigureOut">
              <a:rPr lang="en-US" smtClean="0"/>
              <a:t>9/30/20</a:t>
            </a:fld>
            <a:endParaRPr lang="en-US"/>
          </a:p>
        </p:txBody>
      </p:sp>
      <p:sp>
        <p:nvSpPr>
          <p:cNvPr id="5" name="Footer Placeholder 4">
            <a:extLst>
              <a:ext uri="{FF2B5EF4-FFF2-40B4-BE49-F238E27FC236}">
                <a16:creationId xmlns:a16="http://schemas.microsoft.com/office/drawing/2014/main" id="{E33651CF-6BFE-9040-A552-617E82BFF7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329D7A-E2FC-EE4D-AAF6-87FEA399417A}"/>
              </a:ext>
            </a:extLst>
          </p:cNvPr>
          <p:cNvSpPr>
            <a:spLocks noGrp="1"/>
          </p:cNvSpPr>
          <p:nvPr>
            <p:ph type="sldNum" sz="quarter" idx="12"/>
          </p:nvPr>
        </p:nvSpPr>
        <p:spPr/>
        <p:txBody>
          <a:bodyPr/>
          <a:lstStyle/>
          <a:p>
            <a:fld id="{6C8CC90D-4050-1742-9984-3ACBF48E0921}" type="slidenum">
              <a:rPr lang="en-US" smtClean="0"/>
              <a:t>‹#›</a:t>
            </a:fld>
            <a:endParaRPr lang="en-US"/>
          </a:p>
        </p:txBody>
      </p:sp>
    </p:spTree>
    <p:extLst>
      <p:ext uri="{BB962C8B-B14F-4D97-AF65-F5344CB8AC3E}">
        <p14:creationId xmlns:p14="http://schemas.microsoft.com/office/powerpoint/2010/main" val="2994658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6F767-8F76-2846-AAE7-79770141E2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BADF4B-86D0-9642-BCF8-702A2E8F8D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4316C0-2082-044D-8AD8-362C8252BC47}"/>
              </a:ext>
            </a:extLst>
          </p:cNvPr>
          <p:cNvSpPr>
            <a:spLocks noGrp="1"/>
          </p:cNvSpPr>
          <p:nvPr>
            <p:ph type="dt" sz="half" idx="10"/>
          </p:nvPr>
        </p:nvSpPr>
        <p:spPr/>
        <p:txBody>
          <a:bodyPr/>
          <a:lstStyle/>
          <a:p>
            <a:fld id="{3DF8AE8B-111E-1648-84BF-4E76F017417C}" type="datetimeFigureOut">
              <a:rPr lang="en-US" smtClean="0"/>
              <a:t>9/30/20</a:t>
            </a:fld>
            <a:endParaRPr lang="en-US"/>
          </a:p>
        </p:txBody>
      </p:sp>
      <p:sp>
        <p:nvSpPr>
          <p:cNvPr id="5" name="Footer Placeholder 4">
            <a:extLst>
              <a:ext uri="{FF2B5EF4-FFF2-40B4-BE49-F238E27FC236}">
                <a16:creationId xmlns:a16="http://schemas.microsoft.com/office/drawing/2014/main" id="{D90C1E8D-F298-254C-88BB-7A64E15903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90327C-857C-0947-BF0B-37FF1EE46E62}"/>
              </a:ext>
            </a:extLst>
          </p:cNvPr>
          <p:cNvSpPr>
            <a:spLocks noGrp="1"/>
          </p:cNvSpPr>
          <p:nvPr>
            <p:ph type="sldNum" sz="quarter" idx="12"/>
          </p:nvPr>
        </p:nvSpPr>
        <p:spPr/>
        <p:txBody>
          <a:bodyPr/>
          <a:lstStyle/>
          <a:p>
            <a:fld id="{6C8CC90D-4050-1742-9984-3ACBF48E0921}" type="slidenum">
              <a:rPr lang="en-US" smtClean="0"/>
              <a:t>‹#›</a:t>
            </a:fld>
            <a:endParaRPr lang="en-US"/>
          </a:p>
        </p:txBody>
      </p:sp>
    </p:spTree>
    <p:extLst>
      <p:ext uri="{BB962C8B-B14F-4D97-AF65-F5344CB8AC3E}">
        <p14:creationId xmlns:p14="http://schemas.microsoft.com/office/powerpoint/2010/main" val="1431667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2791B-85D0-A240-9C2A-D94FFEB256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616F0F-DC3D-B745-B442-090C503372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D97707-1FEA-FA43-90FE-8FB34FD310FB}"/>
              </a:ext>
            </a:extLst>
          </p:cNvPr>
          <p:cNvSpPr>
            <a:spLocks noGrp="1"/>
          </p:cNvSpPr>
          <p:nvPr>
            <p:ph type="dt" sz="half" idx="10"/>
          </p:nvPr>
        </p:nvSpPr>
        <p:spPr/>
        <p:txBody>
          <a:bodyPr/>
          <a:lstStyle/>
          <a:p>
            <a:fld id="{3DF8AE8B-111E-1648-84BF-4E76F017417C}" type="datetimeFigureOut">
              <a:rPr lang="en-US" smtClean="0"/>
              <a:t>9/30/20</a:t>
            </a:fld>
            <a:endParaRPr lang="en-US"/>
          </a:p>
        </p:txBody>
      </p:sp>
      <p:sp>
        <p:nvSpPr>
          <p:cNvPr id="5" name="Footer Placeholder 4">
            <a:extLst>
              <a:ext uri="{FF2B5EF4-FFF2-40B4-BE49-F238E27FC236}">
                <a16:creationId xmlns:a16="http://schemas.microsoft.com/office/drawing/2014/main" id="{70265514-360B-D24D-8619-28B082D1B6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71736D-2EE8-4A4C-8BF9-C55F3F584306}"/>
              </a:ext>
            </a:extLst>
          </p:cNvPr>
          <p:cNvSpPr>
            <a:spLocks noGrp="1"/>
          </p:cNvSpPr>
          <p:nvPr>
            <p:ph type="sldNum" sz="quarter" idx="12"/>
          </p:nvPr>
        </p:nvSpPr>
        <p:spPr/>
        <p:txBody>
          <a:bodyPr/>
          <a:lstStyle/>
          <a:p>
            <a:fld id="{6C8CC90D-4050-1742-9984-3ACBF48E0921}" type="slidenum">
              <a:rPr lang="en-US" smtClean="0"/>
              <a:t>‹#›</a:t>
            </a:fld>
            <a:endParaRPr lang="en-US"/>
          </a:p>
        </p:txBody>
      </p:sp>
    </p:spTree>
    <p:extLst>
      <p:ext uri="{BB962C8B-B14F-4D97-AF65-F5344CB8AC3E}">
        <p14:creationId xmlns:p14="http://schemas.microsoft.com/office/powerpoint/2010/main" val="3758780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78A3C-BE28-2240-BE68-BC641E8D1E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C64A8C-0C0C-644D-818A-A9A8B9EDAA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69312E-A90C-734F-8514-6CF482D37B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8FE347-99A2-E243-A845-A4B87D71F43D}"/>
              </a:ext>
            </a:extLst>
          </p:cNvPr>
          <p:cNvSpPr>
            <a:spLocks noGrp="1"/>
          </p:cNvSpPr>
          <p:nvPr>
            <p:ph type="dt" sz="half" idx="10"/>
          </p:nvPr>
        </p:nvSpPr>
        <p:spPr/>
        <p:txBody>
          <a:bodyPr/>
          <a:lstStyle/>
          <a:p>
            <a:fld id="{3DF8AE8B-111E-1648-84BF-4E76F017417C}" type="datetimeFigureOut">
              <a:rPr lang="en-US" smtClean="0"/>
              <a:t>9/30/20</a:t>
            </a:fld>
            <a:endParaRPr lang="en-US"/>
          </a:p>
        </p:txBody>
      </p:sp>
      <p:sp>
        <p:nvSpPr>
          <p:cNvPr id="6" name="Footer Placeholder 5">
            <a:extLst>
              <a:ext uri="{FF2B5EF4-FFF2-40B4-BE49-F238E27FC236}">
                <a16:creationId xmlns:a16="http://schemas.microsoft.com/office/drawing/2014/main" id="{E8AACF0C-2851-9644-93E9-2BCA814347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ECD441-2663-DE42-AC4E-C5A5BC00B04E}"/>
              </a:ext>
            </a:extLst>
          </p:cNvPr>
          <p:cNvSpPr>
            <a:spLocks noGrp="1"/>
          </p:cNvSpPr>
          <p:nvPr>
            <p:ph type="sldNum" sz="quarter" idx="12"/>
          </p:nvPr>
        </p:nvSpPr>
        <p:spPr/>
        <p:txBody>
          <a:bodyPr/>
          <a:lstStyle/>
          <a:p>
            <a:fld id="{6C8CC90D-4050-1742-9984-3ACBF48E0921}" type="slidenum">
              <a:rPr lang="en-US" smtClean="0"/>
              <a:t>‹#›</a:t>
            </a:fld>
            <a:endParaRPr lang="en-US"/>
          </a:p>
        </p:txBody>
      </p:sp>
    </p:spTree>
    <p:extLst>
      <p:ext uri="{BB962C8B-B14F-4D97-AF65-F5344CB8AC3E}">
        <p14:creationId xmlns:p14="http://schemas.microsoft.com/office/powerpoint/2010/main" val="3645813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760BB-8380-E743-B44C-38012773EE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5A4BEB-7388-B445-BBC4-9094B7B97C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06EFFE-DE8F-814C-8425-81BBC66949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DAA9C4-9ED4-8842-BEB8-85549EEBCC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912538-502D-BC44-B49B-79AE29459D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2B1798-22BF-FC48-876A-9D2F8733B6FF}"/>
              </a:ext>
            </a:extLst>
          </p:cNvPr>
          <p:cNvSpPr>
            <a:spLocks noGrp="1"/>
          </p:cNvSpPr>
          <p:nvPr>
            <p:ph type="dt" sz="half" idx="10"/>
          </p:nvPr>
        </p:nvSpPr>
        <p:spPr/>
        <p:txBody>
          <a:bodyPr/>
          <a:lstStyle/>
          <a:p>
            <a:fld id="{3DF8AE8B-111E-1648-84BF-4E76F017417C}" type="datetimeFigureOut">
              <a:rPr lang="en-US" smtClean="0"/>
              <a:t>9/30/20</a:t>
            </a:fld>
            <a:endParaRPr lang="en-US"/>
          </a:p>
        </p:txBody>
      </p:sp>
      <p:sp>
        <p:nvSpPr>
          <p:cNvPr id="8" name="Footer Placeholder 7">
            <a:extLst>
              <a:ext uri="{FF2B5EF4-FFF2-40B4-BE49-F238E27FC236}">
                <a16:creationId xmlns:a16="http://schemas.microsoft.com/office/drawing/2014/main" id="{B63B7E11-3EC5-7C4D-97F4-1DC2565D0E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75C1F1-DC90-7C43-90FB-83398D4FE2F4}"/>
              </a:ext>
            </a:extLst>
          </p:cNvPr>
          <p:cNvSpPr>
            <a:spLocks noGrp="1"/>
          </p:cNvSpPr>
          <p:nvPr>
            <p:ph type="sldNum" sz="quarter" idx="12"/>
          </p:nvPr>
        </p:nvSpPr>
        <p:spPr/>
        <p:txBody>
          <a:bodyPr/>
          <a:lstStyle/>
          <a:p>
            <a:fld id="{6C8CC90D-4050-1742-9984-3ACBF48E0921}" type="slidenum">
              <a:rPr lang="en-US" smtClean="0"/>
              <a:t>‹#›</a:t>
            </a:fld>
            <a:endParaRPr lang="en-US"/>
          </a:p>
        </p:txBody>
      </p:sp>
    </p:spTree>
    <p:extLst>
      <p:ext uri="{BB962C8B-B14F-4D97-AF65-F5344CB8AC3E}">
        <p14:creationId xmlns:p14="http://schemas.microsoft.com/office/powerpoint/2010/main" val="1844219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90256-2600-2940-8ACE-2E80D2BFF6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68128D-56C7-C24C-B365-907A032F71B7}"/>
              </a:ext>
            </a:extLst>
          </p:cNvPr>
          <p:cNvSpPr>
            <a:spLocks noGrp="1"/>
          </p:cNvSpPr>
          <p:nvPr>
            <p:ph type="dt" sz="half" idx="10"/>
          </p:nvPr>
        </p:nvSpPr>
        <p:spPr/>
        <p:txBody>
          <a:bodyPr/>
          <a:lstStyle/>
          <a:p>
            <a:fld id="{3DF8AE8B-111E-1648-84BF-4E76F017417C}" type="datetimeFigureOut">
              <a:rPr lang="en-US" smtClean="0"/>
              <a:t>9/30/20</a:t>
            </a:fld>
            <a:endParaRPr lang="en-US"/>
          </a:p>
        </p:txBody>
      </p:sp>
      <p:sp>
        <p:nvSpPr>
          <p:cNvPr id="4" name="Footer Placeholder 3">
            <a:extLst>
              <a:ext uri="{FF2B5EF4-FFF2-40B4-BE49-F238E27FC236}">
                <a16:creationId xmlns:a16="http://schemas.microsoft.com/office/drawing/2014/main" id="{2C78E7C1-89F1-EF4B-8FE2-C58157FF2D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411FF0-2EA9-154D-9058-F48FF8ECAAB6}"/>
              </a:ext>
            </a:extLst>
          </p:cNvPr>
          <p:cNvSpPr>
            <a:spLocks noGrp="1"/>
          </p:cNvSpPr>
          <p:nvPr>
            <p:ph type="sldNum" sz="quarter" idx="12"/>
          </p:nvPr>
        </p:nvSpPr>
        <p:spPr/>
        <p:txBody>
          <a:bodyPr/>
          <a:lstStyle/>
          <a:p>
            <a:fld id="{6C8CC90D-4050-1742-9984-3ACBF48E0921}" type="slidenum">
              <a:rPr lang="en-US" smtClean="0"/>
              <a:t>‹#›</a:t>
            </a:fld>
            <a:endParaRPr lang="en-US"/>
          </a:p>
        </p:txBody>
      </p:sp>
    </p:spTree>
    <p:extLst>
      <p:ext uri="{BB962C8B-B14F-4D97-AF65-F5344CB8AC3E}">
        <p14:creationId xmlns:p14="http://schemas.microsoft.com/office/powerpoint/2010/main" val="848766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4AFE46-D672-BC44-980F-C2BA83DFBAA2}"/>
              </a:ext>
            </a:extLst>
          </p:cNvPr>
          <p:cNvSpPr>
            <a:spLocks noGrp="1"/>
          </p:cNvSpPr>
          <p:nvPr>
            <p:ph type="dt" sz="half" idx="10"/>
          </p:nvPr>
        </p:nvSpPr>
        <p:spPr/>
        <p:txBody>
          <a:bodyPr/>
          <a:lstStyle/>
          <a:p>
            <a:fld id="{3DF8AE8B-111E-1648-84BF-4E76F017417C}" type="datetimeFigureOut">
              <a:rPr lang="en-US" smtClean="0"/>
              <a:t>9/30/20</a:t>
            </a:fld>
            <a:endParaRPr lang="en-US"/>
          </a:p>
        </p:txBody>
      </p:sp>
      <p:sp>
        <p:nvSpPr>
          <p:cNvPr id="3" name="Footer Placeholder 2">
            <a:extLst>
              <a:ext uri="{FF2B5EF4-FFF2-40B4-BE49-F238E27FC236}">
                <a16:creationId xmlns:a16="http://schemas.microsoft.com/office/drawing/2014/main" id="{F3501ACF-74A5-6945-964F-EF99ED2CB6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CE3FE8-89ED-FF4D-B818-31AB56A85D42}"/>
              </a:ext>
            </a:extLst>
          </p:cNvPr>
          <p:cNvSpPr>
            <a:spLocks noGrp="1"/>
          </p:cNvSpPr>
          <p:nvPr>
            <p:ph type="sldNum" sz="quarter" idx="12"/>
          </p:nvPr>
        </p:nvSpPr>
        <p:spPr/>
        <p:txBody>
          <a:bodyPr/>
          <a:lstStyle/>
          <a:p>
            <a:fld id="{6C8CC90D-4050-1742-9984-3ACBF48E0921}" type="slidenum">
              <a:rPr lang="en-US" smtClean="0"/>
              <a:t>‹#›</a:t>
            </a:fld>
            <a:endParaRPr lang="en-US"/>
          </a:p>
        </p:txBody>
      </p:sp>
    </p:spTree>
    <p:extLst>
      <p:ext uri="{BB962C8B-B14F-4D97-AF65-F5344CB8AC3E}">
        <p14:creationId xmlns:p14="http://schemas.microsoft.com/office/powerpoint/2010/main" val="1950724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484D2-03A6-ED45-8E63-A513E044D8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242529-2C30-9E44-B9F4-8E9934513F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51F965-602B-FC4F-B117-48530E61A6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50017C-EA4B-D24A-800B-CD6FDC04A26E}"/>
              </a:ext>
            </a:extLst>
          </p:cNvPr>
          <p:cNvSpPr>
            <a:spLocks noGrp="1"/>
          </p:cNvSpPr>
          <p:nvPr>
            <p:ph type="dt" sz="half" idx="10"/>
          </p:nvPr>
        </p:nvSpPr>
        <p:spPr/>
        <p:txBody>
          <a:bodyPr/>
          <a:lstStyle/>
          <a:p>
            <a:fld id="{3DF8AE8B-111E-1648-84BF-4E76F017417C}" type="datetimeFigureOut">
              <a:rPr lang="en-US" smtClean="0"/>
              <a:t>9/30/20</a:t>
            </a:fld>
            <a:endParaRPr lang="en-US"/>
          </a:p>
        </p:txBody>
      </p:sp>
      <p:sp>
        <p:nvSpPr>
          <p:cNvPr id="6" name="Footer Placeholder 5">
            <a:extLst>
              <a:ext uri="{FF2B5EF4-FFF2-40B4-BE49-F238E27FC236}">
                <a16:creationId xmlns:a16="http://schemas.microsoft.com/office/drawing/2014/main" id="{5A13C868-9833-D34C-9D3C-1E146CCD46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B574A1-A704-1743-8BD7-2CB603AC2D58}"/>
              </a:ext>
            </a:extLst>
          </p:cNvPr>
          <p:cNvSpPr>
            <a:spLocks noGrp="1"/>
          </p:cNvSpPr>
          <p:nvPr>
            <p:ph type="sldNum" sz="quarter" idx="12"/>
          </p:nvPr>
        </p:nvSpPr>
        <p:spPr/>
        <p:txBody>
          <a:bodyPr/>
          <a:lstStyle/>
          <a:p>
            <a:fld id="{6C8CC90D-4050-1742-9984-3ACBF48E0921}" type="slidenum">
              <a:rPr lang="en-US" smtClean="0"/>
              <a:t>‹#›</a:t>
            </a:fld>
            <a:endParaRPr lang="en-US"/>
          </a:p>
        </p:txBody>
      </p:sp>
    </p:spTree>
    <p:extLst>
      <p:ext uri="{BB962C8B-B14F-4D97-AF65-F5344CB8AC3E}">
        <p14:creationId xmlns:p14="http://schemas.microsoft.com/office/powerpoint/2010/main" val="1306852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20DDC-9FB3-BB44-A2F3-66DA36C825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71CDAC-54AE-5D44-85D6-0B5EFA3391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9677872-4903-4044-B468-96D89D30C0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F105E9-49D5-FF43-A589-9A172CA8B316}"/>
              </a:ext>
            </a:extLst>
          </p:cNvPr>
          <p:cNvSpPr>
            <a:spLocks noGrp="1"/>
          </p:cNvSpPr>
          <p:nvPr>
            <p:ph type="dt" sz="half" idx="10"/>
          </p:nvPr>
        </p:nvSpPr>
        <p:spPr/>
        <p:txBody>
          <a:bodyPr/>
          <a:lstStyle/>
          <a:p>
            <a:fld id="{3DF8AE8B-111E-1648-84BF-4E76F017417C}" type="datetimeFigureOut">
              <a:rPr lang="en-US" smtClean="0"/>
              <a:t>9/30/20</a:t>
            </a:fld>
            <a:endParaRPr lang="en-US"/>
          </a:p>
        </p:txBody>
      </p:sp>
      <p:sp>
        <p:nvSpPr>
          <p:cNvPr id="6" name="Footer Placeholder 5">
            <a:extLst>
              <a:ext uri="{FF2B5EF4-FFF2-40B4-BE49-F238E27FC236}">
                <a16:creationId xmlns:a16="http://schemas.microsoft.com/office/drawing/2014/main" id="{E652A393-732C-5246-8896-B256E9C24C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B56E95-9C58-1E4B-828A-E2EE5280F5E0}"/>
              </a:ext>
            </a:extLst>
          </p:cNvPr>
          <p:cNvSpPr>
            <a:spLocks noGrp="1"/>
          </p:cNvSpPr>
          <p:nvPr>
            <p:ph type="sldNum" sz="quarter" idx="12"/>
          </p:nvPr>
        </p:nvSpPr>
        <p:spPr/>
        <p:txBody>
          <a:bodyPr/>
          <a:lstStyle/>
          <a:p>
            <a:fld id="{6C8CC90D-4050-1742-9984-3ACBF48E0921}" type="slidenum">
              <a:rPr lang="en-US" smtClean="0"/>
              <a:t>‹#›</a:t>
            </a:fld>
            <a:endParaRPr lang="en-US"/>
          </a:p>
        </p:txBody>
      </p:sp>
    </p:spTree>
    <p:extLst>
      <p:ext uri="{BB962C8B-B14F-4D97-AF65-F5344CB8AC3E}">
        <p14:creationId xmlns:p14="http://schemas.microsoft.com/office/powerpoint/2010/main" val="1757873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B6EB85-6DEF-0F49-B0AD-3833BA4EE7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050C4A-B80E-C74B-ACAC-8336F2596A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46E09A-8C6E-D641-9AE5-8A47DB2C45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F8AE8B-111E-1648-84BF-4E76F017417C}" type="datetimeFigureOut">
              <a:rPr lang="en-US" smtClean="0"/>
              <a:t>9/30/20</a:t>
            </a:fld>
            <a:endParaRPr lang="en-US"/>
          </a:p>
        </p:txBody>
      </p:sp>
      <p:sp>
        <p:nvSpPr>
          <p:cNvPr id="5" name="Footer Placeholder 4">
            <a:extLst>
              <a:ext uri="{FF2B5EF4-FFF2-40B4-BE49-F238E27FC236}">
                <a16:creationId xmlns:a16="http://schemas.microsoft.com/office/drawing/2014/main" id="{713C24AE-BA38-6649-B63E-F0C5DD2296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28EC7F-4F1F-4B45-8D38-14E3ADF7AC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CC90D-4050-1742-9984-3ACBF48E0921}" type="slidenum">
              <a:rPr lang="en-US" smtClean="0"/>
              <a:t>‹#›</a:t>
            </a:fld>
            <a:endParaRPr lang="en-US"/>
          </a:p>
        </p:txBody>
      </p:sp>
    </p:spTree>
    <p:extLst>
      <p:ext uri="{BB962C8B-B14F-4D97-AF65-F5344CB8AC3E}">
        <p14:creationId xmlns:p14="http://schemas.microsoft.com/office/powerpoint/2010/main" val="1730733276"/>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mdpi.com/journal/ijerph/special_issues/beyond_conventional_medicine_ethnomedical_approaches" TargetMode="External"/><Relationship Id="rId2" Type="http://schemas.openxmlformats.org/officeDocument/2006/relationships/hyperlink" Target="https://doi.org/10.3390/ijerph17082842" TargetMode="External"/><Relationship Id="rId1" Type="http://schemas.openxmlformats.org/officeDocument/2006/relationships/slideLayout" Target="../slideLayouts/slideLayout1.xml"/><Relationship Id="rId4" Type="http://schemas.openxmlformats.org/officeDocument/2006/relationships/image" Target="../media/image1.tiff"/></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tiff"/></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hyperlink" Target="https://www.salisbury.edu/faculty-and-staff/vxagarwal" TargetMode="External"/><Relationship Id="rId4" Type="http://schemas.openxmlformats.org/officeDocument/2006/relationships/hyperlink" Target="mailto:vxagarwal@salisbury.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3000">
              <a:schemeClr val="accent2">
                <a:lumMod val="45000"/>
                <a:lumOff val="55000"/>
              </a:schemeClr>
            </a:gs>
            <a:gs pos="80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A4FCA-DDB7-7E49-8B06-B059DCD6C85B}"/>
              </a:ext>
            </a:extLst>
          </p:cNvPr>
          <p:cNvSpPr>
            <a:spLocks noGrp="1"/>
          </p:cNvSpPr>
          <p:nvPr>
            <p:ph type="ctrTitle"/>
          </p:nvPr>
        </p:nvSpPr>
        <p:spPr>
          <a:xfrm>
            <a:off x="1524000" y="346622"/>
            <a:ext cx="9144000" cy="2387600"/>
          </a:xfrm>
        </p:spPr>
        <p:txBody>
          <a:bodyPr>
            <a:normAutofit/>
          </a:bodyPr>
          <a:lstStyle/>
          <a:p>
            <a:r>
              <a:rPr lang="en-US" sz="3200" dirty="0"/>
              <a:t>Conceptualizing Pain in Ayurvedic Protocols for Chronic Pain Management: A Case Study of Ayurvedic Physicians from India</a:t>
            </a:r>
          </a:p>
        </p:txBody>
      </p:sp>
      <p:sp>
        <p:nvSpPr>
          <p:cNvPr id="3" name="Subtitle 2">
            <a:extLst>
              <a:ext uri="{FF2B5EF4-FFF2-40B4-BE49-F238E27FC236}">
                <a16:creationId xmlns:a16="http://schemas.microsoft.com/office/drawing/2014/main" id="{5835FC90-D14B-6D48-925C-B86152F48EC9}"/>
              </a:ext>
            </a:extLst>
          </p:cNvPr>
          <p:cNvSpPr>
            <a:spLocks noGrp="1"/>
          </p:cNvSpPr>
          <p:nvPr>
            <p:ph type="subTitle" idx="1"/>
          </p:nvPr>
        </p:nvSpPr>
        <p:spPr>
          <a:xfrm>
            <a:off x="1524000" y="3083859"/>
            <a:ext cx="9144000" cy="2173941"/>
          </a:xfrm>
        </p:spPr>
        <p:txBody>
          <a:bodyPr>
            <a:normAutofit fontScale="77500" lnSpcReduction="20000"/>
          </a:bodyPr>
          <a:lstStyle/>
          <a:p>
            <a:r>
              <a:rPr lang="en-US" dirty="0"/>
              <a:t>Vinita Agarwal, PhD</a:t>
            </a:r>
          </a:p>
          <a:p>
            <a:r>
              <a:rPr lang="en-US" dirty="0"/>
              <a:t>Salisbury University USA</a:t>
            </a:r>
          </a:p>
          <a:p>
            <a:endParaRPr lang="en-US" dirty="0"/>
          </a:p>
          <a:p>
            <a:r>
              <a:rPr lang="en-US" dirty="0"/>
              <a:t>Virtual Poster Presentation (PowerPoint) to the </a:t>
            </a:r>
            <a:r>
              <a:rPr lang="en-US" i="1" dirty="0"/>
              <a:t>Global Approaches of Integrative Oncology</a:t>
            </a:r>
            <a:r>
              <a:rPr lang="en-US" dirty="0"/>
              <a:t> session at the </a:t>
            </a:r>
            <a:r>
              <a:rPr lang="en-US" i="1" dirty="0"/>
              <a:t>National Cancer Institute, Trans NCI-NIH Conference on International Perspectives on Integrative Medicine for Cancer Prevention and Cancer Patient Management,</a:t>
            </a:r>
            <a:r>
              <a:rPr lang="en-US" dirty="0"/>
              <a:t> Natcher Conference Center, NIH Main Campus, Bethesda, MD USA </a:t>
            </a:r>
          </a:p>
        </p:txBody>
      </p:sp>
      <p:sp>
        <p:nvSpPr>
          <p:cNvPr id="4" name="TextBox 3">
            <a:extLst>
              <a:ext uri="{FF2B5EF4-FFF2-40B4-BE49-F238E27FC236}">
                <a16:creationId xmlns:a16="http://schemas.microsoft.com/office/drawing/2014/main" id="{00F88939-61C6-FD49-87F2-26CF9EA927B3}"/>
              </a:ext>
            </a:extLst>
          </p:cNvPr>
          <p:cNvSpPr txBox="1"/>
          <p:nvPr/>
        </p:nvSpPr>
        <p:spPr>
          <a:xfrm>
            <a:off x="182880" y="5253672"/>
            <a:ext cx="11866880" cy="1569660"/>
          </a:xfrm>
          <a:prstGeom prst="rect">
            <a:avLst/>
          </a:prstGeom>
          <a:noFill/>
        </p:spPr>
        <p:txBody>
          <a:bodyPr wrap="square" rtlCol="0">
            <a:spAutoFit/>
          </a:bodyPr>
          <a:lstStyle/>
          <a:p>
            <a:r>
              <a:rPr lang="en-US" sz="1200" i="1" u="sng" dirty="0"/>
              <a:t>Author note:</a:t>
            </a:r>
            <a:endParaRPr lang="en-US" sz="1200" dirty="0"/>
          </a:p>
          <a:p>
            <a:r>
              <a:rPr lang="en-US" sz="1200" dirty="0"/>
              <a:t>*The study was supported by Salisbury University’s Office of Graduate Studies  institutional </a:t>
            </a:r>
            <a:r>
              <a:rPr lang="en-US" sz="1200" i="1" dirty="0"/>
              <a:t>Building Research Excellence</a:t>
            </a:r>
            <a:r>
              <a:rPr lang="en-US" sz="1200" dirty="0"/>
              <a:t> grant. </a:t>
            </a:r>
          </a:p>
          <a:p>
            <a:r>
              <a:rPr lang="en-US" sz="1200" dirty="0"/>
              <a:t>*Part of the study data was accepted for presentation at the 70th Annual Meeting of the International Communication Association on May 22, 2020, Gold Coast, Australia. </a:t>
            </a:r>
          </a:p>
          <a:p>
            <a:r>
              <a:rPr lang="en-US" sz="1200" b="1" dirty="0"/>
              <a:t>Agarwal, V.</a:t>
            </a:r>
            <a:r>
              <a:rPr lang="en-US" sz="1200" dirty="0"/>
              <a:t> (May, 2020, virtual conference presentation). </a:t>
            </a:r>
            <a:r>
              <a:rPr lang="en-US" sz="1200" i="1" dirty="0"/>
              <a:t>Nature, Cycles, and Balance in Ethnomedicine: Ayurvedic Protocols in the Treatment of Chronic Pain. </a:t>
            </a:r>
            <a:r>
              <a:rPr lang="en-US" sz="1200" dirty="0"/>
              <a:t>70th</a:t>
            </a:r>
            <a:r>
              <a:rPr lang="en-US" sz="1200" i="1" dirty="0"/>
              <a:t> </a:t>
            </a:r>
            <a:r>
              <a:rPr lang="en-US" sz="1200" dirty="0"/>
              <a:t>International	Communication Association Conference, Melbourne, Australia.</a:t>
            </a:r>
            <a:r>
              <a:rPr lang="en-US" sz="1200" dirty="0">
                <a:effectLst/>
              </a:rPr>
              <a:t> </a:t>
            </a:r>
          </a:p>
          <a:p>
            <a:r>
              <a:rPr lang="en-US" sz="1200" b="1" dirty="0"/>
              <a:t>*Agarwal, V.</a:t>
            </a:r>
            <a:r>
              <a:rPr lang="en-US" sz="1200" dirty="0"/>
              <a:t> (2020). Patient assessment and chronic pain self-management in ethnomedicine: Seasonal and ecosystemic embodiment in Ayurvedic patient-centered care. </a:t>
            </a:r>
            <a:r>
              <a:rPr lang="en-US" sz="1200" i="1" dirty="0"/>
              <a:t>International	Journal of Environmental Research and Public Health, 17</a:t>
            </a:r>
            <a:r>
              <a:rPr lang="en-US" sz="1200" dirty="0"/>
              <a:t>(8), 2842. </a:t>
            </a:r>
            <a:r>
              <a:rPr lang="en-US" sz="1200" u="sng" dirty="0">
                <a:hlinkClick r:id="rId2" tooltip="https://doi.org/10.3390/ijerph17082842"/>
              </a:rPr>
              <a:t>https://doi.org/10.3390/ijerph17082842</a:t>
            </a:r>
            <a:r>
              <a:rPr lang="en-US" sz="1200" u="sng" dirty="0"/>
              <a:t>. </a:t>
            </a:r>
            <a:r>
              <a:rPr lang="en-US" sz="1200" dirty="0"/>
              <a:t> Published in the special issue: </a:t>
            </a:r>
            <a:r>
              <a:rPr lang="en-US" sz="1200" u="sng" dirty="0">
                <a:hlinkClick r:id="rId3"/>
              </a:rPr>
              <a:t>Beyond Conventional Medicine:	Ethnomedical Approaches for Health Promotion and Disease Prevention</a:t>
            </a:r>
            <a:r>
              <a:rPr lang="en-US" sz="1200" dirty="0"/>
              <a:t> </a:t>
            </a:r>
          </a:p>
        </p:txBody>
      </p:sp>
      <p:pic>
        <p:nvPicPr>
          <p:cNvPr id="5" name="Picture 4">
            <a:extLst>
              <a:ext uri="{FF2B5EF4-FFF2-40B4-BE49-F238E27FC236}">
                <a16:creationId xmlns:a16="http://schemas.microsoft.com/office/drawing/2014/main" id="{6DDC801B-FC4C-9743-A11B-3388E12FB0FD}"/>
              </a:ext>
            </a:extLst>
          </p:cNvPr>
          <p:cNvPicPr>
            <a:picLocks noChangeAspect="1"/>
          </p:cNvPicPr>
          <p:nvPr/>
        </p:nvPicPr>
        <p:blipFill>
          <a:blip r:embed="rId4"/>
          <a:stretch>
            <a:fillRect/>
          </a:stretch>
        </p:blipFill>
        <p:spPr>
          <a:xfrm>
            <a:off x="11708496" y="34668"/>
            <a:ext cx="483504" cy="623908"/>
          </a:xfrm>
          <a:prstGeom prst="rect">
            <a:avLst/>
          </a:prstGeom>
        </p:spPr>
      </p:pic>
    </p:spTree>
    <p:extLst>
      <p:ext uri="{BB962C8B-B14F-4D97-AF65-F5344CB8AC3E}">
        <p14:creationId xmlns:p14="http://schemas.microsoft.com/office/powerpoint/2010/main" val="204268621"/>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133A1-952E-854F-AE12-C159C8D55769}"/>
              </a:ext>
            </a:extLst>
          </p:cNvPr>
          <p:cNvSpPr>
            <a:spLocks noGrp="1"/>
          </p:cNvSpPr>
          <p:nvPr>
            <p:ph type="title"/>
          </p:nvPr>
        </p:nvSpPr>
        <p:spPr>
          <a:xfrm>
            <a:off x="838200" y="212272"/>
            <a:ext cx="4158343" cy="1077686"/>
          </a:xfrm>
        </p:spPr>
        <p:txBody>
          <a:bodyPr/>
          <a:lstStyle/>
          <a:p>
            <a:r>
              <a:rPr lang="en-US" dirty="0"/>
              <a:t>Aims/Objectives</a:t>
            </a:r>
          </a:p>
        </p:txBody>
      </p:sp>
      <p:sp>
        <p:nvSpPr>
          <p:cNvPr id="3" name="Content Placeholder 2">
            <a:extLst>
              <a:ext uri="{FF2B5EF4-FFF2-40B4-BE49-F238E27FC236}">
                <a16:creationId xmlns:a16="http://schemas.microsoft.com/office/drawing/2014/main" id="{BB14A72C-ED38-2945-861D-BA3847C98FE6}"/>
              </a:ext>
            </a:extLst>
          </p:cNvPr>
          <p:cNvSpPr>
            <a:spLocks noGrp="1"/>
          </p:cNvSpPr>
          <p:nvPr>
            <p:ph idx="1"/>
          </p:nvPr>
        </p:nvSpPr>
        <p:spPr>
          <a:xfrm>
            <a:off x="293914" y="1289958"/>
            <a:ext cx="11059886" cy="5355771"/>
          </a:xfrm>
        </p:spPr>
        <p:txBody>
          <a:bodyPr>
            <a:normAutofit fontScale="92500" lnSpcReduction="20000"/>
          </a:bodyPr>
          <a:lstStyle/>
          <a:p>
            <a:r>
              <a:rPr lang="en-US" b="1" dirty="0"/>
              <a:t>Aim</a:t>
            </a:r>
            <a:r>
              <a:rPr lang="en-US" dirty="0"/>
              <a:t>: To examine chronic pain (CP) through explicating the conceptualization of diet, time, and mental strength in Ayurvedic physician pain protocol approaches.</a:t>
            </a:r>
          </a:p>
          <a:p>
            <a:endParaRPr lang="en-US" dirty="0"/>
          </a:p>
          <a:p>
            <a:r>
              <a:rPr lang="en-US" b="1" dirty="0"/>
              <a:t>Background</a:t>
            </a:r>
            <a:r>
              <a:rPr lang="en-US" dirty="0"/>
              <a:t>: </a:t>
            </a:r>
          </a:p>
          <a:p>
            <a:pPr lvl="1"/>
            <a:r>
              <a:rPr lang="en-US" dirty="0"/>
              <a:t>About one in five people suffer from CP globally </a:t>
            </a:r>
            <a:r>
              <a:rPr lang="en-US" sz="900" dirty="0"/>
              <a:t>(Goldberg &amp; McGee, 2011). </a:t>
            </a:r>
          </a:p>
          <a:p>
            <a:pPr lvl="2"/>
            <a:r>
              <a:rPr lang="en-US" dirty="0"/>
              <a:t>Complementary and alternative medicine (CAM) therapies are increasingly sought by chronic pain patients and used in integrative settings to treat chronic pain syndromes </a:t>
            </a:r>
            <a:r>
              <a:rPr lang="en-US" sz="900" dirty="0"/>
              <a:t>(Eisenberg et al., 2001; Sherman et al., 2004). </a:t>
            </a:r>
          </a:p>
          <a:p>
            <a:pPr lvl="2"/>
            <a:r>
              <a:rPr lang="en-US" dirty="0"/>
              <a:t>Gaps in philosophical understanding of diverse medical systems risks appropriation of their practices decontextualized from their knowledge frameworks </a:t>
            </a:r>
            <a:r>
              <a:rPr lang="en-US" sz="900" dirty="0"/>
              <a:t>(Agarwal, 2017; Naraindas, 2005; Street et al., 2018) </a:t>
            </a:r>
            <a:r>
              <a:rPr lang="en-US" dirty="0"/>
              <a:t>and suggest a need for greater conceptual alignment of distinct diagnostic and treatment approaches for their successful integration. </a:t>
            </a:r>
          </a:p>
          <a:p>
            <a:pPr lvl="2"/>
            <a:r>
              <a:rPr lang="en-US" dirty="0"/>
              <a:t>Explication of fundamental tenets of Ayurvedic medical system can facilitate opportunities for integrative CP in management and improved patient-centered care</a:t>
            </a:r>
          </a:p>
          <a:p>
            <a:pPr lvl="3"/>
            <a:r>
              <a:rPr lang="en-US" dirty="0"/>
              <a:t>Ayurveda’s multimodal approach comprising mind-body, nutrition, and yoga-based components may be efficacious in CP domains (e.g., chronic musculoskeletal pain, neuropathic pain, ankylosing spondylitis, chronic low back pain, CLBP) has furthered recent interest in building an evidence base validating Ayurvedic approaches. </a:t>
            </a:r>
          </a:p>
          <a:p>
            <a:pPr lvl="3"/>
            <a:r>
              <a:rPr lang="en-US" dirty="0"/>
              <a:t>Investigators involved in Ayurvedic research face the challenge of conducting clinical research in abstract Ayurvedic concepts and principles such as </a:t>
            </a:r>
            <a:r>
              <a:rPr lang="en-US" i="1" dirty="0"/>
              <a:t>dosha, prakriti</a:t>
            </a:r>
            <a:r>
              <a:rPr lang="en-US" dirty="0"/>
              <a:t>, and </a:t>
            </a:r>
            <a:r>
              <a:rPr lang="en-US" i="1" dirty="0"/>
              <a:t>agni</a:t>
            </a:r>
            <a:r>
              <a:rPr lang="en-US" dirty="0"/>
              <a:t> that are distinct from and poorly understood in biomedical ontologies.</a:t>
            </a:r>
            <a:r>
              <a:rPr lang="en-US" dirty="0">
                <a:effectLst/>
              </a:rPr>
              <a:t> </a:t>
            </a:r>
            <a:endParaRPr lang="en-US" dirty="0"/>
          </a:p>
        </p:txBody>
      </p:sp>
      <p:pic>
        <p:nvPicPr>
          <p:cNvPr id="5" name="Picture 4">
            <a:extLst>
              <a:ext uri="{FF2B5EF4-FFF2-40B4-BE49-F238E27FC236}">
                <a16:creationId xmlns:a16="http://schemas.microsoft.com/office/drawing/2014/main" id="{580494A7-89B1-484C-B5E4-83F26B72996C}"/>
              </a:ext>
            </a:extLst>
          </p:cNvPr>
          <p:cNvPicPr>
            <a:picLocks noChangeAspect="1"/>
          </p:cNvPicPr>
          <p:nvPr/>
        </p:nvPicPr>
        <p:blipFill>
          <a:blip r:embed="rId2"/>
          <a:stretch>
            <a:fillRect/>
          </a:stretch>
        </p:blipFill>
        <p:spPr>
          <a:xfrm>
            <a:off x="11708496" y="0"/>
            <a:ext cx="483504" cy="623908"/>
          </a:xfrm>
          <a:prstGeom prst="rect">
            <a:avLst/>
          </a:prstGeom>
        </p:spPr>
      </p:pic>
    </p:spTree>
    <p:extLst>
      <p:ext uri="{BB962C8B-B14F-4D97-AF65-F5344CB8AC3E}">
        <p14:creationId xmlns:p14="http://schemas.microsoft.com/office/powerpoint/2010/main" val="1702013208"/>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133A1-952E-854F-AE12-C159C8D55769}"/>
              </a:ext>
            </a:extLst>
          </p:cNvPr>
          <p:cNvSpPr>
            <a:spLocks noGrp="1"/>
          </p:cNvSpPr>
          <p:nvPr>
            <p:ph type="title"/>
          </p:nvPr>
        </p:nvSpPr>
        <p:spPr>
          <a:xfrm>
            <a:off x="309265" y="69290"/>
            <a:ext cx="2923792" cy="894096"/>
          </a:xfrm>
        </p:spPr>
        <p:txBody>
          <a:bodyPr>
            <a:normAutofit/>
          </a:bodyPr>
          <a:lstStyle/>
          <a:p>
            <a:r>
              <a:rPr lang="en-US" sz="4000" dirty="0"/>
              <a:t>Methods</a:t>
            </a:r>
          </a:p>
        </p:txBody>
      </p:sp>
      <p:sp>
        <p:nvSpPr>
          <p:cNvPr id="3" name="Content Placeholder 2">
            <a:extLst>
              <a:ext uri="{FF2B5EF4-FFF2-40B4-BE49-F238E27FC236}">
                <a16:creationId xmlns:a16="http://schemas.microsoft.com/office/drawing/2014/main" id="{BB14A72C-ED38-2945-861D-BA3847C98FE6}"/>
              </a:ext>
            </a:extLst>
          </p:cNvPr>
          <p:cNvSpPr>
            <a:spLocks noGrp="1"/>
          </p:cNvSpPr>
          <p:nvPr>
            <p:ph idx="1"/>
          </p:nvPr>
        </p:nvSpPr>
        <p:spPr>
          <a:xfrm>
            <a:off x="241279" y="963386"/>
            <a:ext cx="6797405" cy="5756296"/>
          </a:xfrm>
        </p:spPr>
        <p:txBody>
          <a:bodyPr>
            <a:noAutofit/>
          </a:bodyPr>
          <a:lstStyle/>
          <a:p>
            <a:r>
              <a:rPr lang="en-US" sz="1400" b="1" dirty="0"/>
              <a:t>Participants:</a:t>
            </a:r>
            <a:r>
              <a:rPr lang="en-US" sz="1400" dirty="0"/>
              <a:t> </a:t>
            </a:r>
          </a:p>
          <a:p>
            <a:pPr lvl="1"/>
            <a:r>
              <a:rPr lang="en-US" sz="1400" dirty="0"/>
              <a:t>Expert participants who were Ayurvedic physicians (N=10) in India with a Bachelors of Ayurvedic Medical Science (BAMS) degree </a:t>
            </a:r>
          </a:p>
          <a:p>
            <a:r>
              <a:rPr lang="en-US" sz="1400" b="1" dirty="0"/>
              <a:t>Participant Recruitment: </a:t>
            </a:r>
          </a:p>
          <a:p>
            <a:pPr lvl="1"/>
            <a:r>
              <a:rPr lang="en-US" sz="1400" dirty="0"/>
              <a:t>Purposive and snowball sampling from a professional center of training and practitioners identified by public searches using purposeful maximum variation </a:t>
            </a:r>
          </a:p>
          <a:p>
            <a:pPr lvl="1"/>
            <a:r>
              <a:rPr lang="en-US" sz="1400" dirty="0"/>
              <a:t>Based on data saturation in a tightly focused content domain with low variability, identification of sufficient depth and breadth of information and beliefs</a:t>
            </a:r>
          </a:p>
          <a:p>
            <a:pPr lvl="1"/>
            <a:r>
              <a:rPr lang="en-US" sz="1400" dirty="0"/>
              <a:t>Recruited from a city in the south-west and one from the north-west region of India. Inclusion criteria included completion of recognized degree in Ayurvedic medicine and being currently in practice or teaching of the modality as an Ayurvedic physician for greater than the past year.  </a:t>
            </a:r>
          </a:p>
          <a:p>
            <a:r>
              <a:rPr lang="en-US" sz="1400" b="1" dirty="0"/>
              <a:t>Data Gathering: </a:t>
            </a:r>
          </a:p>
          <a:p>
            <a:pPr lvl="1"/>
            <a:r>
              <a:rPr lang="en-US" sz="1400" dirty="0"/>
              <a:t>A semi-structured interview protocol was employed to gather data. </a:t>
            </a:r>
          </a:p>
          <a:p>
            <a:pPr lvl="1"/>
            <a:r>
              <a:rPr lang="en-US" sz="1400" dirty="0"/>
              <a:t>Participant interviews were audio-recorded, professionally transcribed verbatim, and </a:t>
            </a:r>
            <a:r>
              <a:rPr lang="en-US" sz="1400" u="sng" dirty="0"/>
              <a:t>analyzed</a:t>
            </a:r>
            <a:r>
              <a:rPr lang="en-US" sz="1400" dirty="0"/>
              <a:t> using grounded theory. Member validation, participant voice, and researcher self-awareness of limitations helped address </a:t>
            </a:r>
            <a:r>
              <a:rPr lang="en-US" sz="1400" u="sng" dirty="0"/>
              <a:t>reliability and validity</a:t>
            </a:r>
            <a:r>
              <a:rPr lang="en-US" sz="1400" dirty="0"/>
              <a:t>. </a:t>
            </a:r>
          </a:p>
          <a:p>
            <a:r>
              <a:rPr lang="en-US" sz="1400" b="1" dirty="0"/>
              <a:t>Methods:</a:t>
            </a:r>
            <a:r>
              <a:rPr lang="en-US" sz="1400" dirty="0"/>
              <a:t> </a:t>
            </a:r>
          </a:p>
          <a:p>
            <a:pPr lvl="1"/>
            <a:r>
              <a:rPr lang="en-US" sz="1400" dirty="0"/>
              <a:t>Case study using inductive qualitative content analysis</a:t>
            </a:r>
          </a:p>
          <a:p>
            <a:r>
              <a:rPr lang="en-US" sz="1400" b="1" dirty="0"/>
              <a:t>Desired Outcomes: </a:t>
            </a:r>
          </a:p>
          <a:p>
            <a:pPr lvl="1"/>
            <a:r>
              <a:rPr lang="en-US" sz="1400" dirty="0"/>
              <a:t>To construct a thematic framework of Ayurvedic physicians’ conceptualization of diet, time, and mind-body factors in treatment of chronic pain. </a:t>
            </a:r>
          </a:p>
          <a:p>
            <a:endParaRPr lang="en-US" sz="1400" dirty="0"/>
          </a:p>
        </p:txBody>
      </p:sp>
      <p:pic>
        <p:nvPicPr>
          <p:cNvPr id="8" name="Picture 7" descr="Table&#10;&#10;Description automatically generated">
            <a:extLst>
              <a:ext uri="{FF2B5EF4-FFF2-40B4-BE49-F238E27FC236}">
                <a16:creationId xmlns:a16="http://schemas.microsoft.com/office/drawing/2014/main" id="{64C5C40E-04CE-E64B-85C8-C7B6E3C25309}"/>
              </a:ext>
            </a:extLst>
          </p:cNvPr>
          <p:cNvPicPr>
            <a:picLocks noChangeAspect="1"/>
          </p:cNvPicPr>
          <p:nvPr/>
        </p:nvPicPr>
        <p:blipFill>
          <a:blip r:embed="rId2"/>
          <a:stretch>
            <a:fillRect/>
          </a:stretch>
        </p:blipFill>
        <p:spPr>
          <a:xfrm>
            <a:off x="7919590" y="762488"/>
            <a:ext cx="3995622" cy="3168155"/>
          </a:xfrm>
          <a:prstGeom prst="rect">
            <a:avLst/>
          </a:prstGeom>
        </p:spPr>
        <p:style>
          <a:lnRef idx="2">
            <a:schemeClr val="dk1"/>
          </a:lnRef>
          <a:fillRef idx="1">
            <a:schemeClr val="lt1"/>
          </a:fillRef>
          <a:effectRef idx="0">
            <a:schemeClr val="dk1"/>
          </a:effectRef>
          <a:fontRef idx="minor">
            <a:schemeClr val="dk1"/>
          </a:fontRef>
        </p:style>
      </p:pic>
      <p:pic>
        <p:nvPicPr>
          <p:cNvPr id="6" name="Picture 5" descr="Table&#10;&#10;Description automatically generated">
            <a:extLst>
              <a:ext uri="{FF2B5EF4-FFF2-40B4-BE49-F238E27FC236}">
                <a16:creationId xmlns:a16="http://schemas.microsoft.com/office/drawing/2014/main" id="{3A7A5E86-C94A-434D-B621-93ED23AB7081}"/>
              </a:ext>
            </a:extLst>
          </p:cNvPr>
          <p:cNvPicPr>
            <a:picLocks noChangeAspect="1"/>
          </p:cNvPicPr>
          <p:nvPr/>
        </p:nvPicPr>
        <p:blipFill>
          <a:blip r:embed="rId3"/>
          <a:stretch>
            <a:fillRect/>
          </a:stretch>
        </p:blipFill>
        <p:spPr>
          <a:xfrm>
            <a:off x="7919589" y="4102549"/>
            <a:ext cx="3995623" cy="2617133"/>
          </a:xfrm>
          <a:prstGeom prst="rect">
            <a:avLst/>
          </a:prstGeom>
        </p:spPr>
        <p:style>
          <a:lnRef idx="2">
            <a:schemeClr val="dk1"/>
          </a:lnRef>
          <a:fillRef idx="1">
            <a:schemeClr val="lt1"/>
          </a:fillRef>
          <a:effectRef idx="0">
            <a:schemeClr val="dk1"/>
          </a:effectRef>
          <a:fontRef idx="minor">
            <a:schemeClr val="dk1"/>
          </a:fontRef>
        </p:style>
      </p:pic>
      <p:pic>
        <p:nvPicPr>
          <p:cNvPr id="4" name="Picture 3">
            <a:extLst>
              <a:ext uri="{FF2B5EF4-FFF2-40B4-BE49-F238E27FC236}">
                <a16:creationId xmlns:a16="http://schemas.microsoft.com/office/drawing/2014/main" id="{20B4E2D1-E29F-2344-BAB2-C4DED73D58A3}"/>
              </a:ext>
            </a:extLst>
          </p:cNvPr>
          <p:cNvPicPr>
            <a:picLocks noChangeAspect="1"/>
          </p:cNvPicPr>
          <p:nvPr/>
        </p:nvPicPr>
        <p:blipFill>
          <a:blip r:embed="rId4"/>
          <a:stretch>
            <a:fillRect/>
          </a:stretch>
        </p:blipFill>
        <p:spPr>
          <a:xfrm>
            <a:off x="11708496" y="69290"/>
            <a:ext cx="483504" cy="623908"/>
          </a:xfrm>
          <a:prstGeom prst="rect">
            <a:avLst/>
          </a:prstGeom>
        </p:spPr>
      </p:pic>
    </p:spTree>
    <p:extLst>
      <p:ext uri="{BB962C8B-B14F-4D97-AF65-F5344CB8AC3E}">
        <p14:creationId xmlns:p14="http://schemas.microsoft.com/office/powerpoint/2010/main" val="2087442150"/>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C227C-C8D8-C846-9EE0-2969359AABA1}"/>
              </a:ext>
            </a:extLst>
          </p:cNvPr>
          <p:cNvSpPr>
            <a:spLocks noGrp="1"/>
          </p:cNvSpPr>
          <p:nvPr>
            <p:ph type="title"/>
          </p:nvPr>
        </p:nvSpPr>
        <p:spPr>
          <a:xfrm>
            <a:off x="277584" y="185511"/>
            <a:ext cx="4620984" cy="1006475"/>
          </a:xfrm>
        </p:spPr>
        <p:txBody>
          <a:bodyPr>
            <a:normAutofit fontScale="90000"/>
          </a:bodyPr>
          <a:lstStyle/>
          <a:p>
            <a:r>
              <a:rPr lang="en-US" dirty="0"/>
              <a:t>Results &amp; Conclusion </a:t>
            </a:r>
          </a:p>
        </p:txBody>
      </p:sp>
      <p:sp>
        <p:nvSpPr>
          <p:cNvPr id="3" name="Content Placeholder 2">
            <a:extLst>
              <a:ext uri="{FF2B5EF4-FFF2-40B4-BE49-F238E27FC236}">
                <a16:creationId xmlns:a16="http://schemas.microsoft.com/office/drawing/2014/main" id="{5D999CFE-1418-6841-9391-E80AA3C53D5D}"/>
              </a:ext>
            </a:extLst>
          </p:cNvPr>
          <p:cNvSpPr>
            <a:spLocks noGrp="1"/>
          </p:cNvSpPr>
          <p:nvPr>
            <p:ph sz="half" idx="1"/>
          </p:nvPr>
        </p:nvSpPr>
        <p:spPr>
          <a:xfrm>
            <a:off x="277584" y="1061357"/>
            <a:ext cx="5181600" cy="5241472"/>
          </a:xfrm>
        </p:spPr>
        <p:txBody>
          <a:bodyPr>
            <a:normAutofit fontScale="25000" lnSpcReduction="20000"/>
          </a:bodyPr>
          <a:lstStyle/>
          <a:p>
            <a:r>
              <a:rPr lang="en-US" sz="7200" b="1" dirty="0"/>
              <a:t>Findings:</a:t>
            </a:r>
            <a:r>
              <a:rPr lang="en-US" sz="7200" dirty="0"/>
              <a:t> </a:t>
            </a:r>
          </a:p>
          <a:p>
            <a:pPr lvl="1"/>
            <a:r>
              <a:rPr lang="en-US" sz="6800" dirty="0"/>
              <a:t>Pain is conceptualized through its relationship with (see Figure 1): </a:t>
            </a:r>
          </a:p>
          <a:p>
            <a:pPr lvl="2"/>
            <a:r>
              <a:rPr lang="en-US" sz="6800" dirty="0"/>
              <a:t>Theme 1: daily and seasonal time cycles</a:t>
            </a:r>
          </a:p>
          <a:p>
            <a:pPr lvl="2"/>
            <a:r>
              <a:rPr lang="en-US" sz="6800" dirty="0"/>
              <a:t>Theme 2: individual energy balance (</a:t>
            </a:r>
            <a:r>
              <a:rPr lang="en-US" sz="6800" i="1" dirty="0"/>
              <a:t>dosha</a:t>
            </a:r>
            <a:r>
              <a:rPr lang="en-US" sz="6800" dirty="0"/>
              <a:t>s) and diet, and </a:t>
            </a:r>
          </a:p>
          <a:p>
            <a:pPr lvl="2"/>
            <a:r>
              <a:rPr lang="en-US" sz="7200" dirty="0"/>
              <a:t>Theme 3: mental strength. </a:t>
            </a:r>
          </a:p>
          <a:p>
            <a:r>
              <a:rPr lang="en-US" sz="7200" b="1" dirty="0"/>
              <a:t>Analysis: </a:t>
            </a:r>
          </a:p>
          <a:p>
            <a:pPr lvl="1"/>
            <a:r>
              <a:rPr lang="en-US" sz="7200" u="sng" dirty="0"/>
              <a:t>Primary outcomes</a:t>
            </a:r>
            <a:r>
              <a:rPr lang="en-US" sz="7200" dirty="0"/>
              <a:t>: Pain is conceptualized in the Ayurvedic physicians’ approach as embodied through the individual’s relationship with time as interdependent with their diet, </a:t>
            </a:r>
            <a:r>
              <a:rPr lang="en-US" sz="7200" i="1" dirty="0"/>
              <a:t>dosha</a:t>
            </a:r>
            <a:r>
              <a:rPr lang="en-US" sz="7200" dirty="0"/>
              <a:t>s, and mental strength. </a:t>
            </a:r>
          </a:p>
          <a:p>
            <a:pPr lvl="1"/>
            <a:r>
              <a:rPr lang="en-US" sz="7200" u="sng" dirty="0"/>
              <a:t>Ongoing challenges:</a:t>
            </a:r>
            <a:r>
              <a:rPr lang="en-US" sz="7200" dirty="0"/>
              <a:t> Identifying and constructing diagnostic criteria of embodiment that can be used in integrative teams.  </a:t>
            </a:r>
          </a:p>
          <a:p>
            <a:r>
              <a:rPr lang="en-US" sz="7200" b="1" dirty="0"/>
              <a:t>Conclusions:</a:t>
            </a:r>
            <a:r>
              <a:rPr lang="en-US" sz="7200" dirty="0"/>
              <a:t> </a:t>
            </a:r>
          </a:p>
          <a:p>
            <a:pPr lvl="1"/>
            <a:r>
              <a:rPr lang="en-US" sz="7200" dirty="0"/>
              <a:t>Embodiment can be a useful first step in constructing protocols for identifying the categories of time, diet, and mental strength for the individual patient in the context of their lifestyle.</a:t>
            </a:r>
          </a:p>
          <a:p>
            <a:endParaRPr lang="en-US" sz="7200" dirty="0"/>
          </a:p>
          <a:p>
            <a:endParaRPr lang="en-US" sz="2400" dirty="0"/>
          </a:p>
        </p:txBody>
      </p:sp>
      <p:sp>
        <p:nvSpPr>
          <p:cNvPr id="10" name="Content Placeholder 9">
            <a:extLst>
              <a:ext uri="{FF2B5EF4-FFF2-40B4-BE49-F238E27FC236}">
                <a16:creationId xmlns:a16="http://schemas.microsoft.com/office/drawing/2014/main" id="{39F22408-A7E0-F14B-8A87-C67C83D6B779}"/>
              </a:ext>
            </a:extLst>
          </p:cNvPr>
          <p:cNvSpPr>
            <a:spLocks noGrp="1"/>
          </p:cNvSpPr>
          <p:nvPr>
            <p:ph sz="half" idx="2"/>
          </p:nvPr>
        </p:nvSpPr>
        <p:spPr>
          <a:xfrm>
            <a:off x="5459184" y="408213"/>
            <a:ext cx="3647626" cy="5768749"/>
          </a:xfrm>
        </p:spPr>
        <p:txBody>
          <a:bodyPr>
            <a:normAutofit fontScale="25000" lnSpcReduction="20000"/>
          </a:bodyPr>
          <a:lstStyle/>
          <a:p>
            <a:r>
              <a:rPr lang="en-US" sz="6400" dirty="0"/>
              <a:t>Theme 1: </a:t>
            </a:r>
          </a:p>
          <a:p>
            <a:pPr lvl="1"/>
            <a:r>
              <a:rPr lang="en-US" sz="6400" dirty="0"/>
              <a:t>In patient consultation, the Ayurvedic physician considered the relationship of seasons with each individual patient’s unique lifestyle and examines its attributes to understand the effect of daily rhythms on pathophysiology </a:t>
            </a:r>
          </a:p>
          <a:p>
            <a:r>
              <a:rPr lang="en-US" sz="6400" dirty="0"/>
              <a:t>Theme 2: </a:t>
            </a:r>
          </a:p>
          <a:p>
            <a:pPr lvl="1"/>
            <a:r>
              <a:rPr lang="en-US" sz="6400" dirty="0"/>
              <a:t>The physiological processes called </a:t>
            </a:r>
            <a:r>
              <a:rPr lang="en-US" sz="6400" i="1" dirty="0"/>
              <a:t>doshas</a:t>
            </a:r>
            <a:r>
              <a:rPr lang="en-US" sz="6400" dirty="0"/>
              <a:t> (</a:t>
            </a:r>
            <a:r>
              <a:rPr lang="en-US" sz="6400" i="1" dirty="0"/>
              <a:t>vata, pitta, </a:t>
            </a:r>
            <a:r>
              <a:rPr lang="en-US" sz="6400" dirty="0"/>
              <a:t>and </a:t>
            </a:r>
            <a:r>
              <a:rPr lang="en-US" sz="6400" i="1" dirty="0"/>
              <a:t>kapha</a:t>
            </a:r>
            <a:r>
              <a:rPr lang="en-US" sz="6400" dirty="0"/>
              <a:t>), whose balance and aggravation shapes individual pain perception, intimately connected with diet (ama, and daily routine or </a:t>
            </a:r>
            <a:r>
              <a:rPr lang="en-US" sz="6400" i="1" dirty="0"/>
              <a:t>dinacharya</a:t>
            </a:r>
            <a:r>
              <a:rPr lang="en-US" sz="6400" dirty="0"/>
              <a:t>) </a:t>
            </a:r>
          </a:p>
          <a:p>
            <a:r>
              <a:rPr lang="en-US" sz="6400" dirty="0"/>
              <a:t>Theme 3: </a:t>
            </a:r>
          </a:p>
          <a:p>
            <a:pPr lvl="1"/>
            <a:r>
              <a:rPr lang="en-US" sz="6400" dirty="0"/>
              <a:t>Food comprises the body such that the body, psycho-cognitive qualities (e.g., </a:t>
            </a:r>
            <a:r>
              <a:rPr lang="en-US" sz="6400" i="1" dirty="0"/>
              <a:t>sattvic, rajasic </a:t>
            </a:r>
            <a:r>
              <a:rPr lang="en-US" sz="6400" dirty="0"/>
              <a:t>is</a:t>
            </a:r>
            <a:r>
              <a:rPr lang="en-US" sz="6400" i="1" dirty="0"/>
              <a:t> </a:t>
            </a:r>
            <a:r>
              <a:rPr lang="en-US" sz="6400" dirty="0"/>
              <a:t>comprised of their daily diet, or </a:t>
            </a:r>
            <a:r>
              <a:rPr lang="en-US" sz="6400" i="1" dirty="0"/>
              <a:t>ahara</a:t>
            </a:r>
            <a:r>
              <a:rPr lang="en-US" sz="6400" dirty="0"/>
              <a:t>.: “</a:t>
            </a:r>
            <a:r>
              <a:rPr lang="en-US" sz="6400" i="1" dirty="0"/>
              <a:t>sattvic ahara</a:t>
            </a:r>
            <a:r>
              <a:rPr lang="en-US" sz="6400" dirty="0"/>
              <a:t>” is food that nourishes the higher, reflective, contemplative, and thoughtful qualities of the mind (Participant A). </a:t>
            </a:r>
            <a:r>
              <a:rPr lang="en-US" sz="6400" i="1" dirty="0"/>
              <a:t>Rajasic</a:t>
            </a:r>
            <a:r>
              <a:rPr lang="en-US" sz="6400" dirty="0"/>
              <a:t> and </a:t>
            </a:r>
            <a:r>
              <a:rPr lang="en-US" sz="6400" i="1" dirty="0"/>
              <a:t>tamasic ahara</a:t>
            </a:r>
            <a:r>
              <a:rPr lang="en-US" sz="6400" dirty="0"/>
              <a:t> nourish the active (outward agency) and the lower contemplative qualities of the mind</a:t>
            </a:r>
            <a:endParaRPr lang="en-US" sz="3300" dirty="0"/>
          </a:p>
        </p:txBody>
      </p:sp>
      <p:pic>
        <p:nvPicPr>
          <p:cNvPr id="7" name="图片 1">
            <a:extLst>
              <a:ext uri="{FF2B5EF4-FFF2-40B4-BE49-F238E27FC236}">
                <a16:creationId xmlns:a16="http://schemas.microsoft.com/office/drawing/2014/main" id="{63917B42-411E-7541-9704-0055626D6442}"/>
              </a:ext>
            </a:extLst>
          </p:cNvPr>
          <p:cNvPicPr/>
          <p:nvPr/>
        </p:nvPicPr>
        <p:blipFill>
          <a:blip r:embed="rId2"/>
          <a:stretch>
            <a:fillRect/>
          </a:stretch>
        </p:blipFill>
        <p:spPr>
          <a:xfrm>
            <a:off x="8916310" y="408213"/>
            <a:ext cx="3275690" cy="5078187"/>
          </a:xfrm>
          <a:prstGeom prst="rect">
            <a:avLst/>
          </a:prstGeom>
        </p:spPr>
      </p:pic>
      <p:sp>
        <p:nvSpPr>
          <p:cNvPr id="8" name="TextBox 7">
            <a:extLst>
              <a:ext uri="{FF2B5EF4-FFF2-40B4-BE49-F238E27FC236}">
                <a16:creationId xmlns:a16="http://schemas.microsoft.com/office/drawing/2014/main" id="{2D040E38-7B7B-2042-AB0F-607C47B243C3}"/>
              </a:ext>
            </a:extLst>
          </p:cNvPr>
          <p:cNvSpPr txBox="1"/>
          <p:nvPr/>
        </p:nvSpPr>
        <p:spPr>
          <a:xfrm>
            <a:off x="9240161" y="5622965"/>
            <a:ext cx="2683330" cy="553998"/>
          </a:xfrm>
          <a:prstGeom prst="rect">
            <a:avLst/>
          </a:prstGeom>
          <a:noFill/>
        </p:spPr>
        <p:txBody>
          <a:bodyPr wrap="square" rtlCol="0">
            <a:spAutoFit/>
          </a:bodyPr>
          <a:lstStyle/>
          <a:p>
            <a:r>
              <a:rPr lang="en-US" sz="1000" b="1" dirty="0"/>
              <a:t>Figure 1. </a:t>
            </a:r>
            <a:r>
              <a:rPr lang="en-US" sz="1000" dirty="0"/>
              <a:t>Patient-Centered Care in Ayurvedic Chronic Pain Management Protocol: Integrating Seasonal and Daily Cycles in Chronic Pain. </a:t>
            </a:r>
          </a:p>
        </p:txBody>
      </p:sp>
      <p:pic>
        <p:nvPicPr>
          <p:cNvPr id="11" name="Picture 10">
            <a:extLst>
              <a:ext uri="{FF2B5EF4-FFF2-40B4-BE49-F238E27FC236}">
                <a16:creationId xmlns:a16="http://schemas.microsoft.com/office/drawing/2014/main" id="{BF957CFF-D48E-2C45-89BF-D8683F98295C}"/>
              </a:ext>
            </a:extLst>
          </p:cNvPr>
          <p:cNvPicPr>
            <a:picLocks noChangeAspect="1"/>
          </p:cNvPicPr>
          <p:nvPr/>
        </p:nvPicPr>
        <p:blipFill>
          <a:blip r:embed="rId3"/>
          <a:stretch>
            <a:fillRect/>
          </a:stretch>
        </p:blipFill>
        <p:spPr>
          <a:xfrm>
            <a:off x="11708496" y="69290"/>
            <a:ext cx="483504" cy="623908"/>
          </a:xfrm>
          <a:prstGeom prst="rect">
            <a:avLst/>
          </a:prstGeom>
        </p:spPr>
      </p:pic>
      <p:sp>
        <p:nvSpPr>
          <p:cNvPr id="4" name="TextBox 3">
            <a:extLst>
              <a:ext uri="{FF2B5EF4-FFF2-40B4-BE49-F238E27FC236}">
                <a16:creationId xmlns:a16="http://schemas.microsoft.com/office/drawing/2014/main" id="{EAC090E5-B592-4147-87DB-5AD9853623FE}"/>
              </a:ext>
            </a:extLst>
          </p:cNvPr>
          <p:cNvSpPr txBox="1"/>
          <p:nvPr/>
        </p:nvSpPr>
        <p:spPr>
          <a:xfrm>
            <a:off x="0" y="6417129"/>
            <a:ext cx="12192000" cy="461665"/>
          </a:xfrm>
          <a:prstGeom prst="rect">
            <a:avLst/>
          </a:prstGeom>
          <a:noFill/>
        </p:spPr>
        <p:txBody>
          <a:bodyPr wrap="square" rtlCol="0">
            <a:spAutoFit/>
          </a:bodyPr>
          <a:lstStyle/>
          <a:p>
            <a:pPr algn="ctr"/>
            <a:r>
              <a:rPr lang="en-US" sz="1200" b="1" dirty="0"/>
              <a:t>Contact Information</a:t>
            </a:r>
            <a:r>
              <a:rPr lang="en-US" sz="1200" dirty="0"/>
              <a:t>: Vinita Agarwal, Ph.D., Department of Communication, 1101 Camden Ave., FH 272, Fulton School of Liberal Arts, Salisbury University, Salisbury MD USA 21801</a:t>
            </a:r>
          </a:p>
          <a:p>
            <a:pPr algn="ctr"/>
            <a:r>
              <a:rPr lang="en-US" sz="1200" dirty="0"/>
              <a:t>Email: </a:t>
            </a:r>
            <a:r>
              <a:rPr lang="en-US" sz="1200" dirty="0">
                <a:hlinkClick r:id="rId4"/>
              </a:rPr>
              <a:t>vxagarwal@salisbury.edu</a:t>
            </a:r>
            <a:r>
              <a:rPr lang="en-US" sz="1200" dirty="0"/>
              <a:t>   | Telephone (Office): 410-677-0083 | URL: </a:t>
            </a:r>
            <a:r>
              <a:rPr lang="en-US" sz="1200" dirty="0">
                <a:hlinkClick r:id="rId5"/>
              </a:rPr>
              <a:t>https://www.salisbury.edu/faculty-and-staff/vxagarwal</a:t>
            </a:r>
            <a:r>
              <a:rPr lang="en-US" sz="1200" dirty="0"/>
              <a:t> </a:t>
            </a:r>
          </a:p>
        </p:txBody>
      </p:sp>
    </p:spTree>
    <p:extLst>
      <p:ext uri="{BB962C8B-B14F-4D97-AF65-F5344CB8AC3E}">
        <p14:creationId xmlns:p14="http://schemas.microsoft.com/office/powerpoint/2010/main" val="2630246018"/>
      </p:ext>
    </p:extLst>
  </p:cSld>
  <p:clrMapOvr>
    <a:masterClrMapping/>
  </p:clrMapOvr>
  <p:transition spd="med">
    <p:pull/>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TotalTime>
  <Words>1048</Words>
  <Application>Microsoft Macintosh PowerPoint</Application>
  <PresentationFormat>Widescreen</PresentationFormat>
  <Paragraphs>54</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Conceptualizing Pain in Ayurvedic Protocols for Chronic Pain Management: A Case Study of Ayurvedic Physicians from India</vt:lpstr>
      <vt:lpstr>Aims/Objectives</vt:lpstr>
      <vt:lpstr>Methods</vt:lpstr>
      <vt:lpstr>Results &amp; Conclusion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Conceptualizing Pain in Ayurvedic Protocols for Chronic Pain Management: A Case Study of Ayurvedic Physicians from India</dc:title>
  <dc:creator>Vinita Agarwal</dc:creator>
  <cp:lastModifiedBy>Vinita Agarwal</cp:lastModifiedBy>
  <cp:revision>16</cp:revision>
  <dcterms:created xsi:type="dcterms:W3CDTF">2020-09-30T13:43:53Z</dcterms:created>
  <dcterms:modified xsi:type="dcterms:W3CDTF">2020-10-01T02:00:01Z</dcterms:modified>
</cp:coreProperties>
</file>