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4"/>
    <p:sldMasterId id="2147483720" r:id="rId5"/>
    <p:sldMasterId id="2147483732" r:id="rId6"/>
  </p:sldMasterIdLst>
  <p:notesMasterIdLst>
    <p:notesMasterId r:id="rId11"/>
  </p:notesMasterIdLst>
  <p:handoutMasterIdLst>
    <p:handoutMasterId r:id="rId12"/>
  </p:handoutMasterIdLst>
  <p:sldIdLst>
    <p:sldId id="261" r:id="rId7"/>
    <p:sldId id="263" r:id="rId8"/>
    <p:sldId id="270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859"/>
    <a:srgbClr val="F79646"/>
    <a:srgbClr val="1524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00" autoAdjust="0"/>
    <p:restoredTop sz="95226" autoAdjust="0"/>
  </p:normalViewPr>
  <p:slideViewPr>
    <p:cSldViewPr snapToGrid="0" snapToObjects="1">
      <p:cViewPr varScale="1">
        <p:scale>
          <a:sx n="86" d="100"/>
          <a:sy n="86" d="100"/>
        </p:scale>
        <p:origin x="394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5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s-PE" sz="1600" dirty="0">
                <a:solidFill>
                  <a:schemeClr val="bg1"/>
                </a:solidFill>
              </a:rPr>
              <a:t>SURGICAL </a:t>
            </a:r>
          </a:p>
          <a:p>
            <a:pPr>
              <a:defRPr sz="1600">
                <a:solidFill>
                  <a:schemeClr val="bg1"/>
                </a:solidFill>
              </a:defRPr>
            </a:pPr>
            <a:r>
              <a:rPr lang="es-PE" sz="1600" dirty="0">
                <a:solidFill>
                  <a:schemeClr val="bg1"/>
                </a:solidFill>
              </a:rPr>
              <a:t>ONCOLOGY</a:t>
            </a:r>
            <a:endParaRPr lang="en-US" sz="1600" dirty="0">
              <a:solidFill>
                <a:schemeClr val="bg1"/>
              </a:solidFill>
            </a:endParaRPr>
          </a:p>
        </c:rich>
      </c:tx>
      <c:layout>
        <c:manualLayout>
          <c:xMode val="edge"/>
          <c:yMode val="edge"/>
          <c:x val="0.33348843714602855"/>
          <c:y val="4.99205945924324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5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s-PE"/>
        </a:p>
      </c:txPr>
    </c:title>
    <c:autoTitleDeleted val="0"/>
    <c:plotArea>
      <c:layout/>
      <c:pieChart>
        <c:varyColors val="1"/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P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5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s-PE" sz="1600">
                <a:solidFill>
                  <a:schemeClr val="bg1"/>
                </a:solidFill>
              </a:rPr>
              <a:t>MEDICAL</a:t>
            </a:r>
          </a:p>
          <a:p>
            <a:pPr>
              <a:defRPr sz="1600">
                <a:solidFill>
                  <a:schemeClr val="bg1"/>
                </a:solidFill>
              </a:defRPr>
            </a:pPr>
            <a:r>
              <a:rPr lang="es-PE" sz="1600">
                <a:solidFill>
                  <a:schemeClr val="bg1"/>
                </a:solidFill>
              </a:rPr>
              <a:t>ONCOLOGY</a:t>
            </a:r>
            <a:endParaRPr lang="en-US" sz="1600">
              <a:solidFill>
                <a:schemeClr val="bg1"/>
              </a:solidFill>
            </a:endParaRPr>
          </a:p>
        </c:rich>
      </c:tx>
      <c:layout>
        <c:manualLayout>
          <c:xMode val="edge"/>
          <c:yMode val="edge"/>
          <c:x val="0.33692416695049765"/>
          <c:y val="4.99205945924324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5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s-PE"/>
        </a:p>
      </c:txPr>
    </c:title>
    <c:autoTitleDeleted val="0"/>
    <c:plotArea>
      <c:layout/>
      <c:pieChart>
        <c:varyColors val="1"/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P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25E2A-42B5-BB47-A3C7-FFA94E7FDEA0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1CEB43-98B5-774E-9D31-C675FA86255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6142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178EB1-2869-D94B-849D-930122BFC71E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18F560-7671-9943-9A27-E72342DFB0A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53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2233409"/>
            <a:ext cx="9144000" cy="1650334"/>
          </a:xfrm>
        </p:spPr>
        <p:txBody>
          <a:bodyPr anchor="ctr">
            <a:normAutofit/>
          </a:bodyPr>
          <a:lstStyle>
            <a:lvl1pPr algn="ctr">
              <a:defRPr sz="8000">
                <a:solidFill>
                  <a:srgbClr val="233859"/>
                </a:solidFill>
              </a:defRPr>
            </a:lvl1pPr>
          </a:lstStyle>
          <a:p>
            <a:pPr algn="ctr"/>
            <a:r>
              <a:rPr lang="en-US" sz="8000" dirty="0">
                <a:solidFill>
                  <a:srgbClr val="233859"/>
                </a:solidFill>
                <a:latin typeface="Interstate-Black"/>
                <a:ea typeface="Gotham Narrow" charset="0"/>
                <a:cs typeface="Interstate-Black"/>
              </a:rPr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671850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ed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 flipH="1" flipV="1">
            <a:off x="609600" y="1199551"/>
            <a:ext cx="8131277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5231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on-bulleted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2200"/>
            </a:lvl2pPr>
            <a:lvl3pPr marL="914400" indent="0">
              <a:buNone/>
              <a:defRPr sz="2200"/>
            </a:lvl3pPr>
            <a:lvl4pPr marL="1371600" indent="0">
              <a:buNone/>
              <a:defRPr sz="2200"/>
            </a:lvl4pPr>
            <a:lvl5pPr marL="1828800" indent="0">
              <a:buNone/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 flipH="1" flipV="1">
            <a:off x="609600" y="1199551"/>
            <a:ext cx="8131277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44995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Blue -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410200" cy="4525963"/>
          </a:xfrm>
        </p:spPr>
        <p:txBody>
          <a:bodyPr>
            <a:normAutofit/>
          </a:bodyPr>
          <a:lstStyle>
            <a:lvl1pPr marL="342900" indent="-342900">
              <a:buFont typeface="Wingdings" charset="2"/>
              <a:buChar char="§"/>
              <a:defRPr sz="22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3"/>
            <a:ext cx="5410200" cy="3931398"/>
          </a:xfrm>
        </p:spPr>
        <p:txBody>
          <a:bodyPr>
            <a:normAutofit/>
          </a:bodyPr>
          <a:lstStyle>
            <a:lvl1pPr marL="342900" indent="-342900">
              <a:buFont typeface="Wingdings" charset="2"/>
              <a:buChar char="§"/>
              <a:defRPr sz="22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 flipH="1" flipV="1">
            <a:off x="609600" y="1199551"/>
            <a:ext cx="8131277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4850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32751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cxnSp>
        <p:nvCxnSpPr>
          <p:cNvPr id="3" name="Straight Connector 2"/>
          <p:cNvCxnSpPr/>
          <p:nvPr userDrawn="1"/>
        </p:nvCxnSpPr>
        <p:spPr>
          <a:xfrm flipH="1" flipV="1">
            <a:off x="609600" y="1199551"/>
            <a:ext cx="8131277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33377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53518" y="6279121"/>
            <a:ext cx="383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BAD49-1F68-914B-9DFB-5D552C1A2BEB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883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2233409"/>
            <a:ext cx="9144000" cy="1650334"/>
          </a:xfrm>
        </p:spPr>
        <p:txBody>
          <a:bodyPr anchor="ctr">
            <a:normAutofit/>
          </a:bodyPr>
          <a:lstStyle>
            <a:lvl1pPr algn="ctr">
              <a:defRPr sz="8000" b="1" i="0" baseline="0">
                <a:ln>
                  <a:noFill/>
                </a:ln>
                <a:solidFill>
                  <a:srgbClr val="233859"/>
                </a:solidFill>
                <a:latin typeface="Helvetica Bold" charset="0"/>
                <a:cs typeface="Helvetica Bold" charset="0"/>
              </a:defRPr>
            </a:lvl1pPr>
          </a:lstStyle>
          <a:p>
            <a:pPr algn="ctr"/>
            <a:r>
              <a:rPr lang="en-US" dirty="0"/>
              <a:t>SLIDE TITLE</a:t>
            </a:r>
            <a:endParaRPr lang="en-US" sz="8000" dirty="0">
              <a:solidFill>
                <a:srgbClr val="233859"/>
              </a:solidFill>
              <a:latin typeface="Interstate-Black"/>
              <a:ea typeface="Gotham Narrow" charset="0"/>
              <a:cs typeface="Interstate-Black"/>
            </a:endParaRPr>
          </a:p>
        </p:txBody>
      </p:sp>
    </p:spTree>
    <p:extLst>
      <p:ext uri="{BB962C8B-B14F-4D97-AF65-F5344CB8AC3E}">
        <p14:creationId xmlns:p14="http://schemas.microsoft.com/office/powerpoint/2010/main" val="11776864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ith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rgbClr val="233859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23385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 flipH="1" flipV="1">
            <a:off x="609600" y="3717828"/>
            <a:ext cx="8131277" cy="364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5691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ed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 flipH="1" flipV="1">
            <a:off x="609600" y="1199551"/>
            <a:ext cx="8131277" cy="364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6466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-bulleted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 flipH="1" flipV="1">
            <a:off x="609600" y="1199551"/>
            <a:ext cx="8131277" cy="364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09600" y="1600202"/>
            <a:ext cx="10972800" cy="45259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2200"/>
            </a:lvl2pPr>
            <a:lvl3pPr marL="914400" indent="0">
              <a:buNone/>
              <a:defRPr sz="2200"/>
            </a:lvl3pPr>
            <a:lvl4pPr marL="1371600" indent="0">
              <a:buNone/>
              <a:defRPr sz="2200"/>
            </a:lvl4pPr>
            <a:lvl5pPr marL="1828800" indent="0">
              <a:buNone/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442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ith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rgbClr val="233859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23385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 flipH="1" flipV="1">
            <a:off x="609600" y="3717828"/>
            <a:ext cx="8131277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46631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410200" cy="4525963"/>
          </a:xfrm>
        </p:spPr>
        <p:txBody>
          <a:bodyPr>
            <a:normAutofit/>
          </a:bodyPr>
          <a:lstStyle>
            <a:lvl1pPr marL="342900" indent="-342900">
              <a:buFont typeface="Wingdings" charset="2"/>
              <a:buChar char="§"/>
              <a:defRPr sz="2200"/>
            </a:lvl1pPr>
            <a:lvl2pPr marL="457200" indent="0">
              <a:buNone/>
              <a:defRPr sz="2200"/>
            </a:lvl2pPr>
            <a:lvl3pPr marL="914400" indent="0">
              <a:buNone/>
              <a:defRPr sz="2200"/>
            </a:lvl3pPr>
            <a:lvl4pPr marL="1371600" indent="0">
              <a:buNone/>
              <a:defRPr sz="2200"/>
            </a:lvl4pPr>
            <a:lvl5pPr marL="1828800" indent="0">
              <a:buNone/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3"/>
            <a:ext cx="5410200" cy="4103588"/>
          </a:xfrm>
        </p:spPr>
        <p:txBody>
          <a:bodyPr>
            <a:normAutofit/>
          </a:bodyPr>
          <a:lstStyle>
            <a:lvl1pPr marL="342900" indent="-342900">
              <a:buFont typeface="Wingdings" charset="2"/>
              <a:buChar char="§"/>
              <a:defRPr sz="2200"/>
            </a:lvl1pPr>
            <a:lvl2pPr marL="457200" indent="0">
              <a:buNone/>
              <a:defRPr sz="2200"/>
            </a:lvl2pPr>
            <a:lvl3pPr marL="914400" indent="0">
              <a:buNone/>
              <a:defRPr sz="2200"/>
            </a:lvl3pPr>
            <a:lvl4pPr marL="1371600" indent="0">
              <a:buNone/>
              <a:defRPr sz="2200"/>
            </a:lvl4pPr>
            <a:lvl5pPr marL="1828800" indent="0">
              <a:buNone/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</a:t>
            </a:r>
            <a:r>
              <a:rPr lang="en-US"/>
              <a:t>text styles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 flipH="1" flipV="1">
            <a:off x="609600" y="1199551"/>
            <a:ext cx="8131277" cy="364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3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28683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 flipH="1" flipV="1">
            <a:off x="609600" y="1199551"/>
            <a:ext cx="8131277" cy="364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3706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ed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4" name="Straight Connector 3"/>
          <p:cNvCxnSpPr/>
          <p:nvPr userDrawn="1"/>
        </p:nvCxnSpPr>
        <p:spPr>
          <a:xfrm flipH="1" flipV="1">
            <a:off x="609600" y="1199551"/>
            <a:ext cx="8131277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3368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-bulleted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 flipH="1" flipV="1">
            <a:off x="609600" y="1199551"/>
            <a:ext cx="8131277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09600" y="1600202"/>
            <a:ext cx="10972800" cy="45259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2200"/>
            </a:lvl2pPr>
            <a:lvl3pPr marL="914400" indent="0">
              <a:buNone/>
              <a:defRPr sz="2200"/>
            </a:lvl3pPr>
            <a:lvl4pPr marL="1371600" indent="0">
              <a:buNone/>
              <a:defRPr sz="2200"/>
            </a:lvl4pPr>
            <a:lvl5pPr marL="1828800" indent="0">
              <a:buNone/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317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410200" cy="4525963"/>
          </a:xfrm>
        </p:spPr>
        <p:txBody>
          <a:bodyPr>
            <a:normAutofit/>
          </a:bodyPr>
          <a:lstStyle>
            <a:lvl1pPr marL="342900" indent="-342900">
              <a:buFont typeface="Wingdings" charset="2"/>
              <a:buChar char="§"/>
              <a:defRPr sz="2200"/>
            </a:lvl1pPr>
            <a:lvl2pPr marL="457200" indent="0">
              <a:buNone/>
              <a:defRPr sz="2200"/>
            </a:lvl2pPr>
            <a:lvl3pPr marL="914400" indent="0">
              <a:buNone/>
              <a:defRPr sz="2200"/>
            </a:lvl3pPr>
            <a:lvl4pPr marL="1371600" indent="0">
              <a:buNone/>
              <a:defRPr sz="2200"/>
            </a:lvl4pPr>
            <a:lvl5pPr marL="1828800" indent="0">
              <a:buNone/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3"/>
            <a:ext cx="5410200" cy="4103588"/>
          </a:xfrm>
        </p:spPr>
        <p:txBody>
          <a:bodyPr>
            <a:normAutofit/>
          </a:bodyPr>
          <a:lstStyle>
            <a:lvl1pPr marL="342900" indent="-342900">
              <a:buFont typeface="Wingdings" charset="2"/>
              <a:buChar char="§"/>
              <a:defRPr sz="2200"/>
            </a:lvl1pPr>
            <a:lvl2pPr marL="457200" indent="0">
              <a:buNone/>
              <a:defRPr sz="2200"/>
            </a:lvl2pPr>
            <a:lvl3pPr marL="914400" indent="0">
              <a:buNone/>
              <a:defRPr sz="2200"/>
            </a:lvl3pPr>
            <a:lvl4pPr marL="1371600" indent="0">
              <a:buNone/>
              <a:defRPr sz="2200"/>
            </a:lvl4pPr>
            <a:lvl5pPr marL="1828800" indent="0">
              <a:buNone/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</a:t>
            </a:r>
            <a:r>
              <a:rPr lang="en-US"/>
              <a:t>text styles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 flipH="1" flipV="1">
            <a:off x="609600" y="1199551"/>
            <a:ext cx="8131277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054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8147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 flipH="1" flipV="1">
            <a:off x="609600" y="1199551"/>
            <a:ext cx="8131277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3131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-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2233409"/>
            <a:ext cx="9144000" cy="1650334"/>
          </a:xfrm>
        </p:spPr>
        <p:txBody>
          <a:bodyPr anchor="ctr">
            <a:normAutofit/>
          </a:bodyPr>
          <a:lstStyle>
            <a:lvl1pPr algn="ctr">
              <a:defRPr sz="8000" baseline="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algn="ctr"/>
            <a:r>
              <a:rPr lang="en-US" dirty="0"/>
              <a:t>SLIDE TITLE</a:t>
            </a:r>
            <a:endParaRPr lang="en-US" sz="8000" dirty="0">
              <a:solidFill>
                <a:srgbClr val="233859"/>
              </a:solidFill>
              <a:latin typeface="Interstate-Black"/>
              <a:ea typeface="Gotham Narrow" charset="0"/>
              <a:cs typeface="Interstate-Black"/>
            </a:endParaRPr>
          </a:p>
        </p:txBody>
      </p:sp>
    </p:spTree>
    <p:extLst>
      <p:ext uri="{BB962C8B-B14F-4D97-AF65-F5344CB8AC3E}">
        <p14:creationId xmlns:p14="http://schemas.microsoft.com/office/powerpoint/2010/main" val="89981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- Title and Su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 flipH="1" flipV="1">
            <a:off x="609600" y="3717828"/>
            <a:ext cx="8131277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733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2112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09" r:id="rId2"/>
    <p:sldLayoutId id="2147483710" r:id="rId3"/>
    <p:sldLayoutId id="2147483713" r:id="rId4"/>
    <p:sldLayoutId id="2147483712" r:id="rId5"/>
    <p:sldLayoutId id="2147483715" r:id="rId6"/>
    <p:sldLayoutId id="2147483714" r:id="rId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rgbClr val="233859"/>
          </a:solidFill>
          <a:latin typeface="Interstate-Black"/>
          <a:ea typeface="+mj-ea"/>
          <a:cs typeface="Interstate-Black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Wingdings" charset="2"/>
        <a:buChar char="§"/>
        <a:defRPr sz="2200" b="0" i="0" kern="1200">
          <a:solidFill>
            <a:srgbClr val="233859"/>
          </a:solidFill>
          <a:latin typeface="Interstate-Light"/>
          <a:ea typeface="+mn-ea"/>
          <a:cs typeface="Interstate-Light"/>
        </a:defRPr>
      </a:lvl1pPr>
      <a:lvl2pPr marL="742950" indent="-285750" algn="l" defTabSz="457200" rtl="0" eaLnBrk="1" latinLnBrk="0" hangingPunct="1">
        <a:spcBef>
          <a:spcPct val="20000"/>
        </a:spcBef>
        <a:buFont typeface="Wingdings" charset="2"/>
        <a:buChar char="§"/>
        <a:defRPr sz="1800" b="0" i="0" kern="1200">
          <a:solidFill>
            <a:srgbClr val="233859"/>
          </a:solidFill>
          <a:latin typeface="Interstate-Light"/>
          <a:ea typeface="+mn-ea"/>
          <a:cs typeface="Interstate-Light"/>
        </a:defRPr>
      </a:lvl2pPr>
      <a:lvl3pPr marL="1143000" indent="-228600" algn="l" defTabSz="457200" rtl="0" eaLnBrk="1" latinLnBrk="0" hangingPunct="1">
        <a:spcBef>
          <a:spcPct val="20000"/>
        </a:spcBef>
        <a:buFont typeface="Wingdings" charset="2"/>
        <a:buChar char="§"/>
        <a:defRPr sz="1800" b="0" i="0" kern="1200">
          <a:solidFill>
            <a:srgbClr val="233859"/>
          </a:solidFill>
          <a:latin typeface="Interstate-Light"/>
          <a:ea typeface="+mn-ea"/>
          <a:cs typeface="Interstate-Light"/>
        </a:defRPr>
      </a:lvl3pPr>
      <a:lvl4pPr marL="1600200" indent="-228600" algn="l" defTabSz="457200" rtl="0" eaLnBrk="1" latinLnBrk="0" hangingPunct="1">
        <a:spcBef>
          <a:spcPct val="20000"/>
        </a:spcBef>
        <a:buFont typeface="Wingdings" charset="2"/>
        <a:buChar char="§"/>
        <a:defRPr sz="1800" b="0" i="0" kern="1200">
          <a:solidFill>
            <a:srgbClr val="233859"/>
          </a:solidFill>
          <a:latin typeface="Interstate-Light"/>
          <a:ea typeface="+mn-ea"/>
          <a:cs typeface="Interstate-Light"/>
        </a:defRPr>
      </a:lvl4pPr>
      <a:lvl5pPr marL="2057400" indent="-228600" algn="l" defTabSz="457200" rtl="0" eaLnBrk="1" latinLnBrk="0" hangingPunct="1">
        <a:spcBef>
          <a:spcPct val="20000"/>
        </a:spcBef>
        <a:buFont typeface="Wingdings" charset="2"/>
        <a:buChar char="§"/>
        <a:defRPr sz="1800" b="0" i="0" kern="1200">
          <a:solidFill>
            <a:srgbClr val="233859"/>
          </a:solidFill>
          <a:latin typeface="Interstate-Light"/>
          <a:ea typeface="+mn-ea"/>
          <a:cs typeface="Interstate-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9330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3" r:id="rId2"/>
    <p:sldLayoutId id="2147483722" r:id="rId3"/>
    <p:sldLayoutId id="2147483730" r:id="rId4"/>
    <p:sldLayoutId id="2147483724" r:id="rId5"/>
    <p:sldLayoutId id="2147483727" r:id="rId6"/>
    <p:sldLayoutId id="2147483731" r:id="rId7"/>
    <p:sldLayoutId id="2147483740" r:id="rId8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rgbClr val="FFFFFF"/>
          </a:solidFill>
          <a:latin typeface="Interstate-Black"/>
          <a:ea typeface="+mj-ea"/>
          <a:cs typeface="Interstate-Black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Wingdings" charset="2"/>
        <a:buChar char="§"/>
        <a:defRPr sz="2200" b="0" i="0" kern="1200">
          <a:solidFill>
            <a:srgbClr val="FFFFFF"/>
          </a:solidFill>
          <a:latin typeface="Interstate-Light"/>
          <a:ea typeface="+mn-ea"/>
          <a:cs typeface="Interstate-Light"/>
        </a:defRPr>
      </a:lvl1pPr>
      <a:lvl2pPr marL="742950" indent="-285750" algn="l" defTabSz="457200" rtl="0" eaLnBrk="1" latinLnBrk="0" hangingPunct="1">
        <a:spcBef>
          <a:spcPct val="20000"/>
        </a:spcBef>
        <a:buFont typeface="Wingdings" charset="2"/>
        <a:buChar char="§"/>
        <a:defRPr sz="1800" b="0" i="0" kern="1200">
          <a:solidFill>
            <a:srgbClr val="FFFFFF"/>
          </a:solidFill>
          <a:latin typeface="Interstate-Light"/>
          <a:ea typeface="+mn-ea"/>
          <a:cs typeface="Interstate-Light"/>
        </a:defRPr>
      </a:lvl2pPr>
      <a:lvl3pPr marL="1143000" indent="-228600" algn="l" defTabSz="457200" rtl="0" eaLnBrk="1" latinLnBrk="0" hangingPunct="1">
        <a:spcBef>
          <a:spcPct val="20000"/>
        </a:spcBef>
        <a:buFont typeface="Wingdings" charset="2"/>
        <a:buChar char="§"/>
        <a:defRPr sz="1800" b="0" i="0" kern="1200">
          <a:solidFill>
            <a:srgbClr val="FFFFFF"/>
          </a:solidFill>
          <a:latin typeface="Interstate-Light"/>
          <a:ea typeface="+mn-ea"/>
          <a:cs typeface="Interstate-Light"/>
        </a:defRPr>
      </a:lvl3pPr>
      <a:lvl4pPr marL="1600200" indent="-228600" algn="l" defTabSz="457200" rtl="0" eaLnBrk="1" latinLnBrk="0" hangingPunct="1">
        <a:spcBef>
          <a:spcPct val="20000"/>
        </a:spcBef>
        <a:buFont typeface="Wingdings" charset="2"/>
        <a:buChar char="§"/>
        <a:defRPr sz="1800" b="0" i="0" kern="1200">
          <a:solidFill>
            <a:srgbClr val="FFFFFF"/>
          </a:solidFill>
          <a:latin typeface="Interstate-Light"/>
          <a:ea typeface="+mn-ea"/>
          <a:cs typeface="Interstate-Light"/>
        </a:defRPr>
      </a:lvl4pPr>
      <a:lvl5pPr marL="2057400" indent="-228600" algn="l" defTabSz="457200" rtl="0" eaLnBrk="1" latinLnBrk="0" hangingPunct="1">
        <a:spcBef>
          <a:spcPct val="20000"/>
        </a:spcBef>
        <a:buFont typeface="Wingdings" charset="2"/>
        <a:buChar char="§"/>
        <a:defRPr sz="1800" b="0" i="0" kern="1200">
          <a:solidFill>
            <a:srgbClr val="FFFFFF"/>
          </a:solidFill>
          <a:latin typeface="Interstate-Light"/>
          <a:ea typeface="+mn-ea"/>
          <a:cs typeface="Interstate-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775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</p:sldLayoutIdLst>
  <p:txStyles>
    <p:titleStyle>
      <a:lvl1pPr algn="l" defTabSz="457200" rtl="0" eaLnBrk="1" latinLnBrk="0" hangingPunct="1">
        <a:spcBef>
          <a:spcPct val="0"/>
        </a:spcBef>
        <a:buNone/>
        <a:defRPr sz="3200" b="1" i="0" kern="1200">
          <a:solidFill>
            <a:srgbClr val="233859"/>
          </a:solidFill>
          <a:latin typeface="Helvetica Bold" charset="0"/>
          <a:ea typeface="+mj-ea"/>
          <a:cs typeface="Helvetica Bold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Wingdings" charset="2"/>
        <a:buChar char="§"/>
        <a:defRPr sz="2200" b="0" i="0" kern="1200">
          <a:solidFill>
            <a:srgbClr val="233859"/>
          </a:solidFill>
          <a:latin typeface="Helvetica Light" charset="0"/>
          <a:ea typeface="+mn-ea"/>
          <a:cs typeface="Helvetica Light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Wingdings" charset="2"/>
        <a:buChar char="§"/>
        <a:defRPr sz="1800" b="0" i="0" kern="1200">
          <a:solidFill>
            <a:srgbClr val="233859"/>
          </a:solidFill>
          <a:latin typeface="Helvetica Light" charset="0"/>
          <a:ea typeface="+mn-ea"/>
          <a:cs typeface="Helvetica Light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Wingdings" charset="2"/>
        <a:buChar char="§"/>
        <a:defRPr sz="1800" b="0" i="0" kern="1200">
          <a:solidFill>
            <a:srgbClr val="233859"/>
          </a:solidFill>
          <a:latin typeface="Helvetica Light" charset="0"/>
          <a:ea typeface="+mn-ea"/>
          <a:cs typeface="Helvetica Light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Wingdings" charset="2"/>
        <a:buChar char="§"/>
        <a:defRPr sz="1800" b="0" i="0" kern="1200">
          <a:solidFill>
            <a:srgbClr val="233859"/>
          </a:solidFill>
          <a:latin typeface="Helvetica Light" charset="0"/>
          <a:ea typeface="+mn-ea"/>
          <a:cs typeface="Helvetica Light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Wingdings" charset="2"/>
        <a:buChar char="§"/>
        <a:defRPr sz="1800" b="0" i="0" kern="1200">
          <a:solidFill>
            <a:srgbClr val="233859"/>
          </a:solidFill>
          <a:latin typeface="Helvetica Light" charset="0"/>
          <a:ea typeface="+mn-ea"/>
          <a:cs typeface="Helvetica Light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mailto:drjuanhuaccho@gmail.com" TargetMode="Externa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608" y="1965628"/>
            <a:ext cx="5319813" cy="730235"/>
          </a:xfrm>
        </p:spPr>
        <p:txBody>
          <a:bodyPr>
            <a:normAutofit/>
          </a:bodyPr>
          <a:lstStyle/>
          <a:p>
            <a:r>
              <a:rPr lang="en-US" dirty="0"/>
              <a:t>Introduction and 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609" y="2966161"/>
            <a:ext cx="7050958" cy="3345862"/>
          </a:xfrm>
        </p:spPr>
        <p:txBody>
          <a:bodyPr>
            <a:normAutofit lnSpcReduction="10000"/>
          </a:bodyPr>
          <a:lstStyle/>
          <a:p>
            <a:pPr>
              <a:spcBef>
                <a:spcPts val="1363"/>
              </a:spcBef>
              <a:defRPr/>
            </a:pPr>
            <a:r>
              <a:rPr lang="en-US" sz="2000" dirty="0"/>
              <a:t>Breast cancer is the most prevalent in women.</a:t>
            </a:r>
          </a:p>
          <a:p>
            <a:pPr>
              <a:spcBef>
                <a:spcPts val="1363"/>
              </a:spcBef>
              <a:defRPr/>
            </a:pPr>
            <a:r>
              <a:rPr lang="en-US" sz="2000" dirty="0"/>
              <a:t>The different therapies for breast cancer produce unpleasant side effects for patients, affecting their quality of life.</a:t>
            </a:r>
          </a:p>
          <a:p>
            <a:pPr>
              <a:spcBef>
                <a:spcPts val="1363"/>
              </a:spcBef>
              <a:defRPr/>
            </a:pPr>
            <a:r>
              <a:rPr lang="en-US" sz="2000" dirty="0"/>
              <a:t>Approximately 40% of the individuals diagnosed with cancer in the world use complementary therapies during their treatment.</a:t>
            </a:r>
          </a:p>
          <a:p>
            <a:pPr>
              <a:spcBef>
                <a:spcPts val="1363"/>
              </a:spcBef>
              <a:defRPr/>
            </a:pPr>
            <a:r>
              <a:rPr lang="en-US" sz="2000" dirty="0"/>
              <a:t>This study aims to compare the quality of life (QL) of the patients treated in the Oncology service, and those treated in Oncology and Complementary Medicine (MEC).</a:t>
            </a: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353800" y="6089650"/>
            <a:ext cx="838200" cy="768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FFBAD49-1F68-914B-9DFB-5D552C1A2BEB}" type="slidenum">
              <a:rPr lang="en-US" smtClean="0"/>
              <a:pPr/>
              <a:t>1</a:t>
            </a:fld>
            <a:endParaRPr lang="en-US" dirty="0">
              <a:latin typeface="Calibri"/>
              <a:cs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4AE1520-71B9-4FBD-A636-D482FA079984}"/>
              </a:ext>
            </a:extLst>
          </p:cNvPr>
          <p:cNvSpPr txBox="1">
            <a:spLocks/>
          </p:cNvSpPr>
          <p:nvPr/>
        </p:nvSpPr>
        <p:spPr>
          <a:xfrm>
            <a:off x="28765" y="77619"/>
            <a:ext cx="11390485" cy="200272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0" i="0" kern="1200">
                <a:solidFill>
                  <a:srgbClr val="FFFFFF"/>
                </a:solidFill>
                <a:latin typeface="Interstate-Black"/>
                <a:ea typeface="+mj-ea"/>
                <a:cs typeface="Interstate-Black"/>
              </a:defRPr>
            </a:lvl1pPr>
          </a:lstStyle>
          <a:p>
            <a:pPr algn="ctr"/>
            <a:r>
              <a:rPr lang="en-US" sz="4000"/>
              <a:t>QUALITY OF LIFE IN PATIENTS WITH BREAST CANCER</a:t>
            </a:r>
            <a:br>
              <a:rPr lang="en-US" sz="4000"/>
            </a:br>
            <a:r>
              <a:rPr lang="en-US" sz="2800"/>
              <a:t>ONCOLOGY AND COMPLEMENTARY MEDICINE SERVICES</a:t>
            </a:r>
            <a:endParaRPr lang="en-US" sz="4000" dirty="0"/>
          </a:p>
        </p:txBody>
      </p:sp>
      <p:pic>
        <p:nvPicPr>
          <p:cNvPr id="1026" name="Picture 2" descr="EsSalud: 300 promotores de salud realizan demostración de Taichí en Hospital  Rebagliati | Noticias | Agencia Peruana de Noticias Andina">
            <a:extLst>
              <a:ext uri="{FF2B5EF4-FFF2-40B4-BE49-F238E27FC236}">
                <a16:creationId xmlns:a16="http://schemas.microsoft.com/office/drawing/2014/main" id="{6FBBBEE7-F390-4F1A-8689-564BE2A31A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4220" y="2523522"/>
            <a:ext cx="4334477" cy="2889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2597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608" y="1295402"/>
            <a:ext cx="7494842" cy="4525963"/>
          </a:xfrm>
        </p:spPr>
        <p:txBody>
          <a:bodyPr>
            <a:normAutofit/>
          </a:bodyPr>
          <a:lstStyle/>
          <a:p>
            <a:r>
              <a:rPr lang="en-US" sz="2800" dirty="0"/>
              <a:t>This was a exploratory cross-sectional study. We surveyed 100 patients with breast cancer attended in external Oncology and Complementary Medicine offices.</a:t>
            </a:r>
          </a:p>
          <a:p>
            <a:endParaRPr lang="en-US" sz="2800" dirty="0"/>
          </a:p>
          <a:p>
            <a:r>
              <a:rPr lang="en-US" sz="2800" dirty="0"/>
              <a:t>We administered SF-36 quality of life questionnaire through a targeted survey. </a:t>
            </a:r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11353800" y="6073775"/>
            <a:ext cx="838200" cy="768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FFBAD49-1F68-914B-9DFB-5D552C1A2BEB}" type="slidenum">
              <a:rPr lang="en-US" smtClean="0"/>
              <a:pPr/>
              <a:t>2</a:t>
            </a:fld>
            <a:endParaRPr lang="en-US" dirty="0">
              <a:latin typeface="Calibri"/>
              <a:cs typeface="Calibri"/>
            </a:endParaRPr>
          </a:p>
        </p:txBody>
      </p:sp>
      <p:pic>
        <p:nvPicPr>
          <p:cNvPr id="2050" name="Picture 2" descr="Description of health concepts in the SF-36 questionnaire. | Download Table">
            <a:extLst>
              <a:ext uri="{FF2B5EF4-FFF2-40B4-BE49-F238E27FC236}">
                <a16:creationId xmlns:a16="http://schemas.microsoft.com/office/drawing/2014/main" id="{954CCBB2-2C01-48F1-9F68-CE215900C2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5962" y="1295402"/>
            <a:ext cx="2923167" cy="5179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5939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>
            <a:extLst>
              <a:ext uri="{FF2B5EF4-FFF2-40B4-BE49-F238E27FC236}">
                <a16:creationId xmlns:a16="http://schemas.microsoft.com/office/drawing/2014/main" id="{10ECF5A0-1BD2-4537-B901-D1ADDBAEC9BF}"/>
              </a:ext>
            </a:extLst>
          </p:cNvPr>
          <p:cNvSpPr txBox="1">
            <a:spLocks/>
          </p:cNvSpPr>
          <p:nvPr/>
        </p:nvSpPr>
        <p:spPr>
          <a:xfrm>
            <a:off x="775144" y="-25119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6000" b="0" i="0" kern="1200">
                <a:solidFill>
                  <a:srgbClr val="FFFFFF"/>
                </a:solidFill>
                <a:latin typeface="Interstate-Black"/>
                <a:ea typeface="+mj-ea"/>
                <a:cs typeface="Interstate-Black"/>
              </a:defRPr>
            </a:lvl1pPr>
          </a:lstStyle>
          <a:p>
            <a:r>
              <a:rPr lang="en-US" sz="3600" dirty="0"/>
              <a:t>Results</a:t>
            </a:r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D4ED5846-E087-40B5-9D7E-EF65354748A9}"/>
              </a:ext>
            </a:extLst>
          </p:cNvPr>
          <p:cNvCxnSpPr>
            <a:cxnSpLocks/>
          </p:cNvCxnSpPr>
          <p:nvPr/>
        </p:nvCxnSpPr>
        <p:spPr>
          <a:xfrm>
            <a:off x="737044" y="889882"/>
            <a:ext cx="8116183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1">
            <a:extLst>
              <a:ext uri="{FF2B5EF4-FFF2-40B4-BE49-F238E27FC236}">
                <a16:creationId xmlns:a16="http://schemas.microsoft.com/office/drawing/2014/main" id="{EF353EFA-1EF9-4CE8-B217-F654451523ED}"/>
              </a:ext>
            </a:extLst>
          </p:cNvPr>
          <p:cNvSpPr txBox="1">
            <a:spLocks/>
          </p:cNvSpPr>
          <p:nvPr/>
        </p:nvSpPr>
        <p:spPr>
          <a:xfrm>
            <a:off x="11328040" y="6147582"/>
            <a:ext cx="839808" cy="7104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FFBAD49-1F68-914B-9DFB-5D552C1A2BEB}" type="slidenum">
              <a:rPr lang="en-US" smtClean="0"/>
              <a:pPr/>
              <a:t>3</a:t>
            </a:fld>
            <a:endParaRPr lang="en-US" dirty="0">
              <a:latin typeface="Calibri"/>
              <a:cs typeface="Calibri"/>
            </a:endParaRPr>
          </a:p>
        </p:txBody>
      </p:sp>
      <p:graphicFrame>
        <p:nvGraphicFramePr>
          <p:cNvPr id="17" name="Marcador de contenido 5">
            <a:extLst>
              <a:ext uri="{FF2B5EF4-FFF2-40B4-BE49-F238E27FC236}">
                <a16:creationId xmlns:a16="http://schemas.microsoft.com/office/drawing/2014/main" id="{07C3B14C-9F28-4ED2-8BBC-9AA9261A56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7257084"/>
              </p:ext>
            </p:extLst>
          </p:nvPr>
        </p:nvGraphicFramePr>
        <p:xfrm>
          <a:off x="-311899" y="4055931"/>
          <a:ext cx="3696449" cy="2533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9" name="Marcador de contenido 5">
            <a:extLst>
              <a:ext uri="{FF2B5EF4-FFF2-40B4-BE49-F238E27FC236}">
                <a16:creationId xmlns:a16="http://schemas.microsoft.com/office/drawing/2014/main" id="{1DD3A95D-2D89-487C-A12A-9975BEB8FE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7954490"/>
              </p:ext>
            </p:extLst>
          </p:nvPr>
        </p:nvGraphicFramePr>
        <p:xfrm>
          <a:off x="3643652" y="4059612"/>
          <a:ext cx="3551236" cy="2599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DAA6ABDA-C617-45A9-96EC-0DB186FE2BD4}"/>
              </a:ext>
            </a:extLst>
          </p:cNvPr>
          <p:cNvSpPr txBox="1">
            <a:spLocks/>
          </p:cNvSpPr>
          <p:nvPr/>
        </p:nvSpPr>
        <p:spPr>
          <a:xfrm>
            <a:off x="294508" y="861322"/>
            <a:ext cx="11344792" cy="51067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Wingdings" charset="2"/>
              <a:buNone/>
              <a:defRPr sz="2400" b="0" i="0" kern="1200">
                <a:solidFill>
                  <a:srgbClr val="FFFFFF"/>
                </a:solidFill>
                <a:latin typeface="Interstate-Light"/>
                <a:ea typeface="+mn-ea"/>
                <a:cs typeface="Interstate-Light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Wingdings" charset="2"/>
              <a:buNone/>
              <a:defRPr sz="2000" b="0" i="0" kern="1200">
                <a:solidFill>
                  <a:srgbClr val="FFFFFF"/>
                </a:solidFill>
                <a:latin typeface="Interstate-Light"/>
                <a:ea typeface="+mn-ea"/>
                <a:cs typeface="Interstate-Light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Wingdings" charset="2"/>
              <a:buNone/>
              <a:defRPr sz="1800" b="0" i="0" kern="1200">
                <a:solidFill>
                  <a:srgbClr val="FFFFFF"/>
                </a:solidFill>
                <a:latin typeface="Interstate-Light"/>
                <a:ea typeface="+mn-ea"/>
                <a:cs typeface="Interstate-Light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Wingdings" charset="2"/>
              <a:buNone/>
              <a:defRPr sz="1600" b="0" i="0" kern="1200">
                <a:solidFill>
                  <a:srgbClr val="FFFFFF"/>
                </a:solidFill>
                <a:latin typeface="Interstate-Light"/>
                <a:ea typeface="+mn-ea"/>
                <a:cs typeface="Interstate-Light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Wingdings" charset="2"/>
              <a:buNone/>
              <a:defRPr sz="1600" b="0" i="0" kern="1200">
                <a:solidFill>
                  <a:srgbClr val="FFFFFF"/>
                </a:solidFill>
                <a:latin typeface="Interstate-Light"/>
                <a:ea typeface="+mn-ea"/>
                <a:cs typeface="Interstate-Light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indent="-355600">
              <a:spcBef>
                <a:spcPts val="500"/>
              </a:spcBef>
              <a:buFont typeface="Wingdings" panose="05000000000000000000" pitchFamily="2" charset="2"/>
              <a:buChar char="§"/>
              <a:tabLst>
                <a:tab pos="10668000" algn="l"/>
              </a:tabLst>
            </a:pPr>
            <a:r>
              <a:rPr lang="es-MX" dirty="0"/>
              <a:t>Las pacientes con cáncer de mama presentaron CV media o baja en la mayoría dimensiones: Rol Físico (RF) (54%), Función Social (FS) (55%), Salud Mental (SM) (55%), Función Física (FF) (56%), Salud General (SG) (60%), Dolor Corporal (DC) (64%) y Vitalidad (VT) (79%), a diferencia del Rol Emocional (RE) en el cual prevaleció una CV alta (51%).</a:t>
            </a:r>
          </a:p>
          <a:p>
            <a:pPr marL="355600" indent="-355600">
              <a:spcBef>
                <a:spcPts val="500"/>
              </a:spcBef>
              <a:buFont typeface="Wingdings" panose="05000000000000000000" pitchFamily="2" charset="2"/>
              <a:buChar char="§"/>
              <a:tabLst>
                <a:tab pos="10668000" algn="l"/>
              </a:tabLst>
            </a:pPr>
            <a:r>
              <a:rPr lang="en-US" dirty="0"/>
              <a:t>20% of patients received care in CM, which was significantly associated (p &lt;0.05) with a high QL in the dimensions: ER (p = 0.02), FS (p = 0.04), VT (p = 0.02 ), MH (p = 0.04) and GH (p = 0.04), however with a medium / low QL with the PF (p = 0.03), the age was inversely associated with the PF (p = 0.03), the Diagnostic time was directly associated with ER (p = 0.01)</a:t>
            </a:r>
          </a:p>
        </p:txBody>
      </p:sp>
    </p:spTree>
    <p:extLst>
      <p:ext uri="{BB962C8B-B14F-4D97-AF65-F5344CB8AC3E}">
        <p14:creationId xmlns:p14="http://schemas.microsoft.com/office/powerpoint/2010/main" val="2393293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C772645-CC99-4EA6-9713-86ACEFB8B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Conclusion and Implications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E0FA74C-2F0C-4C17-91A1-84FD3220E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1216027"/>
            <a:ext cx="11315700" cy="474027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/>
              <a:t>The attention in the CM service is associated (P &lt;0.05) to a high QL in the ER, SF, VT, HM and GH compared to patients with breast cancer who were only treated by Oncology.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70EECE-0331-4918-8A84-10E571B1D97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353800" y="6062663"/>
            <a:ext cx="838200" cy="768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FFBAD49-1F68-914B-9DFB-5D552C1A2BE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DB176747-EB3B-4A6D-AD0B-552D073A087A}"/>
              </a:ext>
            </a:extLst>
          </p:cNvPr>
          <p:cNvSpPr txBox="1">
            <a:spLocks/>
          </p:cNvSpPr>
          <p:nvPr/>
        </p:nvSpPr>
        <p:spPr>
          <a:xfrm>
            <a:off x="405566" y="3602037"/>
            <a:ext cx="11380868" cy="22871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Wingdings" charset="2"/>
              <a:buChar char="§"/>
              <a:defRPr sz="2200" b="0" i="0" kern="1200">
                <a:solidFill>
                  <a:srgbClr val="FFFFFF"/>
                </a:solidFill>
                <a:latin typeface="Interstate-Light"/>
                <a:ea typeface="+mn-ea"/>
                <a:cs typeface="Interstate-Light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Wingdings" charset="2"/>
              <a:buChar char="§"/>
              <a:defRPr sz="1800" b="0" i="0" kern="1200">
                <a:solidFill>
                  <a:srgbClr val="FFFFFF"/>
                </a:solidFill>
                <a:latin typeface="Interstate-Light"/>
                <a:ea typeface="+mn-ea"/>
                <a:cs typeface="Interstate-Light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Wingdings" charset="2"/>
              <a:buChar char="§"/>
              <a:defRPr sz="1800" b="0" i="0" kern="1200">
                <a:solidFill>
                  <a:srgbClr val="FFFFFF"/>
                </a:solidFill>
                <a:latin typeface="Interstate-Light"/>
                <a:ea typeface="+mn-ea"/>
                <a:cs typeface="Interstate-Light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Wingdings" charset="2"/>
              <a:buChar char="§"/>
              <a:defRPr sz="1800" b="0" i="0" kern="1200">
                <a:solidFill>
                  <a:srgbClr val="FFFFFF"/>
                </a:solidFill>
                <a:latin typeface="Interstate-Light"/>
                <a:ea typeface="+mn-ea"/>
                <a:cs typeface="Interstate-Light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Wingdings" charset="2"/>
              <a:buChar char="§"/>
              <a:defRPr sz="1800" b="0" i="0" kern="1200">
                <a:solidFill>
                  <a:srgbClr val="FFFFFF"/>
                </a:solidFill>
                <a:latin typeface="Interstate-Light"/>
                <a:ea typeface="+mn-ea"/>
                <a:cs typeface="Interstate-Ligh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i="1" dirty="0"/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C4890290-AE7F-4BE2-B1A3-BE04456774A5}"/>
              </a:ext>
            </a:extLst>
          </p:cNvPr>
          <p:cNvSpPr txBox="1">
            <a:spLocks/>
          </p:cNvSpPr>
          <p:nvPr/>
        </p:nvSpPr>
        <p:spPr>
          <a:xfrm>
            <a:off x="405566" y="3984148"/>
            <a:ext cx="7868422" cy="222134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Wingdings" charset="2"/>
              <a:buChar char="§"/>
              <a:defRPr sz="2200" b="0" i="0" kern="1200">
                <a:solidFill>
                  <a:srgbClr val="FFFFFF"/>
                </a:solidFill>
                <a:latin typeface="Interstate-Light"/>
                <a:ea typeface="+mn-ea"/>
                <a:cs typeface="Interstate-Light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Wingdings" charset="2"/>
              <a:buChar char="§"/>
              <a:defRPr sz="1800" b="0" i="0" kern="1200">
                <a:solidFill>
                  <a:srgbClr val="FFFFFF"/>
                </a:solidFill>
                <a:latin typeface="Interstate-Light"/>
                <a:ea typeface="+mn-ea"/>
                <a:cs typeface="Interstate-Light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Wingdings" charset="2"/>
              <a:buChar char="§"/>
              <a:defRPr sz="1800" b="0" i="0" kern="1200">
                <a:solidFill>
                  <a:srgbClr val="FFFFFF"/>
                </a:solidFill>
                <a:latin typeface="Interstate-Light"/>
                <a:ea typeface="+mn-ea"/>
                <a:cs typeface="Interstate-Light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Wingdings" charset="2"/>
              <a:buChar char="§"/>
              <a:defRPr sz="1800" b="0" i="0" kern="1200">
                <a:solidFill>
                  <a:srgbClr val="FFFFFF"/>
                </a:solidFill>
                <a:latin typeface="Interstate-Light"/>
                <a:ea typeface="+mn-ea"/>
                <a:cs typeface="Interstate-Light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Wingdings" charset="2"/>
              <a:buChar char="§"/>
              <a:defRPr sz="1800" b="0" i="0" kern="1200">
                <a:solidFill>
                  <a:srgbClr val="FFFFFF"/>
                </a:solidFill>
                <a:latin typeface="Interstate-Light"/>
                <a:ea typeface="+mn-ea"/>
                <a:cs typeface="Interstate-Ligh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700" dirty="0" err="1"/>
              <a:t>Autors</a:t>
            </a:r>
            <a:r>
              <a:rPr lang="en-US" sz="1700" dirty="0"/>
              <a:t>: </a:t>
            </a:r>
            <a:r>
              <a:rPr lang="en-US" sz="1700" dirty="0" err="1"/>
              <a:t>Rushmely</a:t>
            </a:r>
            <a:r>
              <a:rPr lang="en-US" sz="1700" dirty="0"/>
              <a:t> Perez-Mendez, Juan Huaccho-Rojas, Andrea </a:t>
            </a:r>
            <a:r>
              <a:rPr lang="en-US" sz="1700" dirty="0" err="1"/>
              <a:t>Anampa</a:t>
            </a:r>
            <a:r>
              <a:rPr lang="en-US" sz="1700" dirty="0"/>
              <a:t>-Guzmán, Martha Villar-Lopez</a:t>
            </a:r>
          </a:p>
          <a:p>
            <a:pPr marL="0" indent="0">
              <a:buNone/>
            </a:pPr>
            <a:r>
              <a:rPr lang="es-ES" sz="1700" i="1" dirty="0"/>
              <a:t>Facultad de Medicina San Fernando, </a:t>
            </a:r>
            <a:r>
              <a:rPr lang="en-US" sz="1700" i="1" dirty="0"/>
              <a:t>Universidad Nacional Mayor de San Marcos.</a:t>
            </a:r>
          </a:p>
          <a:p>
            <a:pPr marL="0" indent="0">
              <a:buNone/>
            </a:pPr>
            <a:endParaRPr lang="es-ES" sz="1700" i="1" dirty="0"/>
          </a:p>
          <a:p>
            <a:r>
              <a:rPr lang="es-ES" sz="1700" i="1" dirty="0" err="1"/>
              <a:t>Contact</a:t>
            </a:r>
            <a:r>
              <a:rPr lang="es-ES" sz="1700" i="1" dirty="0"/>
              <a:t> </a:t>
            </a:r>
            <a:r>
              <a:rPr lang="es-ES" sz="1700" i="1" dirty="0" err="1"/>
              <a:t>information</a:t>
            </a:r>
            <a:r>
              <a:rPr lang="es-ES" sz="1700" i="1" dirty="0"/>
              <a:t>: </a:t>
            </a:r>
          </a:p>
          <a:p>
            <a:pPr marL="0" indent="0">
              <a:buNone/>
            </a:pPr>
            <a:r>
              <a:rPr lang="es-ES" sz="1700" i="1" dirty="0"/>
              <a:t>Juan Huaccho-Rojas</a:t>
            </a:r>
          </a:p>
          <a:p>
            <a:pPr marL="0" indent="0">
              <a:buNone/>
            </a:pPr>
            <a:r>
              <a:rPr lang="es-ES" sz="1700" i="1" dirty="0"/>
              <a:t>Facultad de Medicina Humana, Universidad San Martin de Porres.</a:t>
            </a:r>
          </a:p>
          <a:p>
            <a:pPr marL="0" indent="0">
              <a:buNone/>
            </a:pPr>
            <a:r>
              <a:rPr lang="es-ES" sz="1700" i="1" dirty="0"/>
              <a:t>Mail: </a:t>
            </a:r>
            <a:r>
              <a:rPr lang="es-ES" sz="1700" i="1" dirty="0">
                <a:hlinkClick r:id="rId2"/>
              </a:rPr>
              <a:t>drjuanhuaccho@gmail.com</a:t>
            </a:r>
            <a:endParaRPr lang="es-ES" sz="1700" i="1" dirty="0"/>
          </a:p>
          <a:p>
            <a:pPr marL="0" indent="0">
              <a:buNone/>
            </a:pPr>
            <a:r>
              <a:rPr lang="es-ES" sz="1700" dirty="0" err="1"/>
              <a:t>Phone</a:t>
            </a:r>
            <a:r>
              <a:rPr lang="es-ES" sz="1700" dirty="0"/>
              <a:t>: +51962330501</a:t>
            </a:r>
          </a:p>
          <a:p>
            <a:pPr marL="0" indent="0">
              <a:buNone/>
            </a:pPr>
            <a:r>
              <a:rPr lang="es-ES" sz="1700" dirty="0" err="1"/>
              <a:t>Adress</a:t>
            </a:r>
            <a:r>
              <a:rPr lang="es-ES" sz="1700" dirty="0"/>
              <a:t>: St. Yasila 150, Ate, 15022, Lima - Perú</a:t>
            </a:r>
            <a:br>
              <a:rPr lang="es-ES" dirty="0"/>
            </a:br>
            <a:endParaRPr lang="en-US" i="1" dirty="0"/>
          </a:p>
        </p:txBody>
      </p:sp>
      <p:pic>
        <p:nvPicPr>
          <p:cNvPr id="3074" name="Picture 2" descr="Thank you from the Breast Cancer Foundation - The Breast Cancer Foundation  - Cayman Islands">
            <a:extLst>
              <a:ext uri="{FF2B5EF4-FFF2-40B4-BE49-F238E27FC236}">
                <a16:creationId xmlns:a16="http://schemas.microsoft.com/office/drawing/2014/main" id="{8B98E3B1-7FCF-466C-AA94-1105E427B0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1102" y="4021375"/>
            <a:ext cx="3292598" cy="242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595993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ASCO BLUE SLID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C24C4ACFCE9A48B8FB24D317AF858B" ma:contentTypeVersion="12" ma:contentTypeDescription="Create a new document." ma:contentTypeScope="" ma:versionID="57617d509fbf826dc059d49637aea493">
  <xsd:schema xmlns:xsd="http://www.w3.org/2001/XMLSchema" xmlns:xs="http://www.w3.org/2001/XMLSchema" xmlns:p="http://schemas.microsoft.com/office/2006/metadata/properties" xmlns:ns2="7c3013fe-70f9-4ff4-8610-8d1cdb634c0d" xmlns:ns3="c358cfc3-f71e-41a5-9d77-25d9b3a30863" targetNamespace="http://schemas.microsoft.com/office/2006/metadata/properties" ma:root="true" ma:fieldsID="20a276d81431d8b95807eb994ce1c865" ns2:_="" ns3:_="">
    <xsd:import namespace="7c3013fe-70f9-4ff4-8610-8d1cdb634c0d"/>
    <xsd:import namespace="c358cfc3-f71e-41a5-9d77-25d9b3a3086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3013fe-70f9-4ff4-8610-8d1cdb634c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58cfc3-f71e-41a5-9d77-25d9b3a3086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C5D11ED-3330-4F7A-8FA7-7AD71AD7A0C2}">
  <ds:schemaRefs>
    <ds:schemaRef ds:uri="http://schemas.microsoft.com/office/2006/documentManagement/types"/>
    <ds:schemaRef ds:uri="http://schemas.microsoft.com/office/2006/metadata/properties"/>
    <ds:schemaRef ds:uri="http://purl.org/dc/terms/"/>
    <ds:schemaRef ds:uri="http://www.w3.org/XML/1998/namespace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infopath/2007/PartnerControls"/>
    <ds:schemaRef ds:uri="c358cfc3-f71e-41a5-9d77-25d9b3a30863"/>
    <ds:schemaRef ds:uri="7c3013fe-70f9-4ff4-8610-8d1cdb634c0d"/>
  </ds:schemaRefs>
</ds:datastoreItem>
</file>

<file path=customXml/itemProps2.xml><?xml version="1.0" encoding="utf-8"?>
<ds:datastoreItem xmlns:ds="http://schemas.openxmlformats.org/officeDocument/2006/customXml" ds:itemID="{36606B43-7779-493A-B4E3-E21E8F0344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BA66BC-79EE-4A1F-BD8F-777E505BC5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3013fe-70f9-4ff4-8610-8d1cdb634c0d"/>
    <ds:schemaRef ds:uri="c358cfc3-f71e-41a5-9d77-25d9b3a308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13481</TotalTime>
  <Words>441</Words>
  <Application>Microsoft Office PowerPoint</Application>
  <PresentationFormat>Panorámica</PresentationFormat>
  <Paragraphs>32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4</vt:i4>
      </vt:variant>
    </vt:vector>
  </HeadingPairs>
  <TitlesOfParts>
    <vt:vector size="14" baseType="lpstr">
      <vt:lpstr>Arial</vt:lpstr>
      <vt:lpstr>Calibri</vt:lpstr>
      <vt:lpstr>Helvetica Bold</vt:lpstr>
      <vt:lpstr>Helvetica Light</vt:lpstr>
      <vt:lpstr>Interstate-Black</vt:lpstr>
      <vt:lpstr>Interstate-Light</vt:lpstr>
      <vt:lpstr>Wingdings</vt:lpstr>
      <vt:lpstr>Custom Design</vt:lpstr>
      <vt:lpstr>ASCO BLUE SLIDES</vt:lpstr>
      <vt:lpstr>1_Custom Design</vt:lpstr>
      <vt:lpstr>Introduction and Purpose</vt:lpstr>
      <vt:lpstr>Methods</vt:lpstr>
      <vt:lpstr>Presentación de PowerPoint</vt:lpstr>
      <vt:lpstr>Conclusion and Implications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Title</dc:title>
  <dc:creator>Jon Moore</dc:creator>
  <cp:lastModifiedBy>Juan Huaccho Rojas</cp:lastModifiedBy>
  <cp:revision>152</cp:revision>
  <cp:lastPrinted>2017-07-10T16:28:17Z</cp:lastPrinted>
  <dcterms:created xsi:type="dcterms:W3CDTF">2017-04-13T14:12:31Z</dcterms:created>
  <dcterms:modified xsi:type="dcterms:W3CDTF">2020-10-02T06:53:27Z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0x010100B1C24C4ACFCE9A48B8FB24D317AF858B</vt:lpwstr>
  </property>
</Properties>
</file>