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20" r:id="rId5"/>
    <p:sldMasterId id="2147483732" r:id="rId6"/>
  </p:sldMasterIdLst>
  <p:notesMasterIdLst>
    <p:notesMasterId r:id="rId11"/>
  </p:notesMasterIdLst>
  <p:handoutMasterIdLst>
    <p:handoutMasterId r:id="rId12"/>
  </p:handoutMasterIdLst>
  <p:sldIdLst>
    <p:sldId id="261" r:id="rId7"/>
    <p:sldId id="263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59"/>
    <a:srgbClr val="F79646"/>
    <a:srgbClr val="15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3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>
                <a:solidFill>
                  <a:schemeClr val="bg1"/>
                </a:solidFill>
              </a:rPr>
              <a:t>SURGICAL </a:t>
            </a: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es-PE" sz="1600" dirty="0">
                <a:solidFill>
                  <a:schemeClr val="bg1"/>
                </a:solidFill>
              </a:rPr>
              <a:t>ONCOLOGY</a:t>
            </a: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3348843714602855"/>
          <c:y val="4.9920594592432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PE" sz="1600">
                <a:solidFill>
                  <a:schemeClr val="bg1"/>
                </a:solidFill>
              </a:rPr>
              <a:t>MEDICAL</a:t>
            </a: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es-PE" sz="1600">
                <a:solidFill>
                  <a:schemeClr val="bg1"/>
                </a:solidFill>
              </a:rPr>
              <a:t>ONCOLOGY</a:t>
            </a:r>
            <a:endParaRPr lang="en-US" sz="16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3692416695049765"/>
          <c:y val="4.9920594592432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25E2A-42B5-BB47-A3C7-FFA94E7FDEA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EB43-98B5-774E-9D31-C675FA8625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8EB1-2869-D94B-849D-930122BFC7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F560-7671-9943-9A27-E72342DFB0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3409"/>
            <a:ext cx="9144000" cy="1650334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rgbClr val="233859"/>
                </a:solidFill>
              </a:defRPr>
            </a:lvl1pPr>
          </a:lstStyle>
          <a:p>
            <a:pPr algn="ctr"/>
            <a:r>
              <a:rPr lang="en-US" sz="8000" dirty="0">
                <a:solidFill>
                  <a:srgbClr val="233859"/>
                </a:solidFill>
                <a:latin typeface="Interstate-Black"/>
                <a:ea typeface="Gotham Narrow" charset="0"/>
                <a:cs typeface="Interstate-Black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18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3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9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393139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8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7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3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8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3409"/>
            <a:ext cx="9144000" cy="1650334"/>
          </a:xfrm>
        </p:spPr>
        <p:txBody>
          <a:bodyPr anchor="ctr">
            <a:normAutofit/>
          </a:bodyPr>
          <a:lstStyle>
            <a:lvl1pPr algn="ctr">
              <a:defRPr sz="8000" b="1" i="0" baseline="0">
                <a:ln>
                  <a:noFill/>
                </a:ln>
                <a:solidFill>
                  <a:srgbClr val="233859"/>
                </a:solidFill>
                <a:latin typeface="Helvetica Bold" charset="0"/>
                <a:cs typeface="Helvetica Bold" charset="0"/>
              </a:defRPr>
            </a:lvl1pPr>
          </a:lstStyle>
          <a:p>
            <a:pPr algn="ctr"/>
            <a:r>
              <a:rPr lang="en-US" dirty="0"/>
              <a:t>SLIDE TITLE</a:t>
            </a:r>
            <a:endParaRPr lang="en-US" sz="8000" dirty="0">
              <a:solidFill>
                <a:srgbClr val="233859"/>
              </a:solidFill>
              <a:latin typeface="Interstate-Black"/>
              <a:ea typeface="Gotham Narrow" charset="0"/>
              <a:cs typeface="Interstate-Black"/>
            </a:endParaRPr>
          </a:p>
        </p:txBody>
      </p:sp>
    </p:spTree>
    <p:extLst>
      <p:ext uri="{BB962C8B-B14F-4D97-AF65-F5344CB8AC3E}">
        <p14:creationId xmlns:p14="http://schemas.microsoft.com/office/powerpoint/2010/main" val="117768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338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38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3717828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91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46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338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38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3717828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6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410358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68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6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410358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609600" y="1199551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3409"/>
            <a:ext cx="9144000" cy="1650334"/>
          </a:xfrm>
        </p:spPr>
        <p:txBody>
          <a:bodyPr anchor="ctr">
            <a:normAutofit/>
          </a:bodyPr>
          <a:lstStyle>
            <a:lvl1pPr algn="ctr">
              <a:defRPr sz="80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SLIDE TITLE</a:t>
            </a:r>
            <a:endParaRPr lang="en-US" sz="8000" dirty="0">
              <a:solidFill>
                <a:srgbClr val="233859"/>
              </a:solidFill>
              <a:latin typeface="Interstate-Black"/>
              <a:ea typeface="Gotham Narrow" charset="0"/>
              <a:cs typeface="Interstate-Black"/>
            </a:endParaRPr>
          </a:p>
        </p:txBody>
      </p:sp>
    </p:spTree>
    <p:extLst>
      <p:ext uri="{BB962C8B-B14F-4D97-AF65-F5344CB8AC3E}">
        <p14:creationId xmlns:p14="http://schemas.microsoft.com/office/powerpoint/2010/main" val="89981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609600" y="3717828"/>
            <a:ext cx="81312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1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10" r:id="rId3"/>
    <p:sldLayoutId id="2147483713" r:id="rId4"/>
    <p:sldLayoutId id="2147483712" r:id="rId5"/>
    <p:sldLayoutId id="2147483715" r:id="rId6"/>
    <p:sldLayoutId id="214748371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233859"/>
          </a:solidFill>
          <a:latin typeface="Interstate-Black"/>
          <a:ea typeface="+mj-ea"/>
          <a:cs typeface="Interstate-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3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2" r:id="rId3"/>
    <p:sldLayoutId id="2147483730" r:id="rId4"/>
    <p:sldLayoutId id="2147483724" r:id="rId5"/>
    <p:sldLayoutId id="2147483727" r:id="rId6"/>
    <p:sldLayoutId id="2147483731" r:id="rId7"/>
    <p:sldLayoutId id="214748374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Interstate-Black"/>
          <a:ea typeface="+mj-ea"/>
          <a:cs typeface="Interstate-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7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233859"/>
          </a:solidFill>
          <a:latin typeface="Helvetica Bold" charset="0"/>
          <a:ea typeface="+mj-ea"/>
          <a:cs typeface="Helvetica Bold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drjuanhuaccho@gmail.co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08" y="156444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08" y="2707440"/>
            <a:ext cx="6571565" cy="3373766"/>
          </a:xfrm>
        </p:spPr>
        <p:txBody>
          <a:bodyPr>
            <a:normAutofit/>
          </a:bodyPr>
          <a:lstStyle/>
          <a:p>
            <a:pPr>
              <a:spcBef>
                <a:spcPts val="1363"/>
              </a:spcBef>
              <a:defRPr/>
            </a:pPr>
            <a:r>
              <a:rPr lang="en-US" sz="2400" dirty="0"/>
              <a:t>The overall health care quality perception of patients in Lima, the capital of Peru, was reported to be 68.9% according to the SERVQUAL questionnaire, which grades as acceptable. </a:t>
            </a:r>
          </a:p>
          <a:p>
            <a:pPr>
              <a:spcBef>
                <a:spcPts val="1363"/>
              </a:spcBef>
              <a:defRPr/>
            </a:pPr>
            <a:r>
              <a:rPr lang="en-US" sz="2400" dirty="0"/>
              <a:t>This study aims to determine the perception of the quality of health care for breast cancer patients in Lima.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mtClean="0"/>
              <a:pPr/>
              <a:t>1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695D4-AFB7-462C-AE27-721BA5BA5F13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  <a:cs typeface="Calibri"/>
              </a:rPr>
              <a:t>Andrea Anampa-Guzmán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9B0AD-DB7F-4200-AD49-24E3D42F354D}"/>
              </a:ext>
            </a:extLst>
          </p:cNvPr>
          <p:cNvSpPr txBox="1">
            <a:spLocks/>
          </p:cNvSpPr>
          <p:nvPr/>
        </p:nvSpPr>
        <p:spPr>
          <a:xfrm>
            <a:off x="-37062" y="-130175"/>
            <a:ext cx="1189413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FF"/>
                </a:solidFill>
                <a:latin typeface="Interstate-Black"/>
                <a:ea typeface="+mj-ea"/>
                <a:cs typeface="Interstate-Black"/>
              </a:defRPr>
            </a:lvl1pPr>
          </a:lstStyle>
          <a:p>
            <a:pPr algn="ctr"/>
            <a:r>
              <a:rPr lang="en-US" sz="4000" dirty="0"/>
              <a:t>Health Care Quality of Peruvian Breast Cancer Patients</a:t>
            </a:r>
            <a:br>
              <a:rPr lang="en-US" sz="3600" dirty="0"/>
            </a:br>
            <a:r>
              <a:rPr lang="en-US" sz="2000" dirty="0"/>
              <a:t>ONCOLOGY AND COMPLEMENTARY MEDICINE SERVICES</a:t>
            </a:r>
            <a:endParaRPr lang="en-US" sz="3600" dirty="0"/>
          </a:p>
        </p:txBody>
      </p:sp>
      <p:pic>
        <p:nvPicPr>
          <p:cNvPr id="2050" name="Picture 2" descr="The VHL MTCI Americas visits Peru and helps consolidate the TCIM Network in  Peru | BVS MTCI">
            <a:extLst>
              <a:ext uri="{FF2B5EF4-FFF2-40B4-BE49-F238E27FC236}">
                <a16:creationId xmlns:a16="http://schemas.microsoft.com/office/drawing/2014/main" id="{31CFE4E8-48FA-4545-8914-8EC20596D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3"/>
          <a:stretch/>
        </p:blipFill>
        <p:spPr bwMode="auto">
          <a:xfrm>
            <a:off x="7129675" y="1997476"/>
            <a:ext cx="4133078" cy="41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ea Anampa-Guzmán on Twitter: &quot;So happy to present my work in cancer  screening in #Peru at the CIG Forum of #ASCO18 #AM18. Very proud of  representing @MedicinaUNMSM_ @UNMSM_ @scsf_unmsm &amp; #Aliada. @rleonferre @">
            <a:extLst>
              <a:ext uri="{FF2B5EF4-FFF2-40B4-BE49-F238E27FC236}">
                <a16:creationId xmlns:a16="http://schemas.microsoft.com/office/drawing/2014/main" id="{B5F743EC-80C6-47E8-BD6C-230E0AEAF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83" l="9986" r="95781">
                        <a14:foregroundMark x1="89451" y1="36083" x2="95781" y2="67250"/>
                        <a14:foregroundMark x1="95781" y1="67250" x2="88889" y2="94333"/>
                        <a14:foregroundMark x1="81716" y1="75250" x2="81716" y2="94083"/>
                        <a14:foregroundMark x1="85513" y1="60417" x2="77215" y2="53417"/>
                        <a14:foregroundMark x1="77215" y1="53417" x2="75949" y2="46250"/>
                        <a14:foregroundMark x1="75949" y1="46250" x2="80450" y2="40917"/>
                        <a14:foregroundMark x1="90436" y1="33667" x2="84107" y2="32083"/>
                        <a14:foregroundMark x1="87482" y1="97083" x2="87482" y2="97083"/>
                        <a14:foregroundMark x1="82419" y1="96667" x2="82419" y2="96667"/>
                        <a14:backgroundMark x1="74121" y1="14917" x2="74121" y2="40500"/>
                        <a14:backgroundMark x1="80169" y1="15667" x2="88608" y2="20917"/>
                        <a14:backgroundMark x1="88608" y1="20917" x2="80169" y2="30167"/>
                        <a14:backgroundMark x1="23629" y1="63667" x2="26160" y2="71167"/>
                        <a14:backgroundMark x1="26160" y1="71167" x2="35443" y2="76500"/>
                        <a14:backgroundMark x1="35443" y1="76500" x2="44163" y2="70750"/>
                        <a14:backgroundMark x1="44163" y1="70750" x2="45710" y2="62333"/>
                        <a14:backgroundMark x1="45710" y1="62333" x2="55977" y2="66250"/>
                        <a14:backgroundMark x1="55977" y1="66250" x2="71871" y2="83000"/>
                        <a14:backgroundMark x1="86357" y1="82833" x2="86076" y2="90000"/>
                        <a14:backgroundMark x1="84810" y1="82500" x2="86357" y2="90333"/>
                        <a14:backgroundMark x1="86357" y1="82583" x2="87060" y2="80250"/>
                        <a14:backgroundMark x1="97187" y1="82833" x2="98312" y2="84167"/>
                        <a14:backgroundMark x1="95359" y1="86250" x2="96624" y2="8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941"/>
          <a:stretch/>
        </p:blipFill>
        <p:spPr bwMode="auto">
          <a:xfrm>
            <a:off x="6794744" y="2245651"/>
            <a:ext cx="2743200" cy="3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08" y="1295402"/>
            <a:ext cx="6624831" cy="4945600"/>
          </a:xfrm>
        </p:spPr>
        <p:txBody>
          <a:bodyPr>
            <a:normAutofit/>
          </a:bodyPr>
          <a:lstStyle/>
          <a:p>
            <a:r>
              <a:rPr lang="en-US" sz="2400" dirty="0"/>
              <a:t>Cross-sectional study. The perspectives of 182 breast cancer patients about the quality of care at the largest hospital in Lima were assessed. </a:t>
            </a:r>
          </a:p>
          <a:p>
            <a:r>
              <a:rPr lang="en-US" sz="2400" dirty="0"/>
              <a:t>117 patients (64.29%) were only seen at the Oncology Department, and 65 patients (35.71%)  were seen at both the Oncology Department and Complementary Medicine Department. </a:t>
            </a:r>
          </a:p>
          <a:p>
            <a:r>
              <a:rPr lang="en-US" sz="2400" dirty="0"/>
              <a:t>The quality perception is based on five dimensions: Reliability, responsiveness, assurance, empathy, and tangibility. The percentage has to be 60 to be an acceptable level.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mtClean="0"/>
              <a:pPr/>
              <a:t>2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BB6FD-B7FA-4DB0-B535-A6FC0FFF41AC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  <a:cs typeface="Calibri"/>
              </a:rPr>
              <a:t>Andrea Anampa-Guzmán</a:t>
            </a:r>
          </a:p>
        </p:txBody>
      </p:sp>
      <p:pic>
        <p:nvPicPr>
          <p:cNvPr id="3074" name="Picture 2" descr="Implementación de Medicina Complementaria">
            <a:extLst>
              <a:ext uri="{FF2B5EF4-FFF2-40B4-BE49-F238E27FC236}">
                <a16:creationId xmlns:a16="http://schemas.microsoft.com/office/drawing/2014/main" id="{077D96E0-C389-4BAD-B031-0B68139D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43" y="1641168"/>
            <a:ext cx="4996879" cy="33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3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0ECF5A0-1BD2-4537-B901-D1ADDBAEC9BF}"/>
              </a:ext>
            </a:extLst>
          </p:cNvPr>
          <p:cNvSpPr txBox="1">
            <a:spLocks/>
          </p:cNvSpPr>
          <p:nvPr/>
        </p:nvSpPr>
        <p:spPr>
          <a:xfrm>
            <a:off x="775144" y="-2511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FFFFFF"/>
                </a:solidFill>
                <a:latin typeface="Interstate-Black"/>
                <a:ea typeface="+mj-ea"/>
                <a:cs typeface="Interstate-Black"/>
              </a:defRPr>
            </a:lvl1pPr>
          </a:lstStyle>
          <a:p>
            <a:r>
              <a:rPr lang="en-US" sz="3200" dirty="0"/>
              <a:t>Results</a:t>
            </a:r>
            <a:endParaRPr lang="en-US" sz="40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4ED5846-E087-40B5-9D7E-EF65354748A9}"/>
              </a:ext>
            </a:extLst>
          </p:cNvPr>
          <p:cNvCxnSpPr>
            <a:cxnSpLocks/>
          </p:cNvCxnSpPr>
          <p:nvPr/>
        </p:nvCxnSpPr>
        <p:spPr>
          <a:xfrm>
            <a:off x="737044" y="889882"/>
            <a:ext cx="811618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EF353EFA-1EF9-4CE8-B217-F654451523ED}"/>
              </a:ext>
            </a:extLst>
          </p:cNvPr>
          <p:cNvSpPr txBox="1">
            <a:spLocks/>
          </p:cNvSpPr>
          <p:nvPr/>
        </p:nvSpPr>
        <p:spPr>
          <a:xfrm>
            <a:off x="10701018" y="6488172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mtClean="0"/>
              <a:pPr/>
              <a:t>3</a:t>
            </a:fld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17" name="Marcador de contenido 5">
            <a:extLst>
              <a:ext uri="{FF2B5EF4-FFF2-40B4-BE49-F238E27FC236}">
                <a16:creationId xmlns:a16="http://schemas.microsoft.com/office/drawing/2014/main" id="{07C3B14C-9F28-4ED2-8BBC-9AA9261A5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257084"/>
              </p:ext>
            </p:extLst>
          </p:nvPr>
        </p:nvGraphicFramePr>
        <p:xfrm>
          <a:off x="-311899" y="4055931"/>
          <a:ext cx="3696449" cy="253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Marcador de contenido 5">
            <a:extLst>
              <a:ext uri="{FF2B5EF4-FFF2-40B4-BE49-F238E27FC236}">
                <a16:creationId xmlns:a16="http://schemas.microsoft.com/office/drawing/2014/main" id="{1DD3A95D-2D89-487C-A12A-9975BEB8F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54490"/>
              </p:ext>
            </p:extLst>
          </p:nvPr>
        </p:nvGraphicFramePr>
        <p:xfrm>
          <a:off x="3643652" y="4059612"/>
          <a:ext cx="3551236" cy="259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AA6ABDA-C617-45A9-96EC-0DB186FE2BD4}"/>
              </a:ext>
            </a:extLst>
          </p:cNvPr>
          <p:cNvSpPr txBox="1">
            <a:spLocks/>
          </p:cNvSpPr>
          <p:nvPr/>
        </p:nvSpPr>
        <p:spPr>
          <a:xfrm>
            <a:off x="294508" y="1135204"/>
            <a:ext cx="10972800" cy="510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6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6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0668000" algn="l"/>
              </a:tabLst>
            </a:pPr>
            <a:r>
              <a:rPr lang="en-US" dirty="0"/>
              <a:t>The overall and oncology only groups quality perceptions were not acceptable, 57.32%,  and 53.65%, respectively</a:t>
            </a:r>
          </a:p>
          <a:p>
            <a:pPr marL="355600" indent="-355600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0668000" algn="l"/>
              </a:tabLst>
            </a:pPr>
            <a:r>
              <a:rPr lang="en-US" dirty="0"/>
              <a:t>The oncology and the complementary patient group reported adequate overall perception (63.92%).</a:t>
            </a:r>
          </a:p>
          <a:p>
            <a:pPr marL="355600" indent="-355600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0668000" algn="l"/>
              </a:tabLst>
            </a:pPr>
            <a:r>
              <a:rPr lang="en-US" dirty="0"/>
              <a:t> Perception of empathy and assurance were at acceptable levels for both groups. Reliability and tangibility did not receive a satisfactory grade in any group. The responsiveness level was only adequate in the complimentary and oncology group</a:t>
            </a:r>
          </a:p>
          <a:p>
            <a:pPr marL="355600" indent="-355600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0668000" algn="l"/>
              </a:tabLst>
            </a:pPr>
            <a:r>
              <a:rPr lang="en-US" dirty="0"/>
              <a:t>The breast cancer patients’ perception of the health care quality who received Complementary Medicine services was significantly higher than the oncology only group.</a:t>
            </a:r>
            <a:endParaRPr lang="en-US" sz="1800" dirty="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B8E68F5-B425-4CBC-A746-6C3FD10C125F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  <a:cs typeface="Calibri"/>
              </a:rPr>
              <a:t>Andrea Anampa-Guzmán</a:t>
            </a:r>
          </a:p>
        </p:txBody>
      </p:sp>
    </p:spTree>
    <p:extLst>
      <p:ext uri="{BB962C8B-B14F-4D97-AF65-F5344CB8AC3E}">
        <p14:creationId xmlns:p14="http://schemas.microsoft.com/office/powerpoint/2010/main" val="239329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772645-CC99-4EA6-9713-86ACEFB8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 and Implications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0FA74C-2F0C-4C17-91A1-84FD322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5558"/>
            <a:ext cx="7322105" cy="200907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The patients who were seen at the oncology and complementary medicine reported a better perception of the quality of healthcare. More studies are needed to improve healthcare in breast cancer patients.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0EECE-0331-4918-8A84-10E571B1D9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4559BBA-B19B-473C-BD89-95F01147130A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  <a:cs typeface="Calibri"/>
              </a:rPr>
              <a:t>Andrea Anampa-Guzmán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41AFBB-5747-463F-8D54-6F0B5CAD58A1}"/>
              </a:ext>
            </a:extLst>
          </p:cNvPr>
          <p:cNvSpPr txBox="1">
            <a:spLocks/>
          </p:cNvSpPr>
          <p:nvPr/>
        </p:nvSpPr>
        <p:spPr>
          <a:xfrm>
            <a:off x="405566" y="3984148"/>
            <a:ext cx="7868422" cy="2221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FFFFFF"/>
                </a:solidFill>
                <a:latin typeface="Interstate-Light"/>
                <a:ea typeface="+mn-ea"/>
                <a:cs typeface="Interstate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Autors</a:t>
            </a:r>
            <a:r>
              <a:rPr lang="en-US" sz="1700" dirty="0"/>
              <a:t>: Andrea </a:t>
            </a:r>
            <a:r>
              <a:rPr lang="en-US" sz="1700" dirty="0" err="1"/>
              <a:t>Anampa</a:t>
            </a:r>
            <a:r>
              <a:rPr lang="en-US" sz="1700" dirty="0"/>
              <a:t>-Guzmán, Juan Huaccho-Rojas, </a:t>
            </a:r>
            <a:r>
              <a:rPr lang="en-US" sz="1700" dirty="0" err="1"/>
              <a:t>Rushmely</a:t>
            </a:r>
            <a:r>
              <a:rPr lang="en-US" sz="1700" dirty="0"/>
              <a:t> Perez-Mendez, Martha Villar-Lopez</a:t>
            </a:r>
          </a:p>
          <a:p>
            <a:pPr marL="0" indent="0">
              <a:buNone/>
            </a:pPr>
            <a:r>
              <a:rPr lang="es-ES" sz="1700" i="1" dirty="0"/>
              <a:t>Facultad de Medicina San Fernando, </a:t>
            </a:r>
            <a:r>
              <a:rPr lang="en-US" sz="1700" i="1" dirty="0"/>
              <a:t>Universidad Nacional Mayor de San Marcos.</a:t>
            </a:r>
          </a:p>
          <a:p>
            <a:pPr marL="0" indent="0">
              <a:buNone/>
            </a:pPr>
            <a:endParaRPr lang="es-ES" sz="1700" i="1" dirty="0"/>
          </a:p>
          <a:p>
            <a:r>
              <a:rPr lang="es-ES" sz="1700" i="1" dirty="0" err="1"/>
              <a:t>Contact</a:t>
            </a:r>
            <a:r>
              <a:rPr lang="es-ES" sz="1700" i="1" dirty="0"/>
              <a:t> </a:t>
            </a:r>
            <a:r>
              <a:rPr lang="es-ES" sz="1700" i="1" dirty="0" err="1"/>
              <a:t>information</a:t>
            </a:r>
            <a:r>
              <a:rPr lang="es-ES" sz="1700" i="1" dirty="0"/>
              <a:t>: </a:t>
            </a:r>
          </a:p>
          <a:p>
            <a:pPr marL="0" indent="0">
              <a:buNone/>
            </a:pPr>
            <a:r>
              <a:rPr lang="es-ES" sz="1700" i="1" dirty="0"/>
              <a:t>Juan Huaccho-Rojas</a:t>
            </a:r>
          </a:p>
          <a:p>
            <a:pPr marL="0" indent="0">
              <a:buNone/>
            </a:pPr>
            <a:r>
              <a:rPr lang="es-ES" sz="1700" i="1" dirty="0"/>
              <a:t>Facultad de Medicina Humana, Universidad San Martin de Porres.</a:t>
            </a:r>
          </a:p>
          <a:p>
            <a:pPr marL="0" indent="0">
              <a:buNone/>
            </a:pPr>
            <a:r>
              <a:rPr lang="es-ES" sz="1700" i="1" dirty="0"/>
              <a:t>Mail: </a:t>
            </a:r>
            <a:r>
              <a:rPr lang="es-ES" sz="1700" i="1" dirty="0">
                <a:hlinkClick r:id="rId2"/>
              </a:rPr>
              <a:t>drjuanhuaccho@gmail.com</a:t>
            </a:r>
            <a:endParaRPr lang="es-ES" sz="1700" i="1" dirty="0"/>
          </a:p>
          <a:p>
            <a:pPr marL="0" indent="0">
              <a:buNone/>
            </a:pPr>
            <a:r>
              <a:rPr lang="es-ES" sz="1700" dirty="0" err="1"/>
              <a:t>Phone</a:t>
            </a:r>
            <a:r>
              <a:rPr lang="es-ES" sz="1700" dirty="0"/>
              <a:t>: +51962330501</a:t>
            </a:r>
          </a:p>
          <a:p>
            <a:pPr marL="0" indent="0">
              <a:buNone/>
            </a:pPr>
            <a:r>
              <a:rPr lang="es-ES" sz="1700" dirty="0" err="1"/>
              <a:t>Adress</a:t>
            </a:r>
            <a:r>
              <a:rPr lang="es-ES" sz="1700" dirty="0"/>
              <a:t>: St. Yasila 150, Ate, 15022, Lima - Perú</a:t>
            </a:r>
            <a:br>
              <a:rPr lang="es-ES" dirty="0"/>
            </a:br>
            <a:endParaRPr lang="en-US" i="1" dirty="0"/>
          </a:p>
        </p:txBody>
      </p:sp>
      <p:pic>
        <p:nvPicPr>
          <p:cNvPr id="1026" name="Picture 2" descr="Fundraising For A Cause | Breast Cancer Awareness Pink Ribbon &quot;Thank You&quot;  Cards - Note Cards for Breast Cancer Fundraising and Awareness Events (12  Cards with Envelopes): Amazon.co.uk: Office Products">
            <a:extLst>
              <a:ext uri="{FF2B5EF4-FFF2-40B4-BE49-F238E27FC236}">
                <a16:creationId xmlns:a16="http://schemas.microsoft.com/office/drawing/2014/main" id="{94CE2BAF-6FFF-4A92-BAAD-5A74F114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67" y="2360097"/>
            <a:ext cx="2139433" cy="29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599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CO BLU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A66BC-79EE-4A1F-BD8F-777E505BC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D11ED-3330-4F7A-8FA7-7AD71AD7A0C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c358cfc3-f71e-41a5-9d77-25d9b3a30863"/>
    <ds:schemaRef ds:uri="7c3013fe-70f9-4ff4-8610-8d1cdb634c0d"/>
  </ds:schemaRefs>
</ds:datastoreItem>
</file>

<file path=customXml/itemProps3.xml><?xml version="1.0" encoding="utf-8"?>
<ds:datastoreItem xmlns:ds="http://schemas.openxmlformats.org/officeDocument/2006/customXml" ds:itemID="{36606B43-7779-493A-B4E3-E21E8F034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375</Words>
  <Application>Microsoft Office PowerPoint</Application>
  <PresentationFormat>Panorámica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Calibri</vt:lpstr>
      <vt:lpstr>Helvetica Bold</vt:lpstr>
      <vt:lpstr>Helvetica Light</vt:lpstr>
      <vt:lpstr>Interstate-Black</vt:lpstr>
      <vt:lpstr>Interstate-Light</vt:lpstr>
      <vt:lpstr>Wingdings</vt:lpstr>
      <vt:lpstr>Custom Design</vt:lpstr>
      <vt:lpstr>ASCO BLUE SLIDES</vt:lpstr>
      <vt:lpstr>1_Custom Design</vt:lpstr>
      <vt:lpstr>Introduction and Purpose</vt:lpstr>
      <vt:lpstr>Methods</vt:lpstr>
      <vt:lpstr>Presentación de PowerPoint</vt:lpstr>
      <vt:lpstr>Conclusion and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Jon Moore</dc:creator>
  <cp:lastModifiedBy>Juan Huaccho Rojas</cp:lastModifiedBy>
  <cp:revision>149</cp:revision>
  <cp:lastPrinted>2017-07-10T16:28:17Z</cp:lastPrinted>
  <dcterms:created xsi:type="dcterms:W3CDTF">2017-04-13T14:12:31Z</dcterms:created>
  <dcterms:modified xsi:type="dcterms:W3CDTF">2020-10-02T06:52:45Z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