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2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7">
          <p15:clr>
            <a:srgbClr val="A4A3A4"/>
          </p15:clr>
        </p15:guide>
        <p15:guide id="2" pos="1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98F"/>
    <a:srgbClr val="F8F6C0"/>
    <a:srgbClr val="F8F4A3"/>
    <a:srgbClr val="090293"/>
    <a:srgbClr val="0D00D2"/>
    <a:srgbClr val="1A17D1"/>
    <a:srgbClr val="1F19FB"/>
    <a:srgbClr val="003EFA"/>
    <a:srgbClr val="00B1F3"/>
    <a:srgbClr val="549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44" d="100"/>
          <a:sy n="144" d="100"/>
        </p:scale>
        <p:origin x="-2136" y="-112"/>
      </p:cViewPr>
      <p:guideLst>
        <p:guide orient="horz" pos="1145"/>
        <p:guide pos="5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12DD9-B9C3-6740-A89D-F32B492AA6C9}" type="datetimeFigureOut">
              <a:rPr lang="en-US" smtClean="0"/>
              <a:t>9/29/20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ACEA5-7508-9B4C-9CF9-8AC83771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9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AE80-939A-BC4B-A66E-3D80B35046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AE80-939A-BC4B-A66E-3D80B35046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DF52-B48A-CD4C-B3F4-E692E98539C4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3306-3207-1B47-9536-24861446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DF52-B48A-CD4C-B3F4-E692E98539C4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3306-3207-1B47-9536-24861446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4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DF52-B48A-CD4C-B3F4-E692E98539C4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3306-3207-1B47-9536-24861446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3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DF52-B48A-CD4C-B3F4-E692E98539C4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3306-3207-1B47-9536-24861446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4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DF52-B48A-CD4C-B3F4-E692E98539C4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3306-3207-1B47-9536-24861446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DF52-B48A-CD4C-B3F4-E692E98539C4}" type="datetimeFigureOut">
              <a:rPr lang="en-US" smtClean="0"/>
              <a:t>9/29/20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3306-3207-1B47-9536-24861446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4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DF52-B48A-CD4C-B3F4-E692E98539C4}" type="datetimeFigureOut">
              <a:rPr lang="en-US" smtClean="0"/>
              <a:t>9/29/20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3306-3207-1B47-9536-24861446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DF52-B48A-CD4C-B3F4-E692E98539C4}" type="datetimeFigureOut">
              <a:rPr lang="en-US" smtClean="0"/>
              <a:t>9/29/20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3306-3207-1B47-9536-24861446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2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DF52-B48A-CD4C-B3F4-E692E98539C4}" type="datetimeFigureOut">
              <a:rPr lang="en-US" smtClean="0"/>
              <a:t>9/29/20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3306-3207-1B47-9536-24861446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2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DF52-B48A-CD4C-B3F4-E692E98539C4}" type="datetimeFigureOut">
              <a:rPr lang="en-US" smtClean="0"/>
              <a:t>9/29/20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3306-3207-1B47-9536-24861446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DF52-B48A-CD4C-B3F4-E692E98539C4}" type="datetimeFigureOut">
              <a:rPr lang="en-US" smtClean="0"/>
              <a:t>9/29/20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3306-3207-1B47-9536-24861446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8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1DF52-B48A-CD4C-B3F4-E692E98539C4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73306-3207-1B47-9536-248614460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9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4.png"/><Relationship Id="rId6" Type="http://schemas.openxmlformats.org/officeDocument/2006/relationships/image" Target="../media/image5.TIF"/><Relationship Id="rId7" Type="http://schemas.openxmlformats.org/officeDocument/2006/relationships/image" Target="../media/image6.png"/><Relationship Id="rId8" Type="http://schemas.openxmlformats.org/officeDocument/2006/relationships/oleObject" Target="../embeddings/oleObject1.bin"/><Relationship Id="rId9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emf"/><Relationship Id="rId19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olczak2@jh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28003" y="1963160"/>
            <a:ext cx="6319191" cy="2687056"/>
          </a:xfrm>
          <a:prstGeom prst="roundRect">
            <a:avLst/>
          </a:prstGeom>
          <a:solidFill>
            <a:srgbClr val="FEF2A6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28003" y="4917276"/>
            <a:ext cx="8888997" cy="1710896"/>
          </a:xfrm>
          <a:prstGeom prst="roundRect">
            <a:avLst/>
          </a:prstGeom>
          <a:solidFill>
            <a:srgbClr val="9DF4F2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621" y="4945556"/>
            <a:ext cx="8673236" cy="159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 smtClean="0"/>
              <a:t>        Objectives: 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Develop </a:t>
            </a:r>
            <a:r>
              <a:rPr lang="en-US" sz="1600" dirty="0" smtClean="0"/>
              <a:t>chimeric HPV18 L1 VLP-based vaccine to complement existing HPV16 L1-RG1 VLP vaccine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Aim to target </a:t>
            </a:r>
            <a:r>
              <a:rPr lang="en-US" sz="1600" dirty="0"/>
              <a:t>clinically relevant </a:t>
            </a:r>
            <a:r>
              <a:rPr lang="en-US" sz="1600" dirty="0" smtClean="0"/>
              <a:t>cutaneous </a:t>
            </a:r>
            <a:r>
              <a:rPr lang="el-GR" sz="1600" dirty="0" smtClean="0"/>
              <a:t>β</a:t>
            </a:r>
            <a:r>
              <a:rPr lang="en-US" sz="1600" dirty="0" smtClean="0"/>
              <a:t> and mucosal </a:t>
            </a:r>
            <a:r>
              <a:rPr lang="el-GR" sz="1600" dirty="0" smtClean="0"/>
              <a:t>α</a:t>
            </a:r>
            <a:r>
              <a:rPr lang="en-US" sz="1600" dirty="0" smtClean="0"/>
              <a:t> Human papillomaviruses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Compare bivalent HPV RG1 vaccine to </a:t>
            </a:r>
            <a:r>
              <a:rPr lang="en-US" sz="1600" dirty="0"/>
              <a:t>licensed Gardasil9 </a:t>
            </a:r>
            <a:r>
              <a:rPr lang="en-US" sz="1600" dirty="0" smtClean="0"/>
              <a:t>vaccine</a:t>
            </a:r>
            <a:endParaRPr lang="en-US" sz="1600" dirty="0"/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Test if the vaccine is protective against βHPV in EV mouse model (TMC6/8 KO)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To </a:t>
            </a:r>
            <a:r>
              <a:rPr lang="en-US" sz="1600" dirty="0"/>
              <a:t>compare </a:t>
            </a:r>
            <a:r>
              <a:rPr lang="en-US" sz="1600" dirty="0" smtClean="0"/>
              <a:t>vaccine </a:t>
            </a:r>
            <a:r>
              <a:rPr lang="en-US" sz="1600" dirty="0"/>
              <a:t>responses in male vs. female mice, and wild type vs. EV model mice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563" y="2032396"/>
            <a:ext cx="6395762" cy="25011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      Introduction: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α HPV </a:t>
            </a:r>
            <a:r>
              <a:rPr lang="en-US" sz="1600" dirty="0"/>
              <a:t>can cause </a:t>
            </a:r>
            <a:r>
              <a:rPr lang="en-US" sz="1600" dirty="0" err="1"/>
              <a:t>anogenital</a:t>
            </a:r>
            <a:r>
              <a:rPr lang="en-US" sz="1600" dirty="0"/>
              <a:t> and oropharyngeal cancers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β HPV can cause </a:t>
            </a:r>
            <a:r>
              <a:rPr lang="en-US" sz="1600" dirty="0"/>
              <a:t>benign cutaneous </a:t>
            </a:r>
            <a:r>
              <a:rPr lang="en-US" sz="1600" dirty="0" smtClean="0"/>
              <a:t>infections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β HPV </a:t>
            </a:r>
            <a:r>
              <a:rPr lang="en-US" sz="1600" dirty="0" smtClean="0"/>
              <a:t>is hypothesized </a:t>
            </a:r>
            <a:r>
              <a:rPr lang="en-US" sz="1600" dirty="0"/>
              <a:t>to </a:t>
            </a:r>
            <a:r>
              <a:rPr lang="en-US" sz="1600" dirty="0" smtClean="0"/>
              <a:t>increase </a:t>
            </a:r>
            <a:r>
              <a:rPr lang="en-US" sz="1600" dirty="0"/>
              <a:t>risk of initiation of skin cancer in UV exposed and immunosuppressed </a:t>
            </a:r>
            <a:r>
              <a:rPr lang="en-US" sz="1600" dirty="0" smtClean="0"/>
              <a:t>individuals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TMC6/8 KO is a mouse model for </a:t>
            </a:r>
            <a:r>
              <a:rPr lang="en-US" sz="1600" dirty="0" err="1"/>
              <a:t>Epidermodysplasia</a:t>
            </a:r>
            <a:r>
              <a:rPr lang="en-US" sz="1600" dirty="0"/>
              <a:t> </a:t>
            </a:r>
            <a:r>
              <a:rPr lang="en-US" sz="1600" dirty="0" err="1"/>
              <a:t>verruciformis</a:t>
            </a:r>
            <a:r>
              <a:rPr lang="en-US" sz="1600" dirty="0"/>
              <a:t> (EV</a:t>
            </a:r>
            <a:r>
              <a:rPr lang="en-US" sz="1600" dirty="0" smtClean="0"/>
              <a:t>)</a:t>
            </a:r>
            <a:endParaRPr lang="en-US" sz="16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Organ </a:t>
            </a:r>
            <a:r>
              <a:rPr lang="en-US" sz="1600" dirty="0"/>
              <a:t>transplant recipients (OTR</a:t>
            </a:r>
            <a:r>
              <a:rPr lang="en-US" sz="1600" dirty="0" smtClean="0"/>
              <a:t>), HIV</a:t>
            </a:r>
            <a:r>
              <a:rPr lang="en-US" sz="1600" dirty="0"/>
              <a:t>+ </a:t>
            </a:r>
            <a:r>
              <a:rPr lang="en-US" sz="1600" dirty="0" smtClean="0"/>
              <a:t>and EV patients with βHPV are at higher risk for NMSC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Currently no available vaccine that targets </a:t>
            </a:r>
            <a:r>
              <a:rPr lang="en-US" sz="1600" dirty="0"/>
              <a:t>the </a:t>
            </a:r>
            <a:r>
              <a:rPr lang="en-US" sz="1600" dirty="0" smtClean="0"/>
              <a:t>βHPVs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3575" t="1715"/>
          <a:stretch/>
        </p:blipFill>
        <p:spPr>
          <a:xfrm>
            <a:off x="6493256" y="1942167"/>
            <a:ext cx="2492285" cy="1981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 cmpd="sng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28003" y="233545"/>
            <a:ext cx="8893316" cy="1466845"/>
          </a:xfrm>
          <a:prstGeom prst="roundRect">
            <a:avLst/>
          </a:prstGeom>
          <a:solidFill>
            <a:srgbClr val="090293">
              <a:alpha val="57000"/>
            </a:srgbClr>
          </a:solidFill>
          <a:ln w="3175" cmpd="sng">
            <a:noFill/>
          </a:ln>
        </p:spPr>
        <p:txBody>
          <a:bodyPr lIns="205740" tIns="102870" rIns="205740" bIns="102870" anchor="ctr"/>
          <a:lstStyle>
            <a:defPPr>
              <a:defRPr kern="1200" smtId="4294967295"/>
            </a:def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A preventive vaccine targeting both Human </a:t>
            </a:r>
            <a:r>
              <a:rPr lang="en-US" b="1" dirty="0" smtClean="0">
                <a:solidFill>
                  <a:schemeClr val="bg1"/>
                </a:solidFill>
              </a:rPr>
              <a:t>Papillomavirus </a:t>
            </a:r>
            <a:r>
              <a:rPr lang="en-US" b="1" dirty="0">
                <a:solidFill>
                  <a:schemeClr val="bg1"/>
                </a:solidFill>
              </a:rPr>
              <a:t>α genotypes causing </a:t>
            </a:r>
            <a:r>
              <a:rPr lang="en-US" b="1" dirty="0" err="1">
                <a:solidFill>
                  <a:schemeClr val="bg1"/>
                </a:solidFill>
              </a:rPr>
              <a:t>anogenital</a:t>
            </a:r>
            <a:r>
              <a:rPr lang="en-US" b="1" dirty="0">
                <a:solidFill>
                  <a:schemeClr val="bg1"/>
                </a:solidFill>
              </a:rPr>
              <a:t> cancers and β genotypes causing non-melanoma skin </a:t>
            </a:r>
            <a:r>
              <a:rPr lang="en-US" b="1" dirty="0" smtClean="0">
                <a:solidFill>
                  <a:schemeClr val="bg1"/>
                </a:solidFill>
              </a:rPr>
              <a:t>cancers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4264D35B-B8F4-4A85-9FEE-EA091C5FF1BF}"/>
              </a:ext>
            </a:extLst>
          </p:cNvPr>
          <p:cNvSpPr txBox="1"/>
          <p:nvPr/>
        </p:nvSpPr>
        <p:spPr>
          <a:xfrm>
            <a:off x="2129672" y="-5445"/>
            <a:ext cx="30228099" cy="24276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endParaRPr lang="en-US" sz="8500" dirty="0">
              <a:solidFill>
                <a:schemeClr val="bg1"/>
              </a:solidFill>
              <a:latin typeface="Amaranth" panose="02000503050000020004" pitchFamily="2" charset="0"/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xmlns="" id="{ED235A1B-42BF-4F24-80BC-47A0B3B251F1}"/>
              </a:ext>
            </a:extLst>
          </p:cNvPr>
          <p:cNvSpPr txBox="1"/>
          <p:nvPr/>
        </p:nvSpPr>
        <p:spPr>
          <a:xfrm>
            <a:off x="244638" y="1343927"/>
            <a:ext cx="8799176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  <a:latin typeface="+mn-lt"/>
              </a:rPr>
              <a:t>Pola Olczak</a:t>
            </a:r>
            <a:r>
              <a:rPr lang="en-US" sz="90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+mn-lt"/>
              </a:rPr>
              <a:t>, Margaret Wong</a:t>
            </a:r>
            <a:r>
              <a:rPr lang="en-US" sz="90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+mn-lt"/>
              </a:rPr>
              <a:t>, Ken Matsui</a:t>
            </a:r>
            <a:r>
              <a:rPr lang="en-US" sz="90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9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+mn-lt"/>
              </a:rPr>
              <a:t>Huimin</a:t>
            </a:r>
            <a:r>
              <a:rPr lang="en-US" sz="900" dirty="0">
                <a:solidFill>
                  <a:schemeClr val="bg1"/>
                </a:solidFill>
                <a:latin typeface="+mn-lt"/>
              </a:rPr>
              <a:t> Tan</a:t>
            </a:r>
            <a:r>
              <a:rPr lang="en-US" sz="90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900" dirty="0">
                <a:solidFill>
                  <a:schemeClr val="bg1"/>
                </a:solidFill>
                <a:latin typeface="+mn-lt"/>
              </a:rPr>
              <a:t>, Joshua W Wang</a:t>
            </a:r>
            <a:r>
              <a:rPr lang="en-US" sz="90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900" dirty="0">
                <a:solidFill>
                  <a:schemeClr val="bg1"/>
                </a:solidFill>
                <a:latin typeface="+mn-lt"/>
              </a:rPr>
              <a:t>, Richard BS Roden</a:t>
            </a:r>
            <a:r>
              <a:rPr lang="en-US" sz="900" baseline="30000" dirty="0">
                <a:solidFill>
                  <a:schemeClr val="bg1"/>
                </a:solidFill>
                <a:latin typeface="+mn-lt"/>
              </a:rPr>
              <a:t>1</a:t>
            </a:r>
            <a:endParaRPr lang="en-US" sz="900" dirty="0">
              <a:solidFill>
                <a:schemeClr val="bg1"/>
              </a:solidFill>
              <a:latin typeface="+mn-lt"/>
            </a:endParaRPr>
          </a:p>
          <a:p>
            <a:r>
              <a:rPr lang="en-US" sz="90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+mn-lt"/>
              </a:rPr>
              <a:t>Department of Pathology, Johns Hopkins University, 1550 Orleans St, Baltimore, MD 21287; </a:t>
            </a:r>
            <a:r>
              <a:rPr lang="en-US" sz="90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900" dirty="0">
                <a:solidFill>
                  <a:schemeClr val="bg1"/>
                </a:solidFill>
                <a:latin typeface="+mn-lt"/>
              </a:rPr>
              <a:t>Pathovax LLC, 1812 Ashland Ave, Suite 100, Baltimore, MD </a:t>
            </a:r>
            <a:r>
              <a:rPr lang="en-US" sz="900" dirty="0" smtClean="0">
                <a:solidFill>
                  <a:schemeClr val="bg1"/>
                </a:solidFill>
                <a:latin typeface="+mn-lt"/>
              </a:rPr>
              <a:t>21205</a:t>
            </a:r>
            <a:endParaRPr lang="en-US" sz="9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6025" y="302637"/>
            <a:ext cx="1704377" cy="464531"/>
            <a:chOff x="1206239" y="612413"/>
            <a:chExt cx="6469643" cy="176405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r="78136"/>
            <a:stretch/>
          </p:blipFill>
          <p:spPr>
            <a:xfrm>
              <a:off x="1206239" y="612413"/>
              <a:ext cx="1819292" cy="176405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biLevel thresh="25000"/>
            </a:blip>
            <a:srcRect l="22639"/>
            <a:stretch/>
          </p:blipFill>
          <p:spPr>
            <a:xfrm>
              <a:off x="3212292" y="894748"/>
              <a:ext cx="4463590" cy="122319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6474302" y="3922395"/>
            <a:ext cx="2677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Patient with squamous cell skin cancer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949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11328" y="3139116"/>
            <a:ext cx="4462595" cy="1563151"/>
            <a:chOff x="103394" y="4278355"/>
            <a:chExt cx="5556244" cy="174675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6965" y="4479846"/>
              <a:ext cx="5360205" cy="1477841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103394" y="4278355"/>
              <a:ext cx="5556244" cy="453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ame 42"/>
            <p:cNvSpPr/>
            <p:nvPr/>
          </p:nvSpPr>
          <p:spPr bwMode="auto">
            <a:xfrm>
              <a:off x="2166966" y="4793270"/>
              <a:ext cx="2628739" cy="1231838"/>
            </a:xfrm>
            <a:prstGeom prst="frame">
              <a:avLst>
                <a:gd name="adj1" fmla="val 4661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227817" y="2804784"/>
            <a:ext cx="8664787" cy="369332"/>
          </a:xfrm>
          <a:prstGeom prst="roundRect">
            <a:avLst/>
          </a:prstGeom>
          <a:solidFill>
            <a:srgbClr val="FB902E">
              <a:alpha val="2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36828" y="1030035"/>
            <a:ext cx="8664787" cy="369332"/>
          </a:xfrm>
          <a:prstGeom prst="roundRect">
            <a:avLst/>
          </a:prstGeom>
          <a:solidFill>
            <a:srgbClr val="FEF2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614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Methodology 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4601966" y="4888914"/>
            <a:ext cx="44903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600" dirty="0" smtClean="0"/>
              <a:t>360 copies of RG1 peptide displayed on VLP surface 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Combination of HPV RG1 epitopes: 16 </a:t>
            </a:r>
            <a:r>
              <a:rPr lang="en-US" sz="1600" dirty="0"/>
              <a:t>and </a:t>
            </a:r>
            <a:r>
              <a:rPr lang="en-US" sz="1600" dirty="0" smtClean="0"/>
              <a:t>18 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Bivalent formulation </a:t>
            </a:r>
            <a:r>
              <a:rPr lang="en-US" sz="1600" dirty="0"/>
              <a:t>to cover broader range of clinically relevant HPV </a:t>
            </a:r>
            <a:r>
              <a:rPr lang="en-US" sz="1600" dirty="0" smtClean="0"/>
              <a:t>types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Protection not </a:t>
            </a:r>
            <a:r>
              <a:rPr lang="en-US" sz="1600" dirty="0"/>
              <a:t>restricted to the particle included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815239" y="21912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9347" y="1995914"/>
            <a:ext cx="356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99885" y="1599389"/>
            <a:ext cx="45009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Type restricted protection</a:t>
            </a:r>
          </a:p>
          <a:p>
            <a:pPr marL="285750" indent="-285750">
              <a:buFont typeface="Arial"/>
              <a:buChar char="•"/>
            </a:pPr>
            <a:r>
              <a:rPr lang="en-US" altLang="en-US" sz="1600" dirty="0" smtClean="0"/>
              <a:t>One particle type-</a:t>
            </a:r>
            <a:r>
              <a:rPr lang="en-US" altLang="en-US" sz="1600" dirty="0"/>
              <a:t>one </a:t>
            </a:r>
            <a:r>
              <a:rPr lang="en-US" altLang="en-US" sz="1600" dirty="0" smtClean="0"/>
              <a:t>strain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Up to 9 HPV types per vaccine (Gardasil 9) 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4594963" y="3603241"/>
            <a:ext cx="374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>
                <a:cs typeface="Times New Roman"/>
              </a:rPr>
              <a:t>AA 17-36 of L2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cs typeface="Times New Roman"/>
              </a:rPr>
              <a:t>C</a:t>
            </a:r>
            <a:r>
              <a:rPr lang="en-US" sz="1600" dirty="0" smtClean="0">
                <a:cs typeface="Times New Roman"/>
              </a:rPr>
              <a:t>onserved </a:t>
            </a:r>
            <a:r>
              <a:rPr lang="en-US" sz="1600" dirty="0">
                <a:cs typeface="Times New Roman"/>
              </a:rPr>
              <a:t>across multiple HPV types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858" y="3249889"/>
            <a:ext cx="2918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RG1 epitope of L2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45811" y="5759705"/>
            <a:ext cx="1801117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HPV18L1 + RG1 </a:t>
            </a:r>
            <a:endParaRPr lang="en-US" sz="16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5" t="80821" r="43932" b="10259"/>
          <a:stretch/>
        </p:blipFill>
        <p:spPr>
          <a:xfrm>
            <a:off x="3439465" y="5626584"/>
            <a:ext cx="1004677" cy="1060351"/>
          </a:xfrm>
          <a:prstGeom prst="ellipse">
            <a:avLst/>
          </a:prstGeom>
        </p:spPr>
      </p:pic>
      <p:pic>
        <p:nvPicPr>
          <p:cNvPr id="57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475" y="4723928"/>
            <a:ext cx="1034918" cy="89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44475" y="5035916"/>
            <a:ext cx="2412418" cy="285929"/>
            <a:chOff x="1135207" y="4566208"/>
            <a:chExt cx="1885297" cy="209676"/>
          </a:xfrm>
        </p:grpSpPr>
        <p:sp>
          <p:nvSpPr>
            <p:cNvPr id="58" name="Rectangle 57"/>
            <p:cNvSpPr/>
            <p:nvPr/>
          </p:nvSpPr>
          <p:spPr>
            <a:xfrm>
              <a:off x="1135207" y="4566208"/>
              <a:ext cx="1885297" cy="20786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sp>
          <p:nvSpPr>
            <p:cNvPr id="59" name="TextBox 15"/>
            <p:cNvSpPr txBox="1">
              <a:spLocks noChangeArrowheads="1"/>
            </p:cNvSpPr>
            <p:nvPr/>
          </p:nvSpPr>
          <p:spPr bwMode="auto">
            <a:xfrm>
              <a:off x="1671816" y="4568016"/>
              <a:ext cx="815949" cy="2078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chemeClr val="bg1"/>
                  </a:solidFill>
                </a:rPr>
                <a:t>RG1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25106" y="4767213"/>
            <a:ext cx="1791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HPV16L1 + RG1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6508" y="6025401"/>
            <a:ext cx="2392524" cy="290689"/>
            <a:chOff x="1518892" y="5109367"/>
            <a:chExt cx="1885297" cy="347181"/>
          </a:xfrm>
        </p:grpSpPr>
        <p:sp>
          <p:nvSpPr>
            <p:cNvPr id="61" name="Rectangle 60"/>
            <p:cNvSpPr/>
            <p:nvPr/>
          </p:nvSpPr>
          <p:spPr>
            <a:xfrm>
              <a:off x="1518892" y="5109367"/>
              <a:ext cx="1885297" cy="335197"/>
            </a:xfrm>
            <a:prstGeom prst="rect">
              <a:avLst/>
            </a:prstGeom>
            <a:solidFill>
              <a:srgbClr val="35DE3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sp>
          <p:nvSpPr>
            <p:cNvPr id="62" name="TextBox 15"/>
            <p:cNvSpPr txBox="1">
              <a:spLocks noChangeArrowheads="1"/>
            </p:cNvSpPr>
            <p:nvPr/>
          </p:nvSpPr>
          <p:spPr bwMode="auto">
            <a:xfrm>
              <a:off x="2055841" y="5117996"/>
              <a:ext cx="815949" cy="338552"/>
            </a:xfrm>
            <a:prstGeom prst="rect">
              <a:avLst/>
            </a:prstGeom>
            <a:solidFill>
              <a:srgbClr val="E82AF2"/>
            </a:solidFill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chemeClr val="bg1"/>
                  </a:solidFill>
                </a:rPr>
                <a:t>RG1</a:t>
              </a:r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>
            <a:off x="2826340" y="6148061"/>
            <a:ext cx="39819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842305" y="5187885"/>
            <a:ext cx="39819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150495" y="1033235"/>
            <a:ext cx="8751120" cy="2110342"/>
            <a:chOff x="1887293" y="2062137"/>
            <a:chExt cx="10047754" cy="2750873"/>
          </a:xfrm>
        </p:grpSpPr>
        <p:graphicFrame>
          <p:nvGraphicFramePr>
            <p:cNvPr id="101" name="Object 16"/>
            <p:cNvGraphicFramePr>
              <a:graphicFrameLocks noChangeAspect="1"/>
            </p:cNvGraphicFramePr>
            <p:nvPr>
              <p:custDataLst>
                <p:tags r:id="rId2"/>
              </p:custDataLst>
              <p:extLst>
                <p:ext uri="{D42A27DB-BD31-4B8C-83A1-F6EECF244321}">
                  <p14:modId xmlns:p14="http://schemas.microsoft.com/office/powerpoint/2010/main" val="3628502724"/>
                </p:ext>
              </p:extLst>
            </p:nvPr>
          </p:nvGraphicFramePr>
          <p:xfrm>
            <a:off x="2927385" y="2810314"/>
            <a:ext cx="45719" cy="457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think-cell Slide" r:id="rId8" imgW="360" imgH="360" progId="">
                    <p:embed/>
                  </p:oleObj>
                </mc:Choice>
                <mc:Fallback>
                  <p:oleObj name="think-cell Slide" r:id="rId8" imgW="360" imgH="3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7385" y="2810314"/>
                          <a:ext cx="45719" cy="457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7" name="Straight Arrow Connector 106"/>
            <p:cNvCxnSpPr/>
            <p:nvPr/>
          </p:nvCxnSpPr>
          <p:spPr>
            <a:xfrm>
              <a:off x="4979261" y="3462584"/>
              <a:ext cx="4572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2017751" y="3335530"/>
              <a:ext cx="2747307" cy="36575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110" name="TextBox 2"/>
            <p:cNvSpPr txBox="1">
              <a:spLocks noChangeArrowheads="1"/>
            </p:cNvSpPr>
            <p:nvPr/>
          </p:nvSpPr>
          <p:spPr bwMode="auto">
            <a:xfrm>
              <a:off x="1995198" y="2062137"/>
              <a:ext cx="9929503" cy="481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/>
                <a:t>Existing HPV vaccines</a:t>
              </a:r>
            </a:p>
          </p:txBody>
        </p:sp>
        <p:sp>
          <p:nvSpPr>
            <p:cNvPr id="113" name="TextBox 14"/>
            <p:cNvSpPr txBox="1">
              <a:spLocks noChangeArrowheads="1"/>
            </p:cNvSpPr>
            <p:nvPr/>
          </p:nvSpPr>
          <p:spPr bwMode="auto">
            <a:xfrm>
              <a:off x="1887293" y="2974640"/>
              <a:ext cx="2971576" cy="44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/>
                <a:t>360 x HPV </a:t>
              </a:r>
              <a:r>
                <a:rPr lang="en-US" altLang="en-US" sz="1600" dirty="0"/>
                <a:t>L1 Capsid </a:t>
              </a:r>
              <a:r>
                <a:rPr lang="en-US" altLang="en-US" sz="1600" dirty="0" smtClean="0"/>
                <a:t>protein</a:t>
              </a:r>
              <a:endParaRPr lang="en-US" altLang="en-US" sz="1600" dirty="0"/>
            </a:p>
          </p:txBody>
        </p: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5633584" y="2846178"/>
              <a:ext cx="1190548" cy="1167696"/>
            </a:xfrm>
            <a:prstGeom prst="rect">
              <a:avLst/>
            </a:prstGeom>
          </p:spPr>
        </p:pic>
        <p:sp>
          <p:nvSpPr>
            <p:cNvPr id="111" name="TextBox 22"/>
            <p:cNvSpPr txBox="1">
              <a:spLocks noChangeArrowheads="1"/>
            </p:cNvSpPr>
            <p:nvPr/>
          </p:nvSpPr>
          <p:spPr bwMode="auto">
            <a:xfrm>
              <a:off x="1957324" y="4331577"/>
              <a:ext cx="9977723" cy="48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/>
                <a:t>Our approach: RG1-VLP technology </a:t>
              </a:r>
              <a:endParaRPr lang="en-US" altLang="en-US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5856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80483" y="2131150"/>
            <a:ext cx="5149157" cy="929958"/>
            <a:chOff x="2863169" y="2501990"/>
            <a:chExt cx="5975047" cy="1390385"/>
          </a:xfrm>
        </p:grpSpPr>
        <p:pic>
          <p:nvPicPr>
            <p:cNvPr id="43" name="Google Shape;215;p4"/>
            <p:cNvPicPr preferRelativeResize="0">
              <a:picLocks noChangeAspect="1"/>
            </p:cNvPicPr>
            <p:nvPr/>
          </p:nvPicPr>
          <p:blipFill rotWithShape="1">
            <a:blip r:embed="rId2">
              <a:alphaModFix/>
            </a:blip>
            <a:srcRect l="17401" t="-1" r="46878" b="36682"/>
            <a:stretch/>
          </p:blipFill>
          <p:spPr>
            <a:xfrm>
              <a:off x="2863169" y="2526574"/>
              <a:ext cx="875918" cy="13140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216;p4"/>
            <p:cNvPicPr preferRelativeResize="0">
              <a:picLocks noChangeAspect="1"/>
            </p:cNvPicPr>
            <p:nvPr/>
          </p:nvPicPr>
          <p:blipFill rotWithShape="1">
            <a:blip r:embed="rId3">
              <a:alphaModFix/>
            </a:blip>
            <a:srcRect l="16726" t="-1" r="46826" b="36682"/>
            <a:stretch/>
          </p:blipFill>
          <p:spPr>
            <a:xfrm>
              <a:off x="3731454" y="2526574"/>
              <a:ext cx="820620" cy="13140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217;p4"/>
            <p:cNvPicPr preferRelativeResize="0">
              <a:picLocks noChangeAspect="1"/>
            </p:cNvPicPr>
            <p:nvPr/>
          </p:nvPicPr>
          <p:blipFill rotWithShape="1">
            <a:blip r:embed="rId4">
              <a:alphaModFix/>
            </a:blip>
            <a:srcRect l="16880" t="-1" r="36761" b="36682"/>
            <a:stretch/>
          </p:blipFill>
          <p:spPr>
            <a:xfrm>
              <a:off x="4537021" y="2538867"/>
              <a:ext cx="1190163" cy="13140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Rectangle 45"/>
            <p:cNvSpPr/>
            <p:nvPr/>
          </p:nvSpPr>
          <p:spPr>
            <a:xfrm>
              <a:off x="3889790" y="3485980"/>
              <a:ext cx="1174976" cy="359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</a:pPr>
              <a:r>
                <a:rPr lang="en-US" sz="1050" dirty="0" smtClean="0">
                  <a:solidFill>
                    <a:schemeClr val="bg1"/>
                  </a:solidFill>
                  <a:cs typeface="Times New Roman"/>
                </a:rPr>
                <a:t>TMC8 KO Alum</a:t>
              </a:r>
              <a:endParaRPr lang="en-US" sz="1050" dirty="0">
                <a:solidFill>
                  <a:schemeClr val="bg1"/>
                </a:solidFill>
                <a:cs typeface="Times New Roman"/>
              </a:endParaRPr>
            </a:p>
          </p:txBody>
        </p:sp>
        <p:pic>
          <p:nvPicPr>
            <p:cNvPr id="47" name="Google Shape;227;p5"/>
            <p:cNvPicPr preferRelativeResize="0">
              <a:picLocks noChangeAspect="1"/>
            </p:cNvPicPr>
            <p:nvPr/>
          </p:nvPicPr>
          <p:blipFill rotWithShape="1">
            <a:blip r:embed="rId5">
              <a:alphaModFix/>
            </a:blip>
            <a:srcRect l="15775" r="24849" b="41897"/>
            <a:stretch/>
          </p:blipFill>
          <p:spPr>
            <a:xfrm>
              <a:off x="5761437" y="2508305"/>
              <a:ext cx="1552606" cy="1314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228;p5"/>
            <p:cNvPicPr preferRelativeResize="0">
              <a:picLocks noChangeAspect="1"/>
            </p:cNvPicPr>
            <p:nvPr/>
          </p:nvPicPr>
          <p:blipFill rotWithShape="1">
            <a:blip r:embed="rId6">
              <a:alphaModFix/>
            </a:blip>
            <a:srcRect l="16540" t="1" r="24586" b="41628"/>
            <a:stretch/>
          </p:blipFill>
          <p:spPr>
            <a:xfrm>
              <a:off x="7285935" y="2501990"/>
              <a:ext cx="1552281" cy="13203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9" name="Straight Connector 48"/>
            <p:cNvCxnSpPr/>
            <p:nvPr/>
          </p:nvCxnSpPr>
          <p:spPr>
            <a:xfrm>
              <a:off x="5745604" y="2540336"/>
              <a:ext cx="0" cy="132770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6764575" y="3432216"/>
              <a:ext cx="1403933" cy="460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smtClean="0">
                  <a:solidFill>
                    <a:schemeClr val="bg1"/>
                  </a:solidFill>
                  <a:cs typeface="Times New Roman"/>
                </a:rPr>
                <a:t>TMC8 KO Bi-</a:t>
              </a:r>
              <a:r>
                <a:rPr lang="en-US" sz="1050" dirty="0" err="1" smtClean="0">
                  <a:solidFill>
                    <a:schemeClr val="bg1"/>
                  </a:solidFill>
                  <a:cs typeface="Times New Roman"/>
                </a:rPr>
                <a:t>valent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endParaRPr lang="en-US" sz="1400" dirty="0"/>
            </a:p>
          </p:txBody>
        </p:sp>
      </p:grpSp>
      <p:pic>
        <p:nvPicPr>
          <p:cNvPr id="97" name="Google Shape;276;g7dd47426d6_0_0"/>
          <p:cNvPicPr preferRelativeResize="0"/>
          <p:nvPr/>
        </p:nvPicPr>
        <p:blipFill rotWithShape="1">
          <a:blip r:embed="rId7">
            <a:alphaModFix/>
          </a:blip>
          <a:srcRect t="8876" b="38293"/>
          <a:stretch/>
        </p:blipFill>
        <p:spPr>
          <a:xfrm>
            <a:off x="5387830" y="2320158"/>
            <a:ext cx="3237103" cy="1381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61;p8"/>
          <p:cNvPicPr preferRelativeResize="0"/>
          <p:nvPr/>
        </p:nvPicPr>
        <p:blipFill rotWithShape="1">
          <a:blip r:embed="rId8">
            <a:alphaModFix/>
          </a:blip>
          <a:srcRect l="17437" t="2990" r="24503" b="38337"/>
          <a:stretch/>
        </p:blipFill>
        <p:spPr>
          <a:xfrm>
            <a:off x="1447657" y="1308446"/>
            <a:ext cx="1318206" cy="88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39087" y="120774"/>
            <a:ext cx="961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  <a:cs typeface="Times New Roman"/>
              </a:rPr>
              <a:t>Bivalent vaccine is protective against </a:t>
            </a:r>
            <a:r>
              <a:rPr lang="en-US" sz="3600" dirty="0">
                <a:latin typeface="+mj-lt"/>
              </a:rPr>
              <a:t>β</a:t>
            </a:r>
            <a:r>
              <a:rPr lang="en-US" sz="3600" dirty="0" smtClean="0">
                <a:latin typeface="+mj-lt"/>
                <a:cs typeface="Times New Roman"/>
              </a:rPr>
              <a:t>HPV5</a:t>
            </a:r>
            <a:endParaRPr lang="en-US" sz="3600" dirty="0">
              <a:latin typeface="+mj-lt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t="1" r="24504" b="40833"/>
          <a:stretch/>
        </p:blipFill>
        <p:spPr>
          <a:xfrm>
            <a:off x="5344160" y="1297371"/>
            <a:ext cx="1451273" cy="8816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7" t="1" r="24831" b="40943"/>
          <a:stretch/>
        </p:blipFill>
        <p:spPr>
          <a:xfrm>
            <a:off x="6787117" y="1297371"/>
            <a:ext cx="1433224" cy="886112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514105" y="1962560"/>
            <a:ext cx="1085238" cy="218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dirty="0" smtClean="0">
                <a:solidFill>
                  <a:schemeClr val="bg1"/>
                </a:solidFill>
                <a:cs typeface="Times New Roman"/>
              </a:rPr>
              <a:t>WT Bivalent</a:t>
            </a:r>
            <a:endParaRPr lang="en-US" sz="1050" dirty="0">
              <a:solidFill>
                <a:schemeClr val="bg1"/>
              </a:solidFill>
              <a:cs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0482" y="1287209"/>
            <a:ext cx="5223682" cy="912742"/>
            <a:chOff x="139842" y="819849"/>
            <a:chExt cx="6953867" cy="117198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63" r="24097" b="40042"/>
            <a:stretch/>
          </p:blipFill>
          <p:spPr>
            <a:xfrm>
              <a:off x="3607878" y="829699"/>
              <a:ext cx="1861086" cy="113250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9" t="1" r="33812" b="39386"/>
            <a:stretch/>
          </p:blipFill>
          <p:spPr>
            <a:xfrm>
              <a:off x="5395226" y="829697"/>
              <a:ext cx="1698483" cy="113237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810931" y="1684885"/>
              <a:ext cx="1519785" cy="306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Times New Roman"/>
                </a:rPr>
                <a:t>WT Gardasil </a:t>
              </a:r>
              <a:r>
                <a:rPr lang="en-US" sz="1000" dirty="0">
                  <a:solidFill>
                    <a:schemeClr val="bg1"/>
                  </a:solidFill>
                  <a:latin typeface="+mj-lt"/>
                  <a:cs typeface="Times New Roman"/>
                </a:rPr>
                <a:t>9</a:t>
              </a:r>
              <a:endParaRPr lang="en-US" sz="10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12" name="Google Shape;260;p8"/>
            <p:cNvPicPr preferRelativeResize="0"/>
            <p:nvPr/>
          </p:nvPicPr>
          <p:blipFill rotWithShape="1">
            <a:blip r:embed="rId13">
              <a:alphaModFix/>
            </a:blip>
            <a:srcRect l="17129" t="-1010" r="24133" b="41042"/>
            <a:stretch/>
          </p:blipFill>
          <p:spPr>
            <a:xfrm>
              <a:off x="139842" y="819849"/>
              <a:ext cx="1787348" cy="113800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3589673" y="835455"/>
              <a:ext cx="1" cy="10913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1353748" y="1687197"/>
              <a:ext cx="883514" cy="297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cs typeface="Times New Roman"/>
                </a:rPr>
                <a:t>WT Alum  </a:t>
              </a:r>
              <a:endParaRPr lang="en-US" sz="1000" dirty="0">
                <a:solidFill>
                  <a:schemeClr val="bg1"/>
                </a:solidFill>
                <a:cs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80239" y="29751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2924" y="4743614"/>
            <a:ext cx="50701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</a:t>
            </a:r>
            <a:r>
              <a:rPr lang="en-US" sz="1600" b="1" dirty="0" smtClean="0"/>
              <a:t>era from bivalent HPV16/18-RG1 VLP vaccinated mice: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Elicited </a:t>
            </a:r>
            <a:r>
              <a:rPr lang="en-US" sz="1600" dirty="0"/>
              <a:t>a neutralizing antibody response various HPV </a:t>
            </a:r>
            <a:r>
              <a:rPr lang="en-US" sz="1600" dirty="0" err="1"/>
              <a:t>PsV</a:t>
            </a:r>
            <a:r>
              <a:rPr lang="en-US" sz="1600" dirty="0"/>
              <a:t> Beta types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E</a:t>
            </a:r>
            <a:r>
              <a:rPr lang="en-US" sz="1600" dirty="0" smtClean="0"/>
              <a:t>licited </a:t>
            </a:r>
            <a:r>
              <a:rPr lang="en-US" sz="1600" dirty="0"/>
              <a:t>similar level of response in males compared to females</a:t>
            </a:r>
          </a:p>
          <a:p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60162" y="2963141"/>
            <a:ext cx="3712493" cy="915142"/>
            <a:chOff x="-50881" y="2980806"/>
            <a:chExt cx="4817079" cy="1195936"/>
          </a:xfrm>
        </p:grpSpPr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-50881" y="2980806"/>
              <a:ext cx="4817079" cy="1195936"/>
              <a:chOff x="-283359" y="1661352"/>
              <a:chExt cx="8120839" cy="246271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-283359" y="1661358"/>
                <a:ext cx="4217606" cy="2462704"/>
                <a:chOff x="21186454" y="12785655"/>
                <a:chExt cx="5103302" cy="3277857"/>
              </a:xfrm>
            </p:grpSpPr>
            <p:pic>
              <p:nvPicPr>
                <p:cNvPr id="29" name="Google Shape;190;p2"/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l="14824" r="43371" b="34156"/>
                <a:stretch/>
              </p:blipFill>
              <p:spPr>
                <a:xfrm>
                  <a:off x="21186454" y="12785655"/>
                  <a:ext cx="2337685" cy="31602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" name="Google Shape;191;p2"/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 l="15631" r="33833" b="34154"/>
                <a:stretch/>
              </p:blipFill>
              <p:spPr>
                <a:xfrm>
                  <a:off x="23463795" y="12785655"/>
                  <a:ext cx="2825961" cy="31602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1" name="Rectangle 30"/>
                <p:cNvSpPr/>
                <p:nvPr/>
              </p:nvSpPr>
              <p:spPr>
                <a:xfrm>
                  <a:off x="22484747" y="15202265"/>
                  <a:ext cx="2680059" cy="8612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800"/>
                  </a:pPr>
                  <a:r>
                    <a:rPr lang="en-US" sz="1050" dirty="0">
                      <a:solidFill>
                        <a:schemeClr val="bg1"/>
                      </a:solidFill>
                      <a:cs typeface="Times New Roman"/>
                    </a:rPr>
                    <a:t>TMC6 KO </a:t>
                  </a:r>
                  <a:r>
                    <a:rPr lang="en-US" sz="1050" dirty="0" smtClean="0">
                      <a:solidFill>
                        <a:schemeClr val="bg1"/>
                      </a:solidFill>
                      <a:cs typeface="Times New Roman"/>
                    </a:rPr>
                    <a:t>Alum</a:t>
                  </a:r>
                  <a:endParaRPr lang="en-US" sz="105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27" name="Google Shape;204;p3"/>
              <p:cNvPicPr preferRelativeResize="0"/>
              <p:nvPr/>
            </p:nvPicPr>
            <p:blipFill rotWithShape="1">
              <a:blip r:embed="rId16">
                <a:alphaModFix/>
              </a:blip>
              <a:srcRect l="15635" t="1655" r="24435" b="36016"/>
              <a:stretch/>
            </p:blipFill>
            <p:spPr>
              <a:xfrm>
                <a:off x="3884548" y="1661352"/>
                <a:ext cx="2653775" cy="23692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205;p3"/>
              <p:cNvPicPr preferRelativeResize="0"/>
              <p:nvPr/>
            </p:nvPicPr>
            <p:blipFill rotWithShape="1">
              <a:blip r:embed="rId17">
                <a:alphaModFix/>
              </a:blip>
              <a:srcRect l="16417" r="53171" b="35975"/>
              <a:stretch/>
            </p:blipFill>
            <p:spPr>
              <a:xfrm>
                <a:off x="6524787" y="1661355"/>
                <a:ext cx="1312693" cy="23721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35" name="Straight Connector 34"/>
            <p:cNvCxnSpPr>
              <a:cxnSpLocks noChangeAspect="1"/>
            </p:cNvCxnSpPr>
            <p:nvPr/>
          </p:nvCxnSpPr>
          <p:spPr>
            <a:xfrm>
              <a:off x="2472352" y="2986467"/>
              <a:ext cx="4453" cy="10972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-342680" y="8827183"/>
            <a:ext cx="3108543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TMC8 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KO mice- Alum only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940508" y="8781689"/>
            <a:ext cx="3816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TMC8 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KO mice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- Bi-</a:t>
            </a:r>
            <a:r>
              <a:rPr lang="en-US" sz="2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valent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vaccine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5323840" y="1310770"/>
            <a:ext cx="1" cy="8845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343163" y="3624366"/>
            <a:ext cx="12098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cs typeface="Times New Roman"/>
              </a:rPr>
              <a:t>TMC8 KO Bi-</a:t>
            </a:r>
            <a:r>
              <a:rPr lang="en-US" sz="1050" dirty="0" err="1" smtClean="0">
                <a:solidFill>
                  <a:schemeClr val="bg1"/>
                </a:solidFill>
                <a:cs typeface="Times New Roman"/>
              </a:rPr>
              <a:t>valent</a:t>
            </a:r>
            <a:r>
              <a:rPr lang="en-US" sz="1050" dirty="0" smtClean="0">
                <a:solidFill>
                  <a:schemeClr val="bg1"/>
                </a:solidFill>
              </a:rPr>
              <a:t> </a:t>
            </a:r>
            <a:endParaRPr lang="en-US" sz="1050" dirty="0"/>
          </a:p>
        </p:txBody>
      </p:sp>
      <p:sp>
        <p:nvSpPr>
          <p:cNvPr id="63" name="Rounded Rectangle 62"/>
          <p:cNvSpPr/>
          <p:nvPr/>
        </p:nvSpPr>
        <p:spPr>
          <a:xfrm>
            <a:off x="99100" y="828065"/>
            <a:ext cx="8982000" cy="369332"/>
          </a:xfrm>
          <a:prstGeom prst="roundRect">
            <a:avLst/>
          </a:prstGeom>
          <a:solidFill>
            <a:srgbClr val="CCFFCC">
              <a:alpha val="2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 vivo challenge with HPV5 </a:t>
            </a:r>
            <a:r>
              <a:rPr lang="en-US" dirty="0" err="1" smtClean="0">
                <a:solidFill>
                  <a:srgbClr val="000000"/>
                </a:solidFill>
              </a:rPr>
              <a:t>PsV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52924" y="4243086"/>
            <a:ext cx="8928176" cy="369332"/>
          </a:xfrm>
          <a:prstGeom prst="roundRect">
            <a:avLst/>
          </a:prstGeom>
          <a:solidFill>
            <a:schemeClr val="tx2">
              <a:lumMod val="40000"/>
              <a:lumOff val="60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 vitro ELISA assay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4939812" y="2193386"/>
            <a:ext cx="3854555" cy="1898885"/>
            <a:chOff x="2332182" y="2122424"/>
            <a:chExt cx="3854555" cy="1898885"/>
          </a:xfrm>
        </p:grpSpPr>
        <p:sp>
          <p:nvSpPr>
            <p:cNvPr id="82" name="Rectangle 81"/>
            <p:cNvSpPr/>
            <p:nvPr/>
          </p:nvSpPr>
          <p:spPr>
            <a:xfrm>
              <a:off x="2332182" y="3595471"/>
              <a:ext cx="3854555" cy="425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3198868" y="2122424"/>
              <a:ext cx="2730940" cy="1795741"/>
              <a:chOff x="3198868" y="2122424"/>
              <a:chExt cx="2730940" cy="1795741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3492007" y="2359627"/>
                <a:ext cx="54761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4181530" y="2359627"/>
                <a:ext cx="54761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938223" y="2359627"/>
                <a:ext cx="97012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/>
              <p:cNvSpPr txBox="1"/>
              <p:nvPr/>
            </p:nvSpPr>
            <p:spPr>
              <a:xfrm rot="2743580">
                <a:off x="3302639" y="3394063"/>
                <a:ext cx="369332" cy="576874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1200" dirty="0" smtClean="0"/>
                  <a:t>Alum</a:t>
                </a:r>
                <a:endParaRPr lang="en-US" sz="1200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 rot="2743580">
                <a:off x="3652820" y="3278608"/>
                <a:ext cx="369332" cy="848205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1200" dirty="0" smtClean="0"/>
                  <a:t>Bivalent</a:t>
                </a:r>
                <a:endParaRPr lang="en-US" sz="1200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2743580">
                <a:off x="4037634" y="3401760"/>
                <a:ext cx="369332" cy="576874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1200" dirty="0" smtClean="0"/>
                  <a:t>Alum</a:t>
                </a:r>
                <a:endParaRPr lang="en-US" sz="12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 rot="2743580">
                <a:off x="4366734" y="3294002"/>
                <a:ext cx="369332" cy="848205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1200" dirty="0" smtClean="0"/>
                  <a:t>Bivalent</a:t>
                </a:r>
                <a:endParaRPr lang="en-US" sz="1200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 rot="2743580">
                <a:off x="5456705" y="3401760"/>
                <a:ext cx="369332" cy="576874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1200" dirty="0" smtClean="0"/>
                  <a:t>Alum</a:t>
                </a:r>
                <a:endParaRPr lang="en-US" sz="1200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 rot="2743580">
                <a:off x="4725617" y="3309396"/>
                <a:ext cx="369332" cy="848205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1200" dirty="0" smtClean="0"/>
                  <a:t>Bivalent</a:t>
                </a:r>
                <a:endParaRPr lang="en-US" sz="120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 rot="2743580">
                <a:off x="5110937" y="3217032"/>
                <a:ext cx="369332" cy="1011379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1200" dirty="0" smtClean="0"/>
                  <a:t>Gardasil9</a:t>
                </a:r>
                <a:endParaRPr lang="en-US" sz="12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408858" y="2122424"/>
                <a:ext cx="86721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TMC6 KO</a:t>
                </a:r>
                <a:endParaRPr lang="en-US" sz="11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116223" y="2122424"/>
                <a:ext cx="113145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TMC8 KO</a:t>
                </a:r>
                <a:endParaRPr lang="en-US" sz="11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956049" y="2124612"/>
                <a:ext cx="96498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WT</a:t>
                </a:r>
                <a:endParaRPr lang="en-US" sz="1100" dirty="0"/>
              </a:p>
            </p:txBody>
          </p:sp>
        </p:grpSp>
      </p:grpSp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18"/>
          <a:srcRect t="52801" r="2132"/>
          <a:stretch/>
        </p:blipFill>
        <p:spPr>
          <a:xfrm>
            <a:off x="4704366" y="4528450"/>
            <a:ext cx="3932198" cy="134971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19"/>
          <a:srcRect l="4429" t="48497" r="13833" b="4848"/>
          <a:stretch/>
        </p:blipFill>
        <p:spPr>
          <a:xfrm>
            <a:off x="5135009" y="5531534"/>
            <a:ext cx="3074969" cy="13369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60" y="3891079"/>
            <a:ext cx="82137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Bivalent vaccine is protective against HPV5 in WT and TMC6/8 KO mice 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7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6828" y="1398758"/>
            <a:ext cx="8715340" cy="3560104"/>
          </a:xfrm>
          <a:prstGeom prst="roundRect">
            <a:avLst/>
          </a:prstGeom>
          <a:solidFill>
            <a:srgbClr val="FEF2A6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2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Results and 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486" y="1640186"/>
            <a:ext cx="8230493" cy="2367455"/>
          </a:xfrm>
        </p:spPr>
        <p:txBody>
          <a:bodyPr>
            <a:noAutofit/>
          </a:bodyPr>
          <a:lstStyle/>
          <a:p>
            <a:r>
              <a:rPr lang="en-US" sz="1800" dirty="0" smtClean="0"/>
              <a:t>Mice </a:t>
            </a:r>
            <a:r>
              <a:rPr lang="en-US" sz="1800" dirty="0"/>
              <a:t>in all vaccination groups (WT, </a:t>
            </a:r>
            <a:r>
              <a:rPr lang="en-US" sz="1800" dirty="0" smtClean="0"/>
              <a:t>TMC6/8 KO) </a:t>
            </a:r>
            <a:r>
              <a:rPr lang="en-US" sz="1800" dirty="0"/>
              <a:t>showed protection against </a:t>
            </a:r>
            <a:r>
              <a:rPr lang="en-US" sz="1800" dirty="0" smtClean="0"/>
              <a:t>HPV5</a:t>
            </a:r>
          </a:p>
          <a:p>
            <a:r>
              <a:rPr lang="en-US" sz="1800" dirty="0" smtClean="0"/>
              <a:t>Gardasil 9 does not protect mice against HPV5</a:t>
            </a:r>
          </a:p>
          <a:p>
            <a:r>
              <a:rPr lang="en-US" sz="1800" dirty="0">
                <a:cs typeface="Arial" pitchFamily="34" charset="0"/>
              </a:rPr>
              <a:t>Bivalent vaccine </a:t>
            </a:r>
            <a:r>
              <a:rPr lang="en-US" sz="1800" dirty="0" smtClean="0">
                <a:cs typeface="Arial" pitchFamily="34" charset="0"/>
              </a:rPr>
              <a:t>potentially offers </a:t>
            </a:r>
            <a:r>
              <a:rPr lang="en-US" sz="1800" dirty="0">
                <a:cs typeface="Arial" pitchFamily="34" charset="0"/>
              </a:rPr>
              <a:t>broader protection than </a:t>
            </a:r>
            <a:r>
              <a:rPr lang="en-US" sz="1800" dirty="0" smtClean="0">
                <a:cs typeface="Arial" pitchFamily="34" charset="0"/>
              </a:rPr>
              <a:t>licensed vaccines</a:t>
            </a:r>
            <a:endParaRPr lang="en-US" sz="1800" dirty="0" smtClean="0"/>
          </a:p>
          <a:p>
            <a:r>
              <a:rPr lang="en-US" sz="1800" dirty="0" smtClean="0"/>
              <a:t>Vaccination induced robust </a:t>
            </a:r>
            <a:r>
              <a:rPr lang="en-US" sz="1800" dirty="0"/>
              <a:t>serum titers of L2-specific antibodies reactive against all βHPV genotypes </a:t>
            </a:r>
            <a:r>
              <a:rPr lang="en-US" sz="1800" dirty="0" smtClean="0"/>
              <a:t>tested</a:t>
            </a:r>
          </a:p>
          <a:p>
            <a:r>
              <a:rPr lang="en-US" sz="1800" dirty="0" smtClean="0"/>
              <a:t>Sera from vaccinated mice elicited </a:t>
            </a:r>
            <a:r>
              <a:rPr lang="en-US" sz="1800" dirty="0"/>
              <a:t>similar level of response in males compared to </a:t>
            </a:r>
            <a:r>
              <a:rPr lang="en-US" sz="1800" dirty="0" smtClean="0"/>
              <a:t>females</a:t>
            </a:r>
            <a:endParaRPr lang="en-US" sz="1800" dirty="0"/>
          </a:p>
          <a:p>
            <a:r>
              <a:rPr lang="en-US" sz="1800" dirty="0" smtClean="0">
                <a:cs typeface="Arial" pitchFamily="34" charset="0"/>
              </a:rPr>
              <a:t>Bivalent RG1 vaccine has a potential of protection against multiple HPV types</a:t>
            </a:r>
          </a:p>
          <a:p>
            <a:r>
              <a:rPr lang="en-US" sz="1800" dirty="0" smtClean="0">
                <a:cs typeface="Arial" pitchFamily="34" charset="0"/>
              </a:rPr>
              <a:t>Bivalent RG1 vaccine has a potential to be protective against </a:t>
            </a:r>
            <a:r>
              <a:rPr lang="en-US" sz="1800" dirty="0" smtClean="0"/>
              <a:t>NMSC in EV and other patients (and </a:t>
            </a:r>
            <a:r>
              <a:rPr lang="en-US" sz="1800" dirty="0" err="1" smtClean="0"/>
              <a:t>anogenital</a:t>
            </a:r>
            <a:r>
              <a:rPr lang="en-US" sz="1800" dirty="0" smtClean="0"/>
              <a:t> cancers, data not shown, in healthy patients)</a:t>
            </a:r>
            <a:endParaRPr lang="en-US" sz="1800" dirty="0"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47574" y="5679541"/>
            <a:ext cx="3104594" cy="987746"/>
          </a:xfrm>
          <a:prstGeom prst="roundRect">
            <a:avLst/>
          </a:prstGeom>
          <a:solidFill>
            <a:schemeClr val="tx2">
              <a:lumMod val="40000"/>
              <a:lumOff val="60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Contact </a:t>
            </a:r>
            <a:r>
              <a:rPr lang="en-US" sz="1200" b="1" dirty="0" smtClean="0">
                <a:solidFill>
                  <a:srgbClr val="000000"/>
                </a:solidFill>
              </a:rPr>
              <a:t>Information: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Pola Olczak: </a:t>
            </a:r>
            <a:r>
              <a:rPr lang="en-US" sz="1200" dirty="0" smtClean="0">
                <a:solidFill>
                  <a:srgbClr val="000000"/>
                </a:solidFill>
                <a:hlinkClick r:id="rId2"/>
              </a:rPr>
              <a:t>polczak2@</a:t>
            </a:r>
            <a:r>
              <a:rPr lang="en-US" sz="1200" dirty="0" smtClean="0">
                <a:solidFill>
                  <a:srgbClr val="000000"/>
                </a:solidFill>
                <a:hlinkClick r:id="rId2"/>
              </a:rPr>
              <a:t>jhu.edu</a:t>
            </a:r>
            <a:endParaRPr lang="en-US" sz="1200" dirty="0" smtClean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Johns Hopkins School of Medicine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1550 Orleans St, CRBII </a:t>
            </a:r>
            <a:r>
              <a:rPr lang="en-US" sz="1200" dirty="0" err="1" smtClean="0">
                <a:solidFill>
                  <a:srgbClr val="000000"/>
                </a:solidFill>
              </a:rPr>
              <a:t>Rm</a:t>
            </a:r>
            <a:r>
              <a:rPr lang="en-US" sz="1200" dirty="0" smtClean="0">
                <a:solidFill>
                  <a:srgbClr val="000000"/>
                </a:solidFill>
              </a:rPr>
              <a:t> 316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Baltimore, MD 21287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3528</TotalTime>
  <Words>571</Words>
  <Application>Microsoft Macintosh PowerPoint</Application>
  <PresentationFormat>On-screen Show (4:3)</PresentationFormat>
  <Paragraphs>78</Paragraphs>
  <Slides>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think-cell Slide</vt:lpstr>
      <vt:lpstr>PowerPoint Presentation</vt:lpstr>
      <vt:lpstr>Methodology </vt:lpstr>
      <vt:lpstr>PowerPoint Presentation</vt:lpstr>
      <vt:lpstr>Results and 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preventive vaccine targeting both Human Papillomavirus α genotypes causing anogenital cancers and β genotypes causing non-melanoma skin cancers</dc:title>
  <dc:creator>pola olczak</dc:creator>
  <cp:lastModifiedBy>pola olczak</cp:lastModifiedBy>
  <cp:revision>49</cp:revision>
  <dcterms:created xsi:type="dcterms:W3CDTF">2020-09-21T14:52:33Z</dcterms:created>
  <dcterms:modified xsi:type="dcterms:W3CDTF">2020-09-29T18:01:51Z</dcterms:modified>
</cp:coreProperties>
</file>