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05"/>
  </p:normalViewPr>
  <p:slideViewPr>
    <p:cSldViewPr>
      <p:cViewPr>
        <p:scale>
          <a:sx n="51" d="100"/>
          <a:sy n="51" d="100"/>
        </p:scale>
        <p:origin x="-1644" y="-3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479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876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14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69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786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37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38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985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23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49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23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ECAFF"/>
            </a:gs>
            <a:gs pos="50000">
              <a:srgbClr val="F1F1F1"/>
            </a:gs>
            <a:gs pos="100000">
              <a:srgbClr val="F8F8F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CBD4-2FB7-4B13-847E-71BD940B75AD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84812-91C5-438F-A273-3B0258A9E3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04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457350"/>
            <a:ext cx="9144000" cy="1899642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Refusing Anticancer Treatments and </a:t>
            </a:r>
            <a:br>
              <a:rPr lang="en-US" sz="36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Complementary and Integrative Medicine</a:t>
            </a: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1" y="3573016"/>
            <a:ext cx="9061173" cy="2088232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defRPr/>
            </a:pPr>
            <a:r>
              <a:rPr lang="it-IT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Elio Rossi</a:t>
            </a:r>
            <a:r>
              <a:rPr lang="it-IT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it-IT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Cristina </a:t>
            </a:r>
            <a:r>
              <a:rPr lang="it-IT" sz="9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Noberasco</a:t>
            </a:r>
            <a:r>
              <a:rPr lang="it-IT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it-IT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Marco Picchi</a:t>
            </a:r>
            <a:r>
              <a:rPr lang="it-IT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it-IT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Mariella Di Stefano</a:t>
            </a:r>
            <a:r>
              <a:rPr lang="it-IT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it-IT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Francesca </a:t>
            </a:r>
            <a:r>
              <a:rPr lang="it-IT" sz="9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Bosinelli</a:t>
            </a:r>
            <a:r>
              <a:rPr lang="it-IT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*, Gianni </a:t>
            </a:r>
            <a:r>
              <a:rPr lang="it-IT" sz="9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Amunni</a:t>
            </a:r>
            <a:r>
              <a:rPr lang="it-IT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it-IT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defRPr/>
            </a:pPr>
            <a:endParaRPr lang="en-US" sz="72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defRPr/>
            </a:pPr>
            <a:endParaRPr lang="en-US" sz="72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sz="7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Clinic for Complementary Medicine and Diet in Oncology, North-Western Tuscan Local Health Authority, Lucca, Italy</a:t>
            </a:r>
            <a:endParaRPr lang="it-IT" sz="7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defRPr/>
            </a:pPr>
            <a:r>
              <a:rPr lang="en-GB" sz="7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**Institute Cancer Prevention Research</a:t>
            </a:r>
            <a:r>
              <a:rPr lang="en-GB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7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Oncological Network (ISPRO), Florence, Italy</a:t>
            </a:r>
          </a:p>
          <a:p>
            <a:endParaRPr lang="it-IT" sz="8000" dirty="0"/>
          </a:p>
        </p:txBody>
      </p:sp>
      <p:sp>
        <p:nvSpPr>
          <p:cNvPr id="4" name="Rettangolo 3"/>
          <p:cNvSpPr/>
          <p:nvPr/>
        </p:nvSpPr>
        <p:spPr>
          <a:xfrm>
            <a:off x="0" y="6093296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it-IT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 NCI-NIH CONFERENCE ON INTERNATIONAL PERSPECTIVES ON INTEGRATIVE MEDICINE FOR CANCER PREVENTION AND CANCER PATIENT MANAGEMENT </a:t>
            </a:r>
          </a:p>
          <a:p>
            <a:pPr algn="ctr"/>
            <a:r>
              <a:rPr lang="en-US" altLang="it-IT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OCTOBER 2020, BETHESDA, MARYLAND, USA  </a:t>
            </a:r>
          </a:p>
        </p:txBody>
      </p:sp>
      <p:pic>
        <p:nvPicPr>
          <p:cNvPr id="10" name="Picture 1455" descr="MARCHIO-SSTx-web">
            <a:extLst>
              <a:ext uri="{FF2B5EF4-FFF2-40B4-BE49-F238E27FC236}">
                <a16:creationId xmlns:a16="http://schemas.microsoft.com/office/drawing/2014/main" xmlns="" id="{0D9D6F7D-D616-2B4A-B55D-8B59044C7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512000" cy="751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5238"/>
            <a:ext cx="1296144" cy="1017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C:\Users\e.rossi\Pictures\CRMI (2)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1782"/>
            <a:ext cx="2088232" cy="780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7" descr="C:\Users\Dr. Rossi\Pictures\nuovo_logo_quadrato R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520" y="168788"/>
            <a:ext cx="2160240" cy="771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19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en-AU" sz="3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Aims and Methods</a:t>
            </a:r>
            <a:endParaRPr lang="it-IT" sz="34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860509"/>
              </p:ext>
            </p:extLst>
          </p:nvPr>
        </p:nvGraphicFramePr>
        <p:xfrm>
          <a:off x="118152" y="4784040"/>
          <a:ext cx="4320480" cy="195732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1876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64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64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8585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noProof="0" dirty="0">
                          <a:effectLst/>
                        </a:rPr>
                        <a:t>Anticancer Therapies Refused</a:t>
                      </a:r>
                      <a:endParaRPr lang="en-AU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noProof="0" dirty="0">
                          <a:effectLst/>
                        </a:rPr>
                        <a:t>Frequency</a:t>
                      </a:r>
                      <a:endParaRPr lang="en-AU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noProof="0" dirty="0">
                          <a:effectLst/>
                        </a:rPr>
                        <a:t>Percentage</a:t>
                      </a:r>
                      <a:endParaRPr lang="en-AU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3281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Refused Chemotherapy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3281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Refused Endocrine Therapy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3281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Refused Radiotherapy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AU" sz="1200" b="0" noProof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281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Refused Surgery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AU" sz="1200" b="0" noProof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3281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Refused Immunotherapy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AU" sz="1200" b="0" noProof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5483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Refused Growth Factors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AU" sz="1200" b="0" noProof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6854">
                <a:tc>
                  <a:txBody>
                    <a:bodyPr/>
                    <a:lstStyle/>
                    <a:p>
                      <a:pPr marL="0" marR="381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AU" sz="1200" b="0" i="1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381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1200" b="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AU" sz="1200" b="0" noProof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xmlns="" id="{4180F103-2FBF-C448-AA82-4062068D4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14" y="980728"/>
            <a:ext cx="4587213" cy="4018758"/>
          </a:xfrm>
          <a:prstGeom prst="rect">
            <a:avLst/>
          </a:prstGeom>
          <a:noFill/>
          <a:ln>
            <a:noFill/>
          </a:ln>
        </p:spPr>
        <p:txBody>
          <a:bodyPr wrap="square" lIns="139413" tIns="69706" rIns="139413" bIns="69706">
            <a:spAutoFit/>
          </a:bodyPr>
          <a:lstStyle>
            <a:lvl1pPr marL="404813" indent="-404813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cs typeface="Times New Roman" panose="02020603050405020304" pitchFamily="18" charset="0"/>
              </a:rPr>
              <a:t>Aims</a:t>
            </a:r>
            <a:r>
              <a:rPr lang="en-US" sz="14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: 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This observational prospective study was conducted at the Clinic for Complementary Medicine and Diet in Oncology, Campo di </a:t>
            </a:r>
            <a:r>
              <a:rPr lang="en-US" sz="14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Marte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 Hospital, Lucca, Italy, and aimed at better clarifying why and when cancer patients tend to refuse conventional treatments.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cs typeface="Times New Roman" panose="02020603050405020304" pitchFamily="18" charset="0"/>
              </a:rPr>
              <a:t>Methods: 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Overall, 549 cancer patients (M=15.3%, F=84.7%), with a median age of 57 years (age range: 19–89 years), were consecutively visited at our Clinic for Complementary Medicine and Diet in Oncology from September 2013 to December 2019. Among those patients, a subsample of 35 patients refusing conventional treatments was recruited.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	Furthermore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, a specific Questionnaire was developed in order to explore the possible reasons why patients refuse conventional treatments, as well as their expectations and feelings related to conventional treatments themselves. </a:t>
            </a:r>
            <a:endParaRPr lang="en-US" sz="14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6CD7E69F-5940-594B-B285-105E48F0E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06471"/>
            <a:ext cx="4320480" cy="5690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190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>
            <a:extLst>
              <a:ext uri="{FF2B5EF4-FFF2-40B4-BE49-F238E27FC236}">
                <a16:creationId xmlns:a16="http://schemas.microsoft.com/office/drawing/2014/main" xmlns="" id="{DC890356-A81D-AE49-8764-051943E92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528" y="548680"/>
            <a:ext cx="9144000" cy="1864322"/>
          </a:xfrm>
          <a:prstGeom prst="rect">
            <a:avLst/>
          </a:prstGeom>
          <a:noFill/>
          <a:ln>
            <a:noFill/>
          </a:ln>
        </p:spPr>
        <p:txBody>
          <a:bodyPr wrap="square" lIns="139413" tIns="69706" rIns="139413" bIns="69706">
            <a:spAutoFit/>
          </a:bodyPr>
          <a:lstStyle>
            <a:lvl1pPr marL="404813" indent="-404813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cs typeface="Times New Roman" panose="02020603050405020304" pitchFamily="18" charset="0"/>
              </a:rPr>
              <a:t>	</a:t>
            </a:r>
            <a:r>
              <a:rPr lang="en-US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Our 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sample was distributed as follows: 21 patients (60%) refused chemotherapy; 6 patients (17.1%) refused hormone therapy; 2 patients (5.1%) refused radiotherapy; 2 patients (5.7%) refused surgery; 2 patients (5.7%) refused any conventional treatment; 1 patient (2.9%) refused immunotherapy and 1 patient (2.9%) refused growth factor therapy. The main reasons underlying their refusal were investigated through our Questionnaire and are </a:t>
            </a:r>
            <a:r>
              <a:rPr lang="en-US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listed</a:t>
            </a:r>
            <a:endParaRPr lang="en-US" sz="14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	Noteworthy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, after the first (baseline) Complementary Medicine visit, 17 patients (48.7%) from the sample decided to undergo conventional treatments.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	To </a:t>
            </a:r>
            <a:r>
              <a:rPr lang="en-US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date, 17 patients (48.6%) are currently in good conditions, 3 patients (8.6%) are currently in a disease progression phase, 9 (25.7%) patients passed away, while 6 patients (17.1%) dropped out the visits.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B45E4194-6E5E-6B44-9659-6F9A86A46432}"/>
              </a:ext>
            </a:extLst>
          </p:cNvPr>
          <p:cNvSpPr/>
          <p:nvPr/>
        </p:nvSpPr>
        <p:spPr>
          <a:xfrm>
            <a:off x="0" y="6608385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it-IT" sz="1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Table 1: main reasons underlying patients’ refusal to conventional treatments. </a:t>
            </a: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xmlns="" id="{AF9495E2-0503-7044-B7D8-C8C4CAD87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AU" sz="3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it-IT" sz="3400" dirty="0"/>
          </a:p>
        </p:txBody>
      </p:sp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xmlns="" id="{AE0D5F74-7373-7642-877F-CFE475CFB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562481"/>
              </p:ext>
            </p:extLst>
          </p:nvPr>
        </p:nvGraphicFramePr>
        <p:xfrm>
          <a:off x="863587" y="2665052"/>
          <a:ext cx="7416825" cy="385986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8647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60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60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62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200" noProof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2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noProof="0" dirty="0">
                          <a:solidFill>
                            <a:schemeClr val="bg1"/>
                          </a:solidFill>
                          <a:effectLst/>
                        </a:rPr>
                        <a:t>Frequency</a:t>
                      </a:r>
                      <a:endParaRPr lang="en-US" sz="1200" b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noProof="0" dirty="0">
                          <a:solidFill>
                            <a:schemeClr val="bg1"/>
                          </a:solidFill>
                          <a:effectLst/>
                        </a:rPr>
                        <a:t>Percentage</a:t>
                      </a:r>
                      <a:endParaRPr lang="en-US" sz="1200" b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Philosophical Reasons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31.4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Prefers Alternative Therapies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Side Effects on a Significant Other’s Conventional Treatments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11.4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Avoidance of adverse effects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Lack of chemotherapy efficacy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Too advanced stage of disease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Side effects of previous chemotherapy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Concerns about toxicity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Fear of side effects on mobility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Fear of side effects on sexuality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noProof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Functional/esthetical reasons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noProof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626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i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i="1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600" noProof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982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2"/>
          <p:cNvSpPr txBox="1">
            <a:spLocks noChangeArrowheads="1"/>
          </p:cNvSpPr>
          <p:nvPr/>
        </p:nvSpPr>
        <p:spPr bwMode="auto">
          <a:xfrm>
            <a:off x="11847513" y="30675263"/>
            <a:ext cx="19510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/>
            <a:r>
              <a:rPr lang="en-GB" altLang="it-IT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e-mail to: omeopa@usl2.toscana.it</a:t>
            </a:r>
            <a:endParaRPr lang="it-IT" altLang="it-IT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0" y="6165304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it-IT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e-mail to</a:t>
            </a:r>
            <a:r>
              <a:rPr lang="en-GB" altLang="it-IT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altLang="it-IT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eliogiovanni.rossi@uslnordovest.toscana.it</a:t>
            </a:r>
            <a:endParaRPr lang="it-IT" altLang="it-IT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xmlns="" id="{D42EBAD2-8962-6D4A-A0B4-A0AB9C25CD5D}"/>
              </a:ext>
            </a:extLst>
          </p:cNvPr>
          <p:cNvSpPr txBox="1">
            <a:spLocks/>
          </p:cNvSpPr>
          <p:nvPr/>
        </p:nvSpPr>
        <p:spPr>
          <a:xfrm>
            <a:off x="0" y="-27384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4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lang="it-IT" sz="3400" dirty="0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xmlns="" id="{27C7F7B5-BB3E-384E-8352-FA0DE5B1E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96752"/>
            <a:ext cx="9144000" cy="3464760"/>
          </a:xfrm>
          <a:prstGeom prst="rect">
            <a:avLst/>
          </a:prstGeom>
          <a:noFill/>
          <a:ln>
            <a:noFill/>
          </a:ln>
        </p:spPr>
        <p:txBody>
          <a:bodyPr wrap="square" lIns="139413" tIns="69706" rIns="139413" bIns="69706">
            <a:spAutoFit/>
          </a:bodyPr>
          <a:lstStyle>
            <a:lvl1pPr marL="404813" indent="-404813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cs typeface="Times New Roman" panose="02020603050405020304" pitchFamily="18" charset="0"/>
              </a:rPr>
              <a:t>Conclusions</a:t>
            </a:r>
            <a:r>
              <a:rPr lang="en-US" sz="1800" b="1" dirty="0">
                <a:solidFill>
                  <a:srgbClr val="002060"/>
                </a:solidFill>
                <a:cs typeface="Times New Roman" panose="02020603050405020304" pitchFamily="18" charset="0"/>
              </a:rPr>
              <a:t>: </a:t>
            </a:r>
            <a:endParaRPr lang="en-US" sz="1800" b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rgbClr val="002060"/>
                </a:solidFill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Indeed</a:t>
            </a:r>
            <a:r>
              <a:rPr lang="en-US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, the present study suggests that a Complementary Medicine Clinic with experts in Integrative Oncology may effectively contribute to improve the communication with patients, especially with those who tend to refuse conventional treatments, and may thus play a positive role in treatment refusal management.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cs typeface="Times New Roman" panose="02020603050405020304" pitchFamily="18" charset="0"/>
              </a:rPr>
              <a:t>References</a:t>
            </a:r>
            <a:r>
              <a:rPr lang="en-US" sz="1800" b="1" dirty="0">
                <a:solidFill>
                  <a:srgbClr val="002060"/>
                </a:solidFill>
                <a:cs typeface="Times New Roman" panose="02020603050405020304" pitchFamily="18" charset="0"/>
              </a:rPr>
              <a:t>: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Huchcroft</a:t>
            </a:r>
            <a:r>
              <a:rPr lang="en-US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S.A., Snodgrass T. Cancer patients who refuse treatment. </a:t>
            </a:r>
            <a:r>
              <a:rPr lang="en-US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Cances</a:t>
            </a:r>
            <a:r>
              <a:rPr lang="en-US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Causes Control 1993; 4:179-185.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- van </a:t>
            </a:r>
            <a:r>
              <a:rPr lang="en-US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Kleffens</a:t>
            </a:r>
            <a:r>
              <a:rPr lang="en-US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T.I., van Leeuwen E. Physicians’ evaluations of patients’ decision to refuse oncological treatment. J Med Ethics 2005; 31(3): 131-6. </a:t>
            </a:r>
            <a:endParaRPr lang="it-IT" sz="1800" dirty="0">
              <a:latin typeface="+mn-lt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xmlns="" id="{92D18880-0063-A244-AAD7-EF542476E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373216"/>
            <a:ext cx="9157532" cy="694771"/>
          </a:xfrm>
          <a:prstGeom prst="rect">
            <a:avLst/>
          </a:prstGeom>
          <a:noFill/>
          <a:ln>
            <a:noFill/>
          </a:ln>
        </p:spPr>
        <p:txBody>
          <a:bodyPr wrap="square" lIns="139413" tIns="69706" rIns="139413" bIns="69706">
            <a:spAutoFit/>
          </a:bodyPr>
          <a:lstStyle>
            <a:lvl1pPr marL="404813" indent="-404813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11213" eaLnBrk="0" hangingPunct="0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112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cs typeface="Times New Roman" panose="02020603050405020304" pitchFamily="18" charset="0"/>
              </a:rPr>
              <a:t>Thank You for Your Attention</a:t>
            </a:r>
            <a:endParaRPr lang="en-US" sz="36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991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305</Words>
  <Application>Microsoft Office PowerPoint</Application>
  <PresentationFormat>Presentazione su schermo (4:3)</PresentationFormat>
  <Paragraphs>94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Patients Refusing Anticancer Treatments and  Complementary and Integrative Medicine</vt:lpstr>
      <vt:lpstr>Aims and Methods</vt:lpstr>
      <vt:lpstr>Results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Patients Refusing Anticancer Treatments and Complementary and Integrative Medicine</dc:title>
  <dc:creator>e.rossi</dc:creator>
  <cp:lastModifiedBy>e.rossi</cp:lastModifiedBy>
  <cp:revision>14</cp:revision>
  <dcterms:created xsi:type="dcterms:W3CDTF">2020-09-21T20:37:43Z</dcterms:created>
  <dcterms:modified xsi:type="dcterms:W3CDTF">2020-09-28T19:13:58Z</dcterms:modified>
</cp:coreProperties>
</file>