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E7308"/>
    <a:srgbClr val="13970B"/>
    <a:srgbClr val="60FF6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3C2FFA5D-87B4-456A-9821-1D502468CF0F}" styleName="Stile con tema 1 - Colore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D113A9D2-9D6B-4929-AA2D-F23B5EE8CBE7}" styleName="Stile con tema 2 - Colore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B301B821-A1FF-4177-AEE7-76D212191A09}" styleName="Stile medio 1 - Colore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125E5076-3810-47DD-B79F-674D7AD40C01}" styleName="Stile scuro 1 - Color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7DF18680-E054-41AD-8BC1-D1AEF772440D}" styleName="Stile medio 2 - Colore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D5ABB26-0587-4C30-8999-92F81FD0307C}" styleName="Nessuno stile, nessuna grigli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17292A2E-F333-43FB-9621-5CBBE7FDCDCB}" styleName="Stile chiaro 2 - Colore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69C7853C-536D-4A76-A0AE-DD22124D55A5}" styleName="Stile con tema 1 - Colore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F5AB1C69-6EDB-4FF4-983F-18BD219EF322}" styleName="Stile medio 2 - Colore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605"/>
  </p:normalViewPr>
  <p:slideViewPr>
    <p:cSldViewPr>
      <p:cViewPr>
        <p:scale>
          <a:sx n="50" d="100"/>
          <a:sy n="50" d="100"/>
        </p:scale>
        <p:origin x="-1664" y="-26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a:t>Fare clic per modificare lo stile del titolo</a:t>
            </a:r>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p>
        </p:txBody>
      </p:sp>
      <p:sp>
        <p:nvSpPr>
          <p:cNvPr id="4" name="Segnaposto data 3"/>
          <p:cNvSpPr>
            <a:spLocks noGrp="1"/>
          </p:cNvSpPr>
          <p:nvPr>
            <p:ph type="dt" sz="half" idx="10"/>
          </p:nvPr>
        </p:nvSpPr>
        <p:spPr/>
        <p:txBody>
          <a:bodyPr/>
          <a:lstStyle/>
          <a:p>
            <a:fld id="{04C2CBD4-2FB7-4B13-847E-71BD940B75AD}" type="datetimeFigureOut">
              <a:rPr lang="it-IT" smtClean="0"/>
              <a:t>28/09/2020</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DF884812-91C5-438F-A273-3B0258A9E3B9}" type="slidenum">
              <a:rPr lang="it-IT" smtClean="0"/>
              <a:t>‹N›</a:t>
            </a:fld>
            <a:endParaRPr lang="it-IT"/>
          </a:p>
        </p:txBody>
      </p:sp>
    </p:spTree>
    <p:extLst>
      <p:ext uri="{BB962C8B-B14F-4D97-AF65-F5344CB8AC3E}">
        <p14:creationId xmlns:p14="http://schemas.microsoft.com/office/powerpoint/2010/main" val="23134798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04C2CBD4-2FB7-4B13-847E-71BD940B75AD}" type="datetimeFigureOut">
              <a:rPr lang="it-IT" smtClean="0"/>
              <a:t>28/09/2020</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DF884812-91C5-438F-A273-3B0258A9E3B9}" type="slidenum">
              <a:rPr lang="it-IT" smtClean="0"/>
              <a:t>‹N›</a:t>
            </a:fld>
            <a:endParaRPr lang="it-IT"/>
          </a:p>
        </p:txBody>
      </p:sp>
    </p:spTree>
    <p:extLst>
      <p:ext uri="{BB962C8B-B14F-4D97-AF65-F5344CB8AC3E}">
        <p14:creationId xmlns:p14="http://schemas.microsoft.com/office/powerpoint/2010/main" val="13787659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04C2CBD4-2FB7-4B13-847E-71BD940B75AD}" type="datetimeFigureOut">
              <a:rPr lang="it-IT" smtClean="0"/>
              <a:t>28/09/2020</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DF884812-91C5-438F-A273-3B0258A9E3B9}" type="slidenum">
              <a:rPr lang="it-IT" smtClean="0"/>
              <a:t>‹N›</a:t>
            </a:fld>
            <a:endParaRPr lang="it-IT"/>
          </a:p>
        </p:txBody>
      </p:sp>
    </p:spTree>
    <p:extLst>
      <p:ext uri="{BB962C8B-B14F-4D97-AF65-F5344CB8AC3E}">
        <p14:creationId xmlns:p14="http://schemas.microsoft.com/office/powerpoint/2010/main" val="37831469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04C2CBD4-2FB7-4B13-847E-71BD940B75AD}" type="datetimeFigureOut">
              <a:rPr lang="it-IT" smtClean="0"/>
              <a:t>28/09/2020</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DF884812-91C5-438F-A273-3B0258A9E3B9}" type="slidenum">
              <a:rPr lang="it-IT" smtClean="0"/>
              <a:t>‹N›</a:t>
            </a:fld>
            <a:endParaRPr lang="it-IT"/>
          </a:p>
        </p:txBody>
      </p:sp>
    </p:spTree>
    <p:extLst>
      <p:ext uri="{BB962C8B-B14F-4D97-AF65-F5344CB8AC3E}">
        <p14:creationId xmlns:p14="http://schemas.microsoft.com/office/powerpoint/2010/main" val="18596949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a:t>Fare clic per modificare lo stile del titolo</a:t>
            </a:r>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stili del testo dello schema</a:t>
            </a:r>
          </a:p>
        </p:txBody>
      </p:sp>
      <p:sp>
        <p:nvSpPr>
          <p:cNvPr id="4" name="Segnaposto data 3"/>
          <p:cNvSpPr>
            <a:spLocks noGrp="1"/>
          </p:cNvSpPr>
          <p:nvPr>
            <p:ph type="dt" sz="half" idx="10"/>
          </p:nvPr>
        </p:nvSpPr>
        <p:spPr/>
        <p:txBody>
          <a:bodyPr/>
          <a:lstStyle/>
          <a:p>
            <a:fld id="{04C2CBD4-2FB7-4B13-847E-71BD940B75AD}" type="datetimeFigureOut">
              <a:rPr lang="it-IT" smtClean="0"/>
              <a:t>28/09/2020</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DF884812-91C5-438F-A273-3B0258A9E3B9}" type="slidenum">
              <a:rPr lang="it-IT" smtClean="0"/>
              <a:t>‹N›</a:t>
            </a:fld>
            <a:endParaRPr lang="it-IT"/>
          </a:p>
        </p:txBody>
      </p:sp>
    </p:spTree>
    <p:extLst>
      <p:ext uri="{BB962C8B-B14F-4D97-AF65-F5344CB8AC3E}">
        <p14:creationId xmlns:p14="http://schemas.microsoft.com/office/powerpoint/2010/main" val="6078671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p:cNvSpPr>
            <a:spLocks noGrp="1"/>
          </p:cNvSpPr>
          <p:nvPr>
            <p:ph type="dt" sz="half" idx="10"/>
          </p:nvPr>
        </p:nvSpPr>
        <p:spPr/>
        <p:txBody>
          <a:bodyPr/>
          <a:lstStyle/>
          <a:p>
            <a:fld id="{04C2CBD4-2FB7-4B13-847E-71BD940B75AD}" type="datetimeFigureOut">
              <a:rPr lang="it-IT" smtClean="0"/>
              <a:t>28/09/2020</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DF884812-91C5-438F-A273-3B0258A9E3B9}" type="slidenum">
              <a:rPr lang="it-IT" smtClean="0"/>
              <a:t>‹N›</a:t>
            </a:fld>
            <a:endParaRPr lang="it-IT"/>
          </a:p>
        </p:txBody>
      </p:sp>
    </p:spTree>
    <p:extLst>
      <p:ext uri="{BB962C8B-B14F-4D97-AF65-F5344CB8AC3E}">
        <p14:creationId xmlns:p14="http://schemas.microsoft.com/office/powerpoint/2010/main" val="26383743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a:t>Fare clic per modificare lo stile del titolo</a:t>
            </a:r>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p:cNvSpPr>
            <a:spLocks noGrp="1"/>
          </p:cNvSpPr>
          <p:nvPr>
            <p:ph type="dt" sz="half" idx="10"/>
          </p:nvPr>
        </p:nvSpPr>
        <p:spPr/>
        <p:txBody>
          <a:bodyPr/>
          <a:lstStyle/>
          <a:p>
            <a:fld id="{04C2CBD4-2FB7-4B13-847E-71BD940B75AD}" type="datetimeFigureOut">
              <a:rPr lang="it-IT" smtClean="0"/>
              <a:t>28/09/2020</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DF884812-91C5-438F-A273-3B0258A9E3B9}" type="slidenum">
              <a:rPr lang="it-IT" smtClean="0"/>
              <a:t>‹N›</a:t>
            </a:fld>
            <a:endParaRPr lang="it-IT"/>
          </a:p>
        </p:txBody>
      </p:sp>
    </p:spTree>
    <p:extLst>
      <p:ext uri="{BB962C8B-B14F-4D97-AF65-F5344CB8AC3E}">
        <p14:creationId xmlns:p14="http://schemas.microsoft.com/office/powerpoint/2010/main" val="783898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data 2"/>
          <p:cNvSpPr>
            <a:spLocks noGrp="1"/>
          </p:cNvSpPr>
          <p:nvPr>
            <p:ph type="dt" sz="half" idx="10"/>
          </p:nvPr>
        </p:nvSpPr>
        <p:spPr/>
        <p:txBody>
          <a:bodyPr/>
          <a:lstStyle/>
          <a:p>
            <a:fld id="{04C2CBD4-2FB7-4B13-847E-71BD940B75AD}" type="datetimeFigureOut">
              <a:rPr lang="it-IT" smtClean="0"/>
              <a:t>28/09/2020</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DF884812-91C5-438F-A273-3B0258A9E3B9}" type="slidenum">
              <a:rPr lang="it-IT" smtClean="0"/>
              <a:t>‹N›</a:t>
            </a:fld>
            <a:endParaRPr lang="it-IT"/>
          </a:p>
        </p:txBody>
      </p:sp>
    </p:spTree>
    <p:extLst>
      <p:ext uri="{BB962C8B-B14F-4D97-AF65-F5344CB8AC3E}">
        <p14:creationId xmlns:p14="http://schemas.microsoft.com/office/powerpoint/2010/main" val="17898543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04C2CBD4-2FB7-4B13-847E-71BD940B75AD}" type="datetimeFigureOut">
              <a:rPr lang="it-IT" smtClean="0"/>
              <a:t>28/09/2020</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DF884812-91C5-438F-A273-3B0258A9E3B9}" type="slidenum">
              <a:rPr lang="it-IT" smtClean="0"/>
              <a:t>‹N›</a:t>
            </a:fld>
            <a:endParaRPr lang="it-IT"/>
          </a:p>
        </p:txBody>
      </p:sp>
    </p:spTree>
    <p:extLst>
      <p:ext uri="{BB962C8B-B14F-4D97-AF65-F5344CB8AC3E}">
        <p14:creationId xmlns:p14="http://schemas.microsoft.com/office/powerpoint/2010/main" val="23862368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a:t>Fare clic per modificare lo stile del titolo</a:t>
            </a:r>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Segnaposto data 4"/>
          <p:cNvSpPr>
            <a:spLocks noGrp="1"/>
          </p:cNvSpPr>
          <p:nvPr>
            <p:ph type="dt" sz="half" idx="10"/>
          </p:nvPr>
        </p:nvSpPr>
        <p:spPr/>
        <p:txBody>
          <a:bodyPr/>
          <a:lstStyle/>
          <a:p>
            <a:fld id="{04C2CBD4-2FB7-4B13-847E-71BD940B75AD}" type="datetimeFigureOut">
              <a:rPr lang="it-IT" smtClean="0"/>
              <a:t>28/09/2020</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DF884812-91C5-438F-A273-3B0258A9E3B9}" type="slidenum">
              <a:rPr lang="it-IT" smtClean="0"/>
              <a:t>‹N›</a:t>
            </a:fld>
            <a:endParaRPr lang="it-IT"/>
          </a:p>
        </p:txBody>
      </p:sp>
    </p:spTree>
    <p:extLst>
      <p:ext uri="{BB962C8B-B14F-4D97-AF65-F5344CB8AC3E}">
        <p14:creationId xmlns:p14="http://schemas.microsoft.com/office/powerpoint/2010/main" val="20404906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a:t>Fare clic per modificare lo stile del titolo</a:t>
            </a:r>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Segnaposto data 4"/>
          <p:cNvSpPr>
            <a:spLocks noGrp="1"/>
          </p:cNvSpPr>
          <p:nvPr>
            <p:ph type="dt" sz="half" idx="10"/>
          </p:nvPr>
        </p:nvSpPr>
        <p:spPr/>
        <p:txBody>
          <a:bodyPr/>
          <a:lstStyle/>
          <a:p>
            <a:fld id="{04C2CBD4-2FB7-4B13-847E-71BD940B75AD}" type="datetimeFigureOut">
              <a:rPr lang="it-IT" smtClean="0"/>
              <a:t>28/09/2020</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DF884812-91C5-438F-A273-3B0258A9E3B9}" type="slidenum">
              <a:rPr lang="it-IT" smtClean="0"/>
              <a:t>‹N›</a:t>
            </a:fld>
            <a:endParaRPr lang="it-IT"/>
          </a:p>
        </p:txBody>
      </p:sp>
    </p:spTree>
    <p:extLst>
      <p:ext uri="{BB962C8B-B14F-4D97-AF65-F5344CB8AC3E}">
        <p14:creationId xmlns:p14="http://schemas.microsoft.com/office/powerpoint/2010/main" val="22832395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92D050">
                <a:alpha val="85000"/>
              </a:srgbClr>
            </a:gs>
            <a:gs pos="50000">
              <a:srgbClr val="F1F1F1"/>
            </a:gs>
            <a:gs pos="100000">
              <a:srgbClr val="F8F8F8"/>
            </a:gs>
          </a:gsLst>
          <a:lin ang="5400000" scaled="0"/>
          <a:tileRect/>
        </a:gradFill>
        <a:effectLst/>
      </p:bgPr>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a:t>Fare clic per modificare lo stile del titolo</a:t>
            </a:r>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C2CBD4-2FB7-4B13-847E-71BD940B75AD}" type="datetimeFigureOut">
              <a:rPr lang="it-IT" smtClean="0"/>
              <a:t>28/09/2020</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F884812-91C5-438F-A273-3B0258A9E3B9}" type="slidenum">
              <a:rPr lang="it-IT" smtClean="0"/>
              <a:t>‹N›</a:t>
            </a:fld>
            <a:endParaRPr lang="it-IT"/>
          </a:p>
        </p:txBody>
      </p:sp>
    </p:spTree>
    <p:extLst>
      <p:ext uri="{BB962C8B-B14F-4D97-AF65-F5344CB8AC3E}">
        <p14:creationId xmlns:p14="http://schemas.microsoft.com/office/powerpoint/2010/main" val="12450457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0" y="1798294"/>
            <a:ext cx="9144000" cy="2331690"/>
          </a:xfrm>
        </p:spPr>
        <p:txBody>
          <a:bodyPr>
            <a:normAutofit/>
          </a:bodyPr>
          <a:lstStyle/>
          <a:p>
            <a:pPr lvl="0" eaLnBrk="0" hangingPunct="0">
              <a:spcBef>
                <a:spcPts val="0"/>
              </a:spcBef>
              <a:defRPr/>
            </a:pPr>
            <a:r>
              <a:rPr lang="en-US" sz="3600" b="1" dirty="0">
                <a:ln>
                  <a:solidFill>
                    <a:srgbClr val="3E8853">
                      <a:lumMod val="50000"/>
                    </a:srgbClr>
                  </a:solidFill>
                </a:ln>
                <a:solidFill>
                  <a:srgbClr val="3E8853">
                    <a:lumMod val="50000"/>
                  </a:srgbClr>
                </a:solidFill>
                <a:latin typeface="Times New Roman" panose="02020603050405020304" pitchFamily="18" charset="0"/>
                <a:ea typeface="+mn-ea"/>
                <a:cs typeface="Times New Roman" panose="02020603050405020304" pitchFamily="18" charset="0"/>
              </a:rPr>
              <a:t>Integrative Oncology in the Region of Tuscany: </a:t>
            </a:r>
            <a:br>
              <a:rPr lang="en-US" sz="3600" b="1" dirty="0">
                <a:ln>
                  <a:solidFill>
                    <a:srgbClr val="3E8853">
                      <a:lumMod val="50000"/>
                    </a:srgbClr>
                  </a:solidFill>
                </a:ln>
                <a:solidFill>
                  <a:srgbClr val="3E8853">
                    <a:lumMod val="50000"/>
                  </a:srgbClr>
                </a:solidFill>
                <a:latin typeface="Times New Roman" panose="02020603050405020304" pitchFamily="18" charset="0"/>
                <a:ea typeface="+mn-ea"/>
                <a:cs typeface="Times New Roman" panose="02020603050405020304" pitchFamily="18" charset="0"/>
              </a:rPr>
            </a:br>
            <a:r>
              <a:rPr lang="en-US" sz="3600" b="1" dirty="0">
                <a:ln>
                  <a:solidFill>
                    <a:srgbClr val="3E8853">
                      <a:lumMod val="50000"/>
                    </a:srgbClr>
                  </a:solidFill>
                </a:ln>
                <a:solidFill>
                  <a:srgbClr val="3E8853">
                    <a:lumMod val="50000"/>
                  </a:srgbClr>
                </a:solidFill>
                <a:latin typeface="Times New Roman" panose="02020603050405020304" pitchFamily="18" charset="0"/>
                <a:ea typeface="+mn-ea"/>
                <a:cs typeface="Times New Roman" panose="02020603050405020304" pitchFamily="18" charset="0"/>
              </a:rPr>
              <a:t>a Successful Integration in Public Health   </a:t>
            </a:r>
            <a:r>
              <a:rPr lang="it-IT" sz="3600" b="1" dirty="0">
                <a:ln>
                  <a:solidFill>
                    <a:srgbClr val="3E8853">
                      <a:lumMod val="50000"/>
                    </a:srgbClr>
                  </a:solidFill>
                </a:ln>
                <a:solidFill>
                  <a:srgbClr val="3E8853">
                    <a:lumMod val="50000"/>
                  </a:srgbClr>
                </a:solidFill>
                <a:latin typeface="Times New Roman" panose="02020603050405020304" pitchFamily="18" charset="0"/>
                <a:ea typeface="+mn-ea"/>
                <a:cs typeface="Times New Roman" panose="02020603050405020304" pitchFamily="18" charset="0"/>
              </a:rPr>
              <a:t/>
            </a:r>
            <a:br>
              <a:rPr lang="it-IT" sz="3600" b="1" dirty="0">
                <a:ln>
                  <a:solidFill>
                    <a:srgbClr val="3E8853">
                      <a:lumMod val="50000"/>
                    </a:srgbClr>
                  </a:solidFill>
                </a:ln>
                <a:solidFill>
                  <a:srgbClr val="3E8853">
                    <a:lumMod val="50000"/>
                  </a:srgbClr>
                </a:solidFill>
                <a:latin typeface="Times New Roman" panose="02020603050405020304" pitchFamily="18" charset="0"/>
                <a:ea typeface="+mn-ea"/>
                <a:cs typeface="Times New Roman" panose="02020603050405020304" pitchFamily="18" charset="0"/>
              </a:rPr>
            </a:br>
            <a:endParaRPr lang="it-IT" sz="3600" b="1" dirty="0">
              <a:latin typeface="Times New Roman" panose="02020603050405020304" pitchFamily="18" charset="0"/>
              <a:cs typeface="Times New Roman" panose="02020603050405020304" pitchFamily="18" charset="0"/>
            </a:endParaRPr>
          </a:p>
        </p:txBody>
      </p:sp>
      <p:sp>
        <p:nvSpPr>
          <p:cNvPr id="4" name="Rettangolo 3"/>
          <p:cNvSpPr/>
          <p:nvPr/>
        </p:nvSpPr>
        <p:spPr>
          <a:xfrm>
            <a:off x="0" y="6093296"/>
            <a:ext cx="9144000" cy="738664"/>
          </a:xfrm>
          <a:prstGeom prst="rect">
            <a:avLst/>
          </a:prstGeom>
        </p:spPr>
        <p:txBody>
          <a:bodyPr wrap="square">
            <a:spAutoFit/>
          </a:bodyPr>
          <a:lstStyle/>
          <a:p>
            <a:pPr algn="ctr"/>
            <a:r>
              <a:rPr lang="en-US" altLang="it-IT" sz="1400" b="1" dirty="0">
                <a:solidFill>
                  <a:srgbClr val="0E7308"/>
                </a:solidFill>
                <a:latin typeface="Times New Roman" pitchFamily="18" charset="0"/>
                <a:cs typeface="Times New Roman" pitchFamily="18" charset="0"/>
              </a:rPr>
              <a:t>TRANS NCI-NIH CONFERENCE ON INTERNATIONAL PERSPECTIVES ON INTEGRATIVE MEDICINE FOR CANCER PREVENTION AND CANCER PATIENT MANAGEMENT </a:t>
            </a:r>
          </a:p>
          <a:p>
            <a:pPr algn="ctr"/>
            <a:r>
              <a:rPr lang="en-US" altLang="it-IT" sz="1400" b="1" dirty="0">
                <a:solidFill>
                  <a:srgbClr val="0E7308"/>
                </a:solidFill>
                <a:latin typeface="Times New Roman" pitchFamily="18" charset="0"/>
                <a:cs typeface="Times New Roman" pitchFamily="18" charset="0"/>
              </a:rPr>
              <a:t>OCTOBER 2020, BETHESDA, MARYLAND, USA  </a:t>
            </a:r>
          </a:p>
        </p:txBody>
      </p:sp>
      <p:pic>
        <p:nvPicPr>
          <p:cNvPr id="10" name="Picture 1455" descr="MARCHIO-SSTx-web">
            <a:extLst>
              <a:ext uri="{FF2B5EF4-FFF2-40B4-BE49-F238E27FC236}">
                <a16:creationId xmlns:a16="http://schemas.microsoft.com/office/drawing/2014/main" xmlns="" id="{0D9D6F7D-D616-2B4A-B55D-8B59044C7262}"/>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236296" y="260648"/>
            <a:ext cx="1764000" cy="8769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Text Box 6">
            <a:extLst>
              <a:ext uri="{FF2B5EF4-FFF2-40B4-BE49-F238E27FC236}">
                <a16:creationId xmlns:a16="http://schemas.microsoft.com/office/drawing/2014/main" xmlns="" id="{DC0D1903-C923-934F-9756-ED025E70645E}"/>
              </a:ext>
            </a:extLst>
          </p:cNvPr>
          <p:cNvSpPr txBox="1">
            <a:spLocks noChangeArrowheads="1"/>
          </p:cNvSpPr>
          <p:nvPr/>
        </p:nvSpPr>
        <p:spPr bwMode="auto">
          <a:xfrm>
            <a:off x="-1161" y="3893861"/>
            <a:ext cx="9145161" cy="1864322"/>
          </a:xfrm>
          <a:prstGeom prst="rect">
            <a:avLst/>
          </a:prstGeom>
          <a:noFill/>
          <a:ln>
            <a:noFill/>
          </a:ln>
        </p:spPr>
        <p:txBody>
          <a:bodyPr wrap="square" lIns="139413" tIns="69706" rIns="139413" bIns="69706">
            <a:spAutoFit/>
          </a:bodyPr>
          <a:lstStyle>
            <a:lvl1pPr marL="404813" indent="-404813" defTabSz="811213" eaLnBrk="0" hangingPunct="0">
              <a:defRPr sz="2100">
                <a:solidFill>
                  <a:schemeClr val="tx1"/>
                </a:solidFill>
                <a:latin typeface="Times New Roman" panose="02020603050405020304" pitchFamily="18" charset="0"/>
              </a:defRPr>
            </a:lvl1pPr>
            <a:lvl2pPr marL="742950" indent="-285750" defTabSz="811213" eaLnBrk="0" hangingPunct="0">
              <a:defRPr sz="2100">
                <a:solidFill>
                  <a:schemeClr val="tx1"/>
                </a:solidFill>
                <a:latin typeface="Times New Roman" panose="02020603050405020304" pitchFamily="18" charset="0"/>
              </a:defRPr>
            </a:lvl2pPr>
            <a:lvl3pPr marL="1143000" indent="-228600" defTabSz="811213" eaLnBrk="0" hangingPunct="0">
              <a:defRPr sz="2100">
                <a:solidFill>
                  <a:schemeClr val="tx1"/>
                </a:solidFill>
                <a:latin typeface="Times New Roman" panose="02020603050405020304" pitchFamily="18" charset="0"/>
              </a:defRPr>
            </a:lvl3pPr>
            <a:lvl4pPr marL="1600200" indent="-228600" defTabSz="811213" eaLnBrk="0" hangingPunct="0">
              <a:defRPr sz="2100">
                <a:solidFill>
                  <a:schemeClr val="tx1"/>
                </a:solidFill>
                <a:latin typeface="Times New Roman" panose="02020603050405020304" pitchFamily="18" charset="0"/>
              </a:defRPr>
            </a:lvl4pPr>
            <a:lvl5pPr marL="2057400" indent="-228600" defTabSz="811213" eaLnBrk="0" hangingPunct="0">
              <a:defRPr sz="2100">
                <a:solidFill>
                  <a:schemeClr val="tx1"/>
                </a:solidFill>
                <a:latin typeface="Times New Roman" panose="02020603050405020304" pitchFamily="18" charset="0"/>
              </a:defRPr>
            </a:lvl5pPr>
            <a:lvl6pPr marL="2514600" indent="-228600" defTabSz="811213" eaLnBrk="0" fontAlgn="base" hangingPunct="0">
              <a:spcBef>
                <a:spcPct val="0"/>
              </a:spcBef>
              <a:spcAft>
                <a:spcPct val="0"/>
              </a:spcAft>
              <a:defRPr sz="2100">
                <a:solidFill>
                  <a:schemeClr val="tx1"/>
                </a:solidFill>
                <a:latin typeface="Times New Roman" panose="02020603050405020304" pitchFamily="18" charset="0"/>
              </a:defRPr>
            </a:lvl6pPr>
            <a:lvl7pPr marL="2971800" indent="-228600" defTabSz="811213" eaLnBrk="0" fontAlgn="base" hangingPunct="0">
              <a:spcBef>
                <a:spcPct val="0"/>
              </a:spcBef>
              <a:spcAft>
                <a:spcPct val="0"/>
              </a:spcAft>
              <a:defRPr sz="2100">
                <a:solidFill>
                  <a:schemeClr val="tx1"/>
                </a:solidFill>
                <a:latin typeface="Times New Roman" panose="02020603050405020304" pitchFamily="18" charset="0"/>
              </a:defRPr>
            </a:lvl7pPr>
            <a:lvl8pPr marL="3429000" indent="-228600" defTabSz="811213" eaLnBrk="0" fontAlgn="base" hangingPunct="0">
              <a:spcBef>
                <a:spcPct val="0"/>
              </a:spcBef>
              <a:spcAft>
                <a:spcPct val="0"/>
              </a:spcAft>
              <a:defRPr sz="2100">
                <a:solidFill>
                  <a:schemeClr val="tx1"/>
                </a:solidFill>
                <a:latin typeface="Times New Roman" panose="02020603050405020304" pitchFamily="18" charset="0"/>
              </a:defRPr>
            </a:lvl8pPr>
            <a:lvl9pPr marL="3886200" indent="-228600" defTabSz="811213" eaLnBrk="0" fontAlgn="base" hangingPunct="0">
              <a:spcBef>
                <a:spcPct val="0"/>
              </a:spcBef>
              <a:spcAft>
                <a:spcPct val="0"/>
              </a:spcAft>
              <a:defRPr sz="2100">
                <a:solidFill>
                  <a:schemeClr val="tx1"/>
                </a:solidFill>
                <a:latin typeface="Times New Roman" panose="02020603050405020304" pitchFamily="18" charset="0"/>
              </a:defRPr>
            </a:lvl9pPr>
          </a:lstStyle>
          <a:p>
            <a:pPr algn="ctr" fontAlgn="auto">
              <a:spcBef>
                <a:spcPts val="0"/>
              </a:spcBef>
              <a:spcAft>
                <a:spcPts val="0"/>
              </a:spcAft>
              <a:defRPr/>
            </a:pPr>
            <a:r>
              <a:rPr lang="it-IT" sz="2000" b="1" dirty="0">
                <a:solidFill>
                  <a:srgbClr val="0E7308"/>
                </a:solidFill>
              </a:rPr>
              <a:t>Elio Rossi</a:t>
            </a:r>
            <a:r>
              <a:rPr lang="it-IT" sz="2000" b="1" i="1" dirty="0">
                <a:solidFill>
                  <a:srgbClr val="0E7308"/>
                </a:solidFill>
              </a:rPr>
              <a:t>*</a:t>
            </a:r>
            <a:r>
              <a:rPr lang="it-IT" sz="2000" b="1" dirty="0">
                <a:solidFill>
                  <a:srgbClr val="0E7308"/>
                </a:solidFill>
              </a:rPr>
              <a:t>, Sonia </a:t>
            </a:r>
            <a:r>
              <a:rPr lang="it-IT" sz="2000" b="1" dirty="0" err="1">
                <a:solidFill>
                  <a:srgbClr val="0E7308"/>
                </a:solidFill>
              </a:rPr>
              <a:t>Baccetti</a:t>
            </a:r>
            <a:r>
              <a:rPr lang="it-IT" sz="2000" b="1" dirty="0">
                <a:solidFill>
                  <a:srgbClr val="0E7308"/>
                </a:solidFill>
              </a:rPr>
              <a:t>*, Mariella Di Stefano*, Gianni </a:t>
            </a:r>
            <a:r>
              <a:rPr lang="it-IT" sz="2000" b="1" dirty="0" err="1">
                <a:solidFill>
                  <a:srgbClr val="0E7308"/>
                </a:solidFill>
              </a:rPr>
              <a:t>Amunni</a:t>
            </a:r>
            <a:r>
              <a:rPr lang="it-IT" sz="2000" b="1" dirty="0">
                <a:solidFill>
                  <a:srgbClr val="0E7308"/>
                </a:solidFill>
              </a:rPr>
              <a:t>**  </a:t>
            </a:r>
          </a:p>
          <a:p>
            <a:pPr algn="ctr" fontAlgn="auto">
              <a:spcBef>
                <a:spcPts val="0"/>
              </a:spcBef>
              <a:spcAft>
                <a:spcPts val="0"/>
              </a:spcAft>
              <a:defRPr/>
            </a:pPr>
            <a:endParaRPr lang="it-IT" sz="1600" b="1" i="1" dirty="0">
              <a:solidFill>
                <a:srgbClr val="0E7308"/>
              </a:solidFill>
            </a:endParaRPr>
          </a:p>
          <a:p>
            <a:pPr algn="ctr" fontAlgn="auto">
              <a:spcBef>
                <a:spcPts val="0"/>
              </a:spcBef>
              <a:spcAft>
                <a:spcPts val="0"/>
              </a:spcAft>
              <a:defRPr/>
            </a:pPr>
            <a:endParaRPr lang="it-IT" sz="1600" b="1" i="1" dirty="0">
              <a:solidFill>
                <a:srgbClr val="0E7308"/>
              </a:solidFill>
            </a:endParaRPr>
          </a:p>
          <a:p>
            <a:pPr algn="ctr" fontAlgn="auto">
              <a:spcBef>
                <a:spcPts val="0"/>
              </a:spcBef>
              <a:spcAft>
                <a:spcPts val="0"/>
              </a:spcAft>
              <a:defRPr/>
            </a:pPr>
            <a:r>
              <a:rPr lang="en-US" sz="2000" i="1" dirty="0">
                <a:solidFill>
                  <a:srgbClr val="0E7308"/>
                </a:solidFill>
              </a:rPr>
              <a:t>* Clinic for Complementary Medicine and Diet in Oncology, North-Western Tuscan Local Health Authority, Lucca, Italy</a:t>
            </a:r>
            <a:endParaRPr lang="it-IT" sz="2000" dirty="0">
              <a:solidFill>
                <a:srgbClr val="0E7308"/>
              </a:solidFill>
            </a:endParaRPr>
          </a:p>
          <a:p>
            <a:pPr algn="ctr" fontAlgn="auto">
              <a:spcBef>
                <a:spcPts val="0"/>
              </a:spcBef>
              <a:spcAft>
                <a:spcPts val="0"/>
              </a:spcAft>
              <a:defRPr/>
            </a:pPr>
            <a:r>
              <a:rPr lang="en-GB" sz="2000" i="1" dirty="0">
                <a:solidFill>
                  <a:srgbClr val="0E7308"/>
                </a:solidFill>
              </a:rPr>
              <a:t>**Institute Cancer Prevention Research</a:t>
            </a:r>
            <a:r>
              <a:rPr lang="en-GB" sz="2000" b="1" dirty="0">
                <a:solidFill>
                  <a:srgbClr val="0E7308"/>
                </a:solidFill>
              </a:rPr>
              <a:t> </a:t>
            </a:r>
            <a:r>
              <a:rPr lang="en-GB" sz="2000" i="1" dirty="0">
                <a:solidFill>
                  <a:srgbClr val="0E7308"/>
                </a:solidFill>
              </a:rPr>
              <a:t>and Oncological </a:t>
            </a:r>
            <a:r>
              <a:rPr lang="en-GB" sz="2000" i="1" dirty="0" smtClean="0">
                <a:solidFill>
                  <a:srgbClr val="0E7308"/>
                </a:solidFill>
              </a:rPr>
              <a:t>Network, </a:t>
            </a:r>
            <a:r>
              <a:rPr lang="en-GB" sz="2000" i="1" dirty="0">
                <a:solidFill>
                  <a:srgbClr val="0E7308"/>
                </a:solidFill>
              </a:rPr>
              <a:t>Florence, Italy</a:t>
            </a:r>
          </a:p>
        </p:txBody>
      </p:sp>
      <p:pic>
        <p:nvPicPr>
          <p:cNvPr id="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36096" y="201554"/>
            <a:ext cx="1136569" cy="93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 name="Picture 2" descr="C:\Users\e.rossi\Pictures\CRMI (2) (1).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843808" y="272634"/>
            <a:ext cx="2088232" cy="780102"/>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97" descr="C:\Users\Dr. Rossi\Pictures\nuovo_logo_quadrato RT.jpg"/>
          <p:cNvPicPr>
            <a:picLocks noChangeAspect="1" noChangeArrowheads="1"/>
          </p:cNvPicPr>
          <p:nvPr/>
        </p:nvPicPr>
        <p:blipFill>
          <a:blip r:embed="rId5"/>
          <a:srcRect/>
          <a:stretch>
            <a:fillRect/>
          </a:stretch>
        </p:blipFill>
        <p:spPr bwMode="auto">
          <a:xfrm>
            <a:off x="251520" y="168788"/>
            <a:ext cx="2160240" cy="883947"/>
          </a:xfrm>
          <a:prstGeom prst="rect">
            <a:avLst/>
          </a:prstGeom>
          <a:noFill/>
          <a:ln w="9525">
            <a:noFill/>
            <a:miter lim="800000"/>
            <a:headEnd/>
            <a:tailEnd/>
          </a:ln>
        </p:spPr>
      </p:pic>
    </p:spTree>
    <p:extLst>
      <p:ext uri="{BB962C8B-B14F-4D97-AF65-F5344CB8AC3E}">
        <p14:creationId xmlns:p14="http://schemas.microsoft.com/office/powerpoint/2010/main" val="2961931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0" y="-27384"/>
            <a:ext cx="9144000" cy="1143000"/>
          </a:xfrm>
        </p:spPr>
        <p:txBody>
          <a:bodyPr>
            <a:normAutofit/>
          </a:bodyPr>
          <a:lstStyle/>
          <a:p>
            <a:r>
              <a:rPr lang="en-AU" sz="3400" b="1" dirty="0">
                <a:ln>
                  <a:solidFill>
                    <a:srgbClr val="002060"/>
                  </a:solidFill>
                </a:ln>
                <a:solidFill>
                  <a:srgbClr val="0E7308"/>
                </a:solidFill>
                <a:latin typeface="Times New Roman" panose="02020603050405020304" pitchFamily="18" charset="0"/>
                <a:cs typeface="Times New Roman" panose="02020603050405020304" pitchFamily="18" charset="0"/>
              </a:rPr>
              <a:t>Aims, Methods and Results (I)</a:t>
            </a:r>
            <a:endParaRPr lang="it-IT" sz="3400" dirty="0">
              <a:solidFill>
                <a:srgbClr val="0E7308"/>
              </a:solidFill>
            </a:endParaRPr>
          </a:p>
        </p:txBody>
      </p:sp>
      <p:sp>
        <p:nvSpPr>
          <p:cNvPr id="4" name="Rettangolo 3">
            <a:extLst>
              <a:ext uri="{FF2B5EF4-FFF2-40B4-BE49-F238E27FC236}">
                <a16:creationId xmlns:a16="http://schemas.microsoft.com/office/drawing/2014/main" xmlns="" id="{BE26E422-FF44-D44F-A8DA-91D50B987BEA}"/>
              </a:ext>
            </a:extLst>
          </p:cNvPr>
          <p:cNvSpPr/>
          <p:nvPr/>
        </p:nvSpPr>
        <p:spPr>
          <a:xfrm>
            <a:off x="0" y="1115616"/>
            <a:ext cx="4572000" cy="5693866"/>
          </a:xfrm>
          <a:prstGeom prst="rect">
            <a:avLst/>
          </a:prstGeom>
        </p:spPr>
        <p:txBody>
          <a:bodyPr wrap="square">
            <a:spAutoFit/>
          </a:bodyPr>
          <a:lstStyle/>
          <a:p>
            <a:pPr algn="just" fontAlgn="auto">
              <a:spcBef>
                <a:spcPts val="0"/>
              </a:spcBef>
              <a:spcAft>
                <a:spcPts val="0"/>
              </a:spcAft>
              <a:defRPr/>
            </a:pPr>
            <a:r>
              <a:rPr lang="en-US" sz="1300" b="1" dirty="0">
                <a:ln>
                  <a:solidFill>
                    <a:schemeClr val="accent5">
                      <a:lumMod val="50000"/>
                    </a:schemeClr>
                  </a:solidFill>
                </a:ln>
                <a:solidFill>
                  <a:srgbClr val="0E7308"/>
                </a:solidFill>
                <a:latin typeface="Times New Roman" panose="02020603050405020304" pitchFamily="18" charset="0"/>
                <a:cs typeface="Times New Roman" panose="02020603050405020304" pitchFamily="18" charset="0"/>
              </a:rPr>
              <a:t>Aims and Methods:</a:t>
            </a:r>
            <a:r>
              <a:rPr lang="en-US" sz="1300" dirty="0">
                <a:ln>
                  <a:solidFill>
                    <a:schemeClr val="accent5">
                      <a:lumMod val="50000"/>
                    </a:schemeClr>
                  </a:solidFill>
                </a:ln>
                <a:solidFill>
                  <a:srgbClr val="0E7308"/>
                </a:solidFill>
                <a:latin typeface="Times New Roman" panose="02020603050405020304" pitchFamily="18" charset="0"/>
                <a:cs typeface="Times New Roman" panose="02020603050405020304" pitchFamily="18" charset="0"/>
              </a:rPr>
              <a:t> </a:t>
            </a:r>
            <a:r>
              <a:rPr lang="en-US" sz="1300" dirty="0">
                <a:solidFill>
                  <a:srgbClr val="0E7308"/>
                </a:solidFill>
                <a:latin typeface="Times New Roman" panose="02020603050405020304" pitchFamily="18" charset="0"/>
                <a:cs typeface="Times New Roman" panose="02020603050405020304" pitchFamily="18" charset="0"/>
              </a:rPr>
              <a:t>To describe the process of integration of Complementary Medicine (CM) in the network of Cancer Departments of Tuscan Public Healthcare System by means of a retrospective collection of documents.</a:t>
            </a:r>
          </a:p>
          <a:p>
            <a:pPr algn="just" fontAlgn="auto">
              <a:spcBef>
                <a:spcPts val="0"/>
              </a:spcBef>
              <a:spcAft>
                <a:spcPts val="0"/>
              </a:spcAft>
              <a:defRPr/>
            </a:pPr>
            <a:endParaRPr lang="en-US" sz="1300" dirty="0">
              <a:solidFill>
                <a:srgbClr val="0E7308"/>
              </a:solidFill>
              <a:latin typeface="Times New Roman" panose="02020603050405020304" pitchFamily="18" charset="0"/>
              <a:cs typeface="Times New Roman" panose="02020603050405020304" pitchFamily="18" charset="0"/>
            </a:endParaRPr>
          </a:p>
          <a:p>
            <a:pPr algn="just" fontAlgn="auto">
              <a:spcBef>
                <a:spcPts val="0"/>
              </a:spcBef>
              <a:spcAft>
                <a:spcPts val="0"/>
              </a:spcAft>
              <a:defRPr/>
            </a:pPr>
            <a:r>
              <a:rPr lang="en-US" sz="1300" b="1" dirty="0">
                <a:ln>
                  <a:solidFill>
                    <a:schemeClr val="accent5">
                      <a:lumMod val="50000"/>
                    </a:schemeClr>
                  </a:solidFill>
                </a:ln>
                <a:solidFill>
                  <a:srgbClr val="0E7308"/>
                </a:solidFill>
                <a:latin typeface="Times New Roman" panose="02020603050405020304" pitchFamily="18" charset="0"/>
                <a:cs typeface="Times New Roman" panose="02020603050405020304" pitchFamily="18" charset="0"/>
              </a:rPr>
              <a:t>Results: </a:t>
            </a:r>
            <a:r>
              <a:rPr lang="en-US" sz="1300" dirty="0">
                <a:solidFill>
                  <a:srgbClr val="0E7308"/>
                </a:solidFill>
                <a:latin typeface="Times New Roman" panose="02020603050405020304" pitchFamily="18" charset="0"/>
                <a:cs typeface="Times New Roman" panose="02020603050405020304" pitchFamily="18" charset="0"/>
              </a:rPr>
              <a:t>In 2009 the Tuscan Tumor Institute and the Tuscan Network of Integrative Medicine (TNIM) established a working group of experts in CM and medical oncologists to review the literature on the use of CM in cancer care. In 2013-2015 the TNIM participated in the European Partnership for Action Against Cancer-EPAAC (7th Framework </a:t>
            </a:r>
            <a:r>
              <a:rPr lang="en-US" sz="1300" dirty="0" err="1">
                <a:solidFill>
                  <a:srgbClr val="0E7308"/>
                </a:solidFill>
                <a:latin typeface="Times New Roman" panose="02020603050405020304" pitchFamily="18" charset="0"/>
                <a:cs typeface="Times New Roman" panose="02020603050405020304" pitchFamily="18" charset="0"/>
              </a:rPr>
              <a:t>Programme</a:t>
            </a:r>
            <a:r>
              <a:rPr lang="en-US" sz="1300" dirty="0">
                <a:solidFill>
                  <a:srgbClr val="0E7308"/>
                </a:solidFill>
                <a:latin typeface="Times New Roman" panose="02020603050405020304" pitchFamily="18" charset="0"/>
                <a:cs typeface="Times New Roman" panose="02020603050405020304" pitchFamily="18" charset="0"/>
              </a:rPr>
              <a:t>), with the purpose of collecting evidence on the use of CM in cancer and mapping the European centers offering Integrative Oncology services. </a:t>
            </a:r>
          </a:p>
          <a:p>
            <a:pPr algn="just" fontAlgn="auto">
              <a:spcBef>
                <a:spcPts val="0"/>
              </a:spcBef>
              <a:spcAft>
                <a:spcPts val="0"/>
              </a:spcAft>
              <a:defRPr/>
            </a:pPr>
            <a:r>
              <a:rPr lang="en-US" sz="1300" dirty="0">
                <a:solidFill>
                  <a:srgbClr val="0E7308"/>
                </a:solidFill>
                <a:latin typeface="Times New Roman" panose="02020603050405020304" pitchFamily="18" charset="0"/>
                <a:cs typeface="Times New Roman" panose="02020603050405020304" pitchFamily="18" charset="0"/>
              </a:rPr>
              <a:t>In 2015, a Resolution of the Tuscan Regional Government established to develop the use of some CM to treat cancer-related symptoms and side effects of conventional anticancer therapies (see </a:t>
            </a:r>
            <a:r>
              <a:rPr lang="en-US" sz="1300" i="1" dirty="0">
                <a:solidFill>
                  <a:srgbClr val="0E7308"/>
                </a:solidFill>
                <a:latin typeface="Times New Roman" panose="02020603050405020304" pitchFamily="18" charset="0"/>
                <a:cs typeface="Times New Roman" panose="02020603050405020304" pitchFamily="18" charset="0"/>
              </a:rPr>
              <a:t>Figure 1</a:t>
            </a:r>
            <a:r>
              <a:rPr lang="en-US" sz="1300" dirty="0">
                <a:solidFill>
                  <a:srgbClr val="0E7308"/>
                </a:solidFill>
                <a:latin typeface="Times New Roman" panose="02020603050405020304" pitchFamily="18" charset="0"/>
                <a:cs typeface="Times New Roman" panose="02020603050405020304" pitchFamily="18" charset="0"/>
              </a:rPr>
              <a:t>). They were acupuncture for nausea and post-chemotherapy and post-surgery vomiting, cancer pain, hot flashes of iatrogenic menopause, xerostomia; homeopathy for hot flushes of iatrogenic menopause and the side effects of radiotherapy; herbal medicine for pain, nausea and vomiting and anxiety, depression. A Panel of CM experts and medical oncologists defined how to apply this Resolution.</a:t>
            </a:r>
          </a:p>
          <a:p>
            <a:pPr algn="just" fontAlgn="auto">
              <a:spcBef>
                <a:spcPts val="0"/>
              </a:spcBef>
              <a:spcAft>
                <a:spcPts val="0"/>
              </a:spcAft>
              <a:defRPr/>
            </a:pPr>
            <a:r>
              <a:rPr lang="en-US" sz="1300" dirty="0">
                <a:solidFill>
                  <a:srgbClr val="0E7308"/>
                </a:solidFill>
                <a:latin typeface="Times New Roman" panose="02020603050405020304" pitchFamily="18" charset="0"/>
                <a:cs typeface="Times New Roman" panose="02020603050405020304" pitchFamily="18" charset="0"/>
              </a:rPr>
              <a:t>In 2019, Regional Guidelines (Diagnostic and Therapeutic Care Pathway) on breast cancer have been approved, including a section on complementary and integrative medicine as supportive cancer care. The Tuscan Integrated Medicine Network for people with cancer (</a:t>
            </a:r>
            <a:r>
              <a:rPr lang="en-US" sz="1300" dirty="0" err="1">
                <a:solidFill>
                  <a:srgbClr val="0E7308"/>
                </a:solidFill>
                <a:latin typeface="Times New Roman" panose="02020603050405020304" pitchFamily="18" charset="0"/>
                <a:cs typeface="Times New Roman" panose="02020603050405020304" pitchFamily="18" charset="0"/>
              </a:rPr>
              <a:t>Re.To.M.i</a:t>
            </a:r>
            <a:r>
              <a:rPr lang="en-US" sz="1300" dirty="0">
                <a:solidFill>
                  <a:srgbClr val="0E7308"/>
                </a:solidFill>
                <a:latin typeface="Times New Roman" panose="02020603050405020304" pitchFamily="18" charset="0"/>
                <a:cs typeface="Times New Roman" panose="02020603050405020304" pitchFamily="18" charset="0"/>
              </a:rPr>
              <a:t>. Tumors) is currently underway. </a:t>
            </a:r>
          </a:p>
        </p:txBody>
      </p:sp>
      <p:pic>
        <p:nvPicPr>
          <p:cNvPr id="7" name="Picture 2">
            <a:extLst>
              <a:ext uri="{FF2B5EF4-FFF2-40B4-BE49-F238E27FC236}">
                <a16:creationId xmlns:a16="http://schemas.microsoft.com/office/drawing/2014/main" xmlns="" id="{1872F45D-1B86-E248-BD17-C1483466229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88024" y="1196752"/>
            <a:ext cx="4230216" cy="5059153"/>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Rettangolo 7">
            <a:extLst>
              <a:ext uri="{FF2B5EF4-FFF2-40B4-BE49-F238E27FC236}">
                <a16:creationId xmlns:a16="http://schemas.microsoft.com/office/drawing/2014/main" xmlns="" id="{1651E525-0F2F-494A-91BF-B0CE5E0522CE}"/>
              </a:ext>
            </a:extLst>
          </p:cNvPr>
          <p:cNvSpPr/>
          <p:nvPr/>
        </p:nvSpPr>
        <p:spPr>
          <a:xfrm>
            <a:off x="4572000" y="6284690"/>
            <a:ext cx="4639857" cy="553998"/>
          </a:xfrm>
          <a:prstGeom prst="rect">
            <a:avLst/>
          </a:prstGeom>
        </p:spPr>
        <p:txBody>
          <a:bodyPr wrap="square">
            <a:spAutoFit/>
          </a:bodyPr>
          <a:lstStyle/>
          <a:p>
            <a:pPr algn="ctr"/>
            <a:r>
              <a:rPr lang="en-US" altLang="it-IT" sz="1000" i="1" dirty="0">
                <a:solidFill>
                  <a:srgbClr val="0E7308"/>
                </a:solidFill>
                <a:latin typeface="Times New Roman" panose="02020603050405020304" pitchFamily="18" charset="0"/>
                <a:cs typeface="Times New Roman" pitchFamily="18" charset="0"/>
              </a:rPr>
              <a:t>Figure 1: i</a:t>
            </a:r>
            <a:r>
              <a:rPr lang="en-US" sz="1000" i="1" dirty="0">
                <a:solidFill>
                  <a:srgbClr val="0E7308"/>
                </a:solidFill>
                <a:latin typeface="Times New Roman" panose="02020603050405020304" pitchFamily="18" charset="0"/>
                <a:cs typeface="Times New Roman" panose="02020603050405020304" pitchFamily="18" charset="0"/>
              </a:rPr>
              <a:t>n 2015  the Resolution n. 418 of the Tuscan Regional Government ratified to develop the use of some </a:t>
            </a:r>
            <a:r>
              <a:rPr lang="en-US" sz="1000" b="1" i="1" dirty="0">
                <a:solidFill>
                  <a:srgbClr val="0E7308"/>
                </a:solidFill>
                <a:latin typeface="Times New Roman" panose="02020603050405020304" pitchFamily="18" charset="0"/>
                <a:cs typeface="Times New Roman" panose="02020603050405020304" pitchFamily="18" charset="0"/>
              </a:rPr>
              <a:t>CM in the treatment of cancer-related symptoms and side effects of conventional anticancer therapy.</a:t>
            </a:r>
            <a:r>
              <a:rPr lang="en-US" altLang="it-IT" sz="1000" i="1" dirty="0">
                <a:solidFill>
                  <a:srgbClr val="0E7308"/>
                </a:solidFill>
                <a:latin typeface="Times New Roman" panose="02020603050405020304" pitchFamily="18" charset="0"/>
                <a:cs typeface="Times New Roman" pitchFamily="18" charset="0"/>
              </a:rPr>
              <a:t> </a:t>
            </a:r>
          </a:p>
        </p:txBody>
      </p:sp>
    </p:spTree>
    <p:extLst>
      <p:ext uri="{BB962C8B-B14F-4D97-AF65-F5344CB8AC3E}">
        <p14:creationId xmlns:p14="http://schemas.microsoft.com/office/powerpoint/2010/main" val="21819081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olo 1">
            <a:extLst>
              <a:ext uri="{FF2B5EF4-FFF2-40B4-BE49-F238E27FC236}">
                <a16:creationId xmlns:a16="http://schemas.microsoft.com/office/drawing/2014/main" xmlns="" id="{AF9495E2-0503-7044-B7D8-C8C4CAD8742E}"/>
              </a:ext>
            </a:extLst>
          </p:cNvPr>
          <p:cNvSpPr>
            <a:spLocks noGrp="1"/>
          </p:cNvSpPr>
          <p:nvPr>
            <p:ph type="title"/>
          </p:nvPr>
        </p:nvSpPr>
        <p:spPr>
          <a:xfrm>
            <a:off x="539552" y="0"/>
            <a:ext cx="9144000" cy="1143000"/>
          </a:xfrm>
        </p:spPr>
        <p:txBody>
          <a:bodyPr>
            <a:normAutofit/>
          </a:bodyPr>
          <a:lstStyle/>
          <a:p>
            <a:r>
              <a:rPr lang="en-AU" sz="3400" b="1" dirty="0">
                <a:ln>
                  <a:solidFill>
                    <a:srgbClr val="002060"/>
                  </a:solidFill>
                </a:ln>
                <a:solidFill>
                  <a:srgbClr val="0E7308"/>
                </a:solidFill>
                <a:latin typeface="Times New Roman" panose="02020603050405020304" pitchFamily="18" charset="0"/>
                <a:cs typeface="Times New Roman" panose="02020603050405020304" pitchFamily="18" charset="0"/>
              </a:rPr>
              <a:t>Results (II)</a:t>
            </a:r>
            <a:endParaRPr lang="it-IT" sz="3400" dirty="0">
              <a:solidFill>
                <a:srgbClr val="0E7308"/>
              </a:solidFill>
            </a:endParaRPr>
          </a:p>
        </p:txBody>
      </p:sp>
      <p:graphicFrame>
        <p:nvGraphicFramePr>
          <p:cNvPr id="6" name="Tabella 5">
            <a:extLst>
              <a:ext uri="{FF2B5EF4-FFF2-40B4-BE49-F238E27FC236}">
                <a16:creationId xmlns:a16="http://schemas.microsoft.com/office/drawing/2014/main" xmlns="" id="{19E5847D-776F-0342-AA76-B869BBFCB3EC}"/>
              </a:ext>
            </a:extLst>
          </p:cNvPr>
          <p:cNvGraphicFramePr>
            <a:graphicFrameLocks noGrp="1"/>
          </p:cNvGraphicFramePr>
          <p:nvPr>
            <p:extLst>
              <p:ext uri="{D42A27DB-BD31-4B8C-83A1-F6EECF244321}">
                <p14:modId xmlns:p14="http://schemas.microsoft.com/office/powerpoint/2010/main" val="3843329732"/>
              </p:ext>
            </p:extLst>
          </p:nvPr>
        </p:nvGraphicFramePr>
        <p:xfrm>
          <a:off x="3748" y="404675"/>
          <a:ext cx="3347865" cy="5926712"/>
        </p:xfrm>
        <a:graphic>
          <a:graphicData uri="http://schemas.openxmlformats.org/drawingml/2006/table">
            <a:tbl>
              <a:tblPr firstRow="1" firstCol="1" bandRow="1">
                <a:effectLst>
                  <a:outerShdw blurRad="40000" dist="20000" dir="5400000" rotWithShape="0">
                    <a:schemeClr val="bg1">
                      <a:alpha val="38000"/>
                    </a:schemeClr>
                  </a:outerShdw>
                </a:effectLst>
                <a:tableStyleId>{69C7853C-536D-4A76-A0AE-DD22124D55A5}</a:tableStyleId>
              </a:tblPr>
              <a:tblGrid>
                <a:gridCol w="1742719">
                  <a:extLst>
                    <a:ext uri="{9D8B030D-6E8A-4147-A177-3AD203B41FA5}">
                      <a16:colId xmlns:a16="http://schemas.microsoft.com/office/drawing/2014/main" xmlns="" val="20000"/>
                    </a:ext>
                  </a:extLst>
                </a:gridCol>
                <a:gridCol w="802573">
                  <a:extLst>
                    <a:ext uri="{9D8B030D-6E8A-4147-A177-3AD203B41FA5}">
                      <a16:colId xmlns:a16="http://schemas.microsoft.com/office/drawing/2014/main" xmlns="" val="20001"/>
                    </a:ext>
                  </a:extLst>
                </a:gridCol>
                <a:gridCol w="802573">
                  <a:extLst>
                    <a:ext uri="{9D8B030D-6E8A-4147-A177-3AD203B41FA5}">
                      <a16:colId xmlns:a16="http://schemas.microsoft.com/office/drawing/2014/main" xmlns="" val="20002"/>
                    </a:ext>
                  </a:extLst>
                </a:gridCol>
              </a:tblGrid>
              <a:tr h="277162">
                <a:tc>
                  <a:txBody>
                    <a:bodyPr/>
                    <a:lstStyle/>
                    <a:p>
                      <a:pPr marL="0" algn="ctr">
                        <a:lnSpc>
                          <a:spcPct val="100000"/>
                        </a:lnSpc>
                        <a:spcAft>
                          <a:spcPts val="0"/>
                        </a:spcAft>
                      </a:pPr>
                      <a:r>
                        <a:rPr lang="en-AU" sz="1100" noProof="0" dirty="0">
                          <a:solidFill>
                            <a:schemeClr val="tx1"/>
                          </a:solidFill>
                          <a:effectLst/>
                        </a:rPr>
                        <a:t> </a:t>
                      </a:r>
                      <a:endParaRPr lang="en-AU" sz="1100" noProof="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nchor="ctr"/>
                </a:tc>
                <a:tc>
                  <a:txBody>
                    <a:bodyPr/>
                    <a:lstStyle/>
                    <a:p>
                      <a:pPr marL="0" algn="ctr">
                        <a:lnSpc>
                          <a:spcPct val="100000"/>
                        </a:lnSpc>
                        <a:spcAft>
                          <a:spcPts val="0"/>
                        </a:spcAft>
                      </a:pPr>
                      <a:r>
                        <a:rPr lang="en-AU" sz="1200" noProof="0" dirty="0">
                          <a:solidFill>
                            <a:schemeClr val="tx1"/>
                          </a:solidFill>
                          <a:effectLst/>
                        </a:rPr>
                        <a:t>Frequency</a:t>
                      </a:r>
                      <a:endParaRPr lang="en-AU" sz="1200" noProof="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nchor="ctr"/>
                </a:tc>
                <a:tc>
                  <a:txBody>
                    <a:bodyPr/>
                    <a:lstStyle/>
                    <a:p>
                      <a:pPr marL="0" algn="ctr">
                        <a:lnSpc>
                          <a:spcPct val="100000"/>
                        </a:lnSpc>
                        <a:spcAft>
                          <a:spcPts val="0"/>
                        </a:spcAft>
                      </a:pPr>
                      <a:r>
                        <a:rPr lang="en-AU" sz="1200" noProof="0" dirty="0">
                          <a:solidFill>
                            <a:schemeClr val="tx1"/>
                          </a:solidFill>
                          <a:effectLst/>
                        </a:rPr>
                        <a:t>Percentage</a:t>
                      </a:r>
                      <a:endParaRPr lang="en-AU" sz="1200" noProof="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nchor="ctr"/>
                </a:tc>
                <a:extLst>
                  <a:ext uri="{0D108BD9-81ED-4DB2-BD59-A6C34878D82A}">
                    <a16:rowId xmlns:a16="http://schemas.microsoft.com/office/drawing/2014/main" xmlns="" val="10000"/>
                  </a:ext>
                </a:extLst>
              </a:tr>
              <a:tr h="225982">
                <a:tc>
                  <a:txBody>
                    <a:bodyPr/>
                    <a:lstStyle/>
                    <a:p>
                      <a:pPr marL="0">
                        <a:lnSpc>
                          <a:spcPct val="100000"/>
                        </a:lnSpc>
                        <a:spcAft>
                          <a:spcPts val="0"/>
                        </a:spcAft>
                      </a:pPr>
                      <a:r>
                        <a:rPr lang="en-AU" sz="1200" b="0" i="1" noProof="0" dirty="0">
                          <a:effectLst/>
                          <a:latin typeface="Times New Roman" panose="02020603050405020304" pitchFamily="18" charset="0"/>
                          <a:cs typeface="Times New Roman" panose="02020603050405020304" pitchFamily="18" charset="0"/>
                        </a:rPr>
                        <a:t>Breast</a:t>
                      </a:r>
                      <a:endParaRPr lang="en-AU" sz="1200" b="0" i="1" noProof="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nchor="ctr"/>
                </a:tc>
                <a:tc>
                  <a:txBody>
                    <a:bodyPr/>
                    <a:lstStyle/>
                    <a:p>
                      <a:pPr marL="0" algn="ctr">
                        <a:lnSpc>
                          <a:spcPct val="100000"/>
                        </a:lnSpc>
                        <a:spcAft>
                          <a:spcPts val="0"/>
                        </a:spcAft>
                      </a:pPr>
                      <a:r>
                        <a:rPr lang="it-IT" sz="1400" b="0" dirty="0">
                          <a:effectLst/>
                          <a:latin typeface="Times New Roman" panose="02020603050405020304" pitchFamily="18" charset="0"/>
                          <a:cs typeface="Times New Roman" panose="02020603050405020304" pitchFamily="18" charset="0"/>
                        </a:rPr>
                        <a:t>325</a:t>
                      </a:r>
                      <a:endParaRPr lang="it-IT" sz="1400" b="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tc>
                <a:tc>
                  <a:txBody>
                    <a:bodyPr/>
                    <a:lstStyle/>
                    <a:p>
                      <a:pPr marL="0" algn="ctr">
                        <a:lnSpc>
                          <a:spcPct val="100000"/>
                        </a:lnSpc>
                        <a:spcAft>
                          <a:spcPts val="0"/>
                        </a:spcAft>
                      </a:pPr>
                      <a:r>
                        <a:rPr lang="it-IT" sz="1400" b="0" dirty="0">
                          <a:effectLst/>
                          <a:latin typeface="Times New Roman" panose="02020603050405020304" pitchFamily="18" charset="0"/>
                          <a:cs typeface="Times New Roman" panose="02020603050405020304" pitchFamily="18" charset="0"/>
                        </a:rPr>
                        <a:t>59.2</a:t>
                      </a:r>
                      <a:endParaRPr lang="it-IT" sz="1400" b="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tc>
                <a:extLst>
                  <a:ext uri="{0D108BD9-81ED-4DB2-BD59-A6C34878D82A}">
                    <a16:rowId xmlns:a16="http://schemas.microsoft.com/office/drawing/2014/main" xmlns="" val="10001"/>
                  </a:ext>
                </a:extLst>
              </a:tr>
              <a:tr h="225982">
                <a:tc>
                  <a:txBody>
                    <a:bodyPr/>
                    <a:lstStyle/>
                    <a:p>
                      <a:pPr marL="0">
                        <a:lnSpc>
                          <a:spcPct val="100000"/>
                        </a:lnSpc>
                        <a:spcAft>
                          <a:spcPts val="0"/>
                        </a:spcAft>
                      </a:pPr>
                      <a:r>
                        <a:rPr lang="en-AU" sz="1200" b="0" i="1" noProof="0" dirty="0">
                          <a:effectLst/>
                          <a:latin typeface="Times New Roman" panose="02020603050405020304" pitchFamily="18" charset="0"/>
                          <a:cs typeface="Times New Roman" panose="02020603050405020304" pitchFamily="18" charset="0"/>
                        </a:rPr>
                        <a:t>Colon</a:t>
                      </a:r>
                      <a:endParaRPr lang="en-AU" sz="1200" b="0" i="1" noProof="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nchor="ctr"/>
                </a:tc>
                <a:tc>
                  <a:txBody>
                    <a:bodyPr/>
                    <a:lstStyle/>
                    <a:p>
                      <a:pPr marL="0" algn="ctr">
                        <a:lnSpc>
                          <a:spcPct val="100000"/>
                        </a:lnSpc>
                        <a:spcAft>
                          <a:spcPts val="0"/>
                        </a:spcAft>
                      </a:pPr>
                      <a:r>
                        <a:rPr lang="it-IT" sz="1400" b="0" dirty="0">
                          <a:effectLst/>
                          <a:latin typeface="Times New Roman" panose="02020603050405020304" pitchFamily="18" charset="0"/>
                          <a:cs typeface="Times New Roman" panose="02020603050405020304" pitchFamily="18" charset="0"/>
                        </a:rPr>
                        <a:t>35</a:t>
                      </a:r>
                      <a:endParaRPr lang="it-IT" sz="1400" b="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tc>
                <a:tc>
                  <a:txBody>
                    <a:bodyPr/>
                    <a:lstStyle/>
                    <a:p>
                      <a:pPr marL="0" algn="ctr">
                        <a:lnSpc>
                          <a:spcPct val="100000"/>
                        </a:lnSpc>
                        <a:spcAft>
                          <a:spcPts val="0"/>
                        </a:spcAft>
                      </a:pPr>
                      <a:r>
                        <a:rPr lang="it-IT" sz="1400" b="0" dirty="0">
                          <a:effectLst/>
                          <a:latin typeface="Times New Roman" panose="02020603050405020304" pitchFamily="18" charset="0"/>
                          <a:cs typeface="Times New Roman" panose="02020603050405020304" pitchFamily="18" charset="0"/>
                        </a:rPr>
                        <a:t>6.4</a:t>
                      </a:r>
                      <a:endParaRPr lang="it-IT" sz="1400" b="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tc>
                <a:extLst>
                  <a:ext uri="{0D108BD9-81ED-4DB2-BD59-A6C34878D82A}">
                    <a16:rowId xmlns:a16="http://schemas.microsoft.com/office/drawing/2014/main" xmlns="" val="10002"/>
                  </a:ext>
                </a:extLst>
              </a:tr>
              <a:tr h="225982">
                <a:tc>
                  <a:txBody>
                    <a:bodyPr/>
                    <a:lstStyle/>
                    <a:p>
                      <a:pPr marL="0">
                        <a:lnSpc>
                          <a:spcPct val="100000"/>
                        </a:lnSpc>
                        <a:spcAft>
                          <a:spcPts val="0"/>
                        </a:spcAft>
                      </a:pPr>
                      <a:r>
                        <a:rPr lang="en-AU" sz="1200" b="0" i="1" noProof="0" dirty="0">
                          <a:effectLst/>
                          <a:latin typeface="Times New Roman" panose="02020603050405020304" pitchFamily="18" charset="0"/>
                          <a:cs typeface="Times New Roman" panose="02020603050405020304" pitchFamily="18" charset="0"/>
                        </a:rPr>
                        <a:t>Lung</a:t>
                      </a:r>
                      <a:endParaRPr lang="en-AU" sz="1200" b="0" i="1" noProof="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nchor="ctr"/>
                </a:tc>
                <a:tc>
                  <a:txBody>
                    <a:bodyPr/>
                    <a:lstStyle/>
                    <a:p>
                      <a:pPr marL="0" algn="ctr">
                        <a:lnSpc>
                          <a:spcPct val="100000"/>
                        </a:lnSpc>
                        <a:spcAft>
                          <a:spcPts val="0"/>
                        </a:spcAft>
                      </a:pPr>
                      <a:r>
                        <a:rPr lang="it-IT" sz="1400" b="0" dirty="0">
                          <a:effectLst/>
                          <a:latin typeface="Times New Roman" panose="02020603050405020304" pitchFamily="18" charset="0"/>
                          <a:cs typeface="Times New Roman" panose="02020603050405020304" pitchFamily="18" charset="0"/>
                        </a:rPr>
                        <a:t>28</a:t>
                      </a:r>
                      <a:endParaRPr lang="it-IT" sz="1400" b="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tc>
                <a:tc>
                  <a:txBody>
                    <a:bodyPr/>
                    <a:lstStyle/>
                    <a:p>
                      <a:pPr marL="0" algn="ctr">
                        <a:lnSpc>
                          <a:spcPct val="100000"/>
                        </a:lnSpc>
                        <a:spcAft>
                          <a:spcPts val="0"/>
                        </a:spcAft>
                      </a:pPr>
                      <a:r>
                        <a:rPr lang="it-IT" sz="1400" b="0" dirty="0">
                          <a:effectLst/>
                          <a:latin typeface="Times New Roman" panose="02020603050405020304" pitchFamily="18" charset="0"/>
                          <a:cs typeface="Times New Roman" panose="02020603050405020304" pitchFamily="18" charset="0"/>
                        </a:rPr>
                        <a:t>5.1</a:t>
                      </a:r>
                      <a:endParaRPr lang="it-IT" sz="1400" b="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tc>
                <a:extLst>
                  <a:ext uri="{0D108BD9-81ED-4DB2-BD59-A6C34878D82A}">
                    <a16:rowId xmlns:a16="http://schemas.microsoft.com/office/drawing/2014/main" xmlns="" val="10003"/>
                  </a:ext>
                </a:extLst>
              </a:tr>
              <a:tr h="225982">
                <a:tc>
                  <a:txBody>
                    <a:bodyPr/>
                    <a:lstStyle/>
                    <a:p>
                      <a:pPr marL="0">
                        <a:lnSpc>
                          <a:spcPct val="100000"/>
                        </a:lnSpc>
                        <a:spcAft>
                          <a:spcPts val="0"/>
                        </a:spcAft>
                      </a:pPr>
                      <a:r>
                        <a:rPr lang="en-AU" sz="1200" b="0" i="1" noProof="0">
                          <a:effectLst/>
                          <a:latin typeface="Times New Roman" panose="02020603050405020304" pitchFamily="18" charset="0"/>
                          <a:cs typeface="Times New Roman" panose="02020603050405020304" pitchFamily="18" charset="0"/>
                        </a:rPr>
                        <a:t>Ovaries</a:t>
                      </a:r>
                      <a:endParaRPr lang="en-AU" sz="1200" b="0" i="1" noProof="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nchor="ctr"/>
                </a:tc>
                <a:tc>
                  <a:txBody>
                    <a:bodyPr/>
                    <a:lstStyle/>
                    <a:p>
                      <a:pPr marL="0" algn="ctr">
                        <a:lnSpc>
                          <a:spcPct val="100000"/>
                        </a:lnSpc>
                        <a:spcAft>
                          <a:spcPts val="0"/>
                        </a:spcAft>
                      </a:pPr>
                      <a:r>
                        <a:rPr lang="it-IT" sz="1400" b="0" dirty="0">
                          <a:effectLst/>
                          <a:latin typeface="Times New Roman" panose="02020603050405020304" pitchFamily="18" charset="0"/>
                          <a:cs typeface="Times New Roman" panose="02020603050405020304" pitchFamily="18" charset="0"/>
                        </a:rPr>
                        <a:t>19</a:t>
                      </a:r>
                      <a:endParaRPr lang="it-IT" sz="1400" b="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tc>
                <a:tc>
                  <a:txBody>
                    <a:bodyPr/>
                    <a:lstStyle/>
                    <a:p>
                      <a:pPr marL="0" algn="ctr">
                        <a:lnSpc>
                          <a:spcPct val="100000"/>
                        </a:lnSpc>
                        <a:spcAft>
                          <a:spcPts val="0"/>
                        </a:spcAft>
                      </a:pPr>
                      <a:r>
                        <a:rPr lang="it-IT" sz="1400" b="0" dirty="0">
                          <a:effectLst/>
                          <a:latin typeface="Times New Roman" panose="02020603050405020304" pitchFamily="18" charset="0"/>
                          <a:cs typeface="Times New Roman" panose="02020603050405020304" pitchFamily="18" charset="0"/>
                        </a:rPr>
                        <a:t>3.5</a:t>
                      </a:r>
                      <a:endParaRPr lang="it-IT" sz="1400" b="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tc>
                <a:extLst>
                  <a:ext uri="{0D108BD9-81ED-4DB2-BD59-A6C34878D82A}">
                    <a16:rowId xmlns:a16="http://schemas.microsoft.com/office/drawing/2014/main" xmlns="" val="10004"/>
                  </a:ext>
                </a:extLst>
              </a:tr>
              <a:tr h="225982">
                <a:tc>
                  <a:txBody>
                    <a:bodyPr/>
                    <a:lstStyle/>
                    <a:p>
                      <a:pPr marL="0">
                        <a:lnSpc>
                          <a:spcPct val="100000"/>
                        </a:lnSpc>
                        <a:spcAft>
                          <a:spcPts val="0"/>
                        </a:spcAft>
                      </a:pPr>
                      <a:r>
                        <a:rPr lang="en-AU" sz="1200" b="0" i="1" noProof="0" dirty="0">
                          <a:effectLst/>
                          <a:latin typeface="Times New Roman" panose="02020603050405020304" pitchFamily="18" charset="0"/>
                          <a:cs typeface="Times New Roman" panose="02020603050405020304" pitchFamily="18" charset="0"/>
                        </a:rPr>
                        <a:t>Uterus</a:t>
                      </a:r>
                      <a:endParaRPr lang="en-AU" sz="1200" b="0" i="1" noProof="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nchor="ctr"/>
                </a:tc>
                <a:tc>
                  <a:txBody>
                    <a:bodyPr/>
                    <a:lstStyle/>
                    <a:p>
                      <a:pPr marL="0" algn="ctr">
                        <a:lnSpc>
                          <a:spcPct val="100000"/>
                        </a:lnSpc>
                        <a:spcAft>
                          <a:spcPts val="0"/>
                        </a:spcAft>
                      </a:pPr>
                      <a:r>
                        <a:rPr lang="it-IT" sz="1400" b="0" dirty="0">
                          <a:effectLst/>
                          <a:latin typeface="Times New Roman" panose="02020603050405020304" pitchFamily="18" charset="0"/>
                          <a:cs typeface="Times New Roman" panose="02020603050405020304" pitchFamily="18" charset="0"/>
                        </a:rPr>
                        <a:t>14</a:t>
                      </a:r>
                      <a:endParaRPr lang="it-IT" sz="1400" b="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tc>
                <a:tc>
                  <a:txBody>
                    <a:bodyPr/>
                    <a:lstStyle/>
                    <a:p>
                      <a:pPr marL="0" algn="ctr">
                        <a:lnSpc>
                          <a:spcPct val="100000"/>
                        </a:lnSpc>
                        <a:spcAft>
                          <a:spcPts val="0"/>
                        </a:spcAft>
                      </a:pPr>
                      <a:r>
                        <a:rPr lang="it-IT" sz="1400" b="0" dirty="0">
                          <a:effectLst/>
                          <a:latin typeface="Times New Roman" panose="02020603050405020304" pitchFamily="18" charset="0"/>
                          <a:cs typeface="Times New Roman" panose="02020603050405020304" pitchFamily="18" charset="0"/>
                        </a:rPr>
                        <a:t>2.6</a:t>
                      </a:r>
                      <a:endParaRPr lang="it-IT" sz="1400" b="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tc>
                <a:extLst>
                  <a:ext uri="{0D108BD9-81ED-4DB2-BD59-A6C34878D82A}">
                    <a16:rowId xmlns:a16="http://schemas.microsoft.com/office/drawing/2014/main" xmlns="" val="10005"/>
                  </a:ext>
                </a:extLst>
              </a:tr>
              <a:tr h="225982">
                <a:tc>
                  <a:txBody>
                    <a:bodyPr/>
                    <a:lstStyle/>
                    <a:p>
                      <a:pPr marL="0">
                        <a:lnSpc>
                          <a:spcPct val="100000"/>
                        </a:lnSpc>
                        <a:spcAft>
                          <a:spcPts val="0"/>
                        </a:spcAft>
                      </a:pPr>
                      <a:r>
                        <a:rPr lang="en-AU" sz="1200" b="0" i="1" noProof="0" dirty="0">
                          <a:effectLst/>
                          <a:latin typeface="Times New Roman" panose="02020603050405020304" pitchFamily="18" charset="0"/>
                          <a:cs typeface="Times New Roman" panose="02020603050405020304" pitchFamily="18" charset="0"/>
                        </a:rPr>
                        <a:t>Rectum</a:t>
                      </a:r>
                      <a:endParaRPr lang="en-AU" sz="1200" b="0" i="1" noProof="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nchor="ctr"/>
                </a:tc>
                <a:tc>
                  <a:txBody>
                    <a:bodyPr/>
                    <a:lstStyle/>
                    <a:p>
                      <a:pPr marL="0" algn="ctr">
                        <a:lnSpc>
                          <a:spcPct val="100000"/>
                        </a:lnSpc>
                        <a:spcAft>
                          <a:spcPts val="0"/>
                        </a:spcAft>
                      </a:pPr>
                      <a:r>
                        <a:rPr lang="it-IT" sz="1400" b="0" dirty="0">
                          <a:effectLst/>
                          <a:latin typeface="Times New Roman" panose="02020603050405020304" pitchFamily="18" charset="0"/>
                          <a:cs typeface="Times New Roman" panose="02020603050405020304" pitchFamily="18" charset="0"/>
                        </a:rPr>
                        <a:t>13</a:t>
                      </a:r>
                      <a:endParaRPr lang="it-IT" sz="1400" b="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tc>
                <a:tc>
                  <a:txBody>
                    <a:bodyPr/>
                    <a:lstStyle/>
                    <a:p>
                      <a:pPr marL="0" algn="ctr">
                        <a:lnSpc>
                          <a:spcPct val="100000"/>
                        </a:lnSpc>
                        <a:spcAft>
                          <a:spcPts val="0"/>
                        </a:spcAft>
                      </a:pPr>
                      <a:r>
                        <a:rPr lang="it-IT" sz="1400" b="0" dirty="0">
                          <a:effectLst/>
                          <a:latin typeface="Times New Roman" panose="02020603050405020304" pitchFamily="18" charset="0"/>
                          <a:cs typeface="Times New Roman" panose="02020603050405020304" pitchFamily="18" charset="0"/>
                        </a:rPr>
                        <a:t>2.4</a:t>
                      </a:r>
                      <a:endParaRPr lang="it-IT" sz="1400" b="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tc>
                <a:extLst>
                  <a:ext uri="{0D108BD9-81ED-4DB2-BD59-A6C34878D82A}">
                    <a16:rowId xmlns:a16="http://schemas.microsoft.com/office/drawing/2014/main" xmlns="" val="10006"/>
                  </a:ext>
                </a:extLst>
              </a:tr>
              <a:tr h="225982">
                <a:tc>
                  <a:txBody>
                    <a:bodyPr/>
                    <a:lstStyle/>
                    <a:p>
                      <a:pPr marL="0">
                        <a:lnSpc>
                          <a:spcPct val="100000"/>
                        </a:lnSpc>
                        <a:spcAft>
                          <a:spcPts val="0"/>
                        </a:spcAft>
                      </a:pPr>
                      <a:r>
                        <a:rPr lang="en-AU" sz="1200" b="0" i="1" noProof="0" dirty="0">
                          <a:effectLst/>
                          <a:latin typeface="Times New Roman" panose="02020603050405020304" pitchFamily="18" charset="0"/>
                          <a:cs typeface="Times New Roman" panose="02020603050405020304" pitchFamily="18" charset="0"/>
                        </a:rPr>
                        <a:t>Brain</a:t>
                      </a:r>
                      <a:endParaRPr lang="en-AU" sz="1200" b="0" i="1" noProof="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nchor="ctr"/>
                </a:tc>
                <a:tc>
                  <a:txBody>
                    <a:bodyPr/>
                    <a:lstStyle/>
                    <a:p>
                      <a:pPr marL="0" algn="ctr">
                        <a:lnSpc>
                          <a:spcPct val="100000"/>
                        </a:lnSpc>
                        <a:spcAft>
                          <a:spcPts val="0"/>
                        </a:spcAft>
                      </a:pPr>
                      <a:r>
                        <a:rPr lang="it-IT" sz="1400" b="0" dirty="0">
                          <a:effectLst/>
                          <a:latin typeface="Times New Roman" panose="02020603050405020304" pitchFamily="18" charset="0"/>
                          <a:cs typeface="Times New Roman" panose="02020603050405020304" pitchFamily="18" charset="0"/>
                        </a:rPr>
                        <a:t>11</a:t>
                      </a:r>
                      <a:endParaRPr lang="it-IT" sz="1400" b="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tc>
                <a:tc>
                  <a:txBody>
                    <a:bodyPr/>
                    <a:lstStyle/>
                    <a:p>
                      <a:pPr marL="0" algn="ctr">
                        <a:lnSpc>
                          <a:spcPct val="100000"/>
                        </a:lnSpc>
                        <a:spcAft>
                          <a:spcPts val="0"/>
                        </a:spcAft>
                      </a:pPr>
                      <a:r>
                        <a:rPr lang="it-IT" sz="1400" b="0" dirty="0">
                          <a:effectLst/>
                          <a:latin typeface="Times New Roman" panose="02020603050405020304" pitchFamily="18" charset="0"/>
                          <a:cs typeface="Times New Roman" panose="02020603050405020304" pitchFamily="18" charset="0"/>
                        </a:rPr>
                        <a:t>2.0</a:t>
                      </a:r>
                      <a:endParaRPr lang="it-IT" sz="1400" b="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tc>
                <a:extLst>
                  <a:ext uri="{0D108BD9-81ED-4DB2-BD59-A6C34878D82A}">
                    <a16:rowId xmlns:a16="http://schemas.microsoft.com/office/drawing/2014/main" xmlns="" val="10007"/>
                  </a:ext>
                </a:extLst>
              </a:tr>
              <a:tr h="225982">
                <a:tc>
                  <a:txBody>
                    <a:bodyPr/>
                    <a:lstStyle/>
                    <a:p>
                      <a:pPr marL="0">
                        <a:lnSpc>
                          <a:spcPct val="100000"/>
                        </a:lnSpc>
                        <a:spcAft>
                          <a:spcPts val="0"/>
                        </a:spcAft>
                      </a:pPr>
                      <a:r>
                        <a:rPr lang="en-AU" sz="1200" b="0" i="1" noProof="0" dirty="0">
                          <a:effectLst/>
                          <a:latin typeface="Times New Roman" panose="02020603050405020304" pitchFamily="18" charset="0"/>
                          <a:cs typeface="Times New Roman" panose="02020603050405020304" pitchFamily="18" charset="0"/>
                        </a:rPr>
                        <a:t>Stomach</a:t>
                      </a:r>
                      <a:endParaRPr lang="en-AU" sz="1200" b="0" i="1" noProof="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nchor="ctr"/>
                </a:tc>
                <a:tc>
                  <a:txBody>
                    <a:bodyPr/>
                    <a:lstStyle/>
                    <a:p>
                      <a:pPr marL="0" algn="ctr">
                        <a:lnSpc>
                          <a:spcPct val="100000"/>
                        </a:lnSpc>
                        <a:spcAft>
                          <a:spcPts val="0"/>
                        </a:spcAft>
                      </a:pPr>
                      <a:r>
                        <a:rPr lang="it-IT" sz="1400" b="0" dirty="0">
                          <a:effectLst/>
                          <a:latin typeface="Times New Roman" panose="02020603050405020304" pitchFamily="18" charset="0"/>
                          <a:cs typeface="Times New Roman" panose="02020603050405020304" pitchFamily="18" charset="0"/>
                        </a:rPr>
                        <a:t>10</a:t>
                      </a:r>
                      <a:endParaRPr lang="it-IT" sz="1400" b="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tc>
                <a:tc>
                  <a:txBody>
                    <a:bodyPr/>
                    <a:lstStyle/>
                    <a:p>
                      <a:pPr marL="0" algn="ctr">
                        <a:lnSpc>
                          <a:spcPct val="100000"/>
                        </a:lnSpc>
                        <a:spcAft>
                          <a:spcPts val="0"/>
                        </a:spcAft>
                      </a:pPr>
                      <a:r>
                        <a:rPr lang="it-IT" sz="1400" b="0" dirty="0">
                          <a:effectLst/>
                          <a:latin typeface="Times New Roman" panose="02020603050405020304" pitchFamily="18" charset="0"/>
                          <a:cs typeface="Times New Roman" panose="02020603050405020304" pitchFamily="18" charset="0"/>
                        </a:rPr>
                        <a:t>1.8</a:t>
                      </a:r>
                      <a:endParaRPr lang="it-IT" sz="1400" b="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tc>
                <a:extLst>
                  <a:ext uri="{0D108BD9-81ED-4DB2-BD59-A6C34878D82A}">
                    <a16:rowId xmlns:a16="http://schemas.microsoft.com/office/drawing/2014/main" xmlns="" val="10008"/>
                  </a:ext>
                </a:extLst>
              </a:tr>
              <a:tr h="225982">
                <a:tc>
                  <a:txBody>
                    <a:bodyPr/>
                    <a:lstStyle/>
                    <a:p>
                      <a:pPr marL="0">
                        <a:lnSpc>
                          <a:spcPct val="100000"/>
                        </a:lnSpc>
                        <a:spcAft>
                          <a:spcPts val="0"/>
                        </a:spcAft>
                      </a:pPr>
                      <a:r>
                        <a:rPr lang="en-AU" sz="1200" b="0" i="1" noProof="0" dirty="0">
                          <a:effectLst/>
                          <a:latin typeface="Times New Roman" panose="02020603050405020304" pitchFamily="18" charset="0"/>
                          <a:cs typeface="Times New Roman" panose="02020603050405020304" pitchFamily="18" charset="0"/>
                        </a:rPr>
                        <a:t>Prostate</a:t>
                      </a:r>
                      <a:endParaRPr lang="en-AU" sz="1200" b="0" i="1" noProof="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nchor="ctr"/>
                </a:tc>
                <a:tc>
                  <a:txBody>
                    <a:bodyPr/>
                    <a:lstStyle/>
                    <a:p>
                      <a:pPr marL="0" algn="ctr">
                        <a:lnSpc>
                          <a:spcPct val="100000"/>
                        </a:lnSpc>
                        <a:spcAft>
                          <a:spcPts val="0"/>
                        </a:spcAft>
                      </a:pPr>
                      <a:r>
                        <a:rPr lang="it-IT" sz="1400" b="0" dirty="0">
                          <a:effectLst/>
                          <a:latin typeface="Times New Roman" panose="02020603050405020304" pitchFamily="18" charset="0"/>
                          <a:cs typeface="Times New Roman" panose="02020603050405020304" pitchFamily="18" charset="0"/>
                        </a:rPr>
                        <a:t>10</a:t>
                      </a:r>
                      <a:endParaRPr lang="it-IT" sz="1400" b="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tc>
                <a:tc>
                  <a:txBody>
                    <a:bodyPr/>
                    <a:lstStyle/>
                    <a:p>
                      <a:pPr marL="0" algn="ctr">
                        <a:lnSpc>
                          <a:spcPct val="100000"/>
                        </a:lnSpc>
                        <a:spcAft>
                          <a:spcPts val="0"/>
                        </a:spcAft>
                      </a:pPr>
                      <a:r>
                        <a:rPr lang="it-IT" sz="1400" b="0" dirty="0">
                          <a:effectLst/>
                          <a:latin typeface="Times New Roman" panose="02020603050405020304" pitchFamily="18" charset="0"/>
                          <a:cs typeface="Times New Roman" panose="02020603050405020304" pitchFamily="18" charset="0"/>
                        </a:rPr>
                        <a:t>1.8</a:t>
                      </a:r>
                      <a:endParaRPr lang="it-IT" sz="1400" b="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tc>
                <a:extLst>
                  <a:ext uri="{0D108BD9-81ED-4DB2-BD59-A6C34878D82A}">
                    <a16:rowId xmlns:a16="http://schemas.microsoft.com/office/drawing/2014/main" xmlns="" val="10009"/>
                  </a:ext>
                </a:extLst>
              </a:tr>
              <a:tr h="225982">
                <a:tc>
                  <a:txBody>
                    <a:bodyPr/>
                    <a:lstStyle/>
                    <a:p>
                      <a:pPr marL="0">
                        <a:lnSpc>
                          <a:spcPct val="100000"/>
                        </a:lnSpc>
                        <a:spcAft>
                          <a:spcPts val="0"/>
                        </a:spcAft>
                      </a:pPr>
                      <a:r>
                        <a:rPr lang="en-AU" sz="1200" b="0" i="1" noProof="0">
                          <a:effectLst/>
                          <a:latin typeface="Times New Roman" panose="02020603050405020304" pitchFamily="18" charset="0"/>
                          <a:cs typeface="Times New Roman" panose="02020603050405020304" pitchFamily="18" charset="0"/>
                        </a:rPr>
                        <a:t>Pancreas</a:t>
                      </a:r>
                      <a:endParaRPr lang="en-AU" sz="1200" b="0" i="1" noProof="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nchor="ctr"/>
                </a:tc>
                <a:tc>
                  <a:txBody>
                    <a:bodyPr/>
                    <a:lstStyle/>
                    <a:p>
                      <a:pPr marL="0" algn="ctr">
                        <a:lnSpc>
                          <a:spcPct val="100000"/>
                        </a:lnSpc>
                        <a:spcAft>
                          <a:spcPts val="0"/>
                        </a:spcAft>
                      </a:pPr>
                      <a:r>
                        <a:rPr lang="it-IT" sz="1400" b="0" dirty="0">
                          <a:effectLst/>
                          <a:latin typeface="Times New Roman" panose="02020603050405020304" pitchFamily="18" charset="0"/>
                          <a:cs typeface="Times New Roman" panose="02020603050405020304" pitchFamily="18" charset="0"/>
                        </a:rPr>
                        <a:t>10</a:t>
                      </a:r>
                      <a:endParaRPr lang="it-IT" sz="1400" b="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tc>
                <a:tc>
                  <a:txBody>
                    <a:bodyPr/>
                    <a:lstStyle/>
                    <a:p>
                      <a:pPr marL="0" algn="ctr">
                        <a:lnSpc>
                          <a:spcPct val="100000"/>
                        </a:lnSpc>
                        <a:spcAft>
                          <a:spcPts val="0"/>
                        </a:spcAft>
                      </a:pPr>
                      <a:r>
                        <a:rPr lang="it-IT" sz="1400" b="0" dirty="0">
                          <a:effectLst/>
                          <a:latin typeface="Times New Roman" panose="02020603050405020304" pitchFamily="18" charset="0"/>
                          <a:cs typeface="Times New Roman" panose="02020603050405020304" pitchFamily="18" charset="0"/>
                        </a:rPr>
                        <a:t>1.8</a:t>
                      </a:r>
                      <a:endParaRPr lang="it-IT" sz="1400" b="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tc>
                <a:extLst>
                  <a:ext uri="{0D108BD9-81ED-4DB2-BD59-A6C34878D82A}">
                    <a16:rowId xmlns:a16="http://schemas.microsoft.com/office/drawing/2014/main" xmlns="" val="10010"/>
                  </a:ext>
                </a:extLst>
              </a:tr>
              <a:tr h="225982">
                <a:tc>
                  <a:txBody>
                    <a:bodyPr/>
                    <a:lstStyle/>
                    <a:p>
                      <a:pPr marL="0">
                        <a:lnSpc>
                          <a:spcPct val="100000"/>
                        </a:lnSpc>
                        <a:spcAft>
                          <a:spcPts val="0"/>
                        </a:spcAft>
                      </a:pPr>
                      <a:r>
                        <a:rPr lang="en-AU" sz="1200" b="0" i="1" noProof="0" dirty="0">
                          <a:effectLst/>
                          <a:latin typeface="Times New Roman" panose="02020603050405020304" pitchFamily="18" charset="0"/>
                          <a:cs typeface="Times New Roman" panose="02020603050405020304" pitchFamily="18" charset="0"/>
                        </a:rPr>
                        <a:t>Melanoma</a:t>
                      </a:r>
                      <a:endParaRPr lang="en-AU" sz="1200" b="0" i="1" noProof="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nchor="ctr"/>
                </a:tc>
                <a:tc>
                  <a:txBody>
                    <a:bodyPr/>
                    <a:lstStyle/>
                    <a:p>
                      <a:pPr marL="0" algn="ctr">
                        <a:lnSpc>
                          <a:spcPct val="100000"/>
                        </a:lnSpc>
                        <a:spcAft>
                          <a:spcPts val="0"/>
                        </a:spcAft>
                      </a:pPr>
                      <a:r>
                        <a:rPr lang="it-IT" sz="1400" b="0" dirty="0">
                          <a:effectLst/>
                          <a:latin typeface="Times New Roman" panose="02020603050405020304" pitchFamily="18" charset="0"/>
                          <a:cs typeface="Times New Roman" panose="02020603050405020304" pitchFamily="18" charset="0"/>
                        </a:rPr>
                        <a:t>10</a:t>
                      </a:r>
                      <a:endParaRPr lang="it-IT" sz="1400" b="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tc>
                <a:tc>
                  <a:txBody>
                    <a:bodyPr/>
                    <a:lstStyle/>
                    <a:p>
                      <a:pPr marL="0" algn="ctr">
                        <a:lnSpc>
                          <a:spcPct val="100000"/>
                        </a:lnSpc>
                        <a:spcAft>
                          <a:spcPts val="0"/>
                        </a:spcAft>
                      </a:pPr>
                      <a:r>
                        <a:rPr lang="it-IT" sz="1400" b="0" dirty="0">
                          <a:effectLst/>
                          <a:latin typeface="Times New Roman" panose="02020603050405020304" pitchFamily="18" charset="0"/>
                          <a:cs typeface="Times New Roman" panose="02020603050405020304" pitchFamily="18" charset="0"/>
                        </a:rPr>
                        <a:t>1.8</a:t>
                      </a:r>
                      <a:endParaRPr lang="it-IT" sz="1400" b="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tc>
                <a:extLst>
                  <a:ext uri="{0D108BD9-81ED-4DB2-BD59-A6C34878D82A}">
                    <a16:rowId xmlns:a16="http://schemas.microsoft.com/office/drawing/2014/main" xmlns="" val="10011"/>
                  </a:ext>
                </a:extLst>
              </a:tr>
              <a:tr h="225982">
                <a:tc>
                  <a:txBody>
                    <a:bodyPr/>
                    <a:lstStyle/>
                    <a:p>
                      <a:pPr marL="0">
                        <a:lnSpc>
                          <a:spcPct val="100000"/>
                        </a:lnSpc>
                        <a:spcAft>
                          <a:spcPts val="0"/>
                        </a:spcAft>
                      </a:pPr>
                      <a:r>
                        <a:rPr lang="en-AU" sz="1200" b="0" i="1" noProof="0">
                          <a:effectLst/>
                          <a:latin typeface="Times New Roman" panose="02020603050405020304" pitchFamily="18" charset="0"/>
                          <a:cs typeface="Times New Roman" panose="02020603050405020304" pitchFamily="18" charset="0"/>
                        </a:rPr>
                        <a:t>Others</a:t>
                      </a:r>
                      <a:endParaRPr lang="en-AU" sz="1200" b="0" i="1" noProof="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nchor="ctr"/>
                </a:tc>
                <a:tc>
                  <a:txBody>
                    <a:bodyPr/>
                    <a:lstStyle/>
                    <a:p>
                      <a:pPr marL="0" algn="ctr">
                        <a:lnSpc>
                          <a:spcPct val="100000"/>
                        </a:lnSpc>
                        <a:spcAft>
                          <a:spcPts val="0"/>
                        </a:spcAft>
                      </a:pPr>
                      <a:r>
                        <a:rPr lang="it-IT" sz="1400" b="0" dirty="0">
                          <a:effectLst/>
                          <a:latin typeface="Times New Roman" panose="02020603050405020304" pitchFamily="18" charset="0"/>
                          <a:cs typeface="Times New Roman" panose="02020603050405020304" pitchFamily="18" charset="0"/>
                        </a:rPr>
                        <a:t>7</a:t>
                      </a:r>
                      <a:endParaRPr lang="it-IT" sz="1400" b="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tc>
                <a:tc>
                  <a:txBody>
                    <a:bodyPr/>
                    <a:lstStyle/>
                    <a:p>
                      <a:pPr marL="0" algn="ctr">
                        <a:lnSpc>
                          <a:spcPct val="100000"/>
                        </a:lnSpc>
                        <a:spcAft>
                          <a:spcPts val="0"/>
                        </a:spcAft>
                      </a:pPr>
                      <a:r>
                        <a:rPr lang="it-IT" sz="1400" b="0" dirty="0">
                          <a:effectLst/>
                          <a:latin typeface="Times New Roman" panose="02020603050405020304" pitchFamily="18" charset="0"/>
                          <a:cs typeface="Times New Roman" panose="02020603050405020304" pitchFamily="18" charset="0"/>
                        </a:rPr>
                        <a:t>1.3</a:t>
                      </a:r>
                      <a:endParaRPr lang="it-IT" sz="1400" b="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tc>
                <a:extLst>
                  <a:ext uri="{0D108BD9-81ED-4DB2-BD59-A6C34878D82A}">
                    <a16:rowId xmlns:a16="http://schemas.microsoft.com/office/drawing/2014/main" xmlns="" val="10012"/>
                  </a:ext>
                </a:extLst>
              </a:tr>
              <a:tr h="225982">
                <a:tc>
                  <a:txBody>
                    <a:bodyPr/>
                    <a:lstStyle/>
                    <a:p>
                      <a:pPr marL="0">
                        <a:lnSpc>
                          <a:spcPct val="100000"/>
                        </a:lnSpc>
                        <a:spcAft>
                          <a:spcPts val="0"/>
                        </a:spcAft>
                      </a:pPr>
                      <a:r>
                        <a:rPr lang="en-AU" sz="1200" b="0" i="1" noProof="0">
                          <a:effectLst/>
                          <a:latin typeface="Times New Roman" panose="02020603050405020304" pitchFamily="18" charset="0"/>
                          <a:cs typeface="Times New Roman" panose="02020603050405020304" pitchFamily="18" charset="0"/>
                        </a:rPr>
                        <a:t>Lymphoma non Hodgkin</a:t>
                      </a:r>
                      <a:endParaRPr lang="en-AU" sz="1200" b="0" i="1" noProof="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nchor="ctr"/>
                </a:tc>
                <a:tc>
                  <a:txBody>
                    <a:bodyPr/>
                    <a:lstStyle/>
                    <a:p>
                      <a:pPr marL="0" algn="ctr">
                        <a:lnSpc>
                          <a:spcPct val="100000"/>
                        </a:lnSpc>
                        <a:spcAft>
                          <a:spcPts val="0"/>
                        </a:spcAft>
                      </a:pPr>
                      <a:r>
                        <a:rPr lang="it-IT" sz="1400" b="0" dirty="0">
                          <a:effectLst/>
                          <a:latin typeface="Times New Roman" panose="02020603050405020304" pitchFamily="18" charset="0"/>
                          <a:cs typeface="Times New Roman" panose="02020603050405020304" pitchFamily="18" charset="0"/>
                        </a:rPr>
                        <a:t>5</a:t>
                      </a:r>
                      <a:endParaRPr lang="it-IT" sz="1400" b="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tc>
                <a:tc>
                  <a:txBody>
                    <a:bodyPr/>
                    <a:lstStyle/>
                    <a:p>
                      <a:pPr marL="0" algn="ctr">
                        <a:lnSpc>
                          <a:spcPct val="100000"/>
                        </a:lnSpc>
                        <a:spcAft>
                          <a:spcPts val="0"/>
                        </a:spcAft>
                      </a:pPr>
                      <a:r>
                        <a:rPr lang="it-IT" sz="1400" b="0" dirty="0">
                          <a:effectLst/>
                          <a:latin typeface="Times New Roman" panose="02020603050405020304" pitchFamily="18" charset="0"/>
                          <a:cs typeface="Times New Roman" panose="02020603050405020304" pitchFamily="18" charset="0"/>
                        </a:rPr>
                        <a:t>.9</a:t>
                      </a:r>
                      <a:endParaRPr lang="it-IT" sz="1400" b="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tc>
                <a:extLst>
                  <a:ext uri="{0D108BD9-81ED-4DB2-BD59-A6C34878D82A}">
                    <a16:rowId xmlns:a16="http://schemas.microsoft.com/office/drawing/2014/main" xmlns="" val="10013"/>
                  </a:ext>
                </a:extLst>
              </a:tr>
              <a:tr h="225982">
                <a:tc>
                  <a:txBody>
                    <a:bodyPr/>
                    <a:lstStyle/>
                    <a:p>
                      <a:pPr marL="0">
                        <a:lnSpc>
                          <a:spcPct val="100000"/>
                        </a:lnSpc>
                        <a:spcAft>
                          <a:spcPts val="0"/>
                        </a:spcAft>
                      </a:pPr>
                      <a:r>
                        <a:rPr lang="en-AU" sz="1200" b="0" i="1" noProof="0">
                          <a:effectLst/>
                          <a:latin typeface="Times New Roman" panose="02020603050405020304" pitchFamily="18" charset="0"/>
                          <a:cs typeface="Times New Roman" panose="02020603050405020304" pitchFamily="18" charset="0"/>
                        </a:rPr>
                        <a:t>Kidney</a:t>
                      </a:r>
                      <a:endParaRPr lang="en-AU" sz="1200" b="0" i="1" noProof="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nchor="ctr"/>
                </a:tc>
                <a:tc>
                  <a:txBody>
                    <a:bodyPr/>
                    <a:lstStyle/>
                    <a:p>
                      <a:pPr marL="0" algn="ctr">
                        <a:lnSpc>
                          <a:spcPct val="100000"/>
                        </a:lnSpc>
                        <a:spcAft>
                          <a:spcPts val="0"/>
                        </a:spcAft>
                      </a:pPr>
                      <a:r>
                        <a:rPr lang="it-IT" sz="1400" b="0" dirty="0">
                          <a:effectLst/>
                          <a:latin typeface="Times New Roman" panose="02020603050405020304" pitchFamily="18" charset="0"/>
                          <a:cs typeface="Times New Roman" panose="02020603050405020304" pitchFamily="18" charset="0"/>
                        </a:rPr>
                        <a:t>5</a:t>
                      </a:r>
                      <a:endParaRPr lang="it-IT" sz="1400" b="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tc>
                <a:tc>
                  <a:txBody>
                    <a:bodyPr/>
                    <a:lstStyle/>
                    <a:p>
                      <a:pPr marL="0" algn="ctr">
                        <a:lnSpc>
                          <a:spcPct val="100000"/>
                        </a:lnSpc>
                        <a:spcAft>
                          <a:spcPts val="0"/>
                        </a:spcAft>
                      </a:pPr>
                      <a:r>
                        <a:rPr lang="it-IT" sz="1400" b="0" dirty="0">
                          <a:effectLst/>
                          <a:latin typeface="Times New Roman" panose="02020603050405020304" pitchFamily="18" charset="0"/>
                          <a:cs typeface="Times New Roman" panose="02020603050405020304" pitchFamily="18" charset="0"/>
                        </a:rPr>
                        <a:t>.9</a:t>
                      </a:r>
                      <a:endParaRPr lang="it-IT" sz="1400" b="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tc>
                <a:extLst>
                  <a:ext uri="{0D108BD9-81ED-4DB2-BD59-A6C34878D82A}">
                    <a16:rowId xmlns:a16="http://schemas.microsoft.com/office/drawing/2014/main" xmlns="" val="10014"/>
                  </a:ext>
                </a:extLst>
              </a:tr>
              <a:tr h="225982">
                <a:tc>
                  <a:txBody>
                    <a:bodyPr/>
                    <a:lstStyle/>
                    <a:p>
                      <a:pPr marL="0">
                        <a:lnSpc>
                          <a:spcPct val="100000"/>
                        </a:lnSpc>
                        <a:spcAft>
                          <a:spcPts val="0"/>
                        </a:spcAft>
                      </a:pPr>
                      <a:r>
                        <a:rPr lang="en-AU" sz="1200" b="0" i="1" noProof="0" dirty="0">
                          <a:effectLst/>
                          <a:latin typeface="Times New Roman" panose="02020603050405020304" pitchFamily="18" charset="0"/>
                          <a:cs typeface="Times New Roman" panose="02020603050405020304" pitchFamily="18" charset="0"/>
                        </a:rPr>
                        <a:t>Bladder</a:t>
                      </a:r>
                      <a:endParaRPr lang="en-AU" sz="1200" b="0" i="1" noProof="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nchor="ctr"/>
                </a:tc>
                <a:tc>
                  <a:txBody>
                    <a:bodyPr/>
                    <a:lstStyle/>
                    <a:p>
                      <a:pPr marL="0" algn="ctr">
                        <a:lnSpc>
                          <a:spcPct val="100000"/>
                        </a:lnSpc>
                        <a:spcAft>
                          <a:spcPts val="0"/>
                        </a:spcAft>
                      </a:pPr>
                      <a:r>
                        <a:rPr lang="it-IT" sz="1400" b="0" dirty="0">
                          <a:effectLst/>
                          <a:latin typeface="Times New Roman" panose="02020603050405020304" pitchFamily="18" charset="0"/>
                          <a:cs typeface="Times New Roman" panose="02020603050405020304" pitchFamily="18" charset="0"/>
                        </a:rPr>
                        <a:t>5</a:t>
                      </a:r>
                      <a:endParaRPr lang="it-IT" sz="1400" b="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tc>
                <a:tc>
                  <a:txBody>
                    <a:bodyPr/>
                    <a:lstStyle/>
                    <a:p>
                      <a:pPr marL="0" algn="ctr">
                        <a:lnSpc>
                          <a:spcPct val="100000"/>
                        </a:lnSpc>
                        <a:spcAft>
                          <a:spcPts val="0"/>
                        </a:spcAft>
                      </a:pPr>
                      <a:r>
                        <a:rPr lang="it-IT" sz="1400" b="0" dirty="0">
                          <a:effectLst/>
                          <a:latin typeface="Times New Roman" panose="02020603050405020304" pitchFamily="18" charset="0"/>
                          <a:cs typeface="Times New Roman" panose="02020603050405020304" pitchFamily="18" charset="0"/>
                        </a:rPr>
                        <a:t>9</a:t>
                      </a:r>
                      <a:endParaRPr lang="it-IT" sz="1400" b="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tc>
                <a:extLst>
                  <a:ext uri="{0D108BD9-81ED-4DB2-BD59-A6C34878D82A}">
                    <a16:rowId xmlns:a16="http://schemas.microsoft.com/office/drawing/2014/main" xmlns="" val="10015"/>
                  </a:ext>
                </a:extLst>
              </a:tr>
              <a:tr h="225982">
                <a:tc>
                  <a:txBody>
                    <a:bodyPr/>
                    <a:lstStyle/>
                    <a:p>
                      <a:pPr marL="0">
                        <a:lnSpc>
                          <a:spcPct val="100000"/>
                        </a:lnSpc>
                        <a:spcAft>
                          <a:spcPts val="0"/>
                        </a:spcAft>
                      </a:pPr>
                      <a:r>
                        <a:rPr lang="en-AU" sz="1200" b="0" i="1" noProof="0">
                          <a:effectLst/>
                          <a:latin typeface="Times New Roman" panose="02020603050405020304" pitchFamily="18" charset="0"/>
                          <a:cs typeface="Times New Roman" panose="02020603050405020304" pitchFamily="18" charset="0"/>
                        </a:rPr>
                        <a:t>Esophagus</a:t>
                      </a:r>
                      <a:endParaRPr lang="en-AU" sz="1200" b="0" i="1" noProof="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nchor="ctr"/>
                </a:tc>
                <a:tc>
                  <a:txBody>
                    <a:bodyPr/>
                    <a:lstStyle/>
                    <a:p>
                      <a:pPr marL="0" algn="ctr">
                        <a:lnSpc>
                          <a:spcPct val="100000"/>
                        </a:lnSpc>
                        <a:spcAft>
                          <a:spcPts val="0"/>
                        </a:spcAft>
                      </a:pPr>
                      <a:r>
                        <a:rPr lang="it-IT" sz="1400" b="0" dirty="0">
                          <a:effectLst/>
                          <a:latin typeface="Times New Roman" panose="02020603050405020304" pitchFamily="18" charset="0"/>
                          <a:cs typeface="Times New Roman" panose="02020603050405020304" pitchFamily="18" charset="0"/>
                        </a:rPr>
                        <a:t>4</a:t>
                      </a:r>
                      <a:endParaRPr lang="it-IT" sz="1400" b="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tc>
                <a:tc>
                  <a:txBody>
                    <a:bodyPr/>
                    <a:lstStyle/>
                    <a:p>
                      <a:pPr marL="0" algn="ctr">
                        <a:lnSpc>
                          <a:spcPct val="100000"/>
                        </a:lnSpc>
                        <a:spcAft>
                          <a:spcPts val="0"/>
                        </a:spcAft>
                      </a:pPr>
                      <a:r>
                        <a:rPr lang="it-IT" sz="1400" b="0" dirty="0">
                          <a:effectLst/>
                          <a:latin typeface="Times New Roman" panose="02020603050405020304" pitchFamily="18" charset="0"/>
                          <a:cs typeface="Times New Roman" panose="02020603050405020304" pitchFamily="18" charset="0"/>
                        </a:rPr>
                        <a:t>.7</a:t>
                      </a:r>
                      <a:endParaRPr lang="it-IT" sz="1400" b="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tc>
                <a:extLst>
                  <a:ext uri="{0D108BD9-81ED-4DB2-BD59-A6C34878D82A}">
                    <a16:rowId xmlns:a16="http://schemas.microsoft.com/office/drawing/2014/main" xmlns="" val="10016"/>
                  </a:ext>
                </a:extLst>
              </a:tr>
              <a:tr h="225982">
                <a:tc>
                  <a:txBody>
                    <a:bodyPr/>
                    <a:lstStyle/>
                    <a:p>
                      <a:pPr marL="0">
                        <a:lnSpc>
                          <a:spcPct val="100000"/>
                        </a:lnSpc>
                        <a:spcAft>
                          <a:spcPts val="0"/>
                        </a:spcAft>
                      </a:pPr>
                      <a:r>
                        <a:rPr lang="en-AU" sz="1200" b="0" i="1" noProof="0" dirty="0">
                          <a:effectLst/>
                          <a:latin typeface="Times New Roman" panose="02020603050405020304" pitchFamily="18" charset="0"/>
                          <a:cs typeface="Times New Roman" panose="02020603050405020304" pitchFamily="18" charset="0"/>
                        </a:rPr>
                        <a:t>Liver</a:t>
                      </a:r>
                      <a:endParaRPr lang="en-AU" sz="1200" b="0" i="1" noProof="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nchor="ctr"/>
                </a:tc>
                <a:tc>
                  <a:txBody>
                    <a:bodyPr/>
                    <a:lstStyle/>
                    <a:p>
                      <a:pPr marL="0" algn="ctr">
                        <a:lnSpc>
                          <a:spcPct val="100000"/>
                        </a:lnSpc>
                        <a:spcAft>
                          <a:spcPts val="0"/>
                        </a:spcAft>
                      </a:pPr>
                      <a:r>
                        <a:rPr lang="it-IT" sz="1400" b="0">
                          <a:effectLst/>
                          <a:latin typeface="Times New Roman" panose="02020603050405020304" pitchFamily="18" charset="0"/>
                          <a:cs typeface="Times New Roman" panose="02020603050405020304" pitchFamily="18" charset="0"/>
                        </a:rPr>
                        <a:t>3</a:t>
                      </a:r>
                      <a:endParaRPr lang="it-IT" sz="1400" b="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tc>
                <a:tc>
                  <a:txBody>
                    <a:bodyPr/>
                    <a:lstStyle/>
                    <a:p>
                      <a:pPr marL="0" algn="ctr">
                        <a:lnSpc>
                          <a:spcPct val="100000"/>
                        </a:lnSpc>
                        <a:spcAft>
                          <a:spcPts val="0"/>
                        </a:spcAft>
                      </a:pPr>
                      <a:r>
                        <a:rPr lang="it-IT" sz="1400" b="0" dirty="0">
                          <a:effectLst/>
                          <a:latin typeface="Times New Roman" panose="02020603050405020304" pitchFamily="18" charset="0"/>
                          <a:cs typeface="Times New Roman" panose="02020603050405020304" pitchFamily="18" charset="0"/>
                        </a:rPr>
                        <a:t>.5</a:t>
                      </a:r>
                      <a:endParaRPr lang="it-IT" sz="1400" b="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tc>
                <a:extLst>
                  <a:ext uri="{0D108BD9-81ED-4DB2-BD59-A6C34878D82A}">
                    <a16:rowId xmlns:a16="http://schemas.microsoft.com/office/drawing/2014/main" xmlns="" val="10017"/>
                  </a:ext>
                </a:extLst>
              </a:tr>
              <a:tr h="225982">
                <a:tc>
                  <a:txBody>
                    <a:bodyPr/>
                    <a:lstStyle/>
                    <a:p>
                      <a:pPr marL="0">
                        <a:lnSpc>
                          <a:spcPct val="100000"/>
                        </a:lnSpc>
                        <a:spcAft>
                          <a:spcPts val="0"/>
                        </a:spcAft>
                      </a:pPr>
                      <a:r>
                        <a:rPr lang="en-AU" sz="1200" b="0" i="1" noProof="0" dirty="0">
                          <a:effectLst/>
                          <a:latin typeface="Times New Roman" panose="02020603050405020304" pitchFamily="18" charset="0"/>
                          <a:cs typeface="Times New Roman" panose="02020603050405020304" pitchFamily="18" charset="0"/>
                        </a:rPr>
                        <a:t>Cholangiocarcinoma</a:t>
                      </a:r>
                      <a:endParaRPr lang="en-AU" sz="1200" b="0" i="1" noProof="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nchor="ctr"/>
                </a:tc>
                <a:tc>
                  <a:txBody>
                    <a:bodyPr/>
                    <a:lstStyle/>
                    <a:p>
                      <a:pPr marL="0" algn="ctr">
                        <a:lnSpc>
                          <a:spcPct val="100000"/>
                        </a:lnSpc>
                        <a:spcAft>
                          <a:spcPts val="0"/>
                        </a:spcAft>
                      </a:pPr>
                      <a:r>
                        <a:rPr lang="it-IT" sz="1400" b="0" dirty="0">
                          <a:effectLst/>
                          <a:latin typeface="Times New Roman" panose="02020603050405020304" pitchFamily="18" charset="0"/>
                          <a:cs typeface="Times New Roman" panose="02020603050405020304" pitchFamily="18" charset="0"/>
                        </a:rPr>
                        <a:t>3</a:t>
                      </a:r>
                      <a:endParaRPr lang="it-IT" sz="1400" b="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tc>
                <a:tc>
                  <a:txBody>
                    <a:bodyPr/>
                    <a:lstStyle/>
                    <a:p>
                      <a:pPr marL="0" algn="ctr">
                        <a:lnSpc>
                          <a:spcPct val="100000"/>
                        </a:lnSpc>
                        <a:spcAft>
                          <a:spcPts val="0"/>
                        </a:spcAft>
                      </a:pPr>
                      <a:r>
                        <a:rPr lang="it-IT" sz="1400" b="0" dirty="0">
                          <a:effectLst/>
                          <a:latin typeface="Times New Roman" panose="02020603050405020304" pitchFamily="18" charset="0"/>
                          <a:cs typeface="Times New Roman" panose="02020603050405020304" pitchFamily="18" charset="0"/>
                        </a:rPr>
                        <a:t>.5</a:t>
                      </a:r>
                      <a:endParaRPr lang="it-IT" sz="1400" b="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tc>
                <a:extLst>
                  <a:ext uri="{0D108BD9-81ED-4DB2-BD59-A6C34878D82A}">
                    <a16:rowId xmlns:a16="http://schemas.microsoft.com/office/drawing/2014/main" xmlns="" val="10018"/>
                  </a:ext>
                </a:extLst>
              </a:tr>
              <a:tr h="225982">
                <a:tc>
                  <a:txBody>
                    <a:bodyPr/>
                    <a:lstStyle/>
                    <a:p>
                      <a:pPr marL="0">
                        <a:lnSpc>
                          <a:spcPct val="100000"/>
                        </a:lnSpc>
                        <a:spcAft>
                          <a:spcPts val="0"/>
                        </a:spcAft>
                      </a:pPr>
                      <a:r>
                        <a:rPr lang="en-AU" sz="1200" b="0" i="1" noProof="0">
                          <a:effectLst/>
                          <a:latin typeface="Times New Roman" panose="02020603050405020304" pitchFamily="18" charset="0"/>
                          <a:cs typeface="Times New Roman" panose="02020603050405020304" pitchFamily="18" charset="0"/>
                        </a:rPr>
                        <a:t>Head/neck</a:t>
                      </a:r>
                      <a:endParaRPr lang="en-AU" sz="1200" b="0" i="1" noProof="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nchor="ctr"/>
                </a:tc>
                <a:tc>
                  <a:txBody>
                    <a:bodyPr/>
                    <a:lstStyle/>
                    <a:p>
                      <a:pPr marL="0" algn="ctr">
                        <a:lnSpc>
                          <a:spcPct val="100000"/>
                        </a:lnSpc>
                        <a:spcAft>
                          <a:spcPts val="0"/>
                        </a:spcAft>
                      </a:pPr>
                      <a:r>
                        <a:rPr lang="it-IT" sz="1400" b="0" dirty="0">
                          <a:effectLst/>
                          <a:latin typeface="Times New Roman" panose="02020603050405020304" pitchFamily="18" charset="0"/>
                          <a:cs typeface="Times New Roman" panose="02020603050405020304" pitchFamily="18" charset="0"/>
                        </a:rPr>
                        <a:t>2</a:t>
                      </a:r>
                      <a:endParaRPr lang="it-IT" sz="1400" b="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tc>
                <a:tc>
                  <a:txBody>
                    <a:bodyPr/>
                    <a:lstStyle/>
                    <a:p>
                      <a:pPr marL="0" algn="ctr">
                        <a:lnSpc>
                          <a:spcPct val="100000"/>
                        </a:lnSpc>
                        <a:spcAft>
                          <a:spcPts val="0"/>
                        </a:spcAft>
                      </a:pPr>
                      <a:r>
                        <a:rPr lang="it-IT" sz="1400" b="0" dirty="0">
                          <a:effectLst/>
                          <a:latin typeface="Times New Roman" panose="02020603050405020304" pitchFamily="18" charset="0"/>
                          <a:cs typeface="Times New Roman" panose="02020603050405020304" pitchFamily="18" charset="0"/>
                        </a:rPr>
                        <a:t>.4</a:t>
                      </a:r>
                      <a:endParaRPr lang="it-IT" sz="1400" b="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tc>
                <a:extLst>
                  <a:ext uri="{0D108BD9-81ED-4DB2-BD59-A6C34878D82A}">
                    <a16:rowId xmlns:a16="http://schemas.microsoft.com/office/drawing/2014/main" xmlns="" val="10019"/>
                  </a:ext>
                </a:extLst>
              </a:tr>
              <a:tr h="225982">
                <a:tc>
                  <a:txBody>
                    <a:bodyPr/>
                    <a:lstStyle/>
                    <a:p>
                      <a:pPr marL="0">
                        <a:lnSpc>
                          <a:spcPct val="100000"/>
                        </a:lnSpc>
                        <a:spcAft>
                          <a:spcPts val="0"/>
                        </a:spcAft>
                      </a:pPr>
                      <a:r>
                        <a:rPr lang="en-AU" sz="1200" b="0" i="1" noProof="0">
                          <a:effectLst/>
                          <a:latin typeface="Times New Roman" panose="02020603050405020304" pitchFamily="18" charset="0"/>
                          <a:cs typeface="Times New Roman" panose="02020603050405020304" pitchFamily="18" charset="0"/>
                        </a:rPr>
                        <a:t>LMC</a:t>
                      </a:r>
                      <a:endParaRPr lang="en-AU" sz="1200" b="0" i="1" noProof="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nchor="ctr"/>
                </a:tc>
                <a:tc>
                  <a:txBody>
                    <a:bodyPr/>
                    <a:lstStyle/>
                    <a:p>
                      <a:pPr marL="0" algn="ctr">
                        <a:lnSpc>
                          <a:spcPct val="100000"/>
                        </a:lnSpc>
                        <a:spcAft>
                          <a:spcPts val="0"/>
                        </a:spcAft>
                      </a:pPr>
                      <a:r>
                        <a:rPr lang="it-IT" sz="1400" b="0" dirty="0">
                          <a:effectLst/>
                          <a:latin typeface="Times New Roman" panose="02020603050405020304" pitchFamily="18" charset="0"/>
                          <a:cs typeface="Times New Roman" panose="02020603050405020304" pitchFamily="18" charset="0"/>
                        </a:rPr>
                        <a:t>2</a:t>
                      </a:r>
                      <a:endParaRPr lang="it-IT" sz="1400" b="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tc>
                <a:tc>
                  <a:txBody>
                    <a:bodyPr/>
                    <a:lstStyle/>
                    <a:p>
                      <a:pPr marL="0" algn="ctr">
                        <a:lnSpc>
                          <a:spcPct val="100000"/>
                        </a:lnSpc>
                        <a:spcAft>
                          <a:spcPts val="0"/>
                        </a:spcAft>
                      </a:pPr>
                      <a:r>
                        <a:rPr lang="it-IT" sz="1400" b="0" dirty="0">
                          <a:effectLst/>
                          <a:latin typeface="Times New Roman" panose="02020603050405020304" pitchFamily="18" charset="0"/>
                          <a:cs typeface="Times New Roman" panose="02020603050405020304" pitchFamily="18" charset="0"/>
                        </a:rPr>
                        <a:t>.4</a:t>
                      </a:r>
                      <a:endParaRPr lang="it-IT" sz="1400" b="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tc>
                <a:extLst>
                  <a:ext uri="{0D108BD9-81ED-4DB2-BD59-A6C34878D82A}">
                    <a16:rowId xmlns:a16="http://schemas.microsoft.com/office/drawing/2014/main" xmlns="" val="10020"/>
                  </a:ext>
                </a:extLst>
              </a:tr>
              <a:tr h="225982">
                <a:tc>
                  <a:txBody>
                    <a:bodyPr/>
                    <a:lstStyle/>
                    <a:p>
                      <a:pPr marL="0">
                        <a:lnSpc>
                          <a:spcPct val="100000"/>
                        </a:lnSpc>
                        <a:spcAft>
                          <a:spcPts val="0"/>
                        </a:spcAft>
                      </a:pPr>
                      <a:r>
                        <a:rPr lang="en-AU" sz="1200" b="0" i="1" noProof="0">
                          <a:effectLst/>
                          <a:latin typeface="Times New Roman" panose="02020603050405020304" pitchFamily="18" charset="0"/>
                          <a:cs typeface="Times New Roman" panose="02020603050405020304" pitchFamily="18" charset="0"/>
                        </a:rPr>
                        <a:t>Thyroid</a:t>
                      </a:r>
                      <a:endParaRPr lang="en-AU" sz="1200" b="0" i="1" noProof="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nchor="ctr"/>
                </a:tc>
                <a:tc>
                  <a:txBody>
                    <a:bodyPr/>
                    <a:lstStyle/>
                    <a:p>
                      <a:pPr marL="0" algn="ctr">
                        <a:lnSpc>
                          <a:spcPct val="100000"/>
                        </a:lnSpc>
                        <a:spcAft>
                          <a:spcPts val="0"/>
                        </a:spcAft>
                      </a:pPr>
                      <a:r>
                        <a:rPr lang="it-IT" sz="1400" b="0" dirty="0">
                          <a:effectLst/>
                          <a:latin typeface="Times New Roman" panose="02020603050405020304" pitchFamily="18" charset="0"/>
                          <a:cs typeface="Times New Roman" panose="02020603050405020304" pitchFamily="18" charset="0"/>
                        </a:rPr>
                        <a:t>2</a:t>
                      </a:r>
                      <a:endParaRPr lang="it-IT" sz="1400" b="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tc>
                <a:tc>
                  <a:txBody>
                    <a:bodyPr/>
                    <a:lstStyle/>
                    <a:p>
                      <a:pPr marL="0" algn="ctr">
                        <a:lnSpc>
                          <a:spcPct val="100000"/>
                        </a:lnSpc>
                        <a:spcAft>
                          <a:spcPts val="0"/>
                        </a:spcAft>
                      </a:pPr>
                      <a:r>
                        <a:rPr lang="it-IT" sz="1400" b="0" dirty="0">
                          <a:effectLst/>
                          <a:latin typeface="Times New Roman" panose="02020603050405020304" pitchFamily="18" charset="0"/>
                          <a:cs typeface="Times New Roman" panose="02020603050405020304" pitchFamily="18" charset="0"/>
                        </a:rPr>
                        <a:t>.4</a:t>
                      </a:r>
                      <a:endParaRPr lang="it-IT" sz="1400" b="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tc>
                <a:extLst>
                  <a:ext uri="{0D108BD9-81ED-4DB2-BD59-A6C34878D82A}">
                    <a16:rowId xmlns:a16="http://schemas.microsoft.com/office/drawing/2014/main" xmlns="" val="10021"/>
                  </a:ext>
                </a:extLst>
              </a:tr>
              <a:tr h="225982">
                <a:tc>
                  <a:txBody>
                    <a:bodyPr/>
                    <a:lstStyle/>
                    <a:p>
                      <a:pPr marL="0">
                        <a:lnSpc>
                          <a:spcPct val="100000"/>
                        </a:lnSpc>
                        <a:spcAft>
                          <a:spcPts val="0"/>
                        </a:spcAft>
                      </a:pPr>
                      <a:r>
                        <a:rPr lang="en-AU" sz="1200" b="0" i="1" noProof="0" dirty="0">
                          <a:effectLst/>
                          <a:latin typeface="Times New Roman" panose="02020603050405020304" pitchFamily="18" charset="0"/>
                          <a:cs typeface="Times New Roman" panose="02020603050405020304" pitchFamily="18" charset="0"/>
                        </a:rPr>
                        <a:t>Multiple myeloma</a:t>
                      </a:r>
                      <a:endParaRPr lang="en-AU" sz="1200" b="0" i="1" noProof="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nchor="ctr"/>
                </a:tc>
                <a:tc>
                  <a:txBody>
                    <a:bodyPr/>
                    <a:lstStyle/>
                    <a:p>
                      <a:pPr marL="0" algn="ctr">
                        <a:lnSpc>
                          <a:spcPct val="100000"/>
                        </a:lnSpc>
                        <a:spcAft>
                          <a:spcPts val="0"/>
                        </a:spcAft>
                      </a:pPr>
                      <a:r>
                        <a:rPr lang="it-IT" sz="1400" b="0">
                          <a:effectLst/>
                          <a:latin typeface="Times New Roman" panose="02020603050405020304" pitchFamily="18" charset="0"/>
                          <a:cs typeface="Times New Roman" panose="02020603050405020304" pitchFamily="18" charset="0"/>
                        </a:rPr>
                        <a:t>2</a:t>
                      </a:r>
                      <a:endParaRPr lang="it-IT" sz="1400" b="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tc>
                <a:tc>
                  <a:txBody>
                    <a:bodyPr/>
                    <a:lstStyle/>
                    <a:p>
                      <a:pPr marL="0" algn="ctr">
                        <a:lnSpc>
                          <a:spcPct val="100000"/>
                        </a:lnSpc>
                        <a:spcAft>
                          <a:spcPts val="0"/>
                        </a:spcAft>
                      </a:pPr>
                      <a:r>
                        <a:rPr lang="it-IT" sz="1400" b="0" dirty="0">
                          <a:effectLst/>
                          <a:latin typeface="Times New Roman" panose="02020603050405020304" pitchFamily="18" charset="0"/>
                          <a:cs typeface="Times New Roman" panose="02020603050405020304" pitchFamily="18" charset="0"/>
                        </a:rPr>
                        <a:t>.4</a:t>
                      </a:r>
                      <a:endParaRPr lang="it-IT" sz="1400" b="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tc>
                <a:extLst>
                  <a:ext uri="{0D108BD9-81ED-4DB2-BD59-A6C34878D82A}">
                    <a16:rowId xmlns:a16="http://schemas.microsoft.com/office/drawing/2014/main" xmlns="" val="10022"/>
                  </a:ext>
                </a:extLst>
              </a:tr>
              <a:tr h="225982">
                <a:tc>
                  <a:txBody>
                    <a:bodyPr/>
                    <a:lstStyle/>
                    <a:p>
                      <a:pPr marL="0">
                        <a:lnSpc>
                          <a:spcPct val="100000"/>
                        </a:lnSpc>
                        <a:spcAft>
                          <a:spcPts val="0"/>
                        </a:spcAft>
                      </a:pPr>
                      <a:r>
                        <a:rPr lang="en-AU" sz="1200" b="0" i="1" noProof="0">
                          <a:effectLst/>
                          <a:latin typeface="Times New Roman" panose="02020603050405020304" pitchFamily="18" charset="0"/>
                          <a:cs typeface="Times New Roman" panose="02020603050405020304" pitchFamily="18" charset="0"/>
                        </a:rPr>
                        <a:t>Tongue</a:t>
                      </a:r>
                      <a:endParaRPr lang="en-AU" sz="1200" b="0" i="1" noProof="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nchor="ctr"/>
                </a:tc>
                <a:tc>
                  <a:txBody>
                    <a:bodyPr/>
                    <a:lstStyle/>
                    <a:p>
                      <a:pPr marL="0" algn="ctr">
                        <a:lnSpc>
                          <a:spcPct val="100000"/>
                        </a:lnSpc>
                        <a:spcAft>
                          <a:spcPts val="0"/>
                        </a:spcAft>
                      </a:pPr>
                      <a:r>
                        <a:rPr lang="it-IT" sz="1400" b="0">
                          <a:effectLst/>
                          <a:latin typeface="Times New Roman" panose="02020603050405020304" pitchFamily="18" charset="0"/>
                          <a:cs typeface="Times New Roman" panose="02020603050405020304" pitchFamily="18" charset="0"/>
                        </a:rPr>
                        <a:t>2</a:t>
                      </a:r>
                      <a:endParaRPr lang="it-IT" sz="1400" b="0" i="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tc>
                <a:tc>
                  <a:txBody>
                    <a:bodyPr/>
                    <a:lstStyle/>
                    <a:p>
                      <a:pPr marL="0" algn="ctr">
                        <a:lnSpc>
                          <a:spcPct val="100000"/>
                        </a:lnSpc>
                        <a:spcAft>
                          <a:spcPts val="0"/>
                        </a:spcAft>
                      </a:pPr>
                      <a:r>
                        <a:rPr lang="it-IT" sz="1400" b="0" dirty="0">
                          <a:effectLst/>
                          <a:latin typeface="Times New Roman" panose="02020603050405020304" pitchFamily="18" charset="0"/>
                          <a:cs typeface="Times New Roman" panose="02020603050405020304" pitchFamily="18" charset="0"/>
                        </a:rPr>
                        <a:t>.4</a:t>
                      </a:r>
                      <a:endParaRPr lang="it-IT" sz="1400" b="0" i="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tc>
                <a:extLst>
                  <a:ext uri="{0D108BD9-81ED-4DB2-BD59-A6C34878D82A}">
                    <a16:rowId xmlns:a16="http://schemas.microsoft.com/office/drawing/2014/main" xmlns="" val="10023"/>
                  </a:ext>
                </a:extLst>
              </a:tr>
              <a:tr h="225982">
                <a:tc>
                  <a:txBody>
                    <a:bodyPr/>
                    <a:lstStyle/>
                    <a:p>
                      <a:pPr marL="0">
                        <a:lnSpc>
                          <a:spcPct val="100000"/>
                        </a:lnSpc>
                        <a:spcAft>
                          <a:spcPts val="0"/>
                        </a:spcAft>
                      </a:pPr>
                      <a:r>
                        <a:rPr lang="en-AU" sz="1200" b="0" i="1" noProof="0" dirty="0">
                          <a:effectLst/>
                          <a:latin typeface="Times New Roman" panose="02020603050405020304" pitchFamily="18" charset="0"/>
                          <a:cs typeface="Times New Roman" panose="02020603050405020304" pitchFamily="18" charset="0"/>
                        </a:rPr>
                        <a:t>Others</a:t>
                      </a:r>
                      <a:endParaRPr lang="en-AU" sz="1200" b="0" i="1" noProof="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nchor="ctr"/>
                </a:tc>
                <a:tc>
                  <a:txBody>
                    <a:bodyPr/>
                    <a:lstStyle/>
                    <a:p>
                      <a:pPr marL="0" algn="ctr">
                        <a:lnSpc>
                          <a:spcPct val="100000"/>
                        </a:lnSpc>
                        <a:spcAft>
                          <a:spcPts val="0"/>
                        </a:spcAft>
                      </a:pPr>
                      <a:r>
                        <a:rPr lang="it-IT" sz="1400" b="0">
                          <a:effectLst/>
                          <a:latin typeface="Times New Roman" panose="02020603050405020304" pitchFamily="18" charset="0"/>
                          <a:cs typeface="Times New Roman" panose="02020603050405020304" pitchFamily="18" charset="0"/>
                        </a:rPr>
                        <a:t>22</a:t>
                      </a:r>
                      <a:endParaRPr lang="it-IT" sz="1400" b="0" i="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tc>
                <a:tc>
                  <a:txBody>
                    <a:bodyPr/>
                    <a:lstStyle/>
                    <a:p>
                      <a:pPr marL="0" algn="ctr">
                        <a:lnSpc>
                          <a:spcPct val="100000"/>
                        </a:lnSpc>
                        <a:spcAft>
                          <a:spcPts val="0"/>
                        </a:spcAft>
                      </a:pPr>
                      <a:r>
                        <a:rPr lang="it-IT" sz="1400" b="0" dirty="0">
                          <a:effectLst/>
                          <a:latin typeface="Times New Roman" panose="02020603050405020304" pitchFamily="18" charset="0"/>
                          <a:cs typeface="Times New Roman" panose="02020603050405020304" pitchFamily="18" charset="0"/>
                        </a:rPr>
                        <a:t>3.8</a:t>
                      </a:r>
                      <a:endParaRPr lang="it-IT" sz="1400" b="0" i="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tc>
                <a:extLst>
                  <a:ext uri="{0D108BD9-81ED-4DB2-BD59-A6C34878D82A}">
                    <a16:rowId xmlns:a16="http://schemas.microsoft.com/office/drawing/2014/main" xmlns="" val="10024"/>
                  </a:ext>
                </a:extLst>
              </a:tr>
              <a:tr h="225982">
                <a:tc>
                  <a:txBody>
                    <a:bodyPr/>
                    <a:lstStyle/>
                    <a:p>
                      <a:pPr marL="0">
                        <a:lnSpc>
                          <a:spcPct val="100000"/>
                        </a:lnSpc>
                        <a:spcAft>
                          <a:spcPts val="0"/>
                        </a:spcAft>
                      </a:pPr>
                      <a:r>
                        <a:rPr lang="it-IT" sz="1200" b="0" i="1" dirty="0">
                          <a:effectLst/>
                          <a:latin typeface="Times New Roman" panose="02020603050405020304" pitchFamily="18" charset="0"/>
                          <a:cs typeface="Times New Roman" panose="02020603050405020304" pitchFamily="18" charset="0"/>
                        </a:rPr>
                        <a:t>Total</a:t>
                      </a:r>
                      <a:endParaRPr lang="it-IT" sz="1200" b="0" i="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nchor="ctr"/>
                </a:tc>
                <a:tc>
                  <a:txBody>
                    <a:bodyPr/>
                    <a:lstStyle/>
                    <a:p>
                      <a:pPr marL="0" algn="ctr">
                        <a:lnSpc>
                          <a:spcPct val="100000"/>
                        </a:lnSpc>
                        <a:spcAft>
                          <a:spcPts val="0"/>
                        </a:spcAft>
                      </a:pPr>
                      <a:r>
                        <a:rPr lang="it-IT" sz="1400" b="0" dirty="0">
                          <a:effectLst/>
                          <a:latin typeface="Times New Roman" panose="02020603050405020304" pitchFamily="18" charset="0"/>
                          <a:cs typeface="Times New Roman" panose="02020603050405020304" pitchFamily="18" charset="0"/>
                        </a:rPr>
                        <a:t>549</a:t>
                      </a:r>
                      <a:endParaRPr lang="it-IT" sz="1400" b="0" i="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tc>
                <a:tc>
                  <a:txBody>
                    <a:bodyPr/>
                    <a:lstStyle/>
                    <a:p>
                      <a:pPr marL="0" algn="ctr">
                        <a:lnSpc>
                          <a:spcPct val="100000"/>
                        </a:lnSpc>
                        <a:spcAft>
                          <a:spcPts val="0"/>
                        </a:spcAft>
                      </a:pPr>
                      <a:r>
                        <a:rPr lang="it-IT" sz="1400" b="0" dirty="0">
                          <a:effectLst/>
                          <a:latin typeface="Times New Roman" panose="02020603050405020304" pitchFamily="18" charset="0"/>
                          <a:cs typeface="Times New Roman" panose="02020603050405020304" pitchFamily="18" charset="0"/>
                        </a:rPr>
                        <a:t>100.0</a:t>
                      </a:r>
                      <a:endParaRPr lang="it-IT" sz="1400" b="0" i="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tc>
                <a:extLst>
                  <a:ext uri="{0D108BD9-81ED-4DB2-BD59-A6C34878D82A}">
                    <a16:rowId xmlns:a16="http://schemas.microsoft.com/office/drawing/2014/main" xmlns="" val="10025"/>
                  </a:ext>
                </a:extLst>
              </a:tr>
            </a:tbl>
          </a:graphicData>
        </a:graphic>
      </p:graphicFrame>
      <p:graphicFrame>
        <p:nvGraphicFramePr>
          <p:cNvPr id="7" name="Tabella 6">
            <a:extLst>
              <a:ext uri="{FF2B5EF4-FFF2-40B4-BE49-F238E27FC236}">
                <a16:creationId xmlns:a16="http://schemas.microsoft.com/office/drawing/2014/main" xmlns="" id="{04BDBE8E-2E7B-044F-B90F-53BF3AAAC851}"/>
              </a:ext>
            </a:extLst>
          </p:cNvPr>
          <p:cNvGraphicFramePr>
            <a:graphicFrameLocks noGrp="1"/>
          </p:cNvGraphicFramePr>
          <p:nvPr>
            <p:extLst>
              <p:ext uri="{D42A27DB-BD31-4B8C-83A1-F6EECF244321}">
                <p14:modId xmlns:p14="http://schemas.microsoft.com/office/powerpoint/2010/main" val="903369229"/>
              </p:ext>
            </p:extLst>
          </p:nvPr>
        </p:nvGraphicFramePr>
        <p:xfrm>
          <a:off x="3447944" y="1052728"/>
          <a:ext cx="5650864" cy="5256593"/>
        </p:xfrm>
        <a:graphic>
          <a:graphicData uri="http://schemas.openxmlformats.org/drawingml/2006/table">
            <a:tbl>
              <a:tblPr firstRow="1" firstCol="1" bandRow="1">
                <a:tableStyleId>{F5AB1C69-6EDB-4FF4-983F-18BD219EF322}</a:tableStyleId>
              </a:tblPr>
              <a:tblGrid>
                <a:gridCol w="1537528">
                  <a:extLst>
                    <a:ext uri="{9D8B030D-6E8A-4147-A177-3AD203B41FA5}">
                      <a16:colId xmlns:a16="http://schemas.microsoft.com/office/drawing/2014/main" xmlns="" val="20000"/>
                    </a:ext>
                  </a:extLst>
                </a:gridCol>
                <a:gridCol w="685556">
                  <a:extLst>
                    <a:ext uri="{9D8B030D-6E8A-4147-A177-3AD203B41FA5}">
                      <a16:colId xmlns:a16="http://schemas.microsoft.com/office/drawing/2014/main" xmlns="" val="20001"/>
                    </a:ext>
                  </a:extLst>
                </a:gridCol>
                <a:gridCol w="685556">
                  <a:extLst>
                    <a:ext uri="{9D8B030D-6E8A-4147-A177-3AD203B41FA5}">
                      <a16:colId xmlns:a16="http://schemas.microsoft.com/office/drawing/2014/main" xmlns="" val="20002"/>
                    </a:ext>
                  </a:extLst>
                </a:gridCol>
                <a:gridCol w="685556">
                  <a:extLst>
                    <a:ext uri="{9D8B030D-6E8A-4147-A177-3AD203B41FA5}">
                      <a16:colId xmlns:a16="http://schemas.microsoft.com/office/drawing/2014/main" xmlns="" val="20003"/>
                    </a:ext>
                  </a:extLst>
                </a:gridCol>
                <a:gridCol w="685556">
                  <a:extLst>
                    <a:ext uri="{9D8B030D-6E8A-4147-A177-3AD203B41FA5}">
                      <a16:colId xmlns:a16="http://schemas.microsoft.com/office/drawing/2014/main" xmlns="" val="20004"/>
                    </a:ext>
                  </a:extLst>
                </a:gridCol>
                <a:gridCol w="685556">
                  <a:extLst>
                    <a:ext uri="{9D8B030D-6E8A-4147-A177-3AD203B41FA5}">
                      <a16:colId xmlns:a16="http://schemas.microsoft.com/office/drawing/2014/main" xmlns="" val="20005"/>
                    </a:ext>
                  </a:extLst>
                </a:gridCol>
                <a:gridCol w="685556">
                  <a:extLst>
                    <a:ext uri="{9D8B030D-6E8A-4147-A177-3AD203B41FA5}">
                      <a16:colId xmlns:a16="http://schemas.microsoft.com/office/drawing/2014/main" xmlns="" val="20006"/>
                    </a:ext>
                  </a:extLst>
                </a:gridCol>
              </a:tblGrid>
              <a:tr h="618653">
                <a:tc>
                  <a:txBody>
                    <a:bodyPr/>
                    <a:lstStyle/>
                    <a:p>
                      <a:pPr marL="0" algn="ctr">
                        <a:lnSpc>
                          <a:spcPct val="100000"/>
                        </a:lnSpc>
                        <a:spcAft>
                          <a:spcPts val="0"/>
                        </a:spcAft>
                      </a:pPr>
                      <a:r>
                        <a:rPr lang="it-IT" sz="1400" dirty="0">
                          <a:solidFill>
                            <a:schemeClr val="tx1"/>
                          </a:solidFill>
                          <a:effectLst/>
                        </a:rPr>
                        <a:t> </a:t>
                      </a:r>
                    </a:p>
                    <a:p>
                      <a:pPr marL="0" algn="ctr">
                        <a:lnSpc>
                          <a:spcPct val="100000"/>
                        </a:lnSpc>
                        <a:spcAft>
                          <a:spcPts val="0"/>
                        </a:spcAft>
                      </a:pPr>
                      <a:r>
                        <a:rPr lang="en-US" sz="1400" dirty="0">
                          <a:solidFill>
                            <a:schemeClr val="tx1"/>
                          </a:solidFill>
                          <a:effectLst/>
                        </a:rPr>
                        <a:t>Symptoms</a:t>
                      </a:r>
                      <a:endParaRPr lang="it-IT" sz="1400" b="1" i="0" dirty="0">
                        <a:solidFill>
                          <a:schemeClr val="tx1"/>
                        </a:solidFill>
                        <a:effectLst/>
                        <a:latin typeface="+mn-lt"/>
                        <a:ea typeface="Calibri" panose="020F0502020204030204" pitchFamily="34" charset="0"/>
                        <a:cs typeface="Times New Roman" panose="02020603050405020304" pitchFamily="18" charset="0"/>
                      </a:endParaRPr>
                    </a:p>
                  </a:txBody>
                  <a:tcPr marL="68582" marR="68582" marT="0" marB="0" anchor="ctr"/>
                </a:tc>
                <a:tc>
                  <a:txBody>
                    <a:bodyPr/>
                    <a:lstStyle/>
                    <a:p>
                      <a:pPr marL="0" algn="ctr">
                        <a:lnSpc>
                          <a:spcPct val="107000"/>
                        </a:lnSpc>
                        <a:spcAft>
                          <a:spcPts val="0"/>
                        </a:spcAft>
                      </a:pPr>
                      <a:r>
                        <a:rPr lang="en-AU" sz="1100" noProof="0" dirty="0">
                          <a:solidFill>
                            <a:schemeClr val="tx1"/>
                          </a:solidFill>
                          <a:effectLst/>
                        </a:rPr>
                        <a:t>G0</a:t>
                      </a:r>
                    </a:p>
                    <a:p>
                      <a:pPr marL="0" algn="ctr">
                        <a:lnSpc>
                          <a:spcPct val="107000"/>
                        </a:lnSpc>
                        <a:spcAft>
                          <a:spcPts val="0"/>
                        </a:spcAft>
                      </a:pPr>
                      <a:r>
                        <a:rPr lang="en-AU" sz="1100" noProof="0" dirty="0">
                          <a:solidFill>
                            <a:schemeClr val="tx1"/>
                          </a:solidFill>
                          <a:effectLst/>
                        </a:rPr>
                        <a:t>Frequency</a:t>
                      </a:r>
                      <a:endParaRPr lang="en-AU" sz="1100" noProof="0" dirty="0">
                        <a:solidFill>
                          <a:schemeClr val="tx1"/>
                        </a:solidFill>
                        <a:effectLst/>
                        <a:latin typeface="+mj-lt"/>
                        <a:ea typeface="Calibri" panose="020F0502020204030204" pitchFamily="34" charset="0"/>
                        <a:cs typeface="Times New Roman" panose="02020603050405020304" pitchFamily="18" charset="0"/>
                      </a:endParaRPr>
                    </a:p>
                  </a:txBody>
                  <a:tcPr marL="68582" marR="68582" marT="0" marB="0" anchor="ctr"/>
                </a:tc>
                <a:tc>
                  <a:txBody>
                    <a:bodyPr/>
                    <a:lstStyle/>
                    <a:p>
                      <a:pPr marL="0" algn="ctr">
                        <a:lnSpc>
                          <a:spcPct val="107000"/>
                        </a:lnSpc>
                        <a:spcAft>
                          <a:spcPts val="0"/>
                        </a:spcAft>
                      </a:pPr>
                      <a:r>
                        <a:rPr lang="en-AU" sz="1100" noProof="0" dirty="0">
                          <a:solidFill>
                            <a:schemeClr val="tx1"/>
                          </a:solidFill>
                          <a:effectLst/>
                        </a:rPr>
                        <a:t>G1</a:t>
                      </a:r>
                    </a:p>
                    <a:p>
                      <a:pPr marL="0" algn="ctr">
                        <a:lnSpc>
                          <a:spcPct val="107000"/>
                        </a:lnSpc>
                        <a:spcAft>
                          <a:spcPts val="0"/>
                        </a:spcAft>
                      </a:pPr>
                      <a:r>
                        <a:rPr lang="en-AU" sz="1100" noProof="0" dirty="0">
                          <a:solidFill>
                            <a:schemeClr val="tx1"/>
                          </a:solidFill>
                          <a:effectLst/>
                        </a:rPr>
                        <a:t>Frequency</a:t>
                      </a:r>
                      <a:endParaRPr lang="en-AU" sz="1100" noProof="0" dirty="0">
                        <a:solidFill>
                          <a:schemeClr val="tx1"/>
                        </a:solidFill>
                        <a:effectLst/>
                        <a:latin typeface="+mj-lt"/>
                        <a:ea typeface="Calibri" panose="020F0502020204030204" pitchFamily="34" charset="0"/>
                        <a:cs typeface="Times New Roman" panose="02020603050405020304" pitchFamily="18" charset="0"/>
                      </a:endParaRPr>
                    </a:p>
                  </a:txBody>
                  <a:tcPr marL="68582" marR="68582" marT="0" marB="0" anchor="ctr"/>
                </a:tc>
                <a:tc>
                  <a:txBody>
                    <a:bodyPr/>
                    <a:lstStyle/>
                    <a:p>
                      <a:pPr marL="0" algn="ctr">
                        <a:lnSpc>
                          <a:spcPct val="107000"/>
                        </a:lnSpc>
                        <a:spcAft>
                          <a:spcPts val="0"/>
                        </a:spcAft>
                      </a:pPr>
                      <a:r>
                        <a:rPr lang="en-AU" sz="1100" noProof="0" dirty="0">
                          <a:solidFill>
                            <a:schemeClr val="tx1"/>
                          </a:solidFill>
                          <a:effectLst/>
                        </a:rPr>
                        <a:t>G2</a:t>
                      </a:r>
                    </a:p>
                    <a:p>
                      <a:pPr marL="0" algn="ctr">
                        <a:lnSpc>
                          <a:spcPct val="107000"/>
                        </a:lnSpc>
                        <a:spcAft>
                          <a:spcPts val="0"/>
                        </a:spcAft>
                      </a:pPr>
                      <a:r>
                        <a:rPr lang="en-AU" sz="1100" noProof="0" dirty="0">
                          <a:solidFill>
                            <a:schemeClr val="tx1"/>
                          </a:solidFill>
                          <a:effectLst/>
                        </a:rPr>
                        <a:t>Frequency</a:t>
                      </a:r>
                      <a:endParaRPr lang="en-AU" sz="1100" noProof="0" dirty="0">
                        <a:solidFill>
                          <a:schemeClr val="tx1"/>
                        </a:solidFill>
                        <a:effectLst/>
                        <a:latin typeface="+mj-lt"/>
                        <a:ea typeface="Calibri" panose="020F0502020204030204" pitchFamily="34" charset="0"/>
                        <a:cs typeface="Times New Roman" panose="02020603050405020304" pitchFamily="18" charset="0"/>
                      </a:endParaRPr>
                    </a:p>
                  </a:txBody>
                  <a:tcPr marL="68582" marR="68582" marT="0" marB="0" anchor="ctr"/>
                </a:tc>
                <a:tc>
                  <a:txBody>
                    <a:bodyPr/>
                    <a:lstStyle/>
                    <a:p>
                      <a:pPr marL="0" algn="ctr">
                        <a:lnSpc>
                          <a:spcPct val="107000"/>
                        </a:lnSpc>
                        <a:spcAft>
                          <a:spcPts val="0"/>
                        </a:spcAft>
                      </a:pPr>
                      <a:r>
                        <a:rPr lang="en-AU" sz="1100" noProof="0" dirty="0">
                          <a:solidFill>
                            <a:schemeClr val="tx1"/>
                          </a:solidFill>
                          <a:effectLst/>
                        </a:rPr>
                        <a:t>G3</a:t>
                      </a:r>
                    </a:p>
                    <a:p>
                      <a:pPr marL="0" algn="ctr">
                        <a:lnSpc>
                          <a:spcPct val="107000"/>
                        </a:lnSpc>
                        <a:spcAft>
                          <a:spcPts val="0"/>
                        </a:spcAft>
                      </a:pPr>
                      <a:r>
                        <a:rPr lang="en-AU" sz="1100" noProof="0" dirty="0">
                          <a:solidFill>
                            <a:schemeClr val="tx1"/>
                          </a:solidFill>
                          <a:effectLst/>
                        </a:rPr>
                        <a:t>Frequency</a:t>
                      </a:r>
                      <a:endParaRPr lang="en-AU" sz="1100" noProof="0" dirty="0">
                        <a:solidFill>
                          <a:schemeClr val="tx1"/>
                        </a:solidFill>
                        <a:effectLst/>
                        <a:latin typeface="+mj-lt"/>
                        <a:ea typeface="Calibri" panose="020F0502020204030204" pitchFamily="34" charset="0"/>
                        <a:cs typeface="Times New Roman" panose="02020603050405020304" pitchFamily="18" charset="0"/>
                      </a:endParaRPr>
                    </a:p>
                  </a:txBody>
                  <a:tcPr marL="68582" marR="68582" marT="0" marB="0" anchor="ctr"/>
                </a:tc>
                <a:tc>
                  <a:txBody>
                    <a:bodyPr/>
                    <a:lstStyle/>
                    <a:p>
                      <a:pPr marL="0" algn="ctr">
                        <a:spcAft>
                          <a:spcPts val="0"/>
                        </a:spcAft>
                      </a:pPr>
                      <a:endParaRPr lang="it-IT" sz="1100" dirty="0">
                        <a:solidFill>
                          <a:schemeClr val="tx1"/>
                        </a:solidFill>
                        <a:effectLst/>
                        <a:latin typeface="+mj-lt"/>
                        <a:cs typeface="Times New Roman" panose="02020603050405020304" pitchFamily="18" charset="0"/>
                      </a:endParaRPr>
                    </a:p>
                  </a:txBody>
                  <a:tcPr marL="68582" marR="68582" marT="0" marB="0" anchor="ctr"/>
                </a:tc>
                <a:tc>
                  <a:txBody>
                    <a:bodyPr/>
                    <a:lstStyle/>
                    <a:p>
                      <a:pPr marL="0" algn="ctr">
                        <a:lnSpc>
                          <a:spcPct val="107000"/>
                        </a:lnSpc>
                        <a:spcAft>
                          <a:spcPts val="0"/>
                        </a:spcAft>
                      </a:pPr>
                      <a:r>
                        <a:rPr lang="en-AU" sz="1100" i="1" noProof="0" dirty="0">
                          <a:solidFill>
                            <a:schemeClr val="tx1"/>
                          </a:solidFill>
                          <a:effectLst/>
                        </a:rPr>
                        <a:t>p</a:t>
                      </a:r>
                      <a:r>
                        <a:rPr lang="en-AU" sz="1100" noProof="0" dirty="0">
                          <a:solidFill>
                            <a:schemeClr val="tx1"/>
                          </a:solidFill>
                          <a:effectLst/>
                        </a:rPr>
                        <a:t>-value</a:t>
                      </a:r>
                      <a:endParaRPr lang="en-AU" sz="1100" i="1" noProof="0" dirty="0">
                        <a:solidFill>
                          <a:schemeClr val="tx1"/>
                        </a:solidFill>
                        <a:effectLst/>
                        <a:latin typeface="+mj-lt"/>
                        <a:ea typeface="Calibri" panose="020F0502020204030204" pitchFamily="34" charset="0"/>
                        <a:cs typeface="Times New Roman" panose="02020603050405020304" pitchFamily="18" charset="0"/>
                      </a:endParaRPr>
                    </a:p>
                  </a:txBody>
                  <a:tcPr marL="68582" marR="68582" marT="0" marB="0" anchor="ctr"/>
                </a:tc>
                <a:extLst>
                  <a:ext uri="{0D108BD9-81ED-4DB2-BD59-A6C34878D82A}">
                    <a16:rowId xmlns:a16="http://schemas.microsoft.com/office/drawing/2014/main" xmlns="" val="10000"/>
                  </a:ext>
                </a:extLst>
              </a:tr>
              <a:tr h="272820">
                <a:tc>
                  <a:txBody>
                    <a:bodyPr/>
                    <a:lstStyle/>
                    <a:p>
                      <a:pPr marL="0">
                        <a:lnSpc>
                          <a:spcPct val="100000"/>
                        </a:lnSpc>
                        <a:spcAft>
                          <a:spcPts val="0"/>
                        </a:spcAft>
                      </a:pPr>
                      <a:r>
                        <a:rPr lang="en-US" sz="1100" b="0" i="1" dirty="0">
                          <a:solidFill>
                            <a:schemeClr val="tx1"/>
                          </a:solidFill>
                          <a:effectLst/>
                          <a:latin typeface="Times New Roman" panose="02020603050405020304" pitchFamily="18" charset="0"/>
                          <a:cs typeface="Times New Roman" panose="02020603050405020304" pitchFamily="18" charset="0"/>
                        </a:rPr>
                        <a:t>Hot flashes (first visit)</a:t>
                      </a:r>
                      <a:endParaRPr lang="it-IT" sz="1100" b="0" i="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2" marR="68582" marT="0" marB="0" anchor="ctr"/>
                </a:tc>
                <a:tc>
                  <a:txBody>
                    <a:bodyPr/>
                    <a:lstStyle/>
                    <a:p>
                      <a:pPr marL="0" algn="ctr">
                        <a:lnSpc>
                          <a:spcPct val="100000"/>
                        </a:lnSpc>
                        <a:spcAft>
                          <a:spcPts val="0"/>
                        </a:spcAft>
                      </a:pPr>
                      <a:r>
                        <a:rPr lang="it-IT" sz="1400" dirty="0">
                          <a:solidFill>
                            <a:schemeClr val="tx1"/>
                          </a:solidFill>
                          <a:effectLst/>
                          <a:latin typeface="Times New Roman" panose="02020603050405020304" pitchFamily="18" charset="0"/>
                          <a:cs typeface="Times New Roman" panose="02020603050405020304" pitchFamily="18" charset="0"/>
                        </a:rPr>
                        <a:t>0</a:t>
                      </a:r>
                      <a:endParaRPr lang="it-IT"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2" marR="68582" marT="0" marB="0" anchor="ctr"/>
                </a:tc>
                <a:tc>
                  <a:txBody>
                    <a:bodyPr/>
                    <a:lstStyle/>
                    <a:p>
                      <a:pPr marL="0" algn="ctr">
                        <a:lnSpc>
                          <a:spcPct val="100000"/>
                        </a:lnSpc>
                        <a:spcAft>
                          <a:spcPts val="0"/>
                        </a:spcAft>
                      </a:pPr>
                      <a:r>
                        <a:rPr lang="it-IT" sz="1400" dirty="0">
                          <a:solidFill>
                            <a:schemeClr val="tx1"/>
                          </a:solidFill>
                          <a:effectLst/>
                          <a:latin typeface="Times New Roman" panose="02020603050405020304" pitchFamily="18" charset="0"/>
                          <a:cs typeface="Times New Roman" panose="02020603050405020304" pitchFamily="18" charset="0"/>
                        </a:rPr>
                        <a:t>15</a:t>
                      </a:r>
                      <a:endParaRPr lang="it-IT"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2" marR="68582" marT="0" marB="0" anchor="ctr"/>
                </a:tc>
                <a:tc>
                  <a:txBody>
                    <a:bodyPr/>
                    <a:lstStyle/>
                    <a:p>
                      <a:pPr marL="0" algn="ctr">
                        <a:lnSpc>
                          <a:spcPct val="100000"/>
                        </a:lnSpc>
                        <a:spcAft>
                          <a:spcPts val="0"/>
                        </a:spcAft>
                      </a:pPr>
                      <a:r>
                        <a:rPr lang="it-IT" sz="1400" dirty="0">
                          <a:solidFill>
                            <a:schemeClr val="tx1"/>
                          </a:solidFill>
                          <a:effectLst/>
                          <a:latin typeface="Times New Roman" panose="02020603050405020304" pitchFamily="18" charset="0"/>
                          <a:cs typeface="Times New Roman" panose="02020603050405020304" pitchFamily="18" charset="0"/>
                        </a:rPr>
                        <a:t>45</a:t>
                      </a:r>
                      <a:endParaRPr lang="it-IT"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2" marR="68582" marT="0" marB="0" anchor="ctr"/>
                </a:tc>
                <a:tc>
                  <a:txBody>
                    <a:bodyPr/>
                    <a:lstStyle/>
                    <a:p>
                      <a:pPr marL="0" algn="ctr">
                        <a:lnSpc>
                          <a:spcPct val="100000"/>
                        </a:lnSpc>
                        <a:spcAft>
                          <a:spcPts val="0"/>
                        </a:spcAft>
                      </a:pPr>
                      <a:r>
                        <a:rPr lang="it-IT" sz="1400" dirty="0">
                          <a:solidFill>
                            <a:schemeClr val="tx1"/>
                          </a:solidFill>
                          <a:effectLst/>
                          <a:latin typeface="Times New Roman" panose="02020603050405020304" pitchFamily="18" charset="0"/>
                          <a:cs typeface="Times New Roman" panose="02020603050405020304" pitchFamily="18" charset="0"/>
                        </a:rPr>
                        <a:t>27</a:t>
                      </a:r>
                      <a:endParaRPr lang="it-IT"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2" marR="68582" marT="0" marB="0" anchor="ctr"/>
                </a:tc>
                <a:tc>
                  <a:txBody>
                    <a:bodyPr/>
                    <a:lstStyle/>
                    <a:p>
                      <a:pPr marL="0" algn="ctr">
                        <a:lnSpc>
                          <a:spcPct val="100000"/>
                        </a:lnSpc>
                        <a:spcAft>
                          <a:spcPts val="0"/>
                        </a:spcAft>
                      </a:pPr>
                      <a:r>
                        <a:rPr lang="it-IT" sz="1400" dirty="0">
                          <a:solidFill>
                            <a:schemeClr val="tx1"/>
                          </a:solidFill>
                          <a:effectLst/>
                          <a:latin typeface="Times New Roman" panose="02020603050405020304" pitchFamily="18" charset="0"/>
                          <a:cs typeface="Times New Roman" panose="02020603050405020304" pitchFamily="18" charset="0"/>
                        </a:rPr>
                        <a:t>87</a:t>
                      </a:r>
                      <a:endParaRPr lang="it-IT"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2" marR="68582" marT="0" marB="0" anchor="ctr"/>
                </a:tc>
                <a:tc rowSpan="2">
                  <a:txBody>
                    <a:bodyPr/>
                    <a:lstStyle/>
                    <a:p>
                      <a:pPr marL="0" algn="ctr">
                        <a:lnSpc>
                          <a:spcPct val="100000"/>
                        </a:lnSpc>
                        <a:spcAft>
                          <a:spcPts val="0"/>
                        </a:spcAft>
                      </a:pPr>
                      <a:r>
                        <a:rPr lang="it-IT" sz="1400" dirty="0">
                          <a:solidFill>
                            <a:schemeClr val="tx1"/>
                          </a:solidFill>
                          <a:effectLst/>
                          <a:latin typeface="Times New Roman" panose="02020603050405020304" pitchFamily="18" charset="0"/>
                          <a:cs typeface="Times New Roman" panose="02020603050405020304" pitchFamily="18" charset="0"/>
                        </a:rPr>
                        <a:t>.000</a:t>
                      </a:r>
                      <a:endParaRPr lang="it-IT"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2" marR="68582" marT="0" marB="0" anchor="ctr"/>
                </a:tc>
                <a:extLst>
                  <a:ext uri="{0D108BD9-81ED-4DB2-BD59-A6C34878D82A}">
                    <a16:rowId xmlns:a16="http://schemas.microsoft.com/office/drawing/2014/main" xmlns="" val="10001"/>
                  </a:ext>
                </a:extLst>
              </a:tr>
              <a:tr h="272820">
                <a:tc>
                  <a:txBody>
                    <a:bodyPr/>
                    <a:lstStyle/>
                    <a:p>
                      <a:pPr marL="0">
                        <a:lnSpc>
                          <a:spcPct val="100000"/>
                        </a:lnSpc>
                        <a:spcAft>
                          <a:spcPts val="0"/>
                        </a:spcAft>
                      </a:pPr>
                      <a:r>
                        <a:rPr lang="en-US" sz="1100" b="0" i="1" dirty="0">
                          <a:solidFill>
                            <a:schemeClr val="tx1"/>
                          </a:solidFill>
                          <a:effectLst/>
                          <a:latin typeface="Times New Roman" panose="02020603050405020304" pitchFamily="18" charset="0"/>
                          <a:cs typeface="Times New Roman" panose="02020603050405020304" pitchFamily="18" charset="0"/>
                        </a:rPr>
                        <a:t>Hot flashes (last visit)</a:t>
                      </a:r>
                      <a:endParaRPr lang="it-IT" sz="1100" b="0" i="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2" marR="68582" marT="0" marB="0" anchor="ctr"/>
                </a:tc>
                <a:tc>
                  <a:txBody>
                    <a:bodyPr/>
                    <a:lstStyle/>
                    <a:p>
                      <a:pPr marL="0" algn="ctr">
                        <a:lnSpc>
                          <a:spcPct val="100000"/>
                        </a:lnSpc>
                        <a:spcAft>
                          <a:spcPts val="0"/>
                        </a:spcAft>
                      </a:pPr>
                      <a:r>
                        <a:rPr lang="it-IT" sz="1400" dirty="0">
                          <a:solidFill>
                            <a:schemeClr val="tx1"/>
                          </a:solidFill>
                          <a:effectLst/>
                          <a:latin typeface="Times New Roman" panose="02020603050405020304" pitchFamily="18" charset="0"/>
                          <a:cs typeface="Times New Roman" panose="02020603050405020304" pitchFamily="18" charset="0"/>
                        </a:rPr>
                        <a:t>24</a:t>
                      </a:r>
                      <a:endParaRPr lang="it-IT"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2" marR="68582" marT="0" marB="0" anchor="ctr"/>
                </a:tc>
                <a:tc>
                  <a:txBody>
                    <a:bodyPr/>
                    <a:lstStyle/>
                    <a:p>
                      <a:pPr marL="0" algn="ctr">
                        <a:lnSpc>
                          <a:spcPct val="100000"/>
                        </a:lnSpc>
                        <a:spcAft>
                          <a:spcPts val="0"/>
                        </a:spcAft>
                      </a:pPr>
                      <a:r>
                        <a:rPr lang="it-IT" sz="1400" dirty="0">
                          <a:solidFill>
                            <a:schemeClr val="tx1"/>
                          </a:solidFill>
                          <a:effectLst/>
                          <a:latin typeface="Times New Roman" panose="02020603050405020304" pitchFamily="18" charset="0"/>
                          <a:cs typeface="Times New Roman" panose="02020603050405020304" pitchFamily="18" charset="0"/>
                        </a:rPr>
                        <a:t>23</a:t>
                      </a:r>
                      <a:endParaRPr lang="it-IT"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2" marR="68582" marT="0" marB="0" anchor="ctr"/>
                </a:tc>
                <a:tc>
                  <a:txBody>
                    <a:bodyPr/>
                    <a:lstStyle/>
                    <a:p>
                      <a:pPr marL="0" algn="ctr">
                        <a:lnSpc>
                          <a:spcPct val="100000"/>
                        </a:lnSpc>
                        <a:spcAft>
                          <a:spcPts val="0"/>
                        </a:spcAft>
                      </a:pPr>
                      <a:r>
                        <a:rPr lang="it-IT" sz="1400" dirty="0">
                          <a:solidFill>
                            <a:schemeClr val="tx1"/>
                          </a:solidFill>
                          <a:effectLst/>
                          <a:latin typeface="Times New Roman" panose="02020603050405020304" pitchFamily="18" charset="0"/>
                          <a:cs typeface="Times New Roman" panose="02020603050405020304" pitchFamily="18" charset="0"/>
                        </a:rPr>
                        <a:t>12</a:t>
                      </a:r>
                      <a:endParaRPr lang="it-IT"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2" marR="68582" marT="0" marB="0" anchor="ctr"/>
                </a:tc>
                <a:tc>
                  <a:txBody>
                    <a:bodyPr/>
                    <a:lstStyle/>
                    <a:p>
                      <a:pPr marL="0" algn="ctr">
                        <a:lnSpc>
                          <a:spcPct val="100000"/>
                        </a:lnSpc>
                        <a:spcAft>
                          <a:spcPts val="0"/>
                        </a:spcAft>
                      </a:pPr>
                      <a:r>
                        <a:rPr lang="it-IT" sz="1400" dirty="0">
                          <a:solidFill>
                            <a:schemeClr val="tx1"/>
                          </a:solidFill>
                          <a:effectLst/>
                          <a:latin typeface="Times New Roman" panose="02020603050405020304" pitchFamily="18" charset="0"/>
                          <a:cs typeface="Times New Roman" panose="02020603050405020304" pitchFamily="18" charset="0"/>
                        </a:rPr>
                        <a:t>2</a:t>
                      </a:r>
                      <a:endParaRPr lang="it-IT"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2" marR="68582" marT="0" marB="0" anchor="ctr"/>
                </a:tc>
                <a:tc>
                  <a:txBody>
                    <a:bodyPr/>
                    <a:lstStyle/>
                    <a:p>
                      <a:pPr marL="0" algn="ctr">
                        <a:lnSpc>
                          <a:spcPct val="100000"/>
                        </a:lnSpc>
                        <a:spcAft>
                          <a:spcPts val="0"/>
                        </a:spcAft>
                      </a:pPr>
                      <a:r>
                        <a:rPr lang="it-IT" sz="1400">
                          <a:solidFill>
                            <a:schemeClr val="tx1"/>
                          </a:solidFill>
                          <a:effectLst/>
                          <a:latin typeface="Times New Roman" panose="02020603050405020304" pitchFamily="18" charset="0"/>
                          <a:cs typeface="Times New Roman" panose="02020603050405020304" pitchFamily="18" charset="0"/>
                        </a:rPr>
                        <a:t>61</a:t>
                      </a:r>
                      <a:endParaRPr lang="it-IT" sz="14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2" marR="68582" marT="0" marB="0" anchor="ctr"/>
                </a:tc>
                <a:tc vMerge="1">
                  <a:txBody>
                    <a:bodyPr/>
                    <a:lstStyle/>
                    <a:p>
                      <a:endParaRPr lang="it-IT"/>
                    </a:p>
                  </a:txBody>
                  <a:tcPr/>
                </a:tc>
                <a:extLst>
                  <a:ext uri="{0D108BD9-81ED-4DB2-BD59-A6C34878D82A}">
                    <a16:rowId xmlns:a16="http://schemas.microsoft.com/office/drawing/2014/main" xmlns="" val="10002"/>
                  </a:ext>
                </a:extLst>
              </a:tr>
              <a:tr h="272820">
                <a:tc>
                  <a:txBody>
                    <a:bodyPr/>
                    <a:lstStyle/>
                    <a:p>
                      <a:pPr marL="0">
                        <a:lnSpc>
                          <a:spcPct val="100000"/>
                        </a:lnSpc>
                        <a:spcAft>
                          <a:spcPts val="0"/>
                        </a:spcAft>
                      </a:pPr>
                      <a:r>
                        <a:rPr lang="en-US" sz="1100" b="0" i="1" dirty="0">
                          <a:solidFill>
                            <a:schemeClr val="tx1"/>
                          </a:solidFill>
                          <a:effectLst/>
                          <a:latin typeface="Times New Roman" panose="02020603050405020304" pitchFamily="18" charset="0"/>
                          <a:cs typeface="Times New Roman" panose="02020603050405020304" pitchFamily="18" charset="0"/>
                        </a:rPr>
                        <a:t>Nausea/vomit (first visit)</a:t>
                      </a:r>
                      <a:endParaRPr lang="it-IT" sz="1100" b="0" i="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2" marR="68582" marT="0" marB="0" anchor="ctr"/>
                </a:tc>
                <a:tc>
                  <a:txBody>
                    <a:bodyPr/>
                    <a:lstStyle/>
                    <a:p>
                      <a:pPr marL="0" algn="ctr">
                        <a:lnSpc>
                          <a:spcPct val="100000"/>
                        </a:lnSpc>
                        <a:spcAft>
                          <a:spcPts val="0"/>
                        </a:spcAft>
                      </a:pPr>
                      <a:r>
                        <a:rPr lang="it-IT" sz="1400" dirty="0">
                          <a:solidFill>
                            <a:schemeClr val="tx1"/>
                          </a:solidFill>
                          <a:effectLst/>
                          <a:latin typeface="Times New Roman" panose="02020603050405020304" pitchFamily="18" charset="0"/>
                          <a:cs typeface="Times New Roman" panose="02020603050405020304" pitchFamily="18" charset="0"/>
                        </a:rPr>
                        <a:t>0</a:t>
                      </a:r>
                      <a:endParaRPr lang="it-IT"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2" marR="68582" marT="0" marB="0" anchor="ctr"/>
                </a:tc>
                <a:tc>
                  <a:txBody>
                    <a:bodyPr/>
                    <a:lstStyle/>
                    <a:p>
                      <a:pPr marL="0" algn="ctr">
                        <a:lnSpc>
                          <a:spcPct val="100000"/>
                        </a:lnSpc>
                        <a:spcAft>
                          <a:spcPts val="0"/>
                        </a:spcAft>
                      </a:pPr>
                      <a:r>
                        <a:rPr lang="it-IT" sz="1400" dirty="0">
                          <a:solidFill>
                            <a:schemeClr val="tx1"/>
                          </a:solidFill>
                          <a:effectLst/>
                          <a:latin typeface="Times New Roman" panose="02020603050405020304" pitchFamily="18" charset="0"/>
                          <a:cs typeface="Times New Roman" panose="02020603050405020304" pitchFamily="18" charset="0"/>
                        </a:rPr>
                        <a:t>7</a:t>
                      </a:r>
                      <a:endParaRPr lang="it-IT"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2" marR="68582" marT="0" marB="0" anchor="ctr"/>
                </a:tc>
                <a:tc>
                  <a:txBody>
                    <a:bodyPr/>
                    <a:lstStyle/>
                    <a:p>
                      <a:pPr marL="0" algn="ctr">
                        <a:lnSpc>
                          <a:spcPct val="100000"/>
                        </a:lnSpc>
                        <a:spcAft>
                          <a:spcPts val="0"/>
                        </a:spcAft>
                      </a:pPr>
                      <a:r>
                        <a:rPr lang="it-IT" sz="1400">
                          <a:solidFill>
                            <a:schemeClr val="tx1"/>
                          </a:solidFill>
                          <a:effectLst/>
                          <a:latin typeface="Times New Roman" panose="02020603050405020304" pitchFamily="18" charset="0"/>
                          <a:cs typeface="Times New Roman" panose="02020603050405020304" pitchFamily="18" charset="0"/>
                        </a:rPr>
                        <a:t>22</a:t>
                      </a:r>
                      <a:endParaRPr lang="it-IT" sz="14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2" marR="68582" marT="0" marB="0" anchor="ctr"/>
                </a:tc>
                <a:tc>
                  <a:txBody>
                    <a:bodyPr/>
                    <a:lstStyle/>
                    <a:p>
                      <a:pPr marL="0" algn="ctr">
                        <a:lnSpc>
                          <a:spcPct val="100000"/>
                        </a:lnSpc>
                        <a:spcAft>
                          <a:spcPts val="0"/>
                        </a:spcAft>
                      </a:pPr>
                      <a:r>
                        <a:rPr lang="it-IT" sz="1400" dirty="0">
                          <a:solidFill>
                            <a:schemeClr val="tx1"/>
                          </a:solidFill>
                          <a:effectLst/>
                          <a:latin typeface="Times New Roman" panose="02020603050405020304" pitchFamily="18" charset="0"/>
                          <a:cs typeface="Times New Roman" panose="02020603050405020304" pitchFamily="18" charset="0"/>
                        </a:rPr>
                        <a:t>15</a:t>
                      </a:r>
                      <a:endParaRPr lang="it-IT"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2" marR="68582" marT="0" marB="0" anchor="ctr"/>
                </a:tc>
                <a:tc>
                  <a:txBody>
                    <a:bodyPr/>
                    <a:lstStyle/>
                    <a:p>
                      <a:pPr marL="0" algn="ctr">
                        <a:lnSpc>
                          <a:spcPct val="100000"/>
                        </a:lnSpc>
                        <a:spcAft>
                          <a:spcPts val="0"/>
                        </a:spcAft>
                      </a:pPr>
                      <a:r>
                        <a:rPr lang="it-IT" sz="1400" dirty="0">
                          <a:solidFill>
                            <a:schemeClr val="tx1"/>
                          </a:solidFill>
                          <a:effectLst/>
                          <a:latin typeface="Times New Roman" panose="02020603050405020304" pitchFamily="18" charset="0"/>
                          <a:cs typeface="Times New Roman" panose="02020603050405020304" pitchFamily="18" charset="0"/>
                        </a:rPr>
                        <a:t>44</a:t>
                      </a:r>
                      <a:endParaRPr lang="it-IT"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2" marR="68582" marT="0" marB="0" anchor="ctr"/>
                </a:tc>
                <a:tc rowSpan="2">
                  <a:txBody>
                    <a:bodyPr/>
                    <a:lstStyle/>
                    <a:p>
                      <a:pPr marL="0" algn="ctr">
                        <a:lnSpc>
                          <a:spcPct val="100000"/>
                        </a:lnSpc>
                        <a:spcAft>
                          <a:spcPts val="0"/>
                        </a:spcAft>
                      </a:pPr>
                      <a:r>
                        <a:rPr lang="it-IT" sz="1400">
                          <a:solidFill>
                            <a:schemeClr val="tx1"/>
                          </a:solidFill>
                          <a:effectLst/>
                          <a:latin typeface="Times New Roman" panose="02020603050405020304" pitchFamily="18" charset="0"/>
                          <a:cs typeface="Times New Roman" panose="02020603050405020304" pitchFamily="18" charset="0"/>
                        </a:rPr>
                        <a:t>.001</a:t>
                      </a:r>
                      <a:endParaRPr lang="it-IT" sz="14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2" marR="68582" marT="0" marB="0" anchor="ctr"/>
                </a:tc>
                <a:extLst>
                  <a:ext uri="{0D108BD9-81ED-4DB2-BD59-A6C34878D82A}">
                    <a16:rowId xmlns:a16="http://schemas.microsoft.com/office/drawing/2014/main" xmlns="" val="10003"/>
                  </a:ext>
                </a:extLst>
              </a:tr>
              <a:tr h="272820">
                <a:tc>
                  <a:txBody>
                    <a:bodyPr/>
                    <a:lstStyle/>
                    <a:p>
                      <a:pPr marL="0">
                        <a:lnSpc>
                          <a:spcPct val="100000"/>
                        </a:lnSpc>
                        <a:spcAft>
                          <a:spcPts val="0"/>
                        </a:spcAft>
                      </a:pPr>
                      <a:r>
                        <a:rPr lang="en-US" sz="1100" b="0" i="1" dirty="0">
                          <a:solidFill>
                            <a:schemeClr val="tx1"/>
                          </a:solidFill>
                          <a:effectLst/>
                          <a:latin typeface="Times New Roman" panose="02020603050405020304" pitchFamily="18" charset="0"/>
                          <a:cs typeface="Times New Roman" panose="02020603050405020304" pitchFamily="18" charset="0"/>
                        </a:rPr>
                        <a:t>Nausea/vomit (last visit)</a:t>
                      </a:r>
                      <a:endParaRPr lang="it-IT" sz="1100" b="0" i="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2" marR="68582" marT="0" marB="0" anchor="ctr"/>
                </a:tc>
                <a:tc>
                  <a:txBody>
                    <a:bodyPr/>
                    <a:lstStyle/>
                    <a:p>
                      <a:pPr marL="0" algn="ctr">
                        <a:lnSpc>
                          <a:spcPct val="100000"/>
                        </a:lnSpc>
                        <a:spcAft>
                          <a:spcPts val="0"/>
                        </a:spcAft>
                      </a:pPr>
                      <a:r>
                        <a:rPr lang="it-IT" sz="1400" dirty="0">
                          <a:solidFill>
                            <a:schemeClr val="tx1"/>
                          </a:solidFill>
                          <a:effectLst/>
                          <a:latin typeface="Times New Roman" panose="02020603050405020304" pitchFamily="18" charset="0"/>
                          <a:cs typeface="Times New Roman" panose="02020603050405020304" pitchFamily="18" charset="0"/>
                        </a:rPr>
                        <a:t>7</a:t>
                      </a:r>
                      <a:endParaRPr lang="it-IT"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2" marR="68582" marT="0" marB="0" anchor="ctr"/>
                </a:tc>
                <a:tc>
                  <a:txBody>
                    <a:bodyPr/>
                    <a:lstStyle/>
                    <a:p>
                      <a:pPr marL="0" algn="ctr">
                        <a:lnSpc>
                          <a:spcPct val="100000"/>
                        </a:lnSpc>
                        <a:spcAft>
                          <a:spcPts val="0"/>
                        </a:spcAft>
                      </a:pPr>
                      <a:r>
                        <a:rPr lang="it-IT" sz="1400" dirty="0">
                          <a:solidFill>
                            <a:schemeClr val="tx1"/>
                          </a:solidFill>
                          <a:effectLst/>
                          <a:latin typeface="Times New Roman" panose="02020603050405020304" pitchFamily="18" charset="0"/>
                          <a:cs typeface="Times New Roman" panose="02020603050405020304" pitchFamily="18" charset="0"/>
                        </a:rPr>
                        <a:t>6</a:t>
                      </a:r>
                      <a:endParaRPr lang="it-IT"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2" marR="68582" marT="0" marB="0" anchor="ctr"/>
                </a:tc>
                <a:tc>
                  <a:txBody>
                    <a:bodyPr/>
                    <a:lstStyle/>
                    <a:p>
                      <a:pPr marL="0" algn="ctr">
                        <a:lnSpc>
                          <a:spcPct val="100000"/>
                        </a:lnSpc>
                        <a:spcAft>
                          <a:spcPts val="0"/>
                        </a:spcAft>
                      </a:pPr>
                      <a:r>
                        <a:rPr lang="it-IT" sz="1400" dirty="0">
                          <a:solidFill>
                            <a:schemeClr val="tx1"/>
                          </a:solidFill>
                          <a:effectLst/>
                          <a:latin typeface="Times New Roman" panose="02020603050405020304" pitchFamily="18" charset="0"/>
                          <a:cs typeface="Times New Roman" panose="02020603050405020304" pitchFamily="18" charset="0"/>
                        </a:rPr>
                        <a:t>4</a:t>
                      </a:r>
                      <a:endParaRPr lang="it-IT"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2" marR="68582" marT="0" marB="0" anchor="ctr"/>
                </a:tc>
                <a:tc>
                  <a:txBody>
                    <a:bodyPr/>
                    <a:lstStyle/>
                    <a:p>
                      <a:pPr marL="0" algn="ctr">
                        <a:lnSpc>
                          <a:spcPct val="100000"/>
                        </a:lnSpc>
                        <a:spcAft>
                          <a:spcPts val="0"/>
                        </a:spcAft>
                      </a:pPr>
                      <a:r>
                        <a:rPr lang="it-IT" sz="1400" dirty="0">
                          <a:solidFill>
                            <a:schemeClr val="tx1"/>
                          </a:solidFill>
                          <a:effectLst/>
                          <a:latin typeface="Times New Roman" panose="02020603050405020304" pitchFamily="18" charset="0"/>
                          <a:cs typeface="Times New Roman" panose="02020603050405020304" pitchFamily="18" charset="0"/>
                        </a:rPr>
                        <a:t>0</a:t>
                      </a:r>
                      <a:endParaRPr lang="it-IT"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2" marR="68582" marT="0" marB="0" anchor="ctr"/>
                </a:tc>
                <a:tc>
                  <a:txBody>
                    <a:bodyPr/>
                    <a:lstStyle/>
                    <a:p>
                      <a:pPr marL="0" algn="ctr">
                        <a:lnSpc>
                          <a:spcPct val="100000"/>
                        </a:lnSpc>
                        <a:spcAft>
                          <a:spcPts val="0"/>
                        </a:spcAft>
                      </a:pPr>
                      <a:r>
                        <a:rPr lang="it-IT" sz="1400" dirty="0">
                          <a:solidFill>
                            <a:schemeClr val="tx1"/>
                          </a:solidFill>
                          <a:effectLst/>
                          <a:latin typeface="Times New Roman" panose="02020603050405020304" pitchFamily="18" charset="0"/>
                          <a:cs typeface="Times New Roman" panose="02020603050405020304" pitchFamily="18" charset="0"/>
                        </a:rPr>
                        <a:t>17</a:t>
                      </a:r>
                      <a:endParaRPr lang="it-IT"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2" marR="68582" marT="0" marB="0" anchor="ctr"/>
                </a:tc>
                <a:tc vMerge="1">
                  <a:txBody>
                    <a:bodyPr/>
                    <a:lstStyle/>
                    <a:p>
                      <a:endParaRPr lang="it-IT"/>
                    </a:p>
                  </a:txBody>
                  <a:tcPr/>
                </a:tc>
                <a:extLst>
                  <a:ext uri="{0D108BD9-81ED-4DB2-BD59-A6C34878D82A}">
                    <a16:rowId xmlns:a16="http://schemas.microsoft.com/office/drawing/2014/main" xmlns="" val="10004"/>
                  </a:ext>
                </a:extLst>
              </a:tr>
              <a:tr h="272820">
                <a:tc>
                  <a:txBody>
                    <a:bodyPr/>
                    <a:lstStyle/>
                    <a:p>
                      <a:pPr marL="0">
                        <a:lnSpc>
                          <a:spcPct val="100000"/>
                        </a:lnSpc>
                        <a:spcAft>
                          <a:spcPts val="0"/>
                        </a:spcAft>
                      </a:pPr>
                      <a:r>
                        <a:rPr lang="en-US" sz="1100" b="0" i="1" dirty="0">
                          <a:solidFill>
                            <a:schemeClr val="tx1"/>
                          </a:solidFill>
                          <a:effectLst/>
                          <a:latin typeface="Times New Roman" panose="02020603050405020304" pitchFamily="18" charset="0"/>
                          <a:cs typeface="Times New Roman" panose="02020603050405020304" pitchFamily="18" charset="0"/>
                        </a:rPr>
                        <a:t>Constipation (first visit)</a:t>
                      </a:r>
                      <a:endParaRPr lang="it-IT" sz="1100" b="0" i="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2" marR="68582" marT="0" marB="0" anchor="ctr"/>
                </a:tc>
                <a:tc>
                  <a:txBody>
                    <a:bodyPr/>
                    <a:lstStyle/>
                    <a:p>
                      <a:pPr marL="0" algn="ctr">
                        <a:lnSpc>
                          <a:spcPct val="100000"/>
                        </a:lnSpc>
                        <a:spcAft>
                          <a:spcPts val="0"/>
                        </a:spcAft>
                      </a:pPr>
                      <a:r>
                        <a:rPr lang="it-IT" sz="1400" dirty="0">
                          <a:solidFill>
                            <a:schemeClr val="tx1"/>
                          </a:solidFill>
                          <a:effectLst/>
                          <a:latin typeface="Times New Roman" panose="02020603050405020304" pitchFamily="18" charset="0"/>
                          <a:cs typeface="Times New Roman" panose="02020603050405020304" pitchFamily="18" charset="0"/>
                        </a:rPr>
                        <a:t>0</a:t>
                      </a:r>
                      <a:endParaRPr lang="it-IT"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2" marR="68582" marT="0" marB="0" anchor="ctr"/>
                </a:tc>
                <a:tc>
                  <a:txBody>
                    <a:bodyPr/>
                    <a:lstStyle/>
                    <a:p>
                      <a:pPr marL="0" algn="ctr">
                        <a:lnSpc>
                          <a:spcPct val="100000"/>
                        </a:lnSpc>
                        <a:spcAft>
                          <a:spcPts val="0"/>
                        </a:spcAft>
                      </a:pPr>
                      <a:r>
                        <a:rPr lang="it-IT" sz="1400" dirty="0">
                          <a:solidFill>
                            <a:schemeClr val="tx1"/>
                          </a:solidFill>
                          <a:effectLst/>
                          <a:latin typeface="Times New Roman" panose="02020603050405020304" pitchFamily="18" charset="0"/>
                          <a:cs typeface="Times New Roman" panose="02020603050405020304" pitchFamily="18" charset="0"/>
                        </a:rPr>
                        <a:t>2</a:t>
                      </a:r>
                      <a:endParaRPr lang="it-IT"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2" marR="68582" marT="0" marB="0" anchor="ctr"/>
                </a:tc>
                <a:tc>
                  <a:txBody>
                    <a:bodyPr/>
                    <a:lstStyle/>
                    <a:p>
                      <a:pPr marL="0" algn="ctr">
                        <a:lnSpc>
                          <a:spcPct val="100000"/>
                        </a:lnSpc>
                        <a:spcAft>
                          <a:spcPts val="0"/>
                        </a:spcAft>
                      </a:pPr>
                      <a:r>
                        <a:rPr lang="it-IT" sz="1400" dirty="0">
                          <a:solidFill>
                            <a:schemeClr val="tx1"/>
                          </a:solidFill>
                          <a:effectLst/>
                          <a:latin typeface="Times New Roman" panose="02020603050405020304" pitchFamily="18" charset="0"/>
                          <a:cs typeface="Times New Roman" panose="02020603050405020304" pitchFamily="18" charset="0"/>
                        </a:rPr>
                        <a:t>4</a:t>
                      </a:r>
                      <a:endParaRPr lang="it-IT"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2" marR="68582" marT="0" marB="0" anchor="ctr"/>
                </a:tc>
                <a:tc>
                  <a:txBody>
                    <a:bodyPr/>
                    <a:lstStyle/>
                    <a:p>
                      <a:pPr marL="0" algn="ctr">
                        <a:lnSpc>
                          <a:spcPct val="100000"/>
                        </a:lnSpc>
                        <a:spcAft>
                          <a:spcPts val="0"/>
                        </a:spcAft>
                      </a:pPr>
                      <a:r>
                        <a:rPr lang="it-IT" sz="1400">
                          <a:solidFill>
                            <a:schemeClr val="tx1"/>
                          </a:solidFill>
                          <a:effectLst/>
                          <a:latin typeface="Times New Roman" panose="02020603050405020304" pitchFamily="18" charset="0"/>
                          <a:cs typeface="Times New Roman" panose="02020603050405020304" pitchFamily="18" charset="0"/>
                        </a:rPr>
                        <a:t>9</a:t>
                      </a:r>
                      <a:endParaRPr lang="it-IT" sz="14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2" marR="68582" marT="0" marB="0" anchor="ctr"/>
                </a:tc>
                <a:tc>
                  <a:txBody>
                    <a:bodyPr/>
                    <a:lstStyle/>
                    <a:p>
                      <a:pPr marL="0" algn="ctr">
                        <a:lnSpc>
                          <a:spcPct val="100000"/>
                        </a:lnSpc>
                        <a:spcAft>
                          <a:spcPts val="0"/>
                        </a:spcAft>
                      </a:pPr>
                      <a:r>
                        <a:rPr lang="it-IT" sz="1400" dirty="0">
                          <a:solidFill>
                            <a:schemeClr val="tx1"/>
                          </a:solidFill>
                          <a:effectLst/>
                          <a:latin typeface="Times New Roman" panose="02020603050405020304" pitchFamily="18" charset="0"/>
                          <a:cs typeface="Times New Roman" panose="02020603050405020304" pitchFamily="18" charset="0"/>
                        </a:rPr>
                        <a:t>15</a:t>
                      </a:r>
                      <a:endParaRPr lang="it-IT"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2" marR="68582" marT="0" marB="0" anchor="ctr"/>
                </a:tc>
                <a:tc rowSpan="2">
                  <a:txBody>
                    <a:bodyPr/>
                    <a:lstStyle/>
                    <a:p>
                      <a:pPr marL="0" algn="ctr">
                        <a:lnSpc>
                          <a:spcPct val="100000"/>
                        </a:lnSpc>
                        <a:spcAft>
                          <a:spcPts val="0"/>
                        </a:spcAft>
                      </a:pPr>
                      <a:r>
                        <a:rPr lang="it-IT" sz="1400" dirty="0">
                          <a:solidFill>
                            <a:schemeClr val="tx1"/>
                          </a:solidFill>
                          <a:effectLst/>
                          <a:latin typeface="Times New Roman" panose="02020603050405020304" pitchFamily="18" charset="0"/>
                          <a:cs typeface="Times New Roman" panose="02020603050405020304" pitchFamily="18" charset="0"/>
                        </a:rPr>
                        <a:t>.025</a:t>
                      </a:r>
                      <a:endParaRPr lang="it-IT"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2" marR="68582" marT="0" marB="0" anchor="ctr"/>
                </a:tc>
                <a:extLst>
                  <a:ext uri="{0D108BD9-81ED-4DB2-BD59-A6C34878D82A}">
                    <a16:rowId xmlns:a16="http://schemas.microsoft.com/office/drawing/2014/main" xmlns="" val="10005"/>
                  </a:ext>
                </a:extLst>
              </a:tr>
              <a:tr h="272820">
                <a:tc>
                  <a:txBody>
                    <a:bodyPr/>
                    <a:lstStyle/>
                    <a:p>
                      <a:pPr marL="0">
                        <a:lnSpc>
                          <a:spcPct val="100000"/>
                        </a:lnSpc>
                        <a:spcAft>
                          <a:spcPts val="0"/>
                        </a:spcAft>
                      </a:pPr>
                      <a:r>
                        <a:rPr lang="en-US" sz="1100" b="0" i="1" dirty="0">
                          <a:solidFill>
                            <a:schemeClr val="tx1"/>
                          </a:solidFill>
                          <a:effectLst/>
                          <a:latin typeface="Times New Roman" panose="02020603050405020304" pitchFamily="18" charset="0"/>
                          <a:cs typeface="Times New Roman" panose="02020603050405020304" pitchFamily="18" charset="0"/>
                        </a:rPr>
                        <a:t>Constipation (last visit)</a:t>
                      </a:r>
                      <a:endParaRPr lang="it-IT" sz="1100" b="0" i="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2" marR="68582" marT="0" marB="0" anchor="ctr"/>
                </a:tc>
                <a:tc>
                  <a:txBody>
                    <a:bodyPr/>
                    <a:lstStyle/>
                    <a:p>
                      <a:pPr marL="0" algn="ctr">
                        <a:lnSpc>
                          <a:spcPct val="100000"/>
                        </a:lnSpc>
                        <a:spcAft>
                          <a:spcPts val="0"/>
                        </a:spcAft>
                      </a:pPr>
                      <a:r>
                        <a:rPr lang="it-IT" sz="1400" dirty="0">
                          <a:solidFill>
                            <a:schemeClr val="tx1"/>
                          </a:solidFill>
                          <a:effectLst/>
                          <a:latin typeface="Times New Roman" panose="02020603050405020304" pitchFamily="18" charset="0"/>
                          <a:cs typeface="Times New Roman" panose="02020603050405020304" pitchFamily="18" charset="0"/>
                        </a:rPr>
                        <a:t>5</a:t>
                      </a:r>
                      <a:endParaRPr lang="it-IT"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2" marR="68582" marT="0" marB="0" anchor="ctr"/>
                </a:tc>
                <a:tc>
                  <a:txBody>
                    <a:bodyPr/>
                    <a:lstStyle/>
                    <a:p>
                      <a:pPr marL="0" algn="ctr">
                        <a:lnSpc>
                          <a:spcPct val="100000"/>
                        </a:lnSpc>
                        <a:spcAft>
                          <a:spcPts val="0"/>
                        </a:spcAft>
                      </a:pPr>
                      <a:r>
                        <a:rPr lang="it-IT" sz="1400" dirty="0">
                          <a:solidFill>
                            <a:schemeClr val="tx1"/>
                          </a:solidFill>
                          <a:effectLst/>
                          <a:latin typeface="Times New Roman" panose="02020603050405020304" pitchFamily="18" charset="0"/>
                          <a:cs typeface="Times New Roman" panose="02020603050405020304" pitchFamily="18" charset="0"/>
                        </a:rPr>
                        <a:t>2</a:t>
                      </a:r>
                      <a:endParaRPr lang="it-IT"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2" marR="68582" marT="0" marB="0" anchor="ctr"/>
                </a:tc>
                <a:tc>
                  <a:txBody>
                    <a:bodyPr/>
                    <a:lstStyle/>
                    <a:p>
                      <a:pPr marL="0" algn="ctr">
                        <a:lnSpc>
                          <a:spcPct val="100000"/>
                        </a:lnSpc>
                        <a:spcAft>
                          <a:spcPts val="0"/>
                        </a:spcAft>
                      </a:pPr>
                      <a:r>
                        <a:rPr lang="it-IT" sz="1400" dirty="0">
                          <a:solidFill>
                            <a:schemeClr val="tx1"/>
                          </a:solidFill>
                          <a:effectLst/>
                          <a:latin typeface="Times New Roman" panose="02020603050405020304" pitchFamily="18" charset="0"/>
                          <a:cs typeface="Times New Roman" panose="02020603050405020304" pitchFamily="18" charset="0"/>
                        </a:rPr>
                        <a:t>0</a:t>
                      </a:r>
                      <a:endParaRPr lang="it-IT"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2" marR="68582" marT="0" marB="0" anchor="ctr"/>
                </a:tc>
                <a:tc>
                  <a:txBody>
                    <a:bodyPr/>
                    <a:lstStyle/>
                    <a:p>
                      <a:pPr marL="0" algn="ctr">
                        <a:lnSpc>
                          <a:spcPct val="100000"/>
                        </a:lnSpc>
                        <a:spcAft>
                          <a:spcPts val="0"/>
                        </a:spcAft>
                      </a:pPr>
                      <a:r>
                        <a:rPr lang="it-IT" sz="1400" dirty="0">
                          <a:solidFill>
                            <a:schemeClr val="tx1"/>
                          </a:solidFill>
                          <a:effectLst/>
                          <a:latin typeface="Times New Roman" panose="02020603050405020304" pitchFamily="18" charset="0"/>
                          <a:cs typeface="Times New Roman" panose="02020603050405020304" pitchFamily="18" charset="0"/>
                        </a:rPr>
                        <a:t>1</a:t>
                      </a:r>
                      <a:endParaRPr lang="it-IT"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2" marR="68582" marT="0" marB="0" anchor="ctr"/>
                </a:tc>
                <a:tc>
                  <a:txBody>
                    <a:bodyPr/>
                    <a:lstStyle/>
                    <a:p>
                      <a:pPr marL="0" algn="ctr">
                        <a:lnSpc>
                          <a:spcPct val="100000"/>
                        </a:lnSpc>
                        <a:spcAft>
                          <a:spcPts val="0"/>
                        </a:spcAft>
                      </a:pPr>
                      <a:r>
                        <a:rPr lang="it-IT" sz="1400" dirty="0">
                          <a:solidFill>
                            <a:schemeClr val="tx1"/>
                          </a:solidFill>
                          <a:effectLst/>
                          <a:latin typeface="Times New Roman" panose="02020603050405020304" pitchFamily="18" charset="0"/>
                          <a:cs typeface="Times New Roman" panose="02020603050405020304" pitchFamily="18" charset="0"/>
                        </a:rPr>
                        <a:t>8</a:t>
                      </a:r>
                      <a:endParaRPr lang="it-IT"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2" marR="68582" marT="0" marB="0" anchor="ctr"/>
                </a:tc>
                <a:tc vMerge="1">
                  <a:txBody>
                    <a:bodyPr/>
                    <a:lstStyle/>
                    <a:p>
                      <a:endParaRPr lang="it-IT"/>
                    </a:p>
                  </a:txBody>
                  <a:tcPr/>
                </a:tc>
                <a:extLst>
                  <a:ext uri="{0D108BD9-81ED-4DB2-BD59-A6C34878D82A}">
                    <a16:rowId xmlns:a16="http://schemas.microsoft.com/office/drawing/2014/main" xmlns="" val="10006"/>
                  </a:ext>
                </a:extLst>
              </a:tr>
              <a:tr h="272820">
                <a:tc>
                  <a:txBody>
                    <a:bodyPr/>
                    <a:lstStyle/>
                    <a:p>
                      <a:pPr marL="0">
                        <a:lnSpc>
                          <a:spcPct val="100000"/>
                        </a:lnSpc>
                        <a:spcAft>
                          <a:spcPts val="0"/>
                        </a:spcAft>
                      </a:pPr>
                      <a:r>
                        <a:rPr lang="en-US" sz="1100" b="0" i="1" dirty="0">
                          <a:solidFill>
                            <a:schemeClr val="tx1"/>
                          </a:solidFill>
                          <a:effectLst/>
                          <a:latin typeface="Times New Roman" panose="02020603050405020304" pitchFamily="18" charset="0"/>
                          <a:cs typeface="Times New Roman" panose="02020603050405020304" pitchFamily="18" charset="0"/>
                        </a:rPr>
                        <a:t>Asthenia (first visit)</a:t>
                      </a:r>
                      <a:endParaRPr lang="it-IT" sz="1100" b="0" i="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2" marR="68582" marT="0" marB="0" anchor="ctr"/>
                </a:tc>
                <a:tc>
                  <a:txBody>
                    <a:bodyPr/>
                    <a:lstStyle/>
                    <a:p>
                      <a:pPr marL="0" algn="ctr">
                        <a:lnSpc>
                          <a:spcPct val="100000"/>
                        </a:lnSpc>
                        <a:spcAft>
                          <a:spcPts val="0"/>
                        </a:spcAft>
                      </a:pPr>
                      <a:r>
                        <a:rPr lang="it-IT" sz="1400" dirty="0">
                          <a:solidFill>
                            <a:schemeClr val="tx1"/>
                          </a:solidFill>
                          <a:effectLst/>
                          <a:latin typeface="Times New Roman" panose="02020603050405020304" pitchFamily="18" charset="0"/>
                          <a:cs typeface="Times New Roman" panose="02020603050405020304" pitchFamily="18" charset="0"/>
                        </a:rPr>
                        <a:t>0</a:t>
                      </a:r>
                      <a:endParaRPr lang="it-IT"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2" marR="68582" marT="0" marB="0" anchor="ctr"/>
                </a:tc>
                <a:tc>
                  <a:txBody>
                    <a:bodyPr/>
                    <a:lstStyle/>
                    <a:p>
                      <a:pPr marL="0" algn="ctr">
                        <a:lnSpc>
                          <a:spcPct val="100000"/>
                        </a:lnSpc>
                        <a:spcAft>
                          <a:spcPts val="0"/>
                        </a:spcAft>
                      </a:pPr>
                      <a:r>
                        <a:rPr lang="it-IT" sz="1400" dirty="0">
                          <a:solidFill>
                            <a:schemeClr val="tx1"/>
                          </a:solidFill>
                          <a:effectLst/>
                          <a:latin typeface="Times New Roman" panose="02020603050405020304" pitchFamily="18" charset="0"/>
                          <a:cs typeface="Times New Roman" panose="02020603050405020304" pitchFamily="18" charset="0"/>
                        </a:rPr>
                        <a:t>7</a:t>
                      </a:r>
                      <a:endParaRPr lang="it-IT"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2" marR="68582" marT="0" marB="0" anchor="ctr"/>
                </a:tc>
                <a:tc>
                  <a:txBody>
                    <a:bodyPr/>
                    <a:lstStyle/>
                    <a:p>
                      <a:pPr marL="0" algn="ctr">
                        <a:lnSpc>
                          <a:spcPct val="100000"/>
                        </a:lnSpc>
                        <a:spcAft>
                          <a:spcPts val="0"/>
                        </a:spcAft>
                      </a:pPr>
                      <a:r>
                        <a:rPr lang="it-IT" sz="1400" dirty="0">
                          <a:solidFill>
                            <a:schemeClr val="tx1"/>
                          </a:solidFill>
                          <a:effectLst/>
                          <a:latin typeface="Times New Roman" panose="02020603050405020304" pitchFamily="18" charset="0"/>
                          <a:cs typeface="Times New Roman" panose="02020603050405020304" pitchFamily="18" charset="0"/>
                        </a:rPr>
                        <a:t>41</a:t>
                      </a:r>
                      <a:endParaRPr lang="it-IT"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2" marR="68582" marT="0" marB="0" anchor="ctr"/>
                </a:tc>
                <a:tc>
                  <a:txBody>
                    <a:bodyPr/>
                    <a:lstStyle/>
                    <a:p>
                      <a:pPr marL="0" algn="ctr">
                        <a:lnSpc>
                          <a:spcPct val="100000"/>
                        </a:lnSpc>
                        <a:spcAft>
                          <a:spcPts val="0"/>
                        </a:spcAft>
                      </a:pPr>
                      <a:r>
                        <a:rPr lang="it-IT" sz="1400" dirty="0">
                          <a:solidFill>
                            <a:schemeClr val="tx1"/>
                          </a:solidFill>
                          <a:effectLst/>
                          <a:latin typeface="Times New Roman" panose="02020603050405020304" pitchFamily="18" charset="0"/>
                          <a:cs typeface="Times New Roman" panose="02020603050405020304" pitchFamily="18" charset="0"/>
                        </a:rPr>
                        <a:t>38</a:t>
                      </a:r>
                      <a:endParaRPr lang="it-IT"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2" marR="68582" marT="0" marB="0" anchor="ctr"/>
                </a:tc>
                <a:tc>
                  <a:txBody>
                    <a:bodyPr/>
                    <a:lstStyle/>
                    <a:p>
                      <a:pPr marL="0" algn="ctr">
                        <a:lnSpc>
                          <a:spcPct val="100000"/>
                        </a:lnSpc>
                        <a:spcAft>
                          <a:spcPts val="0"/>
                        </a:spcAft>
                      </a:pPr>
                      <a:r>
                        <a:rPr lang="it-IT" sz="1400" dirty="0">
                          <a:solidFill>
                            <a:schemeClr val="tx1"/>
                          </a:solidFill>
                          <a:effectLst/>
                          <a:latin typeface="Times New Roman" panose="02020603050405020304" pitchFamily="18" charset="0"/>
                          <a:cs typeface="Times New Roman" panose="02020603050405020304" pitchFamily="18" charset="0"/>
                        </a:rPr>
                        <a:t>86</a:t>
                      </a:r>
                      <a:endParaRPr lang="it-IT"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2" marR="68582" marT="0" marB="0" anchor="ctr"/>
                </a:tc>
                <a:tc rowSpan="2">
                  <a:txBody>
                    <a:bodyPr/>
                    <a:lstStyle/>
                    <a:p>
                      <a:pPr marL="0" algn="ctr">
                        <a:lnSpc>
                          <a:spcPct val="100000"/>
                        </a:lnSpc>
                        <a:spcAft>
                          <a:spcPts val="0"/>
                        </a:spcAft>
                      </a:pPr>
                      <a:r>
                        <a:rPr lang="it-IT" sz="1400" dirty="0">
                          <a:solidFill>
                            <a:schemeClr val="tx1"/>
                          </a:solidFill>
                          <a:effectLst/>
                          <a:latin typeface="Times New Roman" panose="02020603050405020304" pitchFamily="18" charset="0"/>
                          <a:cs typeface="Times New Roman" panose="02020603050405020304" pitchFamily="18" charset="0"/>
                        </a:rPr>
                        <a:t>.000</a:t>
                      </a:r>
                      <a:endParaRPr lang="it-IT"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2" marR="68582" marT="0" marB="0" anchor="ctr"/>
                </a:tc>
                <a:extLst>
                  <a:ext uri="{0D108BD9-81ED-4DB2-BD59-A6C34878D82A}">
                    <a16:rowId xmlns:a16="http://schemas.microsoft.com/office/drawing/2014/main" xmlns="" val="10007"/>
                  </a:ext>
                </a:extLst>
              </a:tr>
              <a:tr h="272820">
                <a:tc>
                  <a:txBody>
                    <a:bodyPr/>
                    <a:lstStyle/>
                    <a:p>
                      <a:pPr marL="0">
                        <a:lnSpc>
                          <a:spcPct val="100000"/>
                        </a:lnSpc>
                        <a:spcAft>
                          <a:spcPts val="0"/>
                        </a:spcAft>
                      </a:pPr>
                      <a:r>
                        <a:rPr lang="en-US" sz="1100" b="0" i="1" dirty="0">
                          <a:solidFill>
                            <a:schemeClr val="tx1"/>
                          </a:solidFill>
                          <a:effectLst/>
                          <a:latin typeface="Times New Roman" panose="02020603050405020304" pitchFamily="18" charset="0"/>
                          <a:cs typeface="Times New Roman" panose="02020603050405020304" pitchFamily="18" charset="0"/>
                        </a:rPr>
                        <a:t>Asthenia (last visit)</a:t>
                      </a:r>
                      <a:endParaRPr lang="it-IT" sz="1100" b="0" i="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2" marR="68582" marT="0" marB="0" anchor="ctr"/>
                </a:tc>
                <a:tc>
                  <a:txBody>
                    <a:bodyPr/>
                    <a:lstStyle/>
                    <a:p>
                      <a:pPr marL="0" algn="ctr">
                        <a:lnSpc>
                          <a:spcPct val="100000"/>
                        </a:lnSpc>
                        <a:spcAft>
                          <a:spcPts val="0"/>
                        </a:spcAft>
                      </a:pPr>
                      <a:r>
                        <a:rPr lang="it-IT" sz="1400" dirty="0">
                          <a:solidFill>
                            <a:schemeClr val="tx1"/>
                          </a:solidFill>
                          <a:effectLst/>
                          <a:latin typeface="Times New Roman" panose="02020603050405020304" pitchFamily="18" charset="0"/>
                          <a:cs typeface="Times New Roman" panose="02020603050405020304" pitchFamily="18" charset="0"/>
                        </a:rPr>
                        <a:t>16</a:t>
                      </a:r>
                      <a:endParaRPr lang="it-IT"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2" marR="68582" marT="0" marB="0" anchor="ctr"/>
                </a:tc>
                <a:tc>
                  <a:txBody>
                    <a:bodyPr/>
                    <a:lstStyle/>
                    <a:p>
                      <a:pPr marL="0" algn="ctr">
                        <a:lnSpc>
                          <a:spcPct val="100000"/>
                        </a:lnSpc>
                        <a:spcAft>
                          <a:spcPts val="0"/>
                        </a:spcAft>
                      </a:pPr>
                      <a:r>
                        <a:rPr lang="it-IT" sz="1400" dirty="0">
                          <a:solidFill>
                            <a:schemeClr val="tx1"/>
                          </a:solidFill>
                          <a:effectLst/>
                          <a:latin typeface="Times New Roman" panose="02020603050405020304" pitchFamily="18" charset="0"/>
                          <a:cs typeface="Times New Roman" panose="02020603050405020304" pitchFamily="18" charset="0"/>
                        </a:rPr>
                        <a:t>16</a:t>
                      </a:r>
                      <a:endParaRPr lang="it-IT"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2" marR="68582" marT="0" marB="0" anchor="ctr"/>
                </a:tc>
                <a:tc>
                  <a:txBody>
                    <a:bodyPr/>
                    <a:lstStyle/>
                    <a:p>
                      <a:pPr marL="0" algn="ctr">
                        <a:lnSpc>
                          <a:spcPct val="100000"/>
                        </a:lnSpc>
                        <a:spcAft>
                          <a:spcPts val="0"/>
                        </a:spcAft>
                      </a:pPr>
                      <a:r>
                        <a:rPr lang="it-IT" sz="1400" dirty="0">
                          <a:solidFill>
                            <a:schemeClr val="tx1"/>
                          </a:solidFill>
                          <a:effectLst/>
                          <a:latin typeface="Times New Roman" panose="02020603050405020304" pitchFamily="18" charset="0"/>
                          <a:cs typeface="Times New Roman" panose="02020603050405020304" pitchFamily="18" charset="0"/>
                        </a:rPr>
                        <a:t>6</a:t>
                      </a:r>
                      <a:endParaRPr lang="it-IT"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2" marR="68582" marT="0" marB="0" anchor="ctr"/>
                </a:tc>
                <a:tc>
                  <a:txBody>
                    <a:bodyPr/>
                    <a:lstStyle/>
                    <a:p>
                      <a:pPr marL="0" algn="ctr">
                        <a:lnSpc>
                          <a:spcPct val="100000"/>
                        </a:lnSpc>
                        <a:spcAft>
                          <a:spcPts val="0"/>
                        </a:spcAft>
                      </a:pPr>
                      <a:r>
                        <a:rPr lang="it-IT" sz="1400" dirty="0">
                          <a:solidFill>
                            <a:schemeClr val="tx1"/>
                          </a:solidFill>
                          <a:effectLst/>
                          <a:latin typeface="Times New Roman" panose="02020603050405020304" pitchFamily="18" charset="0"/>
                          <a:cs typeface="Times New Roman" panose="02020603050405020304" pitchFamily="18" charset="0"/>
                        </a:rPr>
                        <a:t>3</a:t>
                      </a:r>
                      <a:endParaRPr lang="it-IT"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2" marR="68582" marT="0" marB="0" anchor="ctr"/>
                </a:tc>
                <a:tc>
                  <a:txBody>
                    <a:bodyPr/>
                    <a:lstStyle/>
                    <a:p>
                      <a:pPr marL="0" algn="ctr">
                        <a:lnSpc>
                          <a:spcPct val="100000"/>
                        </a:lnSpc>
                        <a:spcAft>
                          <a:spcPts val="0"/>
                        </a:spcAft>
                      </a:pPr>
                      <a:r>
                        <a:rPr lang="it-IT" sz="1400" dirty="0">
                          <a:solidFill>
                            <a:schemeClr val="tx1"/>
                          </a:solidFill>
                          <a:effectLst/>
                          <a:latin typeface="Times New Roman" panose="02020603050405020304" pitchFamily="18" charset="0"/>
                          <a:cs typeface="Times New Roman" panose="02020603050405020304" pitchFamily="18" charset="0"/>
                        </a:rPr>
                        <a:t>41</a:t>
                      </a:r>
                      <a:endParaRPr lang="it-IT"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2" marR="68582" marT="0" marB="0" anchor="ctr"/>
                </a:tc>
                <a:tc vMerge="1">
                  <a:txBody>
                    <a:bodyPr/>
                    <a:lstStyle/>
                    <a:p>
                      <a:endParaRPr lang="it-IT"/>
                    </a:p>
                  </a:txBody>
                  <a:tcPr/>
                </a:tc>
                <a:extLst>
                  <a:ext uri="{0D108BD9-81ED-4DB2-BD59-A6C34878D82A}">
                    <a16:rowId xmlns:a16="http://schemas.microsoft.com/office/drawing/2014/main" xmlns="" val="10008"/>
                  </a:ext>
                </a:extLst>
              </a:tr>
              <a:tr h="272820">
                <a:tc>
                  <a:txBody>
                    <a:bodyPr/>
                    <a:lstStyle/>
                    <a:p>
                      <a:pPr marL="0">
                        <a:lnSpc>
                          <a:spcPct val="100000"/>
                        </a:lnSpc>
                        <a:spcAft>
                          <a:spcPts val="0"/>
                        </a:spcAft>
                      </a:pPr>
                      <a:r>
                        <a:rPr lang="en-US" sz="1100" b="0" i="1" dirty="0">
                          <a:solidFill>
                            <a:schemeClr val="tx1"/>
                          </a:solidFill>
                          <a:effectLst/>
                          <a:latin typeface="Times New Roman" panose="02020603050405020304" pitchFamily="18" charset="0"/>
                          <a:cs typeface="Times New Roman" panose="02020603050405020304" pitchFamily="18" charset="0"/>
                        </a:rPr>
                        <a:t>Anxiety (first visit)</a:t>
                      </a:r>
                      <a:endParaRPr lang="it-IT" sz="1100" b="0" i="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2" marR="68582" marT="0" marB="0" anchor="ctr"/>
                </a:tc>
                <a:tc>
                  <a:txBody>
                    <a:bodyPr/>
                    <a:lstStyle/>
                    <a:p>
                      <a:pPr marL="0" algn="ctr">
                        <a:lnSpc>
                          <a:spcPct val="100000"/>
                        </a:lnSpc>
                        <a:spcAft>
                          <a:spcPts val="0"/>
                        </a:spcAft>
                      </a:pPr>
                      <a:r>
                        <a:rPr lang="it-IT" sz="1400" dirty="0">
                          <a:solidFill>
                            <a:schemeClr val="tx1"/>
                          </a:solidFill>
                          <a:effectLst/>
                          <a:latin typeface="Times New Roman" panose="02020603050405020304" pitchFamily="18" charset="0"/>
                          <a:cs typeface="Times New Roman" panose="02020603050405020304" pitchFamily="18" charset="0"/>
                        </a:rPr>
                        <a:t>0</a:t>
                      </a:r>
                      <a:endParaRPr lang="it-IT"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2" marR="68582" marT="0" marB="0" anchor="ctr"/>
                </a:tc>
                <a:tc>
                  <a:txBody>
                    <a:bodyPr/>
                    <a:lstStyle/>
                    <a:p>
                      <a:pPr marL="0" algn="ctr">
                        <a:lnSpc>
                          <a:spcPct val="100000"/>
                        </a:lnSpc>
                        <a:spcAft>
                          <a:spcPts val="0"/>
                        </a:spcAft>
                      </a:pPr>
                      <a:r>
                        <a:rPr lang="it-IT" sz="1400" dirty="0">
                          <a:solidFill>
                            <a:schemeClr val="tx1"/>
                          </a:solidFill>
                          <a:effectLst/>
                          <a:latin typeface="Times New Roman" panose="02020603050405020304" pitchFamily="18" charset="0"/>
                          <a:cs typeface="Times New Roman" panose="02020603050405020304" pitchFamily="18" charset="0"/>
                        </a:rPr>
                        <a:t>2</a:t>
                      </a:r>
                      <a:endParaRPr lang="it-IT"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2" marR="68582" marT="0" marB="0" anchor="ctr"/>
                </a:tc>
                <a:tc>
                  <a:txBody>
                    <a:bodyPr/>
                    <a:lstStyle/>
                    <a:p>
                      <a:pPr marL="0" algn="ctr">
                        <a:lnSpc>
                          <a:spcPct val="100000"/>
                        </a:lnSpc>
                        <a:spcAft>
                          <a:spcPts val="0"/>
                        </a:spcAft>
                      </a:pPr>
                      <a:r>
                        <a:rPr lang="it-IT" sz="1400" dirty="0">
                          <a:solidFill>
                            <a:schemeClr val="tx1"/>
                          </a:solidFill>
                          <a:effectLst/>
                          <a:latin typeface="Times New Roman" panose="02020603050405020304" pitchFamily="18" charset="0"/>
                          <a:cs typeface="Times New Roman" panose="02020603050405020304" pitchFamily="18" charset="0"/>
                        </a:rPr>
                        <a:t>20</a:t>
                      </a:r>
                      <a:endParaRPr lang="it-IT"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2" marR="68582" marT="0" marB="0" anchor="ctr"/>
                </a:tc>
                <a:tc>
                  <a:txBody>
                    <a:bodyPr/>
                    <a:lstStyle/>
                    <a:p>
                      <a:pPr marL="0" algn="ctr">
                        <a:lnSpc>
                          <a:spcPct val="100000"/>
                        </a:lnSpc>
                        <a:spcAft>
                          <a:spcPts val="0"/>
                        </a:spcAft>
                      </a:pPr>
                      <a:r>
                        <a:rPr lang="it-IT" sz="1400">
                          <a:solidFill>
                            <a:schemeClr val="tx1"/>
                          </a:solidFill>
                          <a:effectLst/>
                          <a:latin typeface="Times New Roman" panose="02020603050405020304" pitchFamily="18" charset="0"/>
                          <a:cs typeface="Times New Roman" panose="02020603050405020304" pitchFamily="18" charset="0"/>
                        </a:rPr>
                        <a:t>15</a:t>
                      </a:r>
                      <a:endParaRPr lang="it-IT" sz="14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2" marR="68582" marT="0" marB="0" anchor="ctr"/>
                </a:tc>
                <a:tc>
                  <a:txBody>
                    <a:bodyPr/>
                    <a:lstStyle/>
                    <a:p>
                      <a:pPr marL="0" algn="ctr">
                        <a:lnSpc>
                          <a:spcPct val="100000"/>
                        </a:lnSpc>
                        <a:spcAft>
                          <a:spcPts val="0"/>
                        </a:spcAft>
                      </a:pPr>
                      <a:r>
                        <a:rPr lang="it-IT" sz="1400" dirty="0">
                          <a:solidFill>
                            <a:schemeClr val="tx1"/>
                          </a:solidFill>
                          <a:effectLst/>
                          <a:latin typeface="Times New Roman" panose="02020603050405020304" pitchFamily="18" charset="0"/>
                          <a:cs typeface="Times New Roman" panose="02020603050405020304" pitchFamily="18" charset="0"/>
                        </a:rPr>
                        <a:t>37</a:t>
                      </a:r>
                      <a:endParaRPr lang="it-IT"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2" marR="68582" marT="0" marB="0" anchor="ctr"/>
                </a:tc>
                <a:tc rowSpan="2">
                  <a:txBody>
                    <a:bodyPr/>
                    <a:lstStyle/>
                    <a:p>
                      <a:pPr marL="0" algn="ctr">
                        <a:lnSpc>
                          <a:spcPct val="100000"/>
                        </a:lnSpc>
                        <a:spcAft>
                          <a:spcPts val="0"/>
                        </a:spcAft>
                      </a:pPr>
                      <a:r>
                        <a:rPr lang="it-IT" sz="1400" dirty="0">
                          <a:solidFill>
                            <a:schemeClr val="tx1"/>
                          </a:solidFill>
                          <a:effectLst/>
                          <a:latin typeface="Times New Roman" panose="02020603050405020304" pitchFamily="18" charset="0"/>
                          <a:cs typeface="Times New Roman" panose="02020603050405020304" pitchFamily="18" charset="0"/>
                        </a:rPr>
                        <a:t>.000</a:t>
                      </a:r>
                      <a:endParaRPr lang="it-IT"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2" marR="68582" marT="0" marB="0" anchor="ctr"/>
                </a:tc>
                <a:extLst>
                  <a:ext uri="{0D108BD9-81ED-4DB2-BD59-A6C34878D82A}">
                    <a16:rowId xmlns:a16="http://schemas.microsoft.com/office/drawing/2014/main" xmlns="" val="10009"/>
                  </a:ext>
                </a:extLst>
              </a:tr>
              <a:tr h="272820">
                <a:tc>
                  <a:txBody>
                    <a:bodyPr/>
                    <a:lstStyle/>
                    <a:p>
                      <a:pPr marL="0">
                        <a:lnSpc>
                          <a:spcPct val="100000"/>
                        </a:lnSpc>
                        <a:spcAft>
                          <a:spcPts val="0"/>
                        </a:spcAft>
                      </a:pPr>
                      <a:r>
                        <a:rPr lang="en-US" sz="1100" b="0" i="1" dirty="0">
                          <a:solidFill>
                            <a:schemeClr val="tx1"/>
                          </a:solidFill>
                          <a:effectLst/>
                          <a:latin typeface="Times New Roman" panose="02020603050405020304" pitchFamily="18" charset="0"/>
                          <a:cs typeface="Times New Roman" panose="02020603050405020304" pitchFamily="18" charset="0"/>
                        </a:rPr>
                        <a:t>Anxiety (last visit)</a:t>
                      </a:r>
                      <a:endParaRPr lang="it-IT" sz="1100" b="0" i="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2" marR="68582" marT="0" marB="0" anchor="ctr"/>
                </a:tc>
                <a:tc>
                  <a:txBody>
                    <a:bodyPr/>
                    <a:lstStyle/>
                    <a:p>
                      <a:pPr marL="0" algn="ctr">
                        <a:lnSpc>
                          <a:spcPct val="100000"/>
                        </a:lnSpc>
                        <a:spcAft>
                          <a:spcPts val="0"/>
                        </a:spcAft>
                      </a:pPr>
                      <a:r>
                        <a:rPr lang="it-IT" sz="1400" dirty="0">
                          <a:solidFill>
                            <a:schemeClr val="tx1"/>
                          </a:solidFill>
                          <a:effectLst/>
                          <a:latin typeface="Times New Roman" panose="02020603050405020304" pitchFamily="18" charset="0"/>
                          <a:cs typeface="Times New Roman" panose="02020603050405020304" pitchFamily="18" charset="0"/>
                        </a:rPr>
                        <a:t>9</a:t>
                      </a:r>
                      <a:endParaRPr lang="it-IT"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2" marR="68582" marT="0" marB="0" anchor="ctr"/>
                </a:tc>
                <a:tc>
                  <a:txBody>
                    <a:bodyPr/>
                    <a:lstStyle/>
                    <a:p>
                      <a:pPr marL="0" algn="ctr">
                        <a:lnSpc>
                          <a:spcPct val="100000"/>
                        </a:lnSpc>
                        <a:spcAft>
                          <a:spcPts val="0"/>
                        </a:spcAft>
                      </a:pPr>
                      <a:r>
                        <a:rPr lang="it-IT" sz="1400" dirty="0">
                          <a:solidFill>
                            <a:schemeClr val="tx1"/>
                          </a:solidFill>
                          <a:effectLst/>
                          <a:latin typeface="Times New Roman" panose="02020603050405020304" pitchFamily="18" charset="0"/>
                          <a:cs typeface="Times New Roman" panose="02020603050405020304" pitchFamily="18" charset="0"/>
                        </a:rPr>
                        <a:t>8</a:t>
                      </a:r>
                      <a:endParaRPr lang="it-IT"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2" marR="68582" marT="0" marB="0" anchor="ctr"/>
                </a:tc>
                <a:tc>
                  <a:txBody>
                    <a:bodyPr/>
                    <a:lstStyle/>
                    <a:p>
                      <a:pPr marL="0" algn="ctr">
                        <a:lnSpc>
                          <a:spcPct val="100000"/>
                        </a:lnSpc>
                        <a:spcAft>
                          <a:spcPts val="0"/>
                        </a:spcAft>
                      </a:pPr>
                      <a:r>
                        <a:rPr lang="it-IT" sz="1400" dirty="0">
                          <a:solidFill>
                            <a:schemeClr val="tx1"/>
                          </a:solidFill>
                          <a:effectLst/>
                          <a:latin typeface="Times New Roman" panose="02020603050405020304" pitchFamily="18" charset="0"/>
                          <a:cs typeface="Times New Roman" panose="02020603050405020304" pitchFamily="18" charset="0"/>
                        </a:rPr>
                        <a:t>3</a:t>
                      </a:r>
                      <a:endParaRPr lang="it-IT"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2" marR="68582" marT="0" marB="0" anchor="ctr"/>
                </a:tc>
                <a:tc>
                  <a:txBody>
                    <a:bodyPr/>
                    <a:lstStyle/>
                    <a:p>
                      <a:pPr marL="0" algn="ctr">
                        <a:lnSpc>
                          <a:spcPct val="100000"/>
                        </a:lnSpc>
                        <a:spcAft>
                          <a:spcPts val="0"/>
                        </a:spcAft>
                      </a:pPr>
                      <a:r>
                        <a:rPr lang="it-IT" sz="1400" dirty="0">
                          <a:solidFill>
                            <a:schemeClr val="tx1"/>
                          </a:solidFill>
                          <a:effectLst/>
                          <a:latin typeface="Times New Roman" panose="02020603050405020304" pitchFamily="18" charset="0"/>
                          <a:cs typeface="Times New Roman" panose="02020603050405020304" pitchFamily="18" charset="0"/>
                        </a:rPr>
                        <a:t>0</a:t>
                      </a:r>
                      <a:endParaRPr lang="it-IT"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2" marR="68582" marT="0" marB="0" anchor="ctr"/>
                </a:tc>
                <a:tc>
                  <a:txBody>
                    <a:bodyPr/>
                    <a:lstStyle/>
                    <a:p>
                      <a:pPr marL="0" algn="ctr">
                        <a:lnSpc>
                          <a:spcPct val="100000"/>
                        </a:lnSpc>
                        <a:spcAft>
                          <a:spcPts val="0"/>
                        </a:spcAft>
                      </a:pPr>
                      <a:r>
                        <a:rPr lang="it-IT" sz="1400" dirty="0">
                          <a:solidFill>
                            <a:schemeClr val="tx1"/>
                          </a:solidFill>
                          <a:effectLst/>
                          <a:latin typeface="Times New Roman" panose="02020603050405020304" pitchFamily="18" charset="0"/>
                          <a:cs typeface="Times New Roman" panose="02020603050405020304" pitchFamily="18" charset="0"/>
                        </a:rPr>
                        <a:t>20</a:t>
                      </a:r>
                      <a:endParaRPr lang="it-IT"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2" marR="68582" marT="0" marB="0" anchor="ctr"/>
                </a:tc>
                <a:tc vMerge="1">
                  <a:txBody>
                    <a:bodyPr/>
                    <a:lstStyle/>
                    <a:p>
                      <a:endParaRPr lang="it-IT"/>
                    </a:p>
                  </a:txBody>
                  <a:tcPr/>
                </a:tc>
                <a:extLst>
                  <a:ext uri="{0D108BD9-81ED-4DB2-BD59-A6C34878D82A}">
                    <a16:rowId xmlns:a16="http://schemas.microsoft.com/office/drawing/2014/main" xmlns="" val="10010"/>
                  </a:ext>
                </a:extLst>
              </a:tr>
              <a:tr h="272820">
                <a:tc>
                  <a:txBody>
                    <a:bodyPr/>
                    <a:lstStyle/>
                    <a:p>
                      <a:pPr marL="0">
                        <a:lnSpc>
                          <a:spcPct val="100000"/>
                        </a:lnSpc>
                        <a:spcAft>
                          <a:spcPts val="0"/>
                        </a:spcAft>
                      </a:pPr>
                      <a:r>
                        <a:rPr lang="en-US" sz="1100" b="0" i="1" dirty="0">
                          <a:solidFill>
                            <a:schemeClr val="tx1"/>
                          </a:solidFill>
                          <a:effectLst/>
                          <a:latin typeface="Times New Roman" panose="02020603050405020304" pitchFamily="18" charset="0"/>
                          <a:cs typeface="Times New Roman" panose="02020603050405020304" pitchFamily="18" charset="0"/>
                        </a:rPr>
                        <a:t>Depression (first visit)</a:t>
                      </a:r>
                      <a:endParaRPr lang="it-IT" sz="1100" b="0" i="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2" marR="68582" marT="0" marB="0" anchor="ctr"/>
                </a:tc>
                <a:tc>
                  <a:txBody>
                    <a:bodyPr/>
                    <a:lstStyle/>
                    <a:p>
                      <a:pPr marL="0" algn="ctr">
                        <a:lnSpc>
                          <a:spcPct val="100000"/>
                        </a:lnSpc>
                        <a:spcAft>
                          <a:spcPts val="0"/>
                        </a:spcAft>
                      </a:pPr>
                      <a:r>
                        <a:rPr lang="it-IT" sz="1400" dirty="0">
                          <a:solidFill>
                            <a:schemeClr val="tx1"/>
                          </a:solidFill>
                          <a:effectLst/>
                          <a:latin typeface="Times New Roman" panose="02020603050405020304" pitchFamily="18" charset="0"/>
                          <a:cs typeface="Times New Roman" panose="02020603050405020304" pitchFamily="18" charset="0"/>
                        </a:rPr>
                        <a:t>0</a:t>
                      </a:r>
                      <a:endParaRPr lang="it-IT"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2" marR="68582" marT="0" marB="0" anchor="ctr"/>
                </a:tc>
                <a:tc>
                  <a:txBody>
                    <a:bodyPr/>
                    <a:lstStyle/>
                    <a:p>
                      <a:pPr marL="0" algn="ctr">
                        <a:lnSpc>
                          <a:spcPct val="100000"/>
                        </a:lnSpc>
                        <a:spcAft>
                          <a:spcPts val="0"/>
                        </a:spcAft>
                      </a:pPr>
                      <a:r>
                        <a:rPr lang="it-IT" sz="1400" dirty="0">
                          <a:solidFill>
                            <a:schemeClr val="tx1"/>
                          </a:solidFill>
                          <a:effectLst/>
                          <a:latin typeface="Times New Roman" panose="02020603050405020304" pitchFamily="18" charset="0"/>
                          <a:cs typeface="Times New Roman" panose="02020603050405020304" pitchFamily="18" charset="0"/>
                        </a:rPr>
                        <a:t>1</a:t>
                      </a:r>
                      <a:endParaRPr lang="it-IT"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2" marR="68582" marT="0" marB="0" anchor="ctr"/>
                </a:tc>
                <a:tc>
                  <a:txBody>
                    <a:bodyPr/>
                    <a:lstStyle/>
                    <a:p>
                      <a:pPr marL="0" algn="ctr">
                        <a:lnSpc>
                          <a:spcPct val="100000"/>
                        </a:lnSpc>
                        <a:spcAft>
                          <a:spcPts val="0"/>
                        </a:spcAft>
                      </a:pPr>
                      <a:r>
                        <a:rPr lang="it-IT" sz="1400" dirty="0">
                          <a:solidFill>
                            <a:schemeClr val="tx1"/>
                          </a:solidFill>
                          <a:effectLst/>
                          <a:latin typeface="Times New Roman" panose="02020603050405020304" pitchFamily="18" charset="0"/>
                          <a:cs typeface="Times New Roman" panose="02020603050405020304" pitchFamily="18" charset="0"/>
                        </a:rPr>
                        <a:t>19</a:t>
                      </a:r>
                      <a:endParaRPr lang="it-IT"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2" marR="68582" marT="0" marB="0" anchor="ctr"/>
                </a:tc>
                <a:tc>
                  <a:txBody>
                    <a:bodyPr/>
                    <a:lstStyle/>
                    <a:p>
                      <a:pPr marL="0" algn="ctr">
                        <a:lnSpc>
                          <a:spcPct val="100000"/>
                        </a:lnSpc>
                        <a:spcAft>
                          <a:spcPts val="0"/>
                        </a:spcAft>
                      </a:pPr>
                      <a:r>
                        <a:rPr lang="it-IT" sz="1400" dirty="0">
                          <a:solidFill>
                            <a:schemeClr val="tx1"/>
                          </a:solidFill>
                          <a:effectLst/>
                          <a:latin typeface="Times New Roman" panose="02020603050405020304" pitchFamily="18" charset="0"/>
                          <a:cs typeface="Times New Roman" panose="02020603050405020304" pitchFamily="18" charset="0"/>
                        </a:rPr>
                        <a:t>24</a:t>
                      </a:r>
                      <a:endParaRPr lang="it-IT"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2" marR="68582" marT="0" marB="0" anchor="ctr"/>
                </a:tc>
                <a:tc>
                  <a:txBody>
                    <a:bodyPr/>
                    <a:lstStyle/>
                    <a:p>
                      <a:pPr marL="0" algn="ctr">
                        <a:lnSpc>
                          <a:spcPct val="100000"/>
                        </a:lnSpc>
                        <a:spcAft>
                          <a:spcPts val="0"/>
                        </a:spcAft>
                      </a:pPr>
                      <a:r>
                        <a:rPr lang="it-IT" sz="1400" dirty="0">
                          <a:solidFill>
                            <a:schemeClr val="tx1"/>
                          </a:solidFill>
                          <a:effectLst/>
                          <a:latin typeface="Times New Roman" panose="02020603050405020304" pitchFamily="18" charset="0"/>
                          <a:cs typeface="Times New Roman" panose="02020603050405020304" pitchFamily="18" charset="0"/>
                        </a:rPr>
                        <a:t>44</a:t>
                      </a:r>
                      <a:endParaRPr lang="it-IT"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2" marR="68582" marT="0" marB="0" anchor="ctr"/>
                </a:tc>
                <a:tc rowSpan="2">
                  <a:txBody>
                    <a:bodyPr/>
                    <a:lstStyle/>
                    <a:p>
                      <a:pPr marL="0" algn="ctr">
                        <a:lnSpc>
                          <a:spcPct val="100000"/>
                        </a:lnSpc>
                        <a:spcAft>
                          <a:spcPts val="0"/>
                        </a:spcAft>
                      </a:pPr>
                      <a:r>
                        <a:rPr lang="it-IT" sz="1400" dirty="0">
                          <a:solidFill>
                            <a:schemeClr val="tx1"/>
                          </a:solidFill>
                          <a:effectLst/>
                          <a:latin typeface="Times New Roman" panose="02020603050405020304" pitchFamily="18" charset="0"/>
                          <a:cs typeface="Times New Roman" panose="02020603050405020304" pitchFamily="18" charset="0"/>
                        </a:rPr>
                        <a:t>.000</a:t>
                      </a:r>
                      <a:endParaRPr lang="it-IT"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2" marR="68582" marT="0" marB="0" anchor="ctr"/>
                </a:tc>
                <a:extLst>
                  <a:ext uri="{0D108BD9-81ED-4DB2-BD59-A6C34878D82A}">
                    <a16:rowId xmlns:a16="http://schemas.microsoft.com/office/drawing/2014/main" xmlns="" val="10011"/>
                  </a:ext>
                </a:extLst>
              </a:tr>
              <a:tr h="272820">
                <a:tc>
                  <a:txBody>
                    <a:bodyPr/>
                    <a:lstStyle/>
                    <a:p>
                      <a:pPr marL="0">
                        <a:lnSpc>
                          <a:spcPct val="100000"/>
                        </a:lnSpc>
                        <a:spcAft>
                          <a:spcPts val="0"/>
                        </a:spcAft>
                      </a:pPr>
                      <a:r>
                        <a:rPr lang="en-US" sz="1100" b="0" i="1" dirty="0">
                          <a:solidFill>
                            <a:schemeClr val="tx1"/>
                          </a:solidFill>
                          <a:effectLst/>
                          <a:latin typeface="Times New Roman" panose="02020603050405020304" pitchFamily="18" charset="0"/>
                          <a:cs typeface="Times New Roman" panose="02020603050405020304" pitchFamily="18" charset="0"/>
                        </a:rPr>
                        <a:t>Depression (last visit)</a:t>
                      </a:r>
                      <a:endParaRPr lang="it-IT" sz="1100" b="0" i="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2" marR="68582" marT="0" marB="0" anchor="ctr"/>
                </a:tc>
                <a:tc>
                  <a:txBody>
                    <a:bodyPr/>
                    <a:lstStyle/>
                    <a:p>
                      <a:pPr marL="0" algn="ctr">
                        <a:lnSpc>
                          <a:spcPct val="100000"/>
                        </a:lnSpc>
                        <a:spcAft>
                          <a:spcPts val="0"/>
                        </a:spcAft>
                      </a:pPr>
                      <a:r>
                        <a:rPr lang="it-IT" sz="1400">
                          <a:solidFill>
                            <a:schemeClr val="tx1"/>
                          </a:solidFill>
                          <a:effectLst/>
                          <a:latin typeface="Times New Roman" panose="02020603050405020304" pitchFamily="18" charset="0"/>
                          <a:cs typeface="Times New Roman" panose="02020603050405020304" pitchFamily="18" charset="0"/>
                        </a:rPr>
                        <a:t>11</a:t>
                      </a:r>
                      <a:endParaRPr lang="it-IT" sz="14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2" marR="68582" marT="0" marB="0" anchor="ctr"/>
                </a:tc>
                <a:tc>
                  <a:txBody>
                    <a:bodyPr/>
                    <a:lstStyle/>
                    <a:p>
                      <a:pPr marL="0" algn="ctr">
                        <a:lnSpc>
                          <a:spcPct val="100000"/>
                        </a:lnSpc>
                        <a:spcAft>
                          <a:spcPts val="0"/>
                        </a:spcAft>
                      </a:pPr>
                      <a:r>
                        <a:rPr lang="it-IT" sz="1400">
                          <a:solidFill>
                            <a:schemeClr val="tx1"/>
                          </a:solidFill>
                          <a:effectLst/>
                          <a:latin typeface="Times New Roman" panose="02020603050405020304" pitchFamily="18" charset="0"/>
                          <a:cs typeface="Times New Roman" panose="02020603050405020304" pitchFamily="18" charset="0"/>
                        </a:rPr>
                        <a:t>6</a:t>
                      </a:r>
                      <a:endParaRPr lang="it-IT" sz="14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2" marR="68582" marT="0" marB="0" anchor="ctr"/>
                </a:tc>
                <a:tc>
                  <a:txBody>
                    <a:bodyPr/>
                    <a:lstStyle/>
                    <a:p>
                      <a:pPr marL="0" algn="ctr">
                        <a:lnSpc>
                          <a:spcPct val="100000"/>
                        </a:lnSpc>
                        <a:spcAft>
                          <a:spcPts val="0"/>
                        </a:spcAft>
                      </a:pPr>
                      <a:r>
                        <a:rPr lang="it-IT" sz="1400" dirty="0">
                          <a:solidFill>
                            <a:schemeClr val="tx1"/>
                          </a:solidFill>
                          <a:effectLst/>
                          <a:latin typeface="Times New Roman" panose="02020603050405020304" pitchFamily="18" charset="0"/>
                          <a:cs typeface="Times New Roman" panose="02020603050405020304" pitchFamily="18" charset="0"/>
                        </a:rPr>
                        <a:t>2</a:t>
                      </a:r>
                      <a:endParaRPr lang="it-IT"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2" marR="68582" marT="0" marB="0" anchor="ctr"/>
                </a:tc>
                <a:tc>
                  <a:txBody>
                    <a:bodyPr/>
                    <a:lstStyle/>
                    <a:p>
                      <a:pPr marL="0" algn="ctr">
                        <a:lnSpc>
                          <a:spcPct val="100000"/>
                        </a:lnSpc>
                        <a:spcAft>
                          <a:spcPts val="0"/>
                        </a:spcAft>
                      </a:pPr>
                      <a:r>
                        <a:rPr lang="it-IT" sz="1400" dirty="0">
                          <a:solidFill>
                            <a:schemeClr val="tx1"/>
                          </a:solidFill>
                          <a:effectLst/>
                          <a:latin typeface="Times New Roman" panose="02020603050405020304" pitchFamily="18" charset="0"/>
                          <a:cs typeface="Times New Roman" panose="02020603050405020304" pitchFamily="18" charset="0"/>
                        </a:rPr>
                        <a:t>0</a:t>
                      </a:r>
                      <a:endParaRPr lang="it-IT"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2" marR="68582" marT="0" marB="0" anchor="ctr"/>
                </a:tc>
                <a:tc>
                  <a:txBody>
                    <a:bodyPr/>
                    <a:lstStyle/>
                    <a:p>
                      <a:pPr marL="0" algn="ctr">
                        <a:lnSpc>
                          <a:spcPct val="100000"/>
                        </a:lnSpc>
                        <a:spcAft>
                          <a:spcPts val="0"/>
                        </a:spcAft>
                      </a:pPr>
                      <a:r>
                        <a:rPr lang="it-IT" sz="1400" dirty="0">
                          <a:solidFill>
                            <a:schemeClr val="tx1"/>
                          </a:solidFill>
                          <a:effectLst/>
                          <a:latin typeface="Times New Roman" panose="02020603050405020304" pitchFamily="18" charset="0"/>
                          <a:cs typeface="Times New Roman" panose="02020603050405020304" pitchFamily="18" charset="0"/>
                        </a:rPr>
                        <a:t>19</a:t>
                      </a:r>
                      <a:endParaRPr lang="it-IT"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2" marR="68582" marT="0" marB="0" anchor="ctr"/>
                </a:tc>
                <a:tc vMerge="1">
                  <a:txBody>
                    <a:bodyPr/>
                    <a:lstStyle/>
                    <a:p>
                      <a:endParaRPr lang="it-IT"/>
                    </a:p>
                  </a:txBody>
                  <a:tcPr/>
                </a:tc>
                <a:extLst>
                  <a:ext uri="{0D108BD9-81ED-4DB2-BD59-A6C34878D82A}">
                    <a16:rowId xmlns:a16="http://schemas.microsoft.com/office/drawing/2014/main" xmlns="" val="10012"/>
                  </a:ext>
                </a:extLst>
              </a:tr>
              <a:tr h="272820">
                <a:tc>
                  <a:txBody>
                    <a:bodyPr/>
                    <a:lstStyle/>
                    <a:p>
                      <a:pPr marL="0">
                        <a:lnSpc>
                          <a:spcPct val="100000"/>
                        </a:lnSpc>
                        <a:spcAft>
                          <a:spcPts val="0"/>
                        </a:spcAft>
                      </a:pPr>
                      <a:r>
                        <a:rPr lang="en-US" sz="1100" b="0" i="1" dirty="0">
                          <a:solidFill>
                            <a:schemeClr val="tx1"/>
                          </a:solidFill>
                          <a:effectLst/>
                          <a:latin typeface="Times New Roman" panose="02020603050405020304" pitchFamily="18" charset="0"/>
                          <a:cs typeface="Times New Roman" panose="02020603050405020304" pitchFamily="18" charset="0"/>
                        </a:rPr>
                        <a:t>Insomnia (first visit)</a:t>
                      </a:r>
                      <a:endParaRPr lang="it-IT" sz="1100" b="0" i="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2" marR="68582" marT="0" marB="0" anchor="ctr"/>
                </a:tc>
                <a:tc>
                  <a:txBody>
                    <a:bodyPr/>
                    <a:lstStyle/>
                    <a:p>
                      <a:pPr marL="0" algn="ctr">
                        <a:lnSpc>
                          <a:spcPct val="100000"/>
                        </a:lnSpc>
                        <a:spcAft>
                          <a:spcPts val="0"/>
                        </a:spcAft>
                      </a:pPr>
                      <a:r>
                        <a:rPr lang="it-IT" sz="1400" dirty="0">
                          <a:solidFill>
                            <a:schemeClr val="tx1"/>
                          </a:solidFill>
                          <a:effectLst/>
                          <a:latin typeface="Times New Roman" panose="02020603050405020304" pitchFamily="18" charset="0"/>
                          <a:cs typeface="Times New Roman" panose="02020603050405020304" pitchFamily="18" charset="0"/>
                        </a:rPr>
                        <a:t>1</a:t>
                      </a:r>
                      <a:endParaRPr lang="it-IT"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2" marR="68582" marT="0" marB="0" anchor="ctr"/>
                </a:tc>
                <a:tc>
                  <a:txBody>
                    <a:bodyPr/>
                    <a:lstStyle/>
                    <a:p>
                      <a:pPr marL="0" algn="ctr">
                        <a:lnSpc>
                          <a:spcPct val="100000"/>
                        </a:lnSpc>
                        <a:spcAft>
                          <a:spcPts val="0"/>
                        </a:spcAft>
                      </a:pPr>
                      <a:r>
                        <a:rPr lang="it-IT" sz="1400">
                          <a:solidFill>
                            <a:schemeClr val="tx1"/>
                          </a:solidFill>
                          <a:effectLst/>
                          <a:latin typeface="Times New Roman" panose="02020603050405020304" pitchFamily="18" charset="0"/>
                          <a:cs typeface="Times New Roman" panose="02020603050405020304" pitchFamily="18" charset="0"/>
                        </a:rPr>
                        <a:t>2</a:t>
                      </a:r>
                      <a:endParaRPr lang="it-IT" sz="14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2" marR="68582" marT="0" marB="0" anchor="ctr"/>
                </a:tc>
                <a:tc>
                  <a:txBody>
                    <a:bodyPr/>
                    <a:lstStyle/>
                    <a:p>
                      <a:pPr marL="0" algn="ctr">
                        <a:lnSpc>
                          <a:spcPct val="100000"/>
                        </a:lnSpc>
                        <a:spcAft>
                          <a:spcPts val="0"/>
                        </a:spcAft>
                      </a:pPr>
                      <a:r>
                        <a:rPr lang="it-IT" sz="1400" dirty="0">
                          <a:solidFill>
                            <a:schemeClr val="tx1"/>
                          </a:solidFill>
                          <a:effectLst/>
                          <a:latin typeface="Times New Roman" panose="02020603050405020304" pitchFamily="18" charset="0"/>
                          <a:cs typeface="Times New Roman" panose="02020603050405020304" pitchFamily="18" charset="0"/>
                        </a:rPr>
                        <a:t>21</a:t>
                      </a:r>
                      <a:endParaRPr lang="it-IT"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2" marR="68582" marT="0" marB="0" anchor="ctr"/>
                </a:tc>
                <a:tc>
                  <a:txBody>
                    <a:bodyPr/>
                    <a:lstStyle/>
                    <a:p>
                      <a:pPr marL="0" algn="ctr">
                        <a:lnSpc>
                          <a:spcPct val="100000"/>
                        </a:lnSpc>
                        <a:spcAft>
                          <a:spcPts val="0"/>
                        </a:spcAft>
                      </a:pPr>
                      <a:r>
                        <a:rPr lang="it-IT" sz="1400" dirty="0">
                          <a:solidFill>
                            <a:schemeClr val="tx1"/>
                          </a:solidFill>
                          <a:effectLst/>
                          <a:latin typeface="Times New Roman" panose="02020603050405020304" pitchFamily="18" charset="0"/>
                          <a:cs typeface="Times New Roman" panose="02020603050405020304" pitchFamily="18" charset="0"/>
                        </a:rPr>
                        <a:t>8</a:t>
                      </a:r>
                      <a:endParaRPr lang="it-IT"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2" marR="68582" marT="0" marB="0" anchor="ctr"/>
                </a:tc>
                <a:tc>
                  <a:txBody>
                    <a:bodyPr/>
                    <a:lstStyle/>
                    <a:p>
                      <a:pPr marL="0" algn="ctr">
                        <a:lnSpc>
                          <a:spcPct val="100000"/>
                        </a:lnSpc>
                        <a:spcAft>
                          <a:spcPts val="0"/>
                        </a:spcAft>
                      </a:pPr>
                      <a:r>
                        <a:rPr lang="it-IT" sz="1400" dirty="0">
                          <a:solidFill>
                            <a:schemeClr val="tx1"/>
                          </a:solidFill>
                          <a:effectLst/>
                          <a:latin typeface="Times New Roman" panose="02020603050405020304" pitchFamily="18" charset="0"/>
                          <a:cs typeface="Times New Roman" panose="02020603050405020304" pitchFamily="18" charset="0"/>
                        </a:rPr>
                        <a:t>32</a:t>
                      </a:r>
                      <a:endParaRPr lang="it-IT"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2" marR="68582" marT="0" marB="0" anchor="ctr"/>
                </a:tc>
                <a:tc rowSpan="2">
                  <a:txBody>
                    <a:bodyPr/>
                    <a:lstStyle/>
                    <a:p>
                      <a:pPr marL="0" algn="ctr">
                        <a:lnSpc>
                          <a:spcPct val="100000"/>
                        </a:lnSpc>
                        <a:spcAft>
                          <a:spcPts val="0"/>
                        </a:spcAft>
                      </a:pPr>
                      <a:r>
                        <a:rPr lang="it-IT" sz="1400" dirty="0">
                          <a:solidFill>
                            <a:schemeClr val="tx1"/>
                          </a:solidFill>
                          <a:effectLst/>
                          <a:latin typeface="Times New Roman" panose="02020603050405020304" pitchFamily="18" charset="0"/>
                          <a:cs typeface="Times New Roman" panose="02020603050405020304" pitchFamily="18" charset="0"/>
                        </a:rPr>
                        <a:t>.000</a:t>
                      </a:r>
                      <a:endParaRPr lang="it-IT"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2" marR="68582" marT="0" marB="0" anchor="ctr"/>
                </a:tc>
                <a:extLst>
                  <a:ext uri="{0D108BD9-81ED-4DB2-BD59-A6C34878D82A}">
                    <a16:rowId xmlns:a16="http://schemas.microsoft.com/office/drawing/2014/main" xmlns="" val="10013"/>
                  </a:ext>
                </a:extLst>
              </a:tr>
              <a:tr h="272820">
                <a:tc>
                  <a:txBody>
                    <a:bodyPr/>
                    <a:lstStyle/>
                    <a:p>
                      <a:pPr marL="0">
                        <a:lnSpc>
                          <a:spcPct val="100000"/>
                        </a:lnSpc>
                        <a:spcAft>
                          <a:spcPts val="0"/>
                        </a:spcAft>
                      </a:pPr>
                      <a:r>
                        <a:rPr lang="en-US" sz="1100" b="0" i="1" dirty="0">
                          <a:solidFill>
                            <a:schemeClr val="tx1"/>
                          </a:solidFill>
                          <a:effectLst/>
                          <a:latin typeface="Times New Roman" panose="02020603050405020304" pitchFamily="18" charset="0"/>
                          <a:cs typeface="Times New Roman" panose="02020603050405020304" pitchFamily="18" charset="0"/>
                        </a:rPr>
                        <a:t>Insomnia (last visit)</a:t>
                      </a:r>
                      <a:endParaRPr lang="it-IT" sz="1100" b="0" i="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2" marR="68582" marT="0" marB="0" anchor="ctr"/>
                </a:tc>
                <a:tc>
                  <a:txBody>
                    <a:bodyPr/>
                    <a:lstStyle/>
                    <a:p>
                      <a:pPr marL="0" algn="ctr">
                        <a:lnSpc>
                          <a:spcPct val="100000"/>
                        </a:lnSpc>
                        <a:spcAft>
                          <a:spcPts val="0"/>
                        </a:spcAft>
                      </a:pPr>
                      <a:r>
                        <a:rPr lang="it-IT" sz="1400" dirty="0">
                          <a:solidFill>
                            <a:schemeClr val="tx1"/>
                          </a:solidFill>
                          <a:effectLst/>
                          <a:latin typeface="Times New Roman" panose="02020603050405020304" pitchFamily="18" charset="0"/>
                          <a:cs typeface="Times New Roman" panose="02020603050405020304" pitchFamily="18" charset="0"/>
                        </a:rPr>
                        <a:t>12</a:t>
                      </a:r>
                      <a:endParaRPr lang="it-IT"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2" marR="68582" marT="0" marB="0" anchor="ctr"/>
                </a:tc>
                <a:tc>
                  <a:txBody>
                    <a:bodyPr/>
                    <a:lstStyle/>
                    <a:p>
                      <a:pPr marL="0" algn="ctr">
                        <a:lnSpc>
                          <a:spcPct val="100000"/>
                        </a:lnSpc>
                        <a:spcAft>
                          <a:spcPts val="0"/>
                        </a:spcAft>
                      </a:pPr>
                      <a:r>
                        <a:rPr lang="it-IT" sz="1400">
                          <a:solidFill>
                            <a:schemeClr val="tx1"/>
                          </a:solidFill>
                          <a:effectLst/>
                          <a:latin typeface="Times New Roman" panose="02020603050405020304" pitchFamily="18" charset="0"/>
                          <a:cs typeface="Times New Roman" panose="02020603050405020304" pitchFamily="18" charset="0"/>
                        </a:rPr>
                        <a:t>5</a:t>
                      </a:r>
                      <a:endParaRPr lang="it-IT" sz="14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2" marR="68582" marT="0" marB="0" anchor="ctr"/>
                </a:tc>
                <a:tc>
                  <a:txBody>
                    <a:bodyPr/>
                    <a:lstStyle/>
                    <a:p>
                      <a:pPr marL="0" algn="ctr">
                        <a:lnSpc>
                          <a:spcPct val="100000"/>
                        </a:lnSpc>
                        <a:spcAft>
                          <a:spcPts val="0"/>
                        </a:spcAft>
                      </a:pPr>
                      <a:r>
                        <a:rPr lang="it-IT" sz="1400" dirty="0">
                          <a:solidFill>
                            <a:schemeClr val="tx1"/>
                          </a:solidFill>
                          <a:effectLst/>
                          <a:latin typeface="Times New Roman" panose="02020603050405020304" pitchFamily="18" charset="0"/>
                          <a:cs typeface="Times New Roman" panose="02020603050405020304" pitchFamily="18" charset="0"/>
                        </a:rPr>
                        <a:t>2</a:t>
                      </a:r>
                      <a:endParaRPr lang="it-IT"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2" marR="68582" marT="0" marB="0" anchor="ctr"/>
                </a:tc>
                <a:tc>
                  <a:txBody>
                    <a:bodyPr/>
                    <a:lstStyle/>
                    <a:p>
                      <a:pPr marL="0" algn="ctr">
                        <a:lnSpc>
                          <a:spcPct val="100000"/>
                        </a:lnSpc>
                        <a:spcAft>
                          <a:spcPts val="0"/>
                        </a:spcAft>
                      </a:pPr>
                      <a:r>
                        <a:rPr lang="it-IT" sz="1400" dirty="0">
                          <a:solidFill>
                            <a:schemeClr val="tx1"/>
                          </a:solidFill>
                          <a:effectLst/>
                          <a:latin typeface="Times New Roman" panose="02020603050405020304" pitchFamily="18" charset="0"/>
                          <a:cs typeface="Times New Roman" panose="02020603050405020304" pitchFamily="18" charset="0"/>
                        </a:rPr>
                        <a:t>0</a:t>
                      </a:r>
                      <a:endParaRPr lang="it-IT"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2" marR="68582" marT="0" marB="0" anchor="ctr"/>
                </a:tc>
                <a:tc>
                  <a:txBody>
                    <a:bodyPr/>
                    <a:lstStyle/>
                    <a:p>
                      <a:pPr marL="0" algn="ctr">
                        <a:lnSpc>
                          <a:spcPct val="100000"/>
                        </a:lnSpc>
                        <a:spcAft>
                          <a:spcPts val="0"/>
                        </a:spcAft>
                      </a:pPr>
                      <a:r>
                        <a:rPr lang="it-IT" sz="1400" dirty="0">
                          <a:solidFill>
                            <a:schemeClr val="tx1"/>
                          </a:solidFill>
                          <a:effectLst/>
                          <a:latin typeface="Times New Roman" panose="02020603050405020304" pitchFamily="18" charset="0"/>
                          <a:cs typeface="Times New Roman" panose="02020603050405020304" pitchFamily="18" charset="0"/>
                        </a:rPr>
                        <a:t>19</a:t>
                      </a:r>
                      <a:endParaRPr lang="it-IT"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2" marR="68582" marT="0" marB="0" anchor="ctr"/>
                </a:tc>
                <a:tc vMerge="1">
                  <a:txBody>
                    <a:bodyPr/>
                    <a:lstStyle/>
                    <a:p>
                      <a:endParaRPr lang="it-IT"/>
                    </a:p>
                  </a:txBody>
                  <a:tcPr/>
                </a:tc>
                <a:extLst>
                  <a:ext uri="{0D108BD9-81ED-4DB2-BD59-A6C34878D82A}">
                    <a16:rowId xmlns:a16="http://schemas.microsoft.com/office/drawing/2014/main" xmlns="" val="10014"/>
                  </a:ext>
                </a:extLst>
              </a:tr>
              <a:tr h="272820">
                <a:tc>
                  <a:txBody>
                    <a:bodyPr/>
                    <a:lstStyle/>
                    <a:p>
                      <a:pPr marL="0">
                        <a:lnSpc>
                          <a:spcPct val="100000"/>
                        </a:lnSpc>
                        <a:spcAft>
                          <a:spcPts val="0"/>
                        </a:spcAft>
                      </a:pPr>
                      <a:r>
                        <a:rPr lang="en-US" sz="1100" b="0" i="1" dirty="0">
                          <a:solidFill>
                            <a:schemeClr val="tx1"/>
                          </a:solidFill>
                          <a:effectLst/>
                          <a:latin typeface="Times New Roman" panose="02020603050405020304" pitchFamily="18" charset="0"/>
                          <a:cs typeface="Times New Roman" panose="02020603050405020304" pitchFamily="18" charset="0"/>
                        </a:rPr>
                        <a:t>Mucositis (first visit)</a:t>
                      </a:r>
                      <a:endParaRPr lang="it-IT" sz="1100" b="0" i="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2" marR="68582" marT="0" marB="0" anchor="ctr"/>
                </a:tc>
                <a:tc>
                  <a:txBody>
                    <a:bodyPr/>
                    <a:lstStyle/>
                    <a:p>
                      <a:pPr marL="0" algn="ctr">
                        <a:lnSpc>
                          <a:spcPct val="100000"/>
                        </a:lnSpc>
                        <a:spcAft>
                          <a:spcPts val="0"/>
                        </a:spcAft>
                      </a:pPr>
                      <a:r>
                        <a:rPr lang="it-IT" sz="1400">
                          <a:solidFill>
                            <a:schemeClr val="tx1"/>
                          </a:solidFill>
                          <a:effectLst/>
                          <a:latin typeface="Times New Roman" panose="02020603050405020304" pitchFamily="18" charset="0"/>
                          <a:cs typeface="Times New Roman" panose="02020603050405020304" pitchFamily="18" charset="0"/>
                        </a:rPr>
                        <a:t>0</a:t>
                      </a:r>
                      <a:endParaRPr lang="it-IT" sz="14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2" marR="68582" marT="0" marB="0" anchor="ctr"/>
                </a:tc>
                <a:tc>
                  <a:txBody>
                    <a:bodyPr/>
                    <a:lstStyle/>
                    <a:p>
                      <a:pPr marL="0" algn="ctr">
                        <a:lnSpc>
                          <a:spcPct val="100000"/>
                        </a:lnSpc>
                        <a:spcAft>
                          <a:spcPts val="0"/>
                        </a:spcAft>
                      </a:pPr>
                      <a:r>
                        <a:rPr lang="it-IT" sz="1400">
                          <a:solidFill>
                            <a:schemeClr val="tx1"/>
                          </a:solidFill>
                          <a:effectLst/>
                          <a:latin typeface="Times New Roman" panose="02020603050405020304" pitchFamily="18" charset="0"/>
                          <a:cs typeface="Times New Roman" panose="02020603050405020304" pitchFamily="18" charset="0"/>
                        </a:rPr>
                        <a:t>1</a:t>
                      </a:r>
                      <a:endParaRPr lang="it-IT" sz="14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2" marR="68582" marT="0" marB="0" anchor="ctr"/>
                </a:tc>
                <a:tc>
                  <a:txBody>
                    <a:bodyPr/>
                    <a:lstStyle/>
                    <a:p>
                      <a:pPr marL="0" algn="ctr">
                        <a:lnSpc>
                          <a:spcPct val="100000"/>
                        </a:lnSpc>
                        <a:spcAft>
                          <a:spcPts val="0"/>
                        </a:spcAft>
                      </a:pPr>
                      <a:r>
                        <a:rPr lang="it-IT" sz="1400">
                          <a:solidFill>
                            <a:schemeClr val="tx1"/>
                          </a:solidFill>
                          <a:effectLst/>
                          <a:latin typeface="Times New Roman" panose="02020603050405020304" pitchFamily="18" charset="0"/>
                          <a:cs typeface="Times New Roman" panose="02020603050405020304" pitchFamily="18" charset="0"/>
                        </a:rPr>
                        <a:t>13</a:t>
                      </a:r>
                      <a:endParaRPr lang="it-IT" sz="14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2" marR="68582" marT="0" marB="0" anchor="ctr"/>
                </a:tc>
                <a:tc>
                  <a:txBody>
                    <a:bodyPr/>
                    <a:lstStyle/>
                    <a:p>
                      <a:pPr marL="0" algn="ctr">
                        <a:lnSpc>
                          <a:spcPct val="100000"/>
                        </a:lnSpc>
                        <a:spcAft>
                          <a:spcPts val="0"/>
                        </a:spcAft>
                      </a:pPr>
                      <a:r>
                        <a:rPr lang="it-IT" sz="1400" dirty="0">
                          <a:solidFill>
                            <a:schemeClr val="tx1"/>
                          </a:solidFill>
                          <a:effectLst/>
                          <a:latin typeface="Times New Roman" panose="02020603050405020304" pitchFamily="18" charset="0"/>
                          <a:cs typeface="Times New Roman" panose="02020603050405020304" pitchFamily="18" charset="0"/>
                        </a:rPr>
                        <a:t>9</a:t>
                      </a:r>
                      <a:endParaRPr lang="it-IT"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2" marR="68582" marT="0" marB="0" anchor="ctr"/>
                </a:tc>
                <a:tc>
                  <a:txBody>
                    <a:bodyPr/>
                    <a:lstStyle/>
                    <a:p>
                      <a:pPr marL="0" algn="ctr">
                        <a:lnSpc>
                          <a:spcPct val="100000"/>
                        </a:lnSpc>
                        <a:spcAft>
                          <a:spcPts val="0"/>
                        </a:spcAft>
                      </a:pPr>
                      <a:r>
                        <a:rPr lang="it-IT" sz="1400" dirty="0">
                          <a:solidFill>
                            <a:schemeClr val="tx1"/>
                          </a:solidFill>
                          <a:effectLst/>
                          <a:latin typeface="Times New Roman" panose="02020603050405020304" pitchFamily="18" charset="0"/>
                          <a:cs typeface="Times New Roman" panose="02020603050405020304" pitchFamily="18" charset="0"/>
                        </a:rPr>
                        <a:t>23</a:t>
                      </a:r>
                      <a:endParaRPr lang="it-IT"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2" marR="68582" marT="0" marB="0" anchor="ctr"/>
                </a:tc>
                <a:tc rowSpan="2">
                  <a:txBody>
                    <a:bodyPr/>
                    <a:lstStyle/>
                    <a:p>
                      <a:pPr marL="0" algn="ctr">
                        <a:lnSpc>
                          <a:spcPct val="100000"/>
                        </a:lnSpc>
                        <a:spcAft>
                          <a:spcPts val="0"/>
                        </a:spcAft>
                      </a:pPr>
                      <a:r>
                        <a:rPr lang="it-IT" sz="1400" dirty="0">
                          <a:solidFill>
                            <a:schemeClr val="tx1"/>
                          </a:solidFill>
                          <a:effectLst/>
                          <a:latin typeface="Times New Roman" panose="02020603050405020304" pitchFamily="18" charset="0"/>
                          <a:cs typeface="Times New Roman" panose="02020603050405020304" pitchFamily="18" charset="0"/>
                        </a:rPr>
                        <a:t>.002</a:t>
                      </a:r>
                      <a:endParaRPr lang="it-IT"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2" marR="68582" marT="0" marB="0" anchor="ctr"/>
                </a:tc>
                <a:extLst>
                  <a:ext uri="{0D108BD9-81ED-4DB2-BD59-A6C34878D82A}">
                    <a16:rowId xmlns:a16="http://schemas.microsoft.com/office/drawing/2014/main" xmlns="" val="10015"/>
                  </a:ext>
                </a:extLst>
              </a:tr>
              <a:tr h="272820">
                <a:tc>
                  <a:txBody>
                    <a:bodyPr/>
                    <a:lstStyle/>
                    <a:p>
                      <a:pPr marL="0">
                        <a:lnSpc>
                          <a:spcPct val="100000"/>
                        </a:lnSpc>
                        <a:spcAft>
                          <a:spcPts val="0"/>
                        </a:spcAft>
                      </a:pPr>
                      <a:r>
                        <a:rPr lang="en-US" sz="1100" b="0" i="1" dirty="0">
                          <a:solidFill>
                            <a:schemeClr val="tx1"/>
                          </a:solidFill>
                          <a:effectLst/>
                          <a:latin typeface="Times New Roman" panose="02020603050405020304" pitchFamily="18" charset="0"/>
                          <a:cs typeface="Times New Roman" panose="02020603050405020304" pitchFamily="18" charset="0"/>
                        </a:rPr>
                        <a:t>Mucositis (last visit)</a:t>
                      </a:r>
                      <a:endParaRPr lang="it-IT" sz="1100" b="0" i="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2" marR="68582" marT="0" marB="0" anchor="ctr"/>
                </a:tc>
                <a:tc>
                  <a:txBody>
                    <a:bodyPr/>
                    <a:lstStyle/>
                    <a:p>
                      <a:pPr marL="0" algn="ctr">
                        <a:lnSpc>
                          <a:spcPct val="100000"/>
                        </a:lnSpc>
                        <a:spcAft>
                          <a:spcPts val="0"/>
                        </a:spcAft>
                      </a:pPr>
                      <a:r>
                        <a:rPr lang="it-IT" sz="1400" dirty="0">
                          <a:solidFill>
                            <a:schemeClr val="tx1"/>
                          </a:solidFill>
                          <a:effectLst/>
                          <a:latin typeface="Times New Roman" panose="02020603050405020304" pitchFamily="18" charset="0"/>
                          <a:cs typeface="Times New Roman" panose="02020603050405020304" pitchFamily="18" charset="0"/>
                        </a:rPr>
                        <a:t>10</a:t>
                      </a:r>
                      <a:endParaRPr lang="it-IT"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2" marR="68582" marT="0" marB="0" anchor="ctr"/>
                </a:tc>
                <a:tc>
                  <a:txBody>
                    <a:bodyPr/>
                    <a:lstStyle/>
                    <a:p>
                      <a:pPr marL="0" algn="ctr">
                        <a:lnSpc>
                          <a:spcPct val="100000"/>
                        </a:lnSpc>
                        <a:spcAft>
                          <a:spcPts val="0"/>
                        </a:spcAft>
                      </a:pPr>
                      <a:r>
                        <a:rPr lang="it-IT" sz="1400">
                          <a:solidFill>
                            <a:schemeClr val="tx1"/>
                          </a:solidFill>
                          <a:effectLst/>
                          <a:latin typeface="Times New Roman" panose="02020603050405020304" pitchFamily="18" charset="0"/>
                          <a:cs typeface="Times New Roman" panose="02020603050405020304" pitchFamily="18" charset="0"/>
                        </a:rPr>
                        <a:t>3</a:t>
                      </a:r>
                      <a:endParaRPr lang="it-IT" sz="14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2" marR="68582" marT="0" marB="0" anchor="ctr"/>
                </a:tc>
                <a:tc>
                  <a:txBody>
                    <a:bodyPr/>
                    <a:lstStyle/>
                    <a:p>
                      <a:pPr marL="0" algn="ctr">
                        <a:lnSpc>
                          <a:spcPct val="100000"/>
                        </a:lnSpc>
                        <a:spcAft>
                          <a:spcPts val="0"/>
                        </a:spcAft>
                      </a:pPr>
                      <a:r>
                        <a:rPr lang="it-IT" sz="1400">
                          <a:solidFill>
                            <a:schemeClr val="tx1"/>
                          </a:solidFill>
                          <a:effectLst/>
                          <a:latin typeface="Times New Roman" panose="02020603050405020304" pitchFamily="18" charset="0"/>
                          <a:cs typeface="Times New Roman" panose="02020603050405020304" pitchFamily="18" charset="0"/>
                        </a:rPr>
                        <a:t>0</a:t>
                      </a:r>
                      <a:endParaRPr lang="it-IT" sz="14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2" marR="68582" marT="0" marB="0" anchor="ctr"/>
                </a:tc>
                <a:tc>
                  <a:txBody>
                    <a:bodyPr/>
                    <a:lstStyle/>
                    <a:p>
                      <a:pPr marL="0" algn="ctr">
                        <a:lnSpc>
                          <a:spcPct val="100000"/>
                        </a:lnSpc>
                        <a:spcAft>
                          <a:spcPts val="0"/>
                        </a:spcAft>
                      </a:pPr>
                      <a:r>
                        <a:rPr lang="it-IT" sz="1400" dirty="0">
                          <a:solidFill>
                            <a:schemeClr val="tx1"/>
                          </a:solidFill>
                          <a:effectLst/>
                          <a:latin typeface="Times New Roman" panose="02020603050405020304" pitchFamily="18" charset="0"/>
                          <a:cs typeface="Times New Roman" panose="02020603050405020304" pitchFamily="18" charset="0"/>
                        </a:rPr>
                        <a:t>0</a:t>
                      </a:r>
                      <a:endParaRPr lang="it-IT"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2" marR="68582" marT="0" marB="0" anchor="ctr"/>
                </a:tc>
                <a:tc>
                  <a:txBody>
                    <a:bodyPr/>
                    <a:lstStyle/>
                    <a:p>
                      <a:pPr marL="0" algn="ctr">
                        <a:lnSpc>
                          <a:spcPct val="100000"/>
                        </a:lnSpc>
                        <a:spcAft>
                          <a:spcPts val="0"/>
                        </a:spcAft>
                      </a:pPr>
                      <a:r>
                        <a:rPr lang="it-IT" sz="1400" dirty="0">
                          <a:solidFill>
                            <a:schemeClr val="tx1"/>
                          </a:solidFill>
                          <a:effectLst/>
                          <a:latin typeface="Times New Roman" panose="02020603050405020304" pitchFamily="18" charset="0"/>
                          <a:cs typeface="Times New Roman" panose="02020603050405020304" pitchFamily="18" charset="0"/>
                        </a:rPr>
                        <a:t>13</a:t>
                      </a:r>
                      <a:endParaRPr lang="it-IT"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2" marR="68582" marT="0" marB="0" anchor="ctr"/>
                </a:tc>
                <a:tc vMerge="1">
                  <a:txBody>
                    <a:bodyPr/>
                    <a:lstStyle/>
                    <a:p>
                      <a:endParaRPr lang="it-IT"/>
                    </a:p>
                  </a:txBody>
                  <a:tcPr/>
                </a:tc>
                <a:extLst>
                  <a:ext uri="{0D108BD9-81ED-4DB2-BD59-A6C34878D82A}">
                    <a16:rowId xmlns:a16="http://schemas.microsoft.com/office/drawing/2014/main" xmlns="" val="10016"/>
                  </a:ext>
                </a:extLst>
              </a:tr>
              <a:tr h="272820">
                <a:tc gridSpan="7">
                  <a:txBody>
                    <a:bodyPr/>
                    <a:lstStyle/>
                    <a:p>
                      <a:pPr marL="0" algn="ctr">
                        <a:lnSpc>
                          <a:spcPct val="100000"/>
                        </a:lnSpc>
                        <a:spcAft>
                          <a:spcPts val="0"/>
                        </a:spcAft>
                      </a:pPr>
                      <a:r>
                        <a:rPr lang="en-GB" sz="1200" dirty="0" smtClean="0">
                          <a:solidFill>
                            <a:schemeClr val="tx1"/>
                          </a:solidFill>
                          <a:effectLst/>
                        </a:rPr>
                        <a:t>             Significance </a:t>
                      </a:r>
                      <a:r>
                        <a:rPr lang="en-GB" sz="1200" dirty="0">
                          <a:solidFill>
                            <a:schemeClr val="tx1"/>
                          </a:solidFill>
                          <a:effectLst/>
                        </a:rPr>
                        <a:t>at Wilcoxon test for paired samples</a:t>
                      </a:r>
                      <a:endParaRPr lang="it-IT" sz="1200" i="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2" marR="68582" marT="0" marB="0"/>
                </a:tc>
                <a:tc hMerge="1">
                  <a:txBody>
                    <a:bodyPr/>
                    <a:lstStyle/>
                    <a:p>
                      <a:endParaRPr lang="it-IT"/>
                    </a:p>
                  </a:txBody>
                  <a:tcPr/>
                </a:tc>
                <a:tc hMerge="1">
                  <a:txBody>
                    <a:bodyPr/>
                    <a:lstStyle/>
                    <a:p>
                      <a:endParaRPr lang="it-IT"/>
                    </a:p>
                  </a:txBody>
                  <a:tcPr/>
                </a:tc>
                <a:tc hMerge="1">
                  <a:txBody>
                    <a:bodyPr/>
                    <a:lstStyle/>
                    <a:p>
                      <a:endParaRPr lang="it-IT"/>
                    </a:p>
                  </a:txBody>
                  <a:tcPr/>
                </a:tc>
                <a:tc hMerge="1">
                  <a:txBody>
                    <a:bodyPr/>
                    <a:lstStyle/>
                    <a:p>
                      <a:endParaRPr lang="it-IT"/>
                    </a:p>
                  </a:txBody>
                  <a:tcPr/>
                </a:tc>
                <a:tc hMerge="1">
                  <a:txBody>
                    <a:bodyPr/>
                    <a:lstStyle/>
                    <a:p>
                      <a:endParaRPr lang="it-IT"/>
                    </a:p>
                  </a:txBody>
                  <a:tcPr/>
                </a:tc>
                <a:tc hMerge="1">
                  <a:txBody>
                    <a:bodyPr/>
                    <a:lstStyle/>
                    <a:p>
                      <a:endParaRPr lang="it-IT"/>
                    </a:p>
                  </a:txBody>
                  <a:tcPr/>
                </a:tc>
                <a:extLst>
                  <a:ext uri="{0D108BD9-81ED-4DB2-BD59-A6C34878D82A}">
                    <a16:rowId xmlns:a16="http://schemas.microsoft.com/office/drawing/2014/main" xmlns="" val="10017"/>
                  </a:ext>
                </a:extLst>
              </a:tr>
            </a:tbl>
          </a:graphicData>
        </a:graphic>
      </p:graphicFrame>
      <p:sp>
        <p:nvSpPr>
          <p:cNvPr id="8" name="CasellaDiTesto 7">
            <a:extLst>
              <a:ext uri="{FF2B5EF4-FFF2-40B4-BE49-F238E27FC236}">
                <a16:creationId xmlns:a16="http://schemas.microsoft.com/office/drawing/2014/main" xmlns="" id="{1487F7BF-8484-CB48-8855-E4BE7B10A53D}"/>
              </a:ext>
            </a:extLst>
          </p:cNvPr>
          <p:cNvSpPr txBox="1"/>
          <p:nvPr/>
        </p:nvSpPr>
        <p:spPr>
          <a:xfrm>
            <a:off x="0" y="6331386"/>
            <a:ext cx="9144000" cy="553998"/>
          </a:xfrm>
          <a:prstGeom prst="rect">
            <a:avLst/>
          </a:prstGeom>
          <a:noFill/>
        </p:spPr>
        <p:txBody>
          <a:bodyPr wrap="square">
            <a:spAutoFit/>
          </a:bodyPr>
          <a:lstStyle/>
          <a:p>
            <a:pPr algn="just">
              <a:defRPr/>
            </a:pPr>
            <a:r>
              <a:rPr lang="en-AU" sz="1000" i="1" dirty="0">
                <a:solidFill>
                  <a:srgbClr val="0E7308"/>
                </a:solidFill>
                <a:latin typeface="Times New Roman" panose="02020603050405020304" pitchFamily="18" charset="0"/>
                <a:cs typeface="Times New Roman" panose="02020603050405020304" pitchFamily="18" charset="0"/>
              </a:rPr>
              <a:t>Tables 1 and 2 and Figure 1: A highlight on the activities of the Clinic for CM and Diet in Oncology, Campo di </a:t>
            </a:r>
            <a:r>
              <a:rPr lang="en-AU" sz="1000" i="1" dirty="0" err="1">
                <a:solidFill>
                  <a:srgbClr val="0E7308"/>
                </a:solidFill>
                <a:latin typeface="Times New Roman" panose="02020603050405020304" pitchFamily="18" charset="0"/>
                <a:cs typeface="Times New Roman" panose="02020603050405020304" pitchFamily="18" charset="0"/>
              </a:rPr>
              <a:t>Marte</a:t>
            </a:r>
            <a:r>
              <a:rPr lang="en-AU" sz="1000" i="1" dirty="0">
                <a:solidFill>
                  <a:srgbClr val="0E7308"/>
                </a:solidFill>
                <a:latin typeface="Times New Roman" panose="02020603050405020304" pitchFamily="18" charset="0"/>
                <a:cs typeface="Times New Roman" panose="02020603050405020304" pitchFamily="18" charset="0"/>
              </a:rPr>
              <a:t> Hospital, Lucca, Italy, from 2013 to 2019. Noteworthy, the vast majority of patients visited at the Clinic was represented by women diagnosed with Breast Cancer (59.2%). This is in line with recent literature, since Breast Cancer is the most common cancer diagnosis among women in Italy. Table 2 also lists the main therapeutic outcomes for patients after CM treatment (Wilcoxon Test). </a:t>
            </a:r>
          </a:p>
        </p:txBody>
      </p:sp>
    </p:spTree>
    <p:extLst>
      <p:ext uri="{BB962C8B-B14F-4D97-AF65-F5344CB8AC3E}">
        <p14:creationId xmlns:p14="http://schemas.microsoft.com/office/powerpoint/2010/main" val="11429828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CasellaDiTesto 12"/>
          <p:cNvSpPr txBox="1">
            <a:spLocks noChangeArrowheads="1"/>
          </p:cNvSpPr>
          <p:nvPr/>
        </p:nvSpPr>
        <p:spPr bwMode="auto">
          <a:xfrm>
            <a:off x="11847513" y="30675263"/>
            <a:ext cx="1951037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charset="0"/>
              </a:defRPr>
            </a:lvl1pPr>
            <a:lvl2pPr marL="742950" indent="-285750">
              <a:defRPr>
                <a:solidFill>
                  <a:schemeClr val="tx1"/>
                </a:solidFill>
                <a:latin typeface="Calibri" charset="0"/>
              </a:defRPr>
            </a:lvl2pPr>
            <a:lvl3pPr marL="1143000" indent="-228600">
              <a:defRPr>
                <a:solidFill>
                  <a:schemeClr val="tx1"/>
                </a:solidFill>
                <a:latin typeface="Calibri" charset="0"/>
              </a:defRPr>
            </a:lvl3pPr>
            <a:lvl4pPr marL="1600200" indent="-228600">
              <a:defRPr>
                <a:solidFill>
                  <a:schemeClr val="tx1"/>
                </a:solidFill>
                <a:latin typeface="Calibri" charset="0"/>
              </a:defRPr>
            </a:lvl4pPr>
            <a:lvl5pPr marL="2057400" indent="-228600">
              <a:defRPr>
                <a:solidFill>
                  <a:schemeClr val="tx1"/>
                </a:solidFill>
                <a:latin typeface="Calibri" charset="0"/>
              </a:defRPr>
            </a:lvl5pPr>
            <a:lvl6pPr marL="2514600" indent="-228600" defTabSz="457200" eaLnBrk="0" fontAlgn="base" hangingPunct="0">
              <a:spcBef>
                <a:spcPct val="0"/>
              </a:spcBef>
              <a:spcAft>
                <a:spcPct val="0"/>
              </a:spcAft>
              <a:defRPr>
                <a:solidFill>
                  <a:schemeClr val="tx1"/>
                </a:solidFill>
                <a:latin typeface="Calibri" charset="0"/>
              </a:defRPr>
            </a:lvl6pPr>
            <a:lvl7pPr marL="2971800" indent="-228600" defTabSz="457200" eaLnBrk="0" fontAlgn="base" hangingPunct="0">
              <a:spcBef>
                <a:spcPct val="0"/>
              </a:spcBef>
              <a:spcAft>
                <a:spcPct val="0"/>
              </a:spcAft>
              <a:defRPr>
                <a:solidFill>
                  <a:schemeClr val="tx1"/>
                </a:solidFill>
                <a:latin typeface="Calibri" charset="0"/>
              </a:defRPr>
            </a:lvl7pPr>
            <a:lvl8pPr marL="3429000" indent="-228600" defTabSz="457200" eaLnBrk="0" fontAlgn="base" hangingPunct="0">
              <a:spcBef>
                <a:spcPct val="0"/>
              </a:spcBef>
              <a:spcAft>
                <a:spcPct val="0"/>
              </a:spcAft>
              <a:defRPr>
                <a:solidFill>
                  <a:schemeClr val="tx1"/>
                </a:solidFill>
                <a:latin typeface="Calibri" charset="0"/>
              </a:defRPr>
            </a:lvl8pPr>
            <a:lvl9pPr marL="3886200" indent="-228600" defTabSz="457200" eaLnBrk="0" fontAlgn="base" hangingPunct="0">
              <a:spcBef>
                <a:spcPct val="0"/>
              </a:spcBef>
              <a:spcAft>
                <a:spcPct val="0"/>
              </a:spcAft>
              <a:defRPr>
                <a:solidFill>
                  <a:schemeClr val="tx1"/>
                </a:solidFill>
                <a:latin typeface="Calibri" charset="0"/>
              </a:defRPr>
            </a:lvl9pPr>
          </a:lstStyle>
          <a:p>
            <a:pPr algn="ctr" eaLnBrk="1" hangingPunct="1"/>
            <a:r>
              <a:rPr lang="en-GB" altLang="it-IT" sz="1400" b="1" i="1" dirty="0">
                <a:solidFill>
                  <a:srgbClr val="002060"/>
                </a:solidFill>
                <a:latin typeface="Times New Roman" pitchFamily="18" charset="0"/>
                <a:cs typeface="Times New Roman" pitchFamily="18" charset="0"/>
              </a:rPr>
              <a:t>e-mail to: omeopa@usl2.toscana.it</a:t>
            </a:r>
            <a:endParaRPr lang="it-IT" altLang="it-IT" sz="1400" b="1" dirty="0">
              <a:solidFill>
                <a:srgbClr val="002060"/>
              </a:solidFill>
              <a:latin typeface="Times New Roman" pitchFamily="18" charset="0"/>
              <a:cs typeface="Times New Roman" pitchFamily="18" charset="0"/>
            </a:endParaRPr>
          </a:p>
        </p:txBody>
      </p:sp>
      <p:sp>
        <p:nvSpPr>
          <p:cNvPr id="13" name="Rettangolo 12"/>
          <p:cNvSpPr/>
          <p:nvPr/>
        </p:nvSpPr>
        <p:spPr>
          <a:xfrm>
            <a:off x="0" y="6375183"/>
            <a:ext cx="9143999" cy="400110"/>
          </a:xfrm>
          <a:prstGeom prst="rect">
            <a:avLst/>
          </a:prstGeom>
        </p:spPr>
        <p:txBody>
          <a:bodyPr wrap="square">
            <a:spAutoFit/>
          </a:bodyPr>
          <a:lstStyle/>
          <a:p>
            <a:pPr algn="ctr"/>
            <a:r>
              <a:rPr lang="en-GB" altLang="it-IT" sz="2000" i="1" dirty="0">
                <a:solidFill>
                  <a:srgbClr val="0E7308"/>
                </a:solidFill>
                <a:latin typeface="Times New Roman" pitchFamily="18" charset="0"/>
                <a:cs typeface="Times New Roman" pitchFamily="18" charset="0"/>
              </a:rPr>
              <a:t>e-mail to</a:t>
            </a:r>
            <a:r>
              <a:rPr lang="en-GB" altLang="it-IT" sz="2000" dirty="0">
                <a:solidFill>
                  <a:srgbClr val="0E7308"/>
                </a:solidFill>
                <a:latin typeface="Times New Roman" pitchFamily="18" charset="0"/>
                <a:cs typeface="Times New Roman" pitchFamily="18" charset="0"/>
              </a:rPr>
              <a:t>: </a:t>
            </a:r>
            <a:r>
              <a:rPr lang="en-GB" altLang="it-IT" sz="2000" b="1" dirty="0">
                <a:solidFill>
                  <a:srgbClr val="0E7308"/>
                </a:solidFill>
                <a:latin typeface="Times New Roman" pitchFamily="18" charset="0"/>
                <a:cs typeface="Times New Roman" pitchFamily="18" charset="0"/>
              </a:rPr>
              <a:t>eliogiovanni.rossi@uslnordovest.toscana.it</a:t>
            </a:r>
            <a:endParaRPr lang="it-IT" altLang="it-IT" sz="2000" b="1" dirty="0">
              <a:solidFill>
                <a:srgbClr val="0E7308"/>
              </a:solidFill>
              <a:latin typeface="Times New Roman" pitchFamily="18" charset="0"/>
              <a:cs typeface="Times New Roman" pitchFamily="18" charset="0"/>
            </a:endParaRPr>
          </a:p>
        </p:txBody>
      </p:sp>
      <p:sp>
        <p:nvSpPr>
          <p:cNvPr id="7" name="Titolo 1">
            <a:extLst>
              <a:ext uri="{FF2B5EF4-FFF2-40B4-BE49-F238E27FC236}">
                <a16:creationId xmlns:a16="http://schemas.microsoft.com/office/drawing/2014/main" xmlns="" id="{D42EBAD2-8962-6D4A-A0B4-A0AB9C25CD5D}"/>
              </a:ext>
            </a:extLst>
          </p:cNvPr>
          <p:cNvSpPr txBox="1">
            <a:spLocks/>
          </p:cNvSpPr>
          <p:nvPr/>
        </p:nvSpPr>
        <p:spPr>
          <a:xfrm>
            <a:off x="0" y="-27384"/>
            <a:ext cx="91440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AU" sz="3400" b="1" dirty="0">
                <a:ln>
                  <a:solidFill>
                    <a:srgbClr val="002060"/>
                  </a:solidFill>
                </a:ln>
                <a:solidFill>
                  <a:srgbClr val="0E7308"/>
                </a:solidFill>
                <a:latin typeface="Times New Roman" panose="02020603050405020304" pitchFamily="18" charset="0"/>
                <a:cs typeface="Times New Roman" panose="02020603050405020304" pitchFamily="18" charset="0"/>
              </a:rPr>
              <a:t>Results (III) and Conclusions</a:t>
            </a:r>
            <a:endParaRPr lang="it-IT" sz="3400" dirty="0">
              <a:solidFill>
                <a:srgbClr val="0E7308"/>
              </a:solidFill>
            </a:endParaRPr>
          </a:p>
        </p:txBody>
      </p:sp>
      <p:sp>
        <p:nvSpPr>
          <p:cNvPr id="9" name="Text Box 6">
            <a:extLst>
              <a:ext uri="{FF2B5EF4-FFF2-40B4-BE49-F238E27FC236}">
                <a16:creationId xmlns:a16="http://schemas.microsoft.com/office/drawing/2014/main" xmlns="" id="{92D18880-0063-A244-AAD7-EF542476EBE1}"/>
              </a:ext>
            </a:extLst>
          </p:cNvPr>
          <p:cNvSpPr txBox="1">
            <a:spLocks noChangeArrowheads="1"/>
          </p:cNvSpPr>
          <p:nvPr/>
        </p:nvSpPr>
        <p:spPr bwMode="auto">
          <a:xfrm>
            <a:off x="-13533" y="5680412"/>
            <a:ext cx="9157532" cy="694771"/>
          </a:xfrm>
          <a:prstGeom prst="rect">
            <a:avLst/>
          </a:prstGeom>
          <a:noFill/>
          <a:ln>
            <a:noFill/>
          </a:ln>
        </p:spPr>
        <p:txBody>
          <a:bodyPr wrap="square" lIns="139413" tIns="69706" rIns="139413" bIns="69706">
            <a:spAutoFit/>
          </a:bodyPr>
          <a:lstStyle>
            <a:lvl1pPr marL="404813" indent="-404813" defTabSz="811213" eaLnBrk="0" hangingPunct="0">
              <a:defRPr sz="2100">
                <a:solidFill>
                  <a:schemeClr val="tx1"/>
                </a:solidFill>
                <a:latin typeface="Times New Roman" panose="02020603050405020304" pitchFamily="18" charset="0"/>
              </a:defRPr>
            </a:lvl1pPr>
            <a:lvl2pPr marL="742950" indent="-285750" defTabSz="811213" eaLnBrk="0" hangingPunct="0">
              <a:defRPr sz="2100">
                <a:solidFill>
                  <a:schemeClr val="tx1"/>
                </a:solidFill>
                <a:latin typeface="Times New Roman" panose="02020603050405020304" pitchFamily="18" charset="0"/>
              </a:defRPr>
            </a:lvl2pPr>
            <a:lvl3pPr marL="1143000" indent="-228600" defTabSz="811213" eaLnBrk="0" hangingPunct="0">
              <a:defRPr sz="2100">
                <a:solidFill>
                  <a:schemeClr val="tx1"/>
                </a:solidFill>
                <a:latin typeface="Times New Roman" panose="02020603050405020304" pitchFamily="18" charset="0"/>
              </a:defRPr>
            </a:lvl3pPr>
            <a:lvl4pPr marL="1600200" indent="-228600" defTabSz="811213" eaLnBrk="0" hangingPunct="0">
              <a:defRPr sz="2100">
                <a:solidFill>
                  <a:schemeClr val="tx1"/>
                </a:solidFill>
                <a:latin typeface="Times New Roman" panose="02020603050405020304" pitchFamily="18" charset="0"/>
              </a:defRPr>
            </a:lvl4pPr>
            <a:lvl5pPr marL="2057400" indent="-228600" defTabSz="811213" eaLnBrk="0" hangingPunct="0">
              <a:defRPr sz="2100">
                <a:solidFill>
                  <a:schemeClr val="tx1"/>
                </a:solidFill>
                <a:latin typeface="Times New Roman" panose="02020603050405020304" pitchFamily="18" charset="0"/>
              </a:defRPr>
            </a:lvl5pPr>
            <a:lvl6pPr marL="2514600" indent="-228600" defTabSz="811213" eaLnBrk="0" fontAlgn="base" hangingPunct="0">
              <a:spcBef>
                <a:spcPct val="0"/>
              </a:spcBef>
              <a:spcAft>
                <a:spcPct val="0"/>
              </a:spcAft>
              <a:defRPr sz="2100">
                <a:solidFill>
                  <a:schemeClr val="tx1"/>
                </a:solidFill>
                <a:latin typeface="Times New Roman" panose="02020603050405020304" pitchFamily="18" charset="0"/>
              </a:defRPr>
            </a:lvl6pPr>
            <a:lvl7pPr marL="2971800" indent="-228600" defTabSz="811213" eaLnBrk="0" fontAlgn="base" hangingPunct="0">
              <a:spcBef>
                <a:spcPct val="0"/>
              </a:spcBef>
              <a:spcAft>
                <a:spcPct val="0"/>
              </a:spcAft>
              <a:defRPr sz="2100">
                <a:solidFill>
                  <a:schemeClr val="tx1"/>
                </a:solidFill>
                <a:latin typeface="Times New Roman" panose="02020603050405020304" pitchFamily="18" charset="0"/>
              </a:defRPr>
            </a:lvl7pPr>
            <a:lvl8pPr marL="3429000" indent="-228600" defTabSz="811213" eaLnBrk="0" fontAlgn="base" hangingPunct="0">
              <a:spcBef>
                <a:spcPct val="0"/>
              </a:spcBef>
              <a:spcAft>
                <a:spcPct val="0"/>
              </a:spcAft>
              <a:defRPr sz="2100">
                <a:solidFill>
                  <a:schemeClr val="tx1"/>
                </a:solidFill>
                <a:latin typeface="Times New Roman" panose="02020603050405020304" pitchFamily="18" charset="0"/>
              </a:defRPr>
            </a:lvl8pPr>
            <a:lvl9pPr marL="3886200" indent="-228600" defTabSz="811213" eaLnBrk="0" fontAlgn="base" hangingPunct="0">
              <a:spcBef>
                <a:spcPct val="0"/>
              </a:spcBef>
              <a:spcAft>
                <a:spcPct val="0"/>
              </a:spcAft>
              <a:defRPr sz="2100">
                <a:solidFill>
                  <a:schemeClr val="tx1"/>
                </a:solidFill>
                <a:latin typeface="Times New Roman" panose="02020603050405020304" pitchFamily="18" charset="0"/>
              </a:defRPr>
            </a:lvl9pPr>
          </a:lstStyle>
          <a:p>
            <a:pPr algn="ctr" fontAlgn="auto">
              <a:spcBef>
                <a:spcPts val="0"/>
              </a:spcBef>
              <a:spcAft>
                <a:spcPts val="0"/>
              </a:spcAft>
              <a:defRPr/>
            </a:pPr>
            <a:r>
              <a:rPr lang="en-US" sz="3600" b="1" i="1" dirty="0">
                <a:ln>
                  <a:solidFill>
                    <a:srgbClr val="002060"/>
                  </a:solidFill>
                </a:ln>
                <a:solidFill>
                  <a:srgbClr val="0E7308"/>
                </a:solidFill>
                <a:cs typeface="Times New Roman" panose="02020603050405020304" pitchFamily="18" charset="0"/>
              </a:rPr>
              <a:t>Thank You for Your Attention</a:t>
            </a:r>
            <a:endParaRPr lang="en-US" sz="3600" i="1" dirty="0">
              <a:solidFill>
                <a:srgbClr val="0E7308"/>
              </a:solidFill>
              <a:cs typeface="Times New Roman" panose="02020603050405020304" pitchFamily="18" charset="0"/>
            </a:endParaRPr>
          </a:p>
        </p:txBody>
      </p:sp>
      <p:pic>
        <p:nvPicPr>
          <p:cNvPr id="10" name="Picture 2">
            <a:extLst>
              <a:ext uri="{FF2B5EF4-FFF2-40B4-BE49-F238E27FC236}">
                <a16:creationId xmlns:a16="http://schemas.microsoft.com/office/drawing/2014/main" xmlns="" id="{F61F9568-C9DC-8547-B5EC-F0980CDC5EF2}"/>
              </a:ext>
            </a:extLst>
          </p:cNvPr>
          <p:cNvPicPr>
            <a:picLocks noChangeAspect="1" noChangeArrowheads="1"/>
          </p:cNvPicPr>
          <p:nvPr/>
        </p:nvPicPr>
        <p:blipFill>
          <a:blip r:embed="rId2" cstate="print">
            <a:alphaModFix/>
            <a:extLst>
              <a:ext uri="{28A0092B-C50C-407E-A947-70E740481C1C}">
                <a14:useLocalDpi xmlns:a14="http://schemas.microsoft.com/office/drawing/2010/main" val="0"/>
              </a:ext>
            </a:extLst>
          </a:blip>
          <a:srcRect/>
          <a:stretch>
            <a:fillRect/>
          </a:stretch>
        </p:blipFill>
        <p:spPr bwMode="auto">
          <a:xfrm>
            <a:off x="4283967" y="1246854"/>
            <a:ext cx="4786223" cy="44335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1" name="Text Box 6">
            <a:extLst>
              <a:ext uri="{FF2B5EF4-FFF2-40B4-BE49-F238E27FC236}">
                <a16:creationId xmlns:a16="http://schemas.microsoft.com/office/drawing/2014/main" xmlns="" id="{F31A9577-9101-5A45-913F-C5BC26FB8513}"/>
              </a:ext>
            </a:extLst>
          </p:cNvPr>
          <p:cNvSpPr txBox="1">
            <a:spLocks noChangeArrowheads="1"/>
          </p:cNvSpPr>
          <p:nvPr/>
        </p:nvSpPr>
        <p:spPr bwMode="auto">
          <a:xfrm>
            <a:off x="9732" y="1138434"/>
            <a:ext cx="4274235" cy="4541978"/>
          </a:xfrm>
          <a:prstGeom prst="rect">
            <a:avLst/>
          </a:prstGeom>
          <a:noFill/>
          <a:ln>
            <a:noFill/>
          </a:ln>
        </p:spPr>
        <p:txBody>
          <a:bodyPr wrap="square" lIns="139413" tIns="69706" rIns="139413" bIns="69706">
            <a:spAutoFit/>
          </a:bodyPr>
          <a:lstStyle>
            <a:lvl1pPr marL="404813" indent="-404813" defTabSz="811213" eaLnBrk="0" hangingPunct="0">
              <a:defRPr sz="2100">
                <a:solidFill>
                  <a:schemeClr val="tx1"/>
                </a:solidFill>
                <a:latin typeface="Times New Roman" panose="02020603050405020304" pitchFamily="18" charset="0"/>
              </a:defRPr>
            </a:lvl1pPr>
            <a:lvl2pPr marL="742950" indent="-285750" defTabSz="811213" eaLnBrk="0" hangingPunct="0">
              <a:defRPr sz="2100">
                <a:solidFill>
                  <a:schemeClr val="tx1"/>
                </a:solidFill>
                <a:latin typeface="Times New Roman" panose="02020603050405020304" pitchFamily="18" charset="0"/>
              </a:defRPr>
            </a:lvl2pPr>
            <a:lvl3pPr marL="1143000" indent="-228600" defTabSz="811213" eaLnBrk="0" hangingPunct="0">
              <a:defRPr sz="2100">
                <a:solidFill>
                  <a:schemeClr val="tx1"/>
                </a:solidFill>
                <a:latin typeface="Times New Roman" panose="02020603050405020304" pitchFamily="18" charset="0"/>
              </a:defRPr>
            </a:lvl3pPr>
            <a:lvl4pPr marL="1600200" indent="-228600" defTabSz="811213" eaLnBrk="0" hangingPunct="0">
              <a:defRPr sz="2100">
                <a:solidFill>
                  <a:schemeClr val="tx1"/>
                </a:solidFill>
                <a:latin typeface="Times New Roman" panose="02020603050405020304" pitchFamily="18" charset="0"/>
              </a:defRPr>
            </a:lvl4pPr>
            <a:lvl5pPr marL="2057400" indent="-228600" defTabSz="811213" eaLnBrk="0" hangingPunct="0">
              <a:defRPr sz="2100">
                <a:solidFill>
                  <a:schemeClr val="tx1"/>
                </a:solidFill>
                <a:latin typeface="Times New Roman" panose="02020603050405020304" pitchFamily="18" charset="0"/>
              </a:defRPr>
            </a:lvl5pPr>
            <a:lvl6pPr marL="2514600" indent="-228600" defTabSz="811213" eaLnBrk="0" fontAlgn="base" hangingPunct="0">
              <a:spcBef>
                <a:spcPct val="0"/>
              </a:spcBef>
              <a:spcAft>
                <a:spcPct val="0"/>
              </a:spcAft>
              <a:defRPr sz="2100">
                <a:solidFill>
                  <a:schemeClr val="tx1"/>
                </a:solidFill>
                <a:latin typeface="Times New Roman" panose="02020603050405020304" pitchFamily="18" charset="0"/>
              </a:defRPr>
            </a:lvl6pPr>
            <a:lvl7pPr marL="2971800" indent="-228600" defTabSz="811213" eaLnBrk="0" fontAlgn="base" hangingPunct="0">
              <a:spcBef>
                <a:spcPct val="0"/>
              </a:spcBef>
              <a:spcAft>
                <a:spcPct val="0"/>
              </a:spcAft>
              <a:defRPr sz="2100">
                <a:solidFill>
                  <a:schemeClr val="tx1"/>
                </a:solidFill>
                <a:latin typeface="Times New Roman" panose="02020603050405020304" pitchFamily="18" charset="0"/>
              </a:defRPr>
            </a:lvl7pPr>
            <a:lvl8pPr marL="3429000" indent="-228600" defTabSz="811213" eaLnBrk="0" fontAlgn="base" hangingPunct="0">
              <a:spcBef>
                <a:spcPct val="0"/>
              </a:spcBef>
              <a:spcAft>
                <a:spcPct val="0"/>
              </a:spcAft>
              <a:defRPr sz="2100">
                <a:solidFill>
                  <a:schemeClr val="tx1"/>
                </a:solidFill>
                <a:latin typeface="Times New Roman" panose="02020603050405020304" pitchFamily="18" charset="0"/>
              </a:defRPr>
            </a:lvl8pPr>
            <a:lvl9pPr marL="3886200" indent="-228600" defTabSz="811213" eaLnBrk="0" fontAlgn="base" hangingPunct="0">
              <a:spcBef>
                <a:spcPct val="0"/>
              </a:spcBef>
              <a:spcAft>
                <a:spcPct val="0"/>
              </a:spcAft>
              <a:defRPr sz="2100">
                <a:solidFill>
                  <a:schemeClr val="tx1"/>
                </a:solidFill>
                <a:latin typeface="Times New Roman" panose="02020603050405020304" pitchFamily="18" charset="0"/>
              </a:defRPr>
            </a:lvl9pPr>
          </a:lstStyle>
          <a:p>
            <a:pPr algn="just" fontAlgn="auto">
              <a:spcBef>
                <a:spcPts val="0"/>
              </a:spcBef>
              <a:spcAft>
                <a:spcPts val="0"/>
              </a:spcAft>
              <a:defRPr/>
            </a:pPr>
            <a:r>
              <a:rPr lang="en-US" sz="1300" b="1" dirty="0">
                <a:ln>
                  <a:solidFill>
                    <a:srgbClr val="002060"/>
                  </a:solidFill>
                </a:ln>
                <a:solidFill>
                  <a:srgbClr val="0E7308"/>
                </a:solidFill>
                <a:cs typeface="Times New Roman" panose="02020603050405020304" pitchFamily="18" charset="0"/>
              </a:rPr>
              <a:t>Results (continued)</a:t>
            </a:r>
            <a:r>
              <a:rPr lang="en-US" sz="1300" b="1" dirty="0">
                <a:solidFill>
                  <a:srgbClr val="0E7308"/>
                </a:solidFill>
                <a:cs typeface="Times New Roman" panose="02020603050405020304" pitchFamily="18" charset="0"/>
              </a:rPr>
              <a:t>: </a:t>
            </a:r>
            <a:r>
              <a:rPr lang="en-US" sz="1300" dirty="0">
                <a:solidFill>
                  <a:srgbClr val="0E7308"/>
                </a:solidFill>
                <a:cs typeface="Times New Roman" panose="02020603050405020304" pitchFamily="18" charset="0"/>
              </a:rPr>
              <a:t>The Network aims at coordinating complementary integrative medicine interventions in oncology, to ensure cancer patients effective, safe, high quality and uniform treatments and improve their quality of life, reducing the side effects of anticancer therapy in a multidisciplinary approach to therapy.</a:t>
            </a:r>
          </a:p>
          <a:p>
            <a:pPr algn="just" fontAlgn="auto">
              <a:spcBef>
                <a:spcPts val="0"/>
              </a:spcBef>
              <a:spcAft>
                <a:spcPts val="0"/>
              </a:spcAft>
              <a:defRPr/>
            </a:pPr>
            <a:endParaRPr lang="en-US" sz="1300" dirty="0">
              <a:solidFill>
                <a:srgbClr val="0E7308"/>
              </a:solidFill>
              <a:cs typeface="Times New Roman" panose="02020603050405020304" pitchFamily="18" charset="0"/>
            </a:endParaRPr>
          </a:p>
          <a:p>
            <a:pPr algn="just" fontAlgn="auto">
              <a:spcBef>
                <a:spcPts val="0"/>
              </a:spcBef>
              <a:spcAft>
                <a:spcPts val="0"/>
              </a:spcAft>
              <a:defRPr/>
            </a:pPr>
            <a:r>
              <a:rPr lang="en-US" sz="1300" b="1" dirty="0">
                <a:ln>
                  <a:solidFill>
                    <a:schemeClr val="accent5">
                      <a:lumMod val="50000"/>
                    </a:schemeClr>
                  </a:solidFill>
                </a:ln>
                <a:solidFill>
                  <a:srgbClr val="0E7308"/>
                </a:solidFill>
                <a:cs typeface="Times New Roman" panose="02020603050405020304" pitchFamily="18" charset="0"/>
              </a:rPr>
              <a:t>Conclusions: </a:t>
            </a:r>
            <a:r>
              <a:rPr lang="en-US" sz="1300" dirty="0">
                <a:solidFill>
                  <a:srgbClr val="0E7308"/>
                </a:solidFill>
                <a:cs typeface="Times New Roman" panose="02020603050405020304" pitchFamily="18" charset="0"/>
              </a:rPr>
              <a:t>The integration of evidence-based complementary treatments as a part of a Comprehensive Cancer Care Network contributes to respond safely and effectively to the demand coming from cancer patients combining safety and equity of access in Public Healthcare Systems.</a:t>
            </a:r>
          </a:p>
          <a:p>
            <a:pPr algn="just" fontAlgn="auto">
              <a:spcBef>
                <a:spcPts val="0"/>
              </a:spcBef>
              <a:spcAft>
                <a:spcPts val="0"/>
              </a:spcAft>
              <a:defRPr/>
            </a:pPr>
            <a:endParaRPr lang="en-US" sz="1300" dirty="0">
              <a:solidFill>
                <a:srgbClr val="0E7308"/>
              </a:solidFill>
              <a:cs typeface="Times New Roman" panose="02020603050405020304" pitchFamily="18" charset="0"/>
            </a:endParaRPr>
          </a:p>
          <a:p>
            <a:pPr algn="just" eaLnBrk="1" fontAlgn="auto" hangingPunct="1">
              <a:spcBef>
                <a:spcPts val="0"/>
              </a:spcBef>
              <a:spcAft>
                <a:spcPts val="0"/>
              </a:spcAft>
              <a:defRPr/>
            </a:pPr>
            <a:r>
              <a:rPr lang="en-US" sz="1300" b="1" dirty="0">
                <a:ln>
                  <a:solidFill>
                    <a:schemeClr val="accent5">
                      <a:lumMod val="50000"/>
                    </a:schemeClr>
                  </a:solidFill>
                </a:ln>
                <a:solidFill>
                  <a:srgbClr val="0E7308"/>
                </a:solidFill>
                <a:cs typeface="Times New Roman" panose="02020603050405020304" pitchFamily="18" charset="0"/>
              </a:rPr>
              <a:t>References: </a:t>
            </a:r>
          </a:p>
          <a:p>
            <a:pPr algn="just" eaLnBrk="1" fontAlgn="auto" hangingPunct="1">
              <a:spcBef>
                <a:spcPts val="0"/>
              </a:spcBef>
              <a:spcAft>
                <a:spcPts val="0"/>
              </a:spcAft>
              <a:defRPr/>
            </a:pPr>
            <a:r>
              <a:rPr lang="en-US" sz="1300" b="1" dirty="0">
                <a:ln>
                  <a:solidFill>
                    <a:schemeClr val="accent5">
                      <a:lumMod val="50000"/>
                    </a:schemeClr>
                  </a:solidFill>
                </a:ln>
                <a:solidFill>
                  <a:srgbClr val="0E7308"/>
                </a:solidFill>
                <a:cs typeface="Times New Roman" panose="02020603050405020304" pitchFamily="18" charset="0"/>
              </a:rPr>
              <a:t>- </a:t>
            </a:r>
            <a:r>
              <a:rPr lang="en-US" sz="1300" dirty="0">
                <a:solidFill>
                  <a:srgbClr val="0E7308"/>
                </a:solidFill>
                <a:cs typeface="Times New Roman" panose="02020603050405020304" pitchFamily="18" charset="0"/>
              </a:rPr>
              <a:t>Giunta </a:t>
            </a:r>
            <a:r>
              <a:rPr lang="en-US" sz="1300" dirty="0" err="1">
                <a:solidFill>
                  <a:srgbClr val="0E7308"/>
                </a:solidFill>
                <a:cs typeface="Times New Roman" panose="02020603050405020304" pitchFamily="18" charset="0"/>
              </a:rPr>
              <a:t>Regionale</a:t>
            </a:r>
            <a:r>
              <a:rPr lang="en-US" sz="1300" dirty="0">
                <a:solidFill>
                  <a:srgbClr val="0E7308"/>
                </a:solidFill>
                <a:cs typeface="Times New Roman" panose="02020603050405020304" pitchFamily="18" charset="0"/>
              </a:rPr>
              <a:t> Toscana: </a:t>
            </a:r>
            <a:r>
              <a:rPr lang="en-US" sz="1300" dirty="0" err="1">
                <a:solidFill>
                  <a:srgbClr val="0E7308"/>
                </a:solidFill>
                <a:cs typeface="Times New Roman" panose="02020603050405020304" pitchFamily="18" charset="0"/>
              </a:rPr>
              <a:t>Delibera</a:t>
            </a:r>
            <a:r>
              <a:rPr lang="en-US" sz="1300" dirty="0">
                <a:solidFill>
                  <a:srgbClr val="0E7308"/>
                </a:solidFill>
                <a:cs typeface="Times New Roman" panose="02020603050405020304" pitchFamily="18" charset="0"/>
              </a:rPr>
              <a:t> n. 993 del 09/11/2009: “</a:t>
            </a:r>
            <a:r>
              <a:rPr lang="en-US" sz="1300" dirty="0" err="1">
                <a:solidFill>
                  <a:srgbClr val="0E7308"/>
                </a:solidFill>
                <a:cs typeface="Times New Roman" panose="02020603050405020304" pitchFamily="18" charset="0"/>
              </a:rPr>
              <a:t>Commissione</a:t>
            </a:r>
            <a:r>
              <a:rPr lang="en-US" sz="1300" dirty="0">
                <a:solidFill>
                  <a:srgbClr val="0E7308"/>
                </a:solidFill>
                <a:cs typeface="Times New Roman" panose="02020603050405020304" pitchFamily="18" charset="0"/>
              </a:rPr>
              <a:t> </a:t>
            </a:r>
            <a:r>
              <a:rPr lang="en-US" sz="1300" dirty="0" err="1">
                <a:solidFill>
                  <a:srgbClr val="0E7308"/>
                </a:solidFill>
                <a:cs typeface="Times New Roman" panose="02020603050405020304" pitchFamily="18" charset="0"/>
              </a:rPr>
              <a:t>Formazione</a:t>
            </a:r>
            <a:r>
              <a:rPr lang="en-US" sz="1300" dirty="0">
                <a:solidFill>
                  <a:srgbClr val="0E7308"/>
                </a:solidFill>
                <a:cs typeface="Times New Roman" panose="02020603050405020304" pitchFamily="18" charset="0"/>
              </a:rPr>
              <a:t> per le Medicine </a:t>
            </a:r>
            <a:r>
              <a:rPr lang="en-US" sz="1300" dirty="0" err="1">
                <a:solidFill>
                  <a:srgbClr val="0E7308"/>
                </a:solidFill>
                <a:cs typeface="Times New Roman" panose="02020603050405020304" pitchFamily="18" charset="0"/>
              </a:rPr>
              <a:t>Complementari</a:t>
            </a:r>
            <a:r>
              <a:rPr lang="en-US" sz="1300" dirty="0">
                <a:solidFill>
                  <a:srgbClr val="0E7308"/>
                </a:solidFill>
                <a:cs typeface="Times New Roman" panose="02020603050405020304" pitchFamily="18" charset="0"/>
              </a:rPr>
              <a:t> (MC): </a:t>
            </a:r>
            <a:r>
              <a:rPr lang="en-US" sz="1300" dirty="0" err="1">
                <a:solidFill>
                  <a:srgbClr val="0E7308"/>
                </a:solidFill>
                <a:cs typeface="Times New Roman" panose="02020603050405020304" pitchFamily="18" charset="0"/>
              </a:rPr>
              <a:t>approvazione</a:t>
            </a:r>
            <a:r>
              <a:rPr lang="en-US" sz="1300" dirty="0">
                <a:solidFill>
                  <a:srgbClr val="0E7308"/>
                </a:solidFill>
                <a:cs typeface="Times New Roman" panose="02020603050405020304" pitchFamily="18" charset="0"/>
              </a:rPr>
              <a:t> </a:t>
            </a:r>
            <a:r>
              <a:rPr lang="en-US" sz="1300" dirty="0" err="1">
                <a:solidFill>
                  <a:srgbClr val="0E7308"/>
                </a:solidFill>
                <a:cs typeface="Times New Roman" panose="02020603050405020304" pitchFamily="18" charset="0"/>
              </a:rPr>
              <a:t>criteri</a:t>
            </a:r>
            <a:r>
              <a:rPr lang="en-US" sz="1300" dirty="0">
                <a:solidFill>
                  <a:srgbClr val="0E7308"/>
                </a:solidFill>
                <a:cs typeface="Times New Roman" panose="02020603050405020304" pitchFamily="18" charset="0"/>
              </a:rPr>
              <a:t> di </a:t>
            </a:r>
            <a:r>
              <a:rPr lang="en-US" sz="1300" dirty="0" err="1">
                <a:solidFill>
                  <a:srgbClr val="0E7308"/>
                </a:solidFill>
                <a:cs typeface="Times New Roman" panose="02020603050405020304" pitchFamily="18" charset="0"/>
              </a:rPr>
              <a:t>accreditamento</a:t>
            </a:r>
            <a:r>
              <a:rPr lang="en-US" sz="1300" dirty="0">
                <a:solidFill>
                  <a:srgbClr val="0E7308"/>
                </a:solidFill>
                <a:cs typeface="Times New Roman" panose="02020603050405020304" pitchFamily="18" charset="0"/>
              </a:rPr>
              <a:t> e </a:t>
            </a:r>
            <a:r>
              <a:rPr lang="en-US" sz="1300" dirty="0" err="1">
                <a:solidFill>
                  <a:srgbClr val="0E7308"/>
                </a:solidFill>
                <a:cs typeface="Times New Roman" panose="02020603050405020304" pitchFamily="18" charset="0"/>
              </a:rPr>
              <a:t>verifica</a:t>
            </a:r>
            <a:r>
              <a:rPr lang="en-US" sz="1300" dirty="0">
                <a:solidFill>
                  <a:srgbClr val="0E7308"/>
                </a:solidFill>
                <a:cs typeface="Times New Roman" panose="02020603050405020304" pitchFamily="18" charset="0"/>
              </a:rPr>
              <a:t> </a:t>
            </a:r>
            <a:r>
              <a:rPr lang="en-US" sz="1300" dirty="0" err="1">
                <a:solidFill>
                  <a:srgbClr val="0E7308"/>
                </a:solidFill>
                <a:cs typeface="Times New Roman" panose="02020603050405020304" pitchFamily="18" charset="0"/>
              </a:rPr>
              <a:t>degli</a:t>
            </a:r>
            <a:r>
              <a:rPr lang="en-US" sz="1300" dirty="0">
                <a:solidFill>
                  <a:srgbClr val="0E7308"/>
                </a:solidFill>
                <a:cs typeface="Times New Roman" panose="02020603050405020304" pitchFamily="18" charset="0"/>
              </a:rPr>
              <a:t> </a:t>
            </a:r>
            <a:r>
              <a:rPr lang="en-US" sz="1300" dirty="0" err="1">
                <a:solidFill>
                  <a:srgbClr val="0E7308"/>
                </a:solidFill>
                <a:cs typeface="Times New Roman" panose="02020603050405020304" pitchFamily="18" charset="0"/>
              </a:rPr>
              <a:t>Istituti</a:t>
            </a:r>
            <a:r>
              <a:rPr lang="en-US" sz="1300" dirty="0">
                <a:solidFill>
                  <a:srgbClr val="0E7308"/>
                </a:solidFill>
                <a:cs typeface="Times New Roman" panose="02020603050405020304" pitchFamily="18" charset="0"/>
              </a:rPr>
              <a:t> di </a:t>
            </a:r>
            <a:r>
              <a:rPr lang="en-US" sz="1300" dirty="0" err="1">
                <a:solidFill>
                  <a:srgbClr val="0E7308"/>
                </a:solidFill>
                <a:cs typeface="Times New Roman" panose="02020603050405020304" pitchFamily="18" charset="0"/>
              </a:rPr>
              <a:t>formazione</a:t>
            </a:r>
            <a:r>
              <a:rPr lang="en-US" sz="1300" dirty="0">
                <a:solidFill>
                  <a:srgbClr val="0E7308"/>
                </a:solidFill>
                <a:cs typeface="Times New Roman" panose="02020603050405020304" pitchFamily="18" charset="0"/>
              </a:rPr>
              <a:t> extra-</a:t>
            </a:r>
            <a:r>
              <a:rPr lang="en-US" sz="1300" dirty="0" err="1">
                <a:solidFill>
                  <a:srgbClr val="0E7308"/>
                </a:solidFill>
                <a:cs typeface="Times New Roman" panose="02020603050405020304" pitchFamily="18" charset="0"/>
              </a:rPr>
              <a:t>universitaria</a:t>
            </a:r>
            <a:r>
              <a:rPr lang="en-US" sz="1300" dirty="0">
                <a:solidFill>
                  <a:srgbClr val="0E7308"/>
                </a:solidFill>
                <a:cs typeface="Times New Roman" panose="02020603050405020304" pitchFamily="18" charset="0"/>
              </a:rPr>
              <a:t>, </a:t>
            </a:r>
            <a:r>
              <a:rPr lang="en-US" sz="1300" dirty="0" err="1">
                <a:solidFill>
                  <a:srgbClr val="0E7308"/>
                </a:solidFill>
                <a:cs typeface="Times New Roman" panose="02020603050405020304" pitchFamily="18" charset="0"/>
              </a:rPr>
              <a:t>nelle</a:t>
            </a:r>
            <a:r>
              <a:rPr lang="en-US" sz="1300" dirty="0">
                <a:solidFill>
                  <a:srgbClr val="0E7308"/>
                </a:solidFill>
                <a:cs typeface="Times New Roman" panose="02020603050405020304" pitchFamily="18" charset="0"/>
              </a:rPr>
              <a:t> single discipline di MC, di cui </a:t>
            </a:r>
            <a:r>
              <a:rPr lang="en-US" sz="1300" dirty="0" err="1">
                <a:solidFill>
                  <a:srgbClr val="0E7308"/>
                </a:solidFill>
                <a:cs typeface="Times New Roman" panose="02020603050405020304" pitchFamily="18" charset="0"/>
              </a:rPr>
              <a:t>all’art</a:t>
            </a:r>
            <a:r>
              <a:rPr lang="en-US" sz="1300" dirty="0">
                <a:solidFill>
                  <a:srgbClr val="0E7308"/>
                </a:solidFill>
                <a:cs typeface="Times New Roman" panose="02020603050405020304" pitchFamily="18" charset="0"/>
              </a:rPr>
              <a:t>. 2 L.R. 09/2007”.</a:t>
            </a:r>
          </a:p>
        </p:txBody>
      </p:sp>
      <p:sp>
        <p:nvSpPr>
          <p:cNvPr id="2" name="Rettangolo 1"/>
          <p:cNvSpPr/>
          <p:nvPr/>
        </p:nvSpPr>
        <p:spPr>
          <a:xfrm>
            <a:off x="6303173" y="2504559"/>
            <a:ext cx="909352" cy="738664"/>
          </a:xfrm>
          <a:prstGeom prst="rect">
            <a:avLst/>
          </a:prstGeom>
          <a:solidFill>
            <a:schemeClr val="bg1"/>
          </a:solidFill>
          <a:ln w="19050">
            <a:solidFill>
              <a:srgbClr val="FF0000"/>
            </a:solidFill>
          </a:ln>
        </p:spPr>
        <p:txBody>
          <a:bodyPr wrap="none">
            <a:spAutoFit/>
          </a:bodyPr>
          <a:lstStyle/>
          <a:p>
            <a:pPr algn="ctr"/>
            <a:r>
              <a:rPr lang="it-IT" sz="1200" b="1" dirty="0"/>
              <a:t>Integrative </a:t>
            </a:r>
            <a:endParaRPr lang="it-IT" sz="1200" b="1" dirty="0" smtClean="0"/>
          </a:p>
          <a:p>
            <a:pPr algn="ctr"/>
            <a:r>
              <a:rPr lang="it-IT" sz="1200" b="1" dirty="0" smtClean="0"/>
              <a:t>medicine </a:t>
            </a:r>
          </a:p>
          <a:p>
            <a:pPr algn="ctr"/>
            <a:r>
              <a:rPr lang="it-IT" sz="1200" b="1" dirty="0" err="1" smtClean="0"/>
              <a:t>visit</a:t>
            </a:r>
            <a:r>
              <a:rPr lang="it-IT" b="1" dirty="0" smtClean="0"/>
              <a:t> </a:t>
            </a:r>
            <a:endParaRPr lang="it-IT" b="1" dirty="0"/>
          </a:p>
        </p:txBody>
      </p:sp>
      <p:sp>
        <p:nvSpPr>
          <p:cNvPr id="14" name="Freccia a destra 13"/>
          <p:cNvSpPr/>
          <p:nvPr/>
        </p:nvSpPr>
        <p:spPr>
          <a:xfrm rot="19263734">
            <a:off x="6123173" y="2992992"/>
            <a:ext cx="360000" cy="1800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5" name="Freccia a destra 14"/>
          <p:cNvSpPr/>
          <p:nvPr/>
        </p:nvSpPr>
        <p:spPr>
          <a:xfrm rot="14001960">
            <a:off x="6952437" y="2982037"/>
            <a:ext cx="360000" cy="1800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483991723"/>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206</TotalTime>
  <Words>939</Words>
  <Application>Microsoft Office PowerPoint</Application>
  <PresentationFormat>Presentazione su schermo (4:3)</PresentationFormat>
  <Paragraphs>224</Paragraphs>
  <Slides>4</Slides>
  <Notes>0</Notes>
  <HiddenSlides>0</HiddenSlides>
  <MMClips>0</MMClips>
  <ScaleCrop>false</ScaleCrop>
  <HeadingPairs>
    <vt:vector size="4" baseType="variant">
      <vt:variant>
        <vt:lpstr>Tema</vt:lpstr>
      </vt:variant>
      <vt:variant>
        <vt:i4>1</vt:i4>
      </vt:variant>
      <vt:variant>
        <vt:lpstr>Titoli diapositive</vt:lpstr>
      </vt:variant>
      <vt:variant>
        <vt:i4>4</vt:i4>
      </vt:variant>
    </vt:vector>
  </HeadingPairs>
  <TitlesOfParts>
    <vt:vector size="5" baseType="lpstr">
      <vt:lpstr>Tema di Office</vt:lpstr>
      <vt:lpstr>Integrative Oncology in the Region of Tuscany:  a Successful Integration in Public Health    </vt:lpstr>
      <vt:lpstr>Aims, Methods and Results (I)</vt:lpstr>
      <vt:lpstr>Results (II)</vt:lpstr>
      <vt:lpstr>Presentazione standard di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Patients Refusing Anticancer Treatments and Complementary and Integrative Medicine</dc:title>
  <dc:creator>e.rossi</dc:creator>
  <cp:lastModifiedBy>e.rossi</cp:lastModifiedBy>
  <cp:revision>21</cp:revision>
  <dcterms:created xsi:type="dcterms:W3CDTF">2020-09-21T20:37:43Z</dcterms:created>
  <dcterms:modified xsi:type="dcterms:W3CDTF">2020-09-28T18:58:24Z</dcterms:modified>
</cp:coreProperties>
</file>